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CE3C-65B1-4F48-99FF-C7AE39500373}" type="datetimeFigureOut">
              <a:rPr lang="en-US" smtClean="0"/>
              <a:pPr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57564-FEBE-4993-98E4-9953E256FE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Themes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Styles and themes are essentially the same thing: a collection of properties. These properties can be anything from button color to the "wrap content" attribute or the size of your text</a:t>
            </a:r>
            <a:r>
              <a:rPr lang="en-US" dirty="0" smtClean="0"/>
              <a:t>.</a:t>
            </a:r>
          </a:p>
          <a:p>
            <a:r>
              <a:rPr lang="en-US" dirty="0"/>
              <a:t>The crucial difference is how they’re applied to your </a:t>
            </a:r>
            <a:r>
              <a:rPr lang="en-US" dirty="0" smtClean="0"/>
              <a:t>project.</a:t>
            </a:r>
          </a:p>
          <a:p>
            <a:r>
              <a:rPr lang="en-US" dirty="0"/>
              <a:t>A style is applied to a View.</a:t>
            </a:r>
          </a:p>
          <a:p>
            <a:r>
              <a:rPr lang="en-US" dirty="0"/>
              <a:t>A theme is applied to individual activities or an entire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dimension resources can be defined in the following </a:t>
            </a:r>
            <a:r>
              <a:rPr lang="en-US" dirty="0" smtClean="0"/>
              <a:t>units:</a:t>
            </a:r>
            <a:endParaRPr lang="en-US" dirty="0"/>
          </a:p>
          <a:p>
            <a:pPr lvl="1"/>
            <a:r>
              <a:rPr lang="en-US" dirty="0" smtClean="0"/>
              <a:t>Pixels</a:t>
            </a:r>
            <a:r>
              <a:rPr lang="en-US" dirty="0"/>
              <a:t>: (</a:t>
            </a:r>
            <a:r>
              <a:rPr lang="en-US" dirty="0" err="1"/>
              <a:t>px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Inches: (in).</a:t>
            </a:r>
          </a:p>
          <a:p>
            <a:pPr lvl="1"/>
            <a:r>
              <a:rPr lang="en-US" dirty="0"/>
              <a:t>Millimeters: (mm).</a:t>
            </a:r>
          </a:p>
          <a:p>
            <a:pPr lvl="1"/>
            <a:r>
              <a:rPr lang="en-US" dirty="0"/>
              <a:t>Points: (pt).</a:t>
            </a:r>
          </a:p>
          <a:p>
            <a:pPr lvl="1"/>
            <a:r>
              <a:rPr lang="en-US" dirty="0"/>
              <a:t>Density: (</a:t>
            </a:r>
            <a:r>
              <a:rPr lang="en-US" dirty="0" err="1"/>
              <a:t>dp</a:t>
            </a:r>
            <a:r>
              <a:rPr lang="en-US" dirty="0"/>
              <a:t>) density-independent pixels based on 160 dpi (dot per inch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Scale</a:t>
            </a:r>
            <a:r>
              <a:rPr lang="en-US" dirty="0"/>
              <a:t>: (sp) Scale-independent pixels (dimensions that allow for user sizing; helpful for use </a:t>
            </a:r>
            <a:r>
              <a:rPr lang="en-US" dirty="0" smtClean="0"/>
              <a:t>in fonts).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&lt;</a:t>
            </a:r>
            <a:r>
              <a:rPr lang="en-US" sz="2800" dirty="0" err="1"/>
              <a:t>dimen</a:t>
            </a:r>
            <a:r>
              <a:rPr lang="en-US" sz="2800" dirty="0"/>
              <a:t> name="</a:t>
            </a:r>
            <a:r>
              <a:rPr lang="en-US" sz="2800" dirty="0" err="1"/>
              <a:t>PixelDim</a:t>
            </a:r>
            <a:r>
              <a:rPr lang="en-US" sz="2800" dirty="0"/>
              <a:t>"&gt;10px&lt;/</a:t>
            </a:r>
            <a:r>
              <a:rPr lang="en-US" sz="2800" dirty="0" err="1"/>
              <a:t>dimen</a:t>
            </a:r>
            <a:r>
              <a:rPr lang="en-US" sz="2800" dirty="0"/>
              <a:t>&gt;</a:t>
            </a:r>
          </a:p>
          <a:p>
            <a:pPr fontAlgn="base"/>
            <a:r>
              <a:rPr lang="en-US" sz="2800" dirty="0" smtClean="0"/>
              <a:t>&lt;</a:t>
            </a:r>
            <a:r>
              <a:rPr lang="en-US" sz="2800" dirty="0" err="1"/>
              <a:t>dimen</a:t>
            </a:r>
            <a:r>
              <a:rPr lang="en-US" sz="2800" dirty="0"/>
              <a:t> name="</a:t>
            </a:r>
            <a:r>
              <a:rPr lang="en-US" sz="2800" dirty="0" err="1"/>
              <a:t>PointsDim</a:t>
            </a:r>
            <a:r>
              <a:rPr lang="en-US" sz="2800" dirty="0"/>
              <a:t>"&gt;10pt&lt;/</a:t>
            </a:r>
            <a:r>
              <a:rPr lang="en-US" sz="2800" dirty="0" err="1"/>
              <a:t>dimen</a:t>
            </a:r>
            <a:r>
              <a:rPr lang="en-US" sz="2800" dirty="0"/>
              <a:t>&gt;</a:t>
            </a:r>
          </a:p>
          <a:p>
            <a:pPr fontAlgn="base"/>
            <a:r>
              <a:rPr lang="en-US" sz="2800" dirty="0" smtClean="0"/>
              <a:t>&lt;</a:t>
            </a:r>
            <a:r>
              <a:rPr lang="en-US" sz="2800" dirty="0" err="1"/>
              <a:t>dimen</a:t>
            </a:r>
            <a:r>
              <a:rPr lang="en-US" sz="2800" dirty="0"/>
              <a:t> name="</a:t>
            </a:r>
            <a:r>
              <a:rPr lang="en-US" sz="2800" dirty="0" err="1"/>
              <a:t>InchesDim</a:t>
            </a:r>
            <a:r>
              <a:rPr lang="en-US" sz="2800" dirty="0"/>
              <a:t>"&gt;0.2in&lt;/</a:t>
            </a:r>
            <a:r>
              <a:rPr lang="en-US" sz="2800" dirty="0" err="1"/>
              <a:t>dimen</a:t>
            </a:r>
            <a:r>
              <a:rPr lang="en-US" sz="2800" dirty="0"/>
              <a:t>&gt;</a:t>
            </a:r>
          </a:p>
          <a:p>
            <a:pPr fontAlgn="base"/>
            <a:r>
              <a:rPr lang="en-US" sz="2800" dirty="0" smtClean="0"/>
              <a:t>&lt;</a:t>
            </a:r>
            <a:r>
              <a:rPr lang="en-US" sz="2800" dirty="0" err="1"/>
              <a:t>dimen</a:t>
            </a:r>
            <a:r>
              <a:rPr lang="en-US" sz="2800" dirty="0"/>
              <a:t> name="</a:t>
            </a:r>
            <a:r>
              <a:rPr lang="en-US" sz="2800" dirty="0" err="1"/>
              <a:t>MilliDim</a:t>
            </a:r>
            <a:r>
              <a:rPr lang="en-US" sz="2800" dirty="0"/>
              <a:t>"&gt;5mm&lt;/</a:t>
            </a:r>
            <a:r>
              <a:rPr lang="en-US" sz="2800" dirty="0" err="1"/>
              <a:t>dimen</a:t>
            </a:r>
            <a:r>
              <a:rPr lang="en-US" sz="2800" dirty="0"/>
              <a:t>&gt;</a:t>
            </a:r>
          </a:p>
          <a:p>
            <a:pPr fontAlgn="base"/>
            <a:r>
              <a:rPr lang="en-US" sz="2800" dirty="0" smtClean="0"/>
              <a:t>&lt;</a:t>
            </a:r>
            <a:r>
              <a:rPr lang="en-US" sz="2800" dirty="0" err="1"/>
              <a:t>dimen</a:t>
            </a:r>
            <a:r>
              <a:rPr lang="en-US" sz="2800" dirty="0"/>
              <a:t> name="</a:t>
            </a:r>
            <a:r>
              <a:rPr lang="en-US" sz="2800" dirty="0" err="1"/>
              <a:t>DensityDim</a:t>
            </a:r>
            <a:r>
              <a:rPr lang="en-US" sz="2800" dirty="0"/>
              <a:t>"&gt;20dp&lt;/</a:t>
            </a:r>
            <a:r>
              <a:rPr lang="en-US" sz="2800" dirty="0" err="1"/>
              <a:t>dimen</a:t>
            </a:r>
            <a:r>
              <a:rPr lang="en-US" sz="2800" dirty="0"/>
              <a:t>&gt;</a:t>
            </a:r>
          </a:p>
          <a:p>
            <a:pPr fontAlgn="base"/>
            <a:r>
              <a:rPr lang="en-US" sz="2800" dirty="0" smtClean="0"/>
              <a:t>&lt;</a:t>
            </a:r>
            <a:r>
              <a:rPr lang="en-US" sz="2800" dirty="0" err="1" smtClean="0"/>
              <a:t>dimen</a:t>
            </a:r>
            <a:r>
              <a:rPr lang="en-US" sz="2800" dirty="0"/>
              <a:t> name="</a:t>
            </a:r>
            <a:r>
              <a:rPr lang="en-US" sz="2800" dirty="0" err="1"/>
              <a:t>ScaleDim</a:t>
            </a:r>
            <a:r>
              <a:rPr lang="en-US" sz="2800" dirty="0"/>
              <a:t>"&gt;20sp&lt;/</a:t>
            </a:r>
            <a:r>
              <a:rPr lang="en-US" sz="2800" dirty="0" err="1" smtClean="0"/>
              <a:t>dimen</a:t>
            </a:r>
            <a:r>
              <a:rPr lang="en-US" sz="2800" dirty="0" smtClean="0"/>
              <a:t>&gt;</a:t>
            </a:r>
          </a:p>
          <a:p>
            <a:pPr fontAlgn="base">
              <a:buNone/>
            </a:pPr>
            <a:endParaRPr lang="en-US" sz="2800" dirty="0" smtClean="0"/>
          </a:p>
          <a:p>
            <a:pPr fontAlgn="base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TextView</a:t>
            </a:r>
            <a:r>
              <a:rPr lang="en-US" sz="2000" dirty="0" smtClean="0"/>
              <a:t> </a:t>
            </a:r>
            <a:r>
              <a:rPr lang="en-US" sz="2000" dirty="0" err="1" smtClean="0"/>
              <a:t>android:textsize</a:t>
            </a:r>
            <a:r>
              <a:rPr lang="en-US" sz="2000" dirty="0" smtClean="0"/>
              <a:t>="@</a:t>
            </a:r>
            <a:r>
              <a:rPr lang="en-US" sz="2000" dirty="0" err="1" smtClean="0"/>
              <a:t>dimen</a:t>
            </a:r>
            <a:r>
              <a:rPr lang="en-US" sz="2000" dirty="0" smtClean="0"/>
              <a:t>/</a:t>
            </a:r>
            <a:r>
              <a:rPr lang="en-US" sz="2000" dirty="0" err="1" smtClean="0"/>
              <a:t>InchesDim</a:t>
            </a:r>
            <a:r>
              <a:rPr lang="en-US" sz="2000" dirty="0" smtClean="0"/>
              <a:t>“ /&gt;</a:t>
            </a:r>
          </a:p>
          <a:p>
            <a:pPr fontAlgn="base">
              <a:buNone/>
            </a:pPr>
            <a:r>
              <a:rPr lang="en-US" sz="2000" dirty="0" smtClean="0"/>
              <a:t>t1.setTextSize(</a:t>
            </a:r>
            <a:r>
              <a:rPr lang="en-US" sz="2000" dirty="0" err="1" smtClean="0"/>
              <a:t>getResources</a:t>
            </a:r>
            <a:r>
              <a:rPr lang="en-US" sz="2000" dirty="0" smtClean="0"/>
              <a:t>().</a:t>
            </a:r>
            <a:r>
              <a:rPr lang="en-US" sz="2000" dirty="0" err="1" smtClean="0"/>
              <a:t>getDimension</a:t>
            </a:r>
            <a:r>
              <a:rPr lang="en-US" sz="2000" dirty="0" smtClean="0"/>
              <a:t>(</a:t>
            </a:r>
            <a:r>
              <a:rPr lang="en-US" sz="2000" dirty="0" err="1" smtClean="0"/>
              <a:t>R.dimen.DensityDim</a:t>
            </a:r>
            <a:r>
              <a:rPr lang="en-US" sz="2000" dirty="0" smtClean="0"/>
              <a:t>));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/>
              <a:t>&lt;string-array name="countries"&gt;</a:t>
            </a:r>
          </a:p>
          <a:p>
            <a:pPr lvl="1" fontAlgn="base">
              <a:buNone/>
            </a:pPr>
            <a:r>
              <a:rPr lang="en-US" dirty="0" smtClean="0"/>
              <a:t>&lt;item&gt;India&lt;/</a:t>
            </a:r>
            <a:r>
              <a:rPr lang="en-US" dirty="0"/>
              <a:t>item&gt;</a:t>
            </a:r>
          </a:p>
          <a:p>
            <a:pPr lvl="1" fontAlgn="base">
              <a:buNone/>
            </a:pPr>
            <a:r>
              <a:rPr lang="en-US" dirty="0" smtClean="0"/>
              <a:t>&lt;item&gt;Australia&lt;/</a:t>
            </a:r>
            <a:r>
              <a:rPr lang="en-US" dirty="0"/>
              <a:t>item&gt;</a:t>
            </a:r>
          </a:p>
          <a:p>
            <a:pPr lvl="1" fontAlgn="base">
              <a:buNone/>
            </a:pPr>
            <a:r>
              <a:rPr lang="en-US" dirty="0" smtClean="0"/>
              <a:t>&lt;</a:t>
            </a:r>
            <a:r>
              <a:rPr lang="en-US" dirty="0"/>
              <a:t>item&gt;Canada&lt;/item&gt;</a:t>
            </a:r>
          </a:p>
          <a:p>
            <a:pPr fontAlgn="base">
              <a:buNone/>
            </a:pPr>
            <a:r>
              <a:rPr lang="en-US" dirty="0" smtClean="0"/>
              <a:t>&lt;/</a:t>
            </a:r>
            <a:r>
              <a:rPr lang="en-US" dirty="0"/>
              <a:t>string-array&gt;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String [] Countries = </a:t>
            </a:r>
            <a:r>
              <a:rPr lang="en-US" sz="2000" dirty="0" err="1" smtClean="0"/>
              <a:t>getResources</a:t>
            </a:r>
            <a:r>
              <a:rPr lang="en-US" sz="2000" dirty="0" smtClean="0"/>
              <a:t>().</a:t>
            </a:r>
            <a:r>
              <a:rPr lang="en-US" sz="2000" dirty="0" err="1" smtClean="0"/>
              <a:t>getStringArray</a:t>
            </a:r>
            <a:r>
              <a:rPr lang="en-US" sz="2000" dirty="0" smtClean="0"/>
              <a:t>(</a:t>
            </a:r>
            <a:r>
              <a:rPr lang="en-US" sz="2000" dirty="0" err="1" smtClean="0"/>
              <a:t>R.array.countries</a:t>
            </a:r>
            <a:r>
              <a:rPr lang="en-US" sz="2000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 and Themes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Should I Use Themes and Styles?</a:t>
            </a:r>
          </a:p>
          <a:p>
            <a:r>
              <a:rPr lang="en-US" sz="2800" dirty="0" smtClean="0"/>
              <a:t>Benefits – </a:t>
            </a:r>
            <a:r>
              <a:rPr lang="en-US" sz="2400" dirty="0" smtClean="0"/>
              <a:t>Efficiency, Consistency and Flexibility</a:t>
            </a:r>
          </a:p>
          <a:p>
            <a:pPr fontAlgn="base">
              <a:buNone/>
            </a:pPr>
            <a:r>
              <a:rPr lang="en-US" sz="1600" dirty="0"/>
              <a:t>&lt;</a:t>
            </a:r>
            <a:r>
              <a:rPr lang="en-US" sz="1600" dirty="0" err="1"/>
              <a:t>TextView</a:t>
            </a:r>
            <a:endParaRPr lang="en-US" sz="1600" dirty="0"/>
          </a:p>
          <a:p>
            <a:pPr fontAlgn="base">
              <a:buNone/>
            </a:pPr>
            <a:r>
              <a:rPr lang="en-US" sz="1600" dirty="0"/>
              <a:t>    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</a:p>
          <a:p>
            <a:pPr fontAlgn="base">
              <a:buNone/>
            </a:pPr>
            <a:r>
              <a:rPr lang="en-US" sz="1600" dirty="0"/>
              <a:t>    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</a:p>
          <a:p>
            <a:pPr fontAlgn="base">
              <a:buNone/>
            </a:pPr>
            <a:r>
              <a:rPr lang="en-US" sz="1600" dirty="0"/>
              <a:t>    </a:t>
            </a:r>
            <a:r>
              <a:rPr lang="en-US" sz="1600" dirty="0" err="1"/>
              <a:t>android:textColor</a:t>
            </a:r>
            <a:r>
              <a:rPr lang="en-US" sz="1600" dirty="0"/>
              <a:t>="#ff0000ff"</a:t>
            </a:r>
          </a:p>
          <a:p>
            <a:pPr fontAlgn="base">
              <a:buNone/>
            </a:pPr>
            <a:r>
              <a:rPr lang="en-US" sz="1600" dirty="0"/>
              <a:t>     </a:t>
            </a:r>
            <a:r>
              <a:rPr lang="en-US" sz="1600" dirty="0" err="1"/>
              <a:t>android:textStyle</a:t>
            </a:r>
            <a:r>
              <a:rPr lang="en-US" sz="1600" dirty="0"/>
              <a:t>="italic"</a:t>
            </a:r>
          </a:p>
          <a:p>
            <a:pPr fontAlgn="base">
              <a:buNone/>
            </a:pPr>
            <a:r>
              <a:rPr lang="en-US" sz="1600" dirty="0"/>
              <a:t>    </a:t>
            </a:r>
            <a:r>
              <a:rPr lang="en-US" sz="1600" dirty="0" err="1"/>
              <a:t>android:typeface</a:t>
            </a:r>
            <a:r>
              <a:rPr lang="en-US" sz="1600" dirty="0"/>
              <a:t>="serif"</a:t>
            </a:r>
          </a:p>
          <a:p>
            <a:pPr fontAlgn="base">
              <a:buNone/>
            </a:pPr>
            <a:r>
              <a:rPr lang="en-US" sz="1600" dirty="0"/>
              <a:t>    </a:t>
            </a:r>
            <a:r>
              <a:rPr lang="en-US" sz="1600" dirty="0" err="1"/>
              <a:t>android:text</a:t>
            </a:r>
            <a:r>
              <a:rPr lang="en-US" sz="1600" dirty="0"/>
              <a:t>="@string/disclaimer" </a:t>
            </a:r>
            <a:r>
              <a:rPr lang="en-US" sz="1600" dirty="0" smtClean="0"/>
              <a:t>/&gt;	</a:t>
            </a:r>
            <a:r>
              <a:rPr lang="en-US" sz="2000" dirty="0" smtClean="0"/>
              <a:t>can be written as</a:t>
            </a:r>
            <a:endParaRPr lang="en-US" sz="2000" dirty="0"/>
          </a:p>
          <a:p>
            <a:pPr fontAlgn="base">
              <a:buNone/>
            </a:pPr>
            <a:endParaRPr lang="en-US" sz="1400" dirty="0" smtClean="0"/>
          </a:p>
          <a:p>
            <a:pPr fontAlgn="base">
              <a:buNone/>
            </a:pPr>
            <a:r>
              <a:rPr lang="en-US" sz="1400" dirty="0"/>
              <a:t>&lt;</a:t>
            </a:r>
            <a:r>
              <a:rPr lang="en-US" sz="1400" dirty="0" err="1"/>
              <a:t>TextView</a:t>
            </a:r>
            <a:endParaRPr lang="en-US" sz="1400" dirty="0"/>
          </a:p>
          <a:p>
            <a:pPr fontAlgn="base">
              <a:buNone/>
            </a:pPr>
            <a:r>
              <a:rPr lang="en-US" sz="1400" dirty="0"/>
              <a:t>    style="@style/</a:t>
            </a:r>
            <a:r>
              <a:rPr lang="en-US" sz="1400" dirty="0" err="1"/>
              <a:t>disclaimerFont</a:t>
            </a:r>
            <a:r>
              <a:rPr lang="en-US" sz="1400" dirty="0"/>
              <a:t>"</a:t>
            </a:r>
          </a:p>
          <a:p>
            <a:pPr fontAlgn="base">
              <a:buNone/>
            </a:pPr>
            <a:r>
              <a:rPr lang="en-US" sz="1400" dirty="0"/>
              <a:t>    </a:t>
            </a:r>
            <a:r>
              <a:rPr lang="en-US" sz="1400" dirty="0" err="1"/>
              <a:t>android:text</a:t>
            </a:r>
            <a:r>
              <a:rPr lang="en-US" sz="1400" dirty="0"/>
              <a:t>="@string/disclaimer" /&gt;</a:t>
            </a:r>
          </a:p>
          <a:p>
            <a:pPr fontAlgn="base"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styles.xml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&lt;resources&gt;</a:t>
            </a:r>
          </a:p>
          <a:p>
            <a:pPr>
              <a:buNone/>
            </a:pPr>
            <a:r>
              <a:rPr lang="en-US" sz="2000" dirty="0" smtClean="0"/>
              <a:t>		&lt;style name=“</a:t>
            </a:r>
            <a:r>
              <a:rPr lang="en-US" sz="2000" dirty="0" err="1" smtClean="0"/>
              <a:t>buttonStyle</a:t>
            </a:r>
            <a:r>
              <a:rPr lang="en-US" sz="2000" dirty="0" smtClean="0"/>
              <a:t>”&gt;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	&lt;item name=“</a:t>
            </a:r>
            <a:r>
              <a:rPr lang="en-US" sz="2000" dirty="0" err="1" smtClean="0"/>
              <a:t>android:textColor</a:t>
            </a:r>
            <a:r>
              <a:rPr lang="en-US" sz="2000" dirty="0" smtClean="0"/>
              <a:t>”&gt;#ff0000ff&lt;/item&gt;</a:t>
            </a:r>
          </a:p>
          <a:p>
            <a:pPr>
              <a:buNone/>
            </a:pPr>
            <a:r>
              <a:rPr lang="en-US" sz="2000" dirty="0" smtClean="0"/>
              <a:t>			&lt;item name=“</a:t>
            </a:r>
            <a:r>
              <a:rPr lang="en-US" sz="2000" dirty="0" err="1" smtClean="0"/>
              <a:t>android:textStyle</a:t>
            </a:r>
            <a:r>
              <a:rPr lang="en-US" sz="2000" dirty="0" smtClean="0"/>
              <a:t>”&gt;italic&lt;/item&gt;</a:t>
            </a:r>
          </a:p>
          <a:p>
            <a:pPr>
              <a:buNone/>
            </a:pPr>
            <a:r>
              <a:rPr lang="en-US" sz="2000" dirty="0" smtClean="0"/>
              <a:t>			&lt;item name=“</a:t>
            </a:r>
            <a:r>
              <a:rPr lang="en-US" sz="2000" dirty="0" err="1" smtClean="0"/>
              <a:t>android:textSize</a:t>
            </a:r>
            <a:r>
              <a:rPr lang="en-US" sz="2000" dirty="0" smtClean="0"/>
              <a:t>”&gt;20dp&lt;/item&gt;</a:t>
            </a:r>
          </a:p>
          <a:p>
            <a:pPr>
              <a:buNone/>
            </a:pPr>
            <a:r>
              <a:rPr lang="en-US" sz="2000" dirty="0" smtClean="0"/>
              <a:t>			&lt;item name=“</a:t>
            </a:r>
            <a:r>
              <a:rPr lang="en-US" sz="2000" dirty="0" err="1" smtClean="0"/>
              <a:t>android:layout_margin</a:t>
            </a:r>
            <a:r>
              <a:rPr lang="en-US" sz="2000" dirty="0" smtClean="0"/>
              <a:t>”&gt;20dp&lt;/item&gt;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		&lt;/style&gt;</a:t>
            </a:r>
          </a:p>
          <a:p>
            <a:pPr>
              <a:buNone/>
            </a:pPr>
            <a:r>
              <a:rPr lang="en-US" sz="2000" dirty="0" smtClean="0"/>
              <a:t>&lt;/resources&gt;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TextView</a:t>
            </a:r>
            <a:r>
              <a:rPr lang="en-US" sz="2400" dirty="0"/>
              <a:t>  </a:t>
            </a:r>
            <a:endParaRPr lang="en-US" sz="2400" dirty="0" smtClean="0"/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smtClean="0"/>
              <a:t>style</a:t>
            </a:r>
            <a:r>
              <a:rPr lang="en-US" sz="2400" dirty="0"/>
              <a:t>="@style/headline</a:t>
            </a:r>
            <a:r>
              <a:rPr lang="en-US" sz="2400" dirty="0" smtClean="0"/>
              <a:t>"</a:t>
            </a:r>
            <a:r>
              <a:rPr lang="en-US" sz="2400" dirty="0"/>
              <a:t> </a:t>
            </a:r>
            <a:endParaRPr lang="en-US" sz="2400" dirty="0" smtClean="0"/>
          </a:p>
          <a:p>
            <a:pPr fontAlgn="base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android:text</a:t>
            </a:r>
            <a:r>
              <a:rPr lang="en-US" sz="2400" dirty="0"/>
              <a:t>="Hello, world!" </a:t>
            </a:r>
            <a:r>
              <a:rPr lang="en-US" sz="2400" dirty="0" smtClean="0"/>
              <a:t>/&gt;</a:t>
            </a:r>
          </a:p>
          <a:p>
            <a:pPr fontAlgn="base">
              <a:buNone/>
            </a:pPr>
            <a:endParaRPr lang="en-US" sz="2400" dirty="0"/>
          </a:p>
          <a:p>
            <a:pPr fontAlgn="base">
              <a:buNone/>
            </a:pPr>
            <a:r>
              <a:rPr lang="en-US" sz="2400" dirty="0" smtClean="0"/>
              <a:t>	Note </a:t>
            </a:r>
            <a:r>
              <a:rPr lang="en-US" sz="2400" dirty="0"/>
              <a:t>the missing ‘android:’ XML prefix. This prefix is omitted because </a:t>
            </a:r>
            <a:r>
              <a:rPr lang="en-US" sz="2400" dirty="0" smtClean="0"/>
              <a:t>the "headline</a:t>
            </a:r>
            <a:r>
              <a:rPr lang="en-US" sz="2400" dirty="0"/>
              <a:t>" style isn’t defined in the android namespace.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platform features plenty of predefined </a:t>
            </a:r>
            <a:r>
              <a:rPr lang="en-US" sz="2400" dirty="0" smtClean="0"/>
              <a:t>styles. </a:t>
            </a:r>
            <a:r>
              <a:rPr lang="en-US" sz="2400" dirty="0"/>
              <a:t>You can access these by examining the Android source code.</a:t>
            </a:r>
          </a:p>
          <a:p>
            <a:r>
              <a:rPr lang="en-US" sz="2400" dirty="0"/>
              <a:t>Locate the Android SDK installed on your hard drive and follow the path: platforms/android/data/res/values</a:t>
            </a:r>
          </a:p>
          <a:p>
            <a:r>
              <a:rPr lang="en-US" sz="2400" dirty="0"/>
              <a:t>Locate the ‘styles.xml’ file inside this folder. This file contains the code for all of Android’s predefined styles</a:t>
            </a:r>
            <a:r>
              <a:rPr lang="en-US" sz="2400" dirty="0" smtClean="0"/>
              <a:t>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&lt;Button</a:t>
            </a:r>
            <a:endParaRPr lang="en-US" sz="2400" dirty="0"/>
          </a:p>
          <a:p>
            <a:pPr fontAlgn="base">
              <a:buNone/>
            </a:pPr>
            <a:r>
              <a:rPr lang="en-US" sz="2400" dirty="0"/>
              <a:t>       </a:t>
            </a:r>
            <a:r>
              <a:rPr lang="en-US" sz="2400" dirty="0" err="1"/>
              <a:t>android:id</a:t>
            </a:r>
            <a:r>
              <a:rPr lang="en-US" sz="2400" dirty="0"/>
              <a:t>="@+</a:t>
            </a:r>
            <a:r>
              <a:rPr lang="en-US" sz="2400" dirty="0" smtClean="0"/>
              <a:t>id/button1</a:t>
            </a:r>
            <a:r>
              <a:rPr lang="en-US" sz="2400" dirty="0"/>
              <a:t>"</a:t>
            </a:r>
          </a:p>
          <a:p>
            <a:pPr fontAlgn="base">
              <a:buNone/>
            </a:pPr>
            <a:r>
              <a:rPr lang="en-US" sz="2400" dirty="0"/>
              <a:t>        style</a:t>
            </a:r>
            <a:r>
              <a:rPr lang="en-US" sz="2400" dirty="0" smtClean="0"/>
              <a:t>=“@</a:t>
            </a:r>
            <a:r>
              <a:rPr lang="en-US" sz="2400" dirty="0" err="1" smtClean="0"/>
              <a:t>android:style</a:t>
            </a:r>
            <a:r>
              <a:rPr lang="en-US" sz="2400" dirty="0" smtClean="0"/>
              <a:t>/</a:t>
            </a:r>
            <a:r>
              <a:rPr lang="en-US" sz="2400" dirty="0" err="1" smtClean="0"/>
              <a:t>Widget.Button</a:t>
            </a:r>
            <a:r>
              <a:rPr lang="en-US" sz="2400" dirty="0" smtClean="0"/>
              <a:t>” /&gt;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 defined in res/values/themes.xml</a:t>
            </a:r>
          </a:p>
          <a:p>
            <a:r>
              <a:rPr lang="en-US" sz="3600" dirty="0" smtClean="0"/>
              <a:t>Defined just like styles</a:t>
            </a:r>
          </a:p>
          <a:p>
            <a:r>
              <a:rPr lang="en-US" sz="3600" dirty="0" smtClean="0"/>
              <a:t>Android provides many default themes platforms/android/data/res/values</a:t>
            </a:r>
          </a:p>
          <a:p>
            <a:r>
              <a:rPr lang="en-US" sz="3600" dirty="0" smtClean="0"/>
              <a:t>Theme can be applied to an activity or entire application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 Theme to an Activity</a:t>
            </a:r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/>
              <a:t>activity </a:t>
            </a:r>
            <a:r>
              <a:rPr lang="en-US" sz="2400" dirty="0" err="1" smtClean="0"/>
              <a:t>android:theme</a:t>
            </a:r>
            <a:r>
              <a:rPr lang="en-US" sz="2400" dirty="0"/>
              <a:t>="@</a:t>
            </a:r>
            <a:r>
              <a:rPr lang="en-US" sz="2400" dirty="0" err="1" smtClean="0"/>
              <a:t>android:style</a:t>
            </a:r>
            <a:r>
              <a:rPr lang="en-US" sz="2400" dirty="0" smtClean="0"/>
              <a:t>/</a:t>
            </a:r>
            <a:r>
              <a:rPr lang="en-US" sz="2400" dirty="0" err="1" smtClean="0"/>
              <a:t>Theme.NoTitleBar</a:t>
            </a:r>
            <a:r>
              <a:rPr lang="en-US" sz="2400" dirty="0" smtClean="0"/>
              <a:t>“ /&gt;</a:t>
            </a:r>
          </a:p>
          <a:p>
            <a:pPr>
              <a:buNone/>
            </a:pPr>
            <a:endParaRPr lang="en-US" sz="2400" dirty="0"/>
          </a:p>
          <a:p>
            <a:r>
              <a:rPr lang="en-US" dirty="0" smtClean="0"/>
              <a:t>Apply Theme to entire Application</a:t>
            </a:r>
          </a:p>
          <a:p>
            <a:pPr>
              <a:buNone/>
            </a:pPr>
            <a:r>
              <a:rPr lang="en-US" sz="2000" dirty="0" smtClean="0"/>
              <a:t>&lt;application </a:t>
            </a:r>
            <a:r>
              <a:rPr lang="en-US" sz="2000" dirty="0" err="1" smtClean="0"/>
              <a:t>android:theme</a:t>
            </a:r>
            <a:r>
              <a:rPr lang="en-US" sz="2000" dirty="0" smtClean="0"/>
              <a:t>="@</a:t>
            </a:r>
            <a:r>
              <a:rPr lang="en-US" sz="2000" dirty="0" err="1" smtClean="0"/>
              <a:t>android:style</a:t>
            </a:r>
            <a:r>
              <a:rPr lang="en-US" sz="2000" dirty="0" smtClean="0"/>
              <a:t>/</a:t>
            </a:r>
            <a:r>
              <a:rPr lang="en-US" sz="2000" dirty="0" err="1" smtClean="0"/>
              <a:t>Theme.NoTitleBar</a:t>
            </a:r>
            <a:r>
              <a:rPr lang="en-US" sz="2000" dirty="0" smtClean="0"/>
              <a:t>“ /&gt;</a:t>
            </a:r>
          </a:p>
          <a:p>
            <a:pPr>
              <a:buNone/>
            </a:pPr>
            <a:endParaRPr lang="en-US" sz="2000" dirty="0"/>
          </a:p>
          <a:p>
            <a:r>
              <a:rPr lang="en-US" dirty="0" smtClean="0"/>
              <a:t>Themes can be inherited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&lt;style </a:t>
            </a:r>
            <a:r>
              <a:rPr lang="en-US" sz="2000" dirty="0"/>
              <a:t>name</a:t>
            </a:r>
            <a:r>
              <a:rPr lang="en-US" sz="2000" dirty="0" smtClean="0"/>
              <a:t>=“</a:t>
            </a:r>
            <a:r>
              <a:rPr lang="en-US" sz="2000" dirty="0" err="1" smtClean="0"/>
              <a:t>MyTheme</a:t>
            </a:r>
            <a:r>
              <a:rPr lang="en-US" sz="2000" dirty="0"/>
              <a:t>" parent="</a:t>
            </a:r>
            <a:r>
              <a:rPr lang="en-US" sz="2000" dirty="0" err="1" smtClean="0"/>
              <a:t>android:Theme.Light</a:t>
            </a:r>
            <a:r>
              <a:rPr lang="en-US" sz="2000" dirty="0" smtClean="0"/>
              <a:t>"&gt;</a:t>
            </a:r>
            <a:endParaRPr lang="en-US" sz="2000" dirty="0"/>
          </a:p>
          <a:p>
            <a:pPr fontAlgn="base">
              <a:buNone/>
            </a:pPr>
            <a:r>
              <a:rPr lang="en-US" sz="2000" dirty="0"/>
              <a:t> &lt;/style&gt;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can define XML files that contain definitions for colors that can be used in your </a:t>
            </a:r>
            <a:r>
              <a:rPr lang="en-US" dirty="0" smtClean="0"/>
              <a:t>application. </a:t>
            </a:r>
          </a:p>
          <a:p>
            <a:pPr algn="just"/>
            <a:r>
              <a:rPr lang="en-US" dirty="0" smtClean="0"/>
              <a:t>Colors </a:t>
            </a:r>
            <a:r>
              <a:rPr lang="en-US" dirty="0"/>
              <a:t>in Android are hexadecimal RGB values, also optionally specifying an alpha channel (transparency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You </a:t>
            </a:r>
            <a:r>
              <a:rPr lang="en-US" dirty="0"/>
              <a:t>have your choice of single-character hex </a:t>
            </a:r>
            <a:r>
              <a:rPr lang="en-US" dirty="0" smtClean="0"/>
              <a:t>values or </a:t>
            </a:r>
            <a:r>
              <a:rPr lang="en-US" dirty="0"/>
              <a:t>double-character hex </a:t>
            </a:r>
            <a:r>
              <a:rPr lang="en-US" dirty="0" smtClean="0"/>
              <a:t>values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can </a:t>
            </a:r>
            <a:r>
              <a:rPr lang="en-US" dirty="0" smtClean="0"/>
              <a:t>define color resource in 4 ways</a:t>
            </a:r>
          </a:p>
          <a:p>
            <a:pPr lvl="1" algn="just"/>
            <a:r>
              <a:rPr lang="en-US" dirty="0" smtClean="0"/>
              <a:t>#RGB</a:t>
            </a:r>
          </a:p>
          <a:p>
            <a:pPr lvl="1" algn="just"/>
            <a:r>
              <a:rPr lang="en-US" dirty="0" smtClean="0"/>
              <a:t>#ARGB</a:t>
            </a:r>
          </a:p>
          <a:p>
            <a:pPr lvl="1" algn="just"/>
            <a:r>
              <a:rPr lang="en-US" dirty="0" smtClean="0"/>
              <a:t>#RRGGBB</a:t>
            </a:r>
          </a:p>
          <a:p>
            <a:pPr lvl="1" algn="just"/>
            <a:r>
              <a:rPr lang="en-US" dirty="0" smtClean="0"/>
              <a:t>#AARRGGBB</a:t>
            </a:r>
          </a:p>
          <a:p>
            <a:pPr algn="just"/>
            <a:r>
              <a:rPr lang="en-US" dirty="0" smtClean="0"/>
              <a:t>&lt;color name="Red"&gt;#FF0000&lt;/color&gt;</a:t>
            </a:r>
          </a:p>
          <a:p>
            <a:pPr algn="just"/>
            <a:r>
              <a:rPr lang="en-US" dirty="0" smtClean="0"/>
              <a:t>&lt;Button </a:t>
            </a:r>
            <a:r>
              <a:rPr lang="en-US" dirty="0" err="1" smtClean="0"/>
              <a:t>android:textColor</a:t>
            </a:r>
            <a:r>
              <a:rPr lang="en-US" dirty="0" smtClean="0"/>
              <a:t>=“@color/Red” /&gt;</a:t>
            </a:r>
          </a:p>
          <a:p>
            <a:pPr algn="just"/>
            <a:r>
              <a:rPr lang="en-US" sz="2400" dirty="0" smtClean="0"/>
              <a:t>b1.setTextColor(</a:t>
            </a:r>
            <a:r>
              <a:rPr lang="en-US" sz="2400" dirty="0" err="1" smtClean="0"/>
              <a:t>this.getResources</a:t>
            </a:r>
            <a:r>
              <a:rPr lang="en-US" sz="2400" dirty="0" smtClean="0"/>
              <a:t>().</a:t>
            </a:r>
            <a:r>
              <a:rPr lang="en-US" sz="2400" dirty="0" err="1" smtClean="0"/>
              <a:t>getColor</a:t>
            </a:r>
            <a:r>
              <a:rPr lang="en-US" sz="2400" dirty="0" smtClean="0"/>
              <a:t>(</a:t>
            </a:r>
            <a:r>
              <a:rPr lang="en-US" sz="2400" dirty="0" err="1" smtClean="0"/>
              <a:t>R.color.Red</a:t>
            </a:r>
            <a:r>
              <a:rPr lang="en-US" sz="2400" dirty="0" smtClean="0"/>
              <a:t>));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372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Styles and Themes</vt:lpstr>
      <vt:lpstr>Styles and Themes</vt:lpstr>
      <vt:lpstr>Defining Styles</vt:lpstr>
      <vt:lpstr>Applying Styles</vt:lpstr>
      <vt:lpstr>Predefined Styles</vt:lpstr>
      <vt:lpstr>Themes</vt:lpstr>
      <vt:lpstr>Themes</vt:lpstr>
      <vt:lpstr>Color Resources</vt:lpstr>
      <vt:lpstr>Color Resources</vt:lpstr>
      <vt:lpstr>Dimension Resources</vt:lpstr>
      <vt:lpstr>Dimension Resources</vt:lpstr>
      <vt:lpstr>Array 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Styles and Themes</dc:title>
  <dc:creator>Nagendra</dc:creator>
  <cp:lastModifiedBy>Nagendra</cp:lastModifiedBy>
  <cp:revision>15</cp:revision>
  <dcterms:created xsi:type="dcterms:W3CDTF">2014-02-10T00:31:48Z</dcterms:created>
  <dcterms:modified xsi:type="dcterms:W3CDTF">2014-02-15T12:59:06Z</dcterms:modified>
</cp:coreProperties>
</file>