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70" r:id="rId11"/>
    <p:sldId id="272" r:id="rId12"/>
    <p:sldId id="266" r:id="rId13"/>
    <p:sldId id="271" r:id="rId14"/>
    <p:sldId id="273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92" r:id="rId30"/>
    <p:sldId id="291" r:id="rId31"/>
    <p:sldId id="288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299" r:id="rId40"/>
    <p:sldId id="26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 Daniel Woodside" initials="JDW" lastIdx="1" clrIdx="0">
    <p:extLst>
      <p:ext uri="{19B8F6BF-5375-455C-9EA6-DF929625EA0E}">
        <p15:presenceInfo xmlns:p15="http://schemas.microsoft.com/office/powerpoint/2012/main" userId="80e930019ec657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3D"/>
    <a:srgbClr val="7ED6C1"/>
    <a:srgbClr val="F2F2F2"/>
    <a:srgbClr val="65A395"/>
    <a:srgbClr val="33574F"/>
    <a:srgbClr val="EAEFF7"/>
    <a:srgbClr val="3D5F57"/>
    <a:srgbClr val="EEEEEE"/>
    <a:srgbClr val="F0F0F0"/>
    <a:srgbClr val="BC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3842" autoAdjust="0"/>
  </p:normalViewPr>
  <p:slideViewPr>
    <p:cSldViewPr snapToGrid="0">
      <p:cViewPr varScale="1">
        <p:scale>
          <a:sx n="86" d="100"/>
          <a:sy n="86" d="100"/>
        </p:scale>
        <p:origin x="894" y="66"/>
      </p:cViewPr>
      <p:guideLst>
        <p:guide orient="horz" pos="2183"/>
        <p:guide pos="3840"/>
        <p:guide pos="7310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CA6FD-D307-40BF-ABFE-C0CE9018308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C9DF-B046-49D1-BE79-809C42983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6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5C9DF-B046-49D1-BE79-809C4298363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4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1571483"/>
            <a:ext cx="8123583" cy="5286516"/>
            <a:chOff x="0" y="1649895"/>
            <a:chExt cx="8123583" cy="5208105"/>
          </a:xfrm>
        </p:grpSpPr>
        <p:sp>
          <p:nvSpPr>
            <p:cNvPr id="8" name="직각 삼각형 7"/>
            <p:cNvSpPr/>
            <p:nvPr/>
          </p:nvSpPr>
          <p:spPr>
            <a:xfrm>
              <a:off x="0" y="1649895"/>
              <a:ext cx="8123583" cy="5208105"/>
            </a:xfrm>
            <a:prstGeom prst="rtTriangle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>
              <a:off x="0" y="4545496"/>
              <a:ext cx="8123583" cy="2312504"/>
            </a:xfrm>
            <a:prstGeom prst="rt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 userDrawn="1"/>
        </p:nvSpPr>
        <p:spPr>
          <a:xfrm>
            <a:off x="0" y="0"/>
            <a:ext cx="4770783" cy="6858000"/>
          </a:xfrm>
          <a:custGeom>
            <a:avLst/>
            <a:gdLst>
              <a:gd name="connsiteX0" fmla="*/ 0 w 4770783"/>
              <a:gd name="connsiteY0" fmla="*/ 0 h 6858000"/>
              <a:gd name="connsiteX1" fmla="*/ 4770783 w 4770783"/>
              <a:gd name="connsiteY1" fmla="*/ 0 h 6858000"/>
              <a:gd name="connsiteX2" fmla="*/ 3021496 w 4770783"/>
              <a:gd name="connsiteY2" fmla="*/ 6858000 h 6858000"/>
              <a:gd name="connsiteX3" fmla="*/ 0 w 47707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0783" h="6858000">
                <a:moveTo>
                  <a:pt x="0" y="0"/>
                </a:moveTo>
                <a:lnTo>
                  <a:pt x="4770783" y="0"/>
                </a:lnTo>
                <a:lnTo>
                  <a:pt x="302149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5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rot="16200000" flipV="1">
            <a:off x="-1924052" y="1924050"/>
            <a:ext cx="6858000" cy="3009897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909605" y="2533233"/>
            <a:ext cx="2612284" cy="2612284"/>
            <a:chOff x="2909605" y="2533233"/>
            <a:chExt cx="2612284" cy="2612284"/>
          </a:xfrm>
        </p:grpSpPr>
        <p:sp>
          <p:nvSpPr>
            <p:cNvPr id="13" name="타원 12"/>
            <p:cNvSpPr/>
            <p:nvPr/>
          </p:nvSpPr>
          <p:spPr>
            <a:xfrm>
              <a:off x="2909605" y="2533233"/>
              <a:ext cx="2612284" cy="261228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136291" y="2759919"/>
              <a:ext cx="2158913" cy="2158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LOGO</a:t>
              </a:r>
              <a:endPara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 flipH="1">
            <a:off x="4356100" y="0"/>
            <a:ext cx="609600" cy="2366682"/>
          </a:xfrm>
          <a:prstGeom prst="line">
            <a:avLst/>
          </a:prstGeom>
          <a:ln>
            <a:solidFill>
              <a:srgbClr val="052B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5179085" y="4723201"/>
            <a:ext cx="3356312" cy="2179777"/>
          </a:xfrm>
          <a:prstGeom prst="line">
            <a:avLst/>
          </a:prstGeom>
          <a:ln>
            <a:solidFill>
              <a:srgbClr val="7E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 userDrawn="1"/>
        </p:nvSpPr>
        <p:spPr>
          <a:xfrm flipV="1">
            <a:off x="0" y="-3"/>
            <a:ext cx="12192000" cy="3429001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6076950"/>
            <a:ext cx="12192000" cy="786039"/>
            <a:chOff x="0" y="6076950"/>
            <a:chExt cx="12192000" cy="786039"/>
          </a:xfrm>
        </p:grpSpPr>
        <p:sp>
          <p:nvSpPr>
            <p:cNvPr id="7" name="자유형 6"/>
            <p:cNvSpPr/>
            <p:nvPr/>
          </p:nvSpPr>
          <p:spPr>
            <a:xfrm flipH="1">
              <a:off x="1905000" y="6332467"/>
              <a:ext cx="10287000" cy="525534"/>
            </a:xfrm>
            <a:custGeom>
              <a:avLst/>
              <a:gdLst>
                <a:gd name="connsiteX0" fmla="*/ 1842667 w 8382000"/>
                <a:gd name="connsiteY0" fmla="*/ 0 h 496505"/>
                <a:gd name="connsiteX1" fmla="*/ 0 w 8382000"/>
                <a:gd name="connsiteY1" fmla="*/ 493742 h 496505"/>
                <a:gd name="connsiteX2" fmla="*/ 0 w 8382000"/>
                <a:gd name="connsiteY2" fmla="*/ 496505 h 496505"/>
                <a:gd name="connsiteX3" fmla="*/ 8382000 w 8382000"/>
                <a:gd name="connsiteY3" fmla="*/ 496505 h 496505"/>
                <a:gd name="connsiteX4" fmla="*/ 1842667 w 8382000"/>
                <a:gd name="connsiteY4" fmla="*/ 0 h 496505"/>
                <a:gd name="connsiteX0" fmla="*/ 1322303 w 8382000"/>
                <a:gd name="connsiteY0" fmla="*/ 0 h 525534"/>
                <a:gd name="connsiteX1" fmla="*/ 0 w 8382000"/>
                <a:gd name="connsiteY1" fmla="*/ 522771 h 525534"/>
                <a:gd name="connsiteX2" fmla="*/ 0 w 8382000"/>
                <a:gd name="connsiteY2" fmla="*/ 525534 h 525534"/>
                <a:gd name="connsiteX3" fmla="*/ 8382000 w 8382000"/>
                <a:gd name="connsiteY3" fmla="*/ 525534 h 525534"/>
                <a:gd name="connsiteX4" fmla="*/ 1322303 w 8382000"/>
                <a:gd name="connsiteY4" fmla="*/ 0 h 5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0" h="525534">
                  <a:moveTo>
                    <a:pt x="1322303" y="0"/>
                  </a:moveTo>
                  <a:lnTo>
                    <a:pt x="0" y="522771"/>
                  </a:lnTo>
                  <a:lnTo>
                    <a:pt x="0" y="525534"/>
                  </a:lnTo>
                  <a:lnTo>
                    <a:pt x="8382000" y="525534"/>
                  </a:lnTo>
                  <a:lnTo>
                    <a:pt x="13223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6076950"/>
              <a:ext cx="10287000" cy="781050"/>
            </a:xfrm>
            <a:prstGeom prst="rt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flipH="1">
              <a:off x="10287000" y="6081939"/>
              <a:ext cx="1905000" cy="781050"/>
            </a:xfrm>
            <a:prstGeom prst="rtTriangle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22892" y="430480"/>
            <a:ext cx="6282857" cy="464602"/>
          </a:xfrm>
          <a:prstGeom prst="rect">
            <a:avLst/>
          </a:prstGeom>
        </p:spPr>
        <p:txBody>
          <a:bodyPr anchor="ctr"/>
          <a:lstStyle>
            <a:lvl1pPr marL="0" algn="l" defTabSz="914400" rtl="0" eaLnBrk="1" latinLnBrk="1" hangingPunct="1">
              <a:defRPr lang="ko-KR" altLang="en-US" sz="3600" kern="1200" dirty="0">
                <a:gradFill>
                  <a:gsLst>
                    <a:gs pos="100000">
                      <a:srgbClr val="33574F"/>
                    </a:gs>
                    <a:gs pos="0">
                      <a:srgbClr val="33574F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>Slide Headline Section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22892" y="975590"/>
            <a:ext cx="3995738" cy="2533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buNone/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1pPr>
            <a:lvl2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2pPr>
            <a:lvl3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3pPr>
            <a:lvl4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4pPr>
            <a:lvl5pPr marL="0" algn="l" defTabSz="914400" rtl="0" eaLnBrk="1" latinLnBrk="1" hangingPunct="1">
              <a:defRPr lang="ko-KR" altLang="en-US" sz="1800" kern="1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5pPr>
          </a:lstStyle>
          <a:p>
            <a:pPr lvl="0"/>
            <a:r>
              <a:rPr lang="en-US" altLang="ko-KR" dirty="0" smtClean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2242059" y="5560697"/>
            <a:ext cx="8774682" cy="1332876"/>
            <a:chOff x="991306" y="5560697"/>
            <a:chExt cx="8774682" cy="1332876"/>
          </a:xfrm>
        </p:grpSpPr>
        <p:sp>
          <p:nvSpPr>
            <p:cNvPr id="13" name="이등변 삼각형 12"/>
            <p:cNvSpPr/>
            <p:nvPr/>
          </p:nvSpPr>
          <p:spPr>
            <a:xfrm>
              <a:off x="2817708" y="5572459"/>
              <a:ext cx="6948280" cy="1321114"/>
            </a:xfrm>
            <a:prstGeom prst="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426012" y="5560697"/>
              <a:ext cx="4079456" cy="1332876"/>
            </a:xfrm>
            <a:prstGeom prst="triangle">
              <a:avLst>
                <a:gd name="adj" fmla="val 94396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991306" y="5572459"/>
              <a:ext cx="2829390" cy="1321114"/>
            </a:xfrm>
            <a:custGeom>
              <a:avLst/>
              <a:gdLst>
                <a:gd name="connsiteX0" fmla="*/ 2829390 w 2829390"/>
                <a:gd name="connsiteY0" fmla="*/ 1321114 h 1321114"/>
                <a:gd name="connsiteX1" fmla="*/ 0 w 2829390"/>
                <a:gd name="connsiteY1" fmla="*/ 1321114 h 1321114"/>
                <a:gd name="connsiteX2" fmla="*/ 2437694 w 2829390"/>
                <a:gd name="connsiteY2" fmla="*/ 0 h 1321114"/>
                <a:gd name="connsiteX3" fmla="*/ 2481804 w 2829390"/>
                <a:gd name="connsiteY3" fmla="*/ 23906 h 1321114"/>
                <a:gd name="connsiteX4" fmla="*/ 2829390 w 2829390"/>
                <a:gd name="connsiteY4" fmla="*/ 1321114 h 132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390" h="1321114">
                  <a:moveTo>
                    <a:pt x="2829390" y="1321114"/>
                  </a:moveTo>
                  <a:lnTo>
                    <a:pt x="0" y="1321114"/>
                  </a:lnTo>
                  <a:lnTo>
                    <a:pt x="2437694" y="0"/>
                  </a:lnTo>
                  <a:lnTo>
                    <a:pt x="2481804" y="23906"/>
                  </a:lnTo>
                  <a:lnTo>
                    <a:pt x="2829390" y="1321114"/>
                  </a:lnTo>
                  <a:close/>
                </a:path>
              </a:pathLst>
            </a:cu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3473110" y="5596365"/>
              <a:ext cx="2393584" cy="1297208"/>
            </a:xfrm>
            <a:custGeom>
              <a:avLst/>
              <a:gdLst>
                <a:gd name="connsiteX0" fmla="*/ 2393584 w 2393584"/>
                <a:gd name="connsiteY0" fmla="*/ 1297208 h 1297208"/>
                <a:gd name="connsiteX1" fmla="*/ 347586 w 2393584"/>
                <a:gd name="connsiteY1" fmla="*/ 1297208 h 1297208"/>
                <a:gd name="connsiteX2" fmla="*/ 0 w 2393584"/>
                <a:gd name="connsiteY2" fmla="*/ 0 h 1297208"/>
                <a:gd name="connsiteX3" fmla="*/ 2393584 w 2393584"/>
                <a:gd name="connsiteY3" fmla="*/ 1297208 h 129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584" h="1297208">
                  <a:moveTo>
                    <a:pt x="2393584" y="1297208"/>
                  </a:moveTo>
                  <a:lnTo>
                    <a:pt x="347586" y="1297208"/>
                  </a:lnTo>
                  <a:lnTo>
                    <a:pt x="0" y="0"/>
                  </a:lnTo>
                  <a:lnTo>
                    <a:pt x="2393584" y="1297208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0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981A-128B-499D-A1BD-52947A59EC4D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543050" y="0"/>
            <a:ext cx="800100" cy="5024612"/>
            <a:chOff x="-3143250" y="-609600"/>
            <a:chExt cx="800100" cy="5024612"/>
          </a:xfrm>
        </p:grpSpPr>
        <p:sp>
          <p:nvSpPr>
            <p:cNvPr id="8" name="직사각형 7"/>
            <p:cNvSpPr/>
            <p:nvPr/>
          </p:nvSpPr>
          <p:spPr>
            <a:xfrm>
              <a:off x="-3143250" y="-609600"/>
              <a:ext cx="800100" cy="800100"/>
            </a:xfrm>
            <a:prstGeom prst="rect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3143250" y="446528"/>
              <a:ext cx="800100" cy="800100"/>
            </a:xfrm>
            <a:prstGeom prst="rect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3143250" y="1502656"/>
              <a:ext cx="800100" cy="800100"/>
            </a:xfrm>
            <a:prstGeom prst="rect">
              <a:avLst/>
            </a:prstGeom>
            <a:solidFill>
              <a:srgbClr val="33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3143250" y="2558784"/>
              <a:ext cx="800100" cy="800100"/>
            </a:xfrm>
            <a:prstGeom prst="rect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143250" y="3614912"/>
              <a:ext cx="800100" cy="800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30602" y="1228980"/>
            <a:ext cx="6702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2018 </a:t>
            </a:r>
            <a:r>
              <a:rPr lang="ko-KR" altLang="en-US" sz="3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가을학기개별연구 결산 세미나</a:t>
            </a:r>
            <a:endParaRPr lang="ko-KR" altLang="en-US" sz="3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5766" y="3964232"/>
            <a:ext cx="5187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전기및전자공학부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20150651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장강욱</a:t>
            </a:r>
            <a:endParaRPr lang="en-US" altLang="ko-KR" sz="24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r"/>
            <a:endParaRPr lang="en-US" altLang="ko-KR" sz="24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r"/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지도 교수</a:t>
            </a: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: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김회린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교수님</a:t>
            </a:r>
            <a:endParaRPr lang="en-US" altLang="ko-KR" sz="24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r"/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지도 조교</a:t>
            </a: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: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정영문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조교님</a:t>
            </a:r>
            <a:endParaRPr lang="en-US" altLang="ko-KR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87" y="3298259"/>
            <a:ext cx="241968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Gradient Descent / Tips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430" y="37376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60152" y="1463563"/>
                <a:ext cx="3283206" cy="104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∂</m:t>
                          </m:r>
                        </m:num>
                        <m:den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52" y="1463563"/>
                <a:ext cx="3283206" cy="1048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494605" y="1334234"/>
                <a:ext cx="4478195" cy="13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0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sz="2400" b="0" i="0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b="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05" y="1334234"/>
                <a:ext cx="4478195" cy="1310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48599" y="3737610"/>
                <a:ext cx="4624371" cy="13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altLang="ko-KR" sz="24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4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99" y="3737610"/>
                <a:ext cx="4624371" cy="1310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 19"/>
          <p:cNvSpPr/>
          <p:nvPr/>
        </p:nvSpPr>
        <p:spPr>
          <a:xfrm rot="5400000">
            <a:off x="5106025" y="2824090"/>
            <a:ext cx="1025912" cy="619257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06025" y="2170953"/>
            <a:ext cx="1025912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대입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768909" y="4285745"/>
                <a:ext cx="1409232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𝑗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=0 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𝑜𝑟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 1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909" y="4285745"/>
                <a:ext cx="1409232" cy="480131"/>
              </a:xfrm>
              <a:prstGeom prst="rect">
                <a:avLst/>
              </a:prstGeom>
              <a:blipFill>
                <a:blip r:embed="rId5"/>
                <a:stretch>
                  <a:fillRect l="-1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2" y="2644914"/>
            <a:ext cx="2555974" cy="26667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8337" y="5311658"/>
            <a:ext cx="334508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Tip1)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적절한 크기의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Learning Rate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를 고르자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684399" y="5153560"/>
                <a:ext cx="4895075" cy="841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Tip2)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한 지점에서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에 대한 변화 정도를 구한 후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,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한 번에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Update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할 것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</a:t>
                </a:r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99" y="5153560"/>
                <a:ext cx="4895075" cy="841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Learning Rate / Tips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7169" name="_x198110696" descr="EMB00001eb088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98" y="2958502"/>
            <a:ext cx="3405697" cy="283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2891" y="1631712"/>
            <a:ext cx="9580113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Tip3) Gradient Descent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반복 횟수에 따른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Cost Function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의 크기 그래프를 그려본다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입력한 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Learning Rate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가 잘 작동하는지 확인하는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방법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Tip4) Learning Rate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의 크기를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배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10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배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30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배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100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배 정도의 변화를 주어 크게 한다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7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Cost Function / Gradient Descent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2" y="1616927"/>
            <a:ext cx="109288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Gradient Descent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를 적용하기 위한 조건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Cost Function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이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Convex Function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일 것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즉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하나의 극솟값을 가질 것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8109736" descr="EMB00001eb08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91" y="2817420"/>
            <a:ext cx="3161839" cy="21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198107736" descr="EMB00001eb088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5" y="2817420"/>
            <a:ext cx="3076075" cy="21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91965" y="5177067"/>
            <a:ext cx="545985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시작 위치에 따라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결과가 달라짐을 방지하기 위함</a:t>
            </a:r>
          </a:p>
        </p:txBody>
      </p:sp>
      <p:pic>
        <p:nvPicPr>
          <p:cNvPr id="2057" name="_x198108136" descr="EMB00001eb0889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99" y="2054809"/>
            <a:ext cx="3826995" cy="29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937621" y="5177067"/>
            <a:ext cx="320114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Least Square Cost Function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3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Linear Regression for Multiple Variable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62536" y="2869636"/>
                <a:ext cx="3971049" cy="13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</m:d>
                      <m:r>
                        <a:rPr lang="en-US" altLang="ko-KR" sz="24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b="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36" y="2869636"/>
                <a:ext cx="3971049" cy="1310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89215" y="3524976"/>
                <a:ext cx="4624371" cy="13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sz="24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4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215" y="3524976"/>
                <a:ext cx="4624371" cy="1310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132433" y="4032801"/>
                <a:ext cx="1438214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𝑗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=0 … 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𝑛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433" y="4032801"/>
                <a:ext cx="1438214" cy="480131"/>
              </a:xfrm>
              <a:prstGeom prst="rect">
                <a:avLst/>
              </a:prstGeom>
              <a:blipFill>
                <a:blip r:embed="rId4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2892" y="1997031"/>
                <a:ext cx="5066323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𝑥</m:t>
                      </m:r>
                    </m:oMath>
                  </m:oMathPara>
                </a14:m>
                <a:endParaRPr lang="en-US" altLang="ko-KR" sz="2400" b="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2" y="1997031"/>
                <a:ext cx="5066323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 flipH="1">
                <a:off x="6000543" y="1341676"/>
                <a:ext cx="2641220" cy="1525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𝑥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240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00543" y="1341676"/>
                <a:ext cx="2641220" cy="1525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 flipH="1">
                <a:off x="8641763" y="1243100"/>
                <a:ext cx="2770411" cy="1626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2400" i="1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41763" y="1243100"/>
                <a:ext cx="2770411" cy="16265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62536" y="4161853"/>
                <a:ext cx="2748894" cy="104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∂</m:t>
                          </m:r>
                        </m:num>
                        <m:den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36" y="4161853"/>
                <a:ext cx="2748894" cy="1048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오른쪽 화살표 24"/>
          <p:cNvSpPr/>
          <p:nvPr/>
        </p:nvSpPr>
        <p:spPr>
          <a:xfrm>
            <a:off x="4450302" y="3998255"/>
            <a:ext cx="1025912" cy="619257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50302" y="4617512"/>
            <a:ext cx="1025912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대입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34720" y="5079408"/>
                <a:ext cx="3078866" cy="41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i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번째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Training Set: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)</m:t>
                    </m:r>
                  </m:oMath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720" y="5079408"/>
                <a:ext cx="3078866" cy="4115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8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Feature Scaling / Tips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9217" name="_x198111176" descr="EMB00001eb088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2" y="3149654"/>
            <a:ext cx="6353922" cy="269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2892" y="1616927"/>
            <a:ext cx="1107437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Feature Scaling</a:t>
            </a:r>
          </a:p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모든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Feature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들의 분포 범위가 서로 비슷하게끔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[-1, 1]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에 근접하게 맞춰주는 것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Mean Normalization</a:t>
            </a:r>
          </a:p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모든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Feature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들의 평균이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0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에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근접하게끔 실제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Feature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값에 평균을 빼주는 것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6814" y="3368459"/>
            <a:ext cx="5066142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Tip5) Feature Scaling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혹은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Mean Normalization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을 통해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Gradient Descent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의 반복 횟수를 줄일 수 있다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Normal Equation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892" y="1616927"/>
            <a:ext cx="1107437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Normal Equation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Cost Function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을 최소로 하는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Parameter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들을 해석학적으로 직접 구할 때 쓰는 방정식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0035" y="2790646"/>
                <a:ext cx="3161956" cy="640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sz="32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32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32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32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32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sz="32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𝑦</m:t>
                      </m:r>
                    </m:oMath>
                  </m:oMathPara>
                </a14:m>
                <a:endParaRPr lang="ko-KR" altLang="en-US" sz="32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5" y="2790646"/>
                <a:ext cx="3161956" cy="640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264158" y="2817420"/>
            <a:ext cx="394753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X: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총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개의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Training Set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에 대해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모든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Feature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들을 행렬로 나타냄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31533" y="2023192"/>
                <a:ext cx="3032625" cy="1768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𝑋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2400" i="1" smtClean="0">
                                    <a:gradFill>
                                      <a:gsLst>
                                        <a:gs pos="10000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  <a:gs pos="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HY나무B" panose="02030600000101010101" pitchFamily="18" charset="-127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2400" i="1" smtClean="0">
                                    <a:gradFill>
                                      <a:gsLst>
                                        <a:gs pos="10000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  <a:gs pos="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HY나무B" panose="02030600000101010101" pitchFamily="18" charset="-127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gradFill>
                                      <a:gsLst>
                                        <a:gs pos="10000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  <a:gs pos="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HY나무B" panose="02030600000101010101" pitchFamily="18" charset="-127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gradFill>
                                      <a:gsLst>
                                        <a:gs pos="10000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  <a:gs pos="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HY나무B" panose="02030600000101010101" pitchFamily="18" charset="-127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𝑚</m:t>
                                    </m:r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2400" i="1" smtClean="0">
                                    <a:gradFill>
                                      <a:gsLst>
                                        <a:gs pos="10000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  <a:gs pos="0"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HY나무B" panose="02030600000101010101" pitchFamily="18" charset="-127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𝑚</m:t>
                                    </m:r>
                                    <m:r>
                                      <a:rPr lang="en-US" altLang="ko-KR" sz="24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533" y="2023192"/>
                <a:ext cx="3032625" cy="1768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2892" y="4017913"/>
                <a:ext cx="11074376" cy="8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단점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 Feature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의 개수가 엄청 큰 경우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(n&gt;100), 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방정식 계산이 매우 오래 걸린다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3D5F57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3D5F57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3D5F57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3D5F57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ko-KR" altLang="en-US" i="1">
                        <a:solidFill>
                          <a:srgbClr val="3D5F57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의</m:t>
                    </m:r>
                  </m:oMath>
                </a14:m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Time-complexity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를 보임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2" y="4017913"/>
                <a:ext cx="11074376" cy="812530"/>
              </a:xfrm>
              <a:prstGeom prst="rect">
                <a:avLst/>
              </a:prstGeom>
              <a:blipFill>
                <a:blip r:embed="rId4"/>
                <a:stretch>
                  <a:fillRect l="-496" b="-4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5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Logistic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Classification / Hypothesis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2892" y="1769205"/>
            <a:ext cx="2274849" cy="1037063"/>
          </a:xfrm>
          <a:prstGeom prst="roundRect">
            <a:avLst/>
          </a:prstGeom>
          <a:noFill/>
          <a:ln w="76200">
            <a:solidFill>
              <a:srgbClr val="65A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5678" y="2001504"/>
            <a:ext cx="2129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Classification</a:t>
            </a:r>
            <a:endParaRPr lang="ko-KR" altLang="en-US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0527" y="2086912"/>
            <a:ext cx="5883788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분류 문제에서는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Logistic Regression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이 쓰인다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95677" y="3145684"/>
                <a:ext cx="9841863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- Hypothesis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Sigmoid 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함수가 쓰인다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특징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3D5F57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𝑥</m:t>
                    </m:r>
                  </m:oMath>
                </a14:m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의 양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/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음에 따라 예측 출력을 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1/0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으로 판단한다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</a:t>
                </a:r>
                <a:r>
                  <a:rPr lang="en-US" altLang="ko-KR" dirty="0" smtClean="0">
                    <a:solidFill>
                      <a:srgbClr val="3D5F57"/>
                    </a:solidFill>
                    <a:ea typeface="HY나무B" panose="02030600000101010101" pitchFamily="18" charset="-127"/>
                  </a:rPr>
                  <a:t> </a:t>
                </a:r>
                <a:endParaRPr lang="en-US" altLang="ko-KR" dirty="0" smtClean="0">
                  <a:solidFill>
                    <a:srgbClr val="3D5F57"/>
                  </a:soli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7" y="3145684"/>
                <a:ext cx="9841863" cy="1172629"/>
              </a:xfrm>
              <a:prstGeom prst="rect">
                <a:avLst/>
              </a:prstGeom>
              <a:blipFill>
                <a:blip r:embed="rId2"/>
                <a:stretch>
                  <a:fillRect l="-558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1" name="_x185380168" descr="EMB000034689a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10" y="3963157"/>
            <a:ext cx="3713357" cy="185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22892" y="4307714"/>
                <a:ext cx="4127797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solidFill>
                            <a:srgbClr val="3D5F57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3D5F57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𝑔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solidFill>
                            <a:srgbClr val="3D5F57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3D5F57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3D5F57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rgbClr val="3D5F57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2" y="4307714"/>
                <a:ext cx="4127797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 flipH="1">
                <a:off x="3915265" y="4975437"/>
                <a:ext cx="2641220" cy="101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𝑥</m:t>
                      </m:r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2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5265" y="4975437"/>
                <a:ext cx="2641220" cy="1017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 flipH="1">
                <a:off x="5516608" y="4928463"/>
                <a:ext cx="2770411" cy="1084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i="1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6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16608" y="4928463"/>
                <a:ext cx="2770411" cy="10845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3" name="_x184354552" descr="EMB000034689a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10" y="1126273"/>
            <a:ext cx="4118402" cy="232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flipH="1">
                <a:off x="10202486" y="3763102"/>
                <a:ext cx="1540628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𝑧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rgbClr val="3D5F57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sz="16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02486" y="3763102"/>
                <a:ext cx="15406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Logistic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77062" y="1569357"/>
                <a:ext cx="9941568" cy="127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d>
                        <m:dPr>
                          <m:ctrlP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              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𝑓𝑜𝑟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𝑦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=1  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     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𝑓𝑜𝑟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𝑦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=−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d>
                        <m:dPr>
                          <m:ctrlP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1−</m:t>
                          </m:r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log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⁡(1−</m:t>
                      </m:r>
                      <m:sSub>
                        <m:sSubPr>
                          <m:ctrlP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62" y="1569357"/>
                <a:ext cx="9941568" cy="1277337"/>
              </a:xfrm>
              <a:prstGeom prst="rect">
                <a:avLst/>
              </a:prstGeom>
              <a:blipFill>
                <a:blip r:embed="rId2"/>
                <a:stretch>
                  <a:fillRect l="-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_x184353752" descr="EMB000034689a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6" y="2976074"/>
            <a:ext cx="2595048" cy="238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_x184353832" descr="EMB000034689a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2" y="3046412"/>
            <a:ext cx="2877014" cy="224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49124" y="3307330"/>
            <a:ext cx="518087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Cost Function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이 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Log 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함수라는 것의 의미</a:t>
            </a:r>
            <a:endParaRPr lang="en-US" altLang="ko-KR" dirty="0">
              <a:solidFill>
                <a:srgbClr val="33574F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실제로 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y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가 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0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인데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Hypothesis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가 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 예측할 경우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Cost Function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으로 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Penalize 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주기 위함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dirty="0" smtClean="0">
              <a:solidFill>
                <a:srgbClr val="33574F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4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Logistic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Gradient Descent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430" y="37376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09900" y="1614034"/>
                <a:ext cx="3283206" cy="104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∂</m:t>
                          </m:r>
                        </m:num>
                        <m:den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00" y="1614034"/>
                <a:ext cx="3283206" cy="1048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397594" y="1511190"/>
                <a:ext cx="6470248" cy="1092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  <m:r>
                        <a:rPr lang="en-US" altLang="ko-KR" sz="20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=−</m:t>
                      </m:r>
                      <m:f>
                        <m:fPr>
                          <m:ctrlPr>
                            <a:rPr lang="en-US" altLang="ko-KR" sz="20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20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0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log</m:t>
                          </m:r>
                          <m:r>
                            <a:rPr lang="en-US" altLang="ko-KR" sz="20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b="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94" y="1511190"/>
                <a:ext cx="6470248" cy="1092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898347" y="3888081"/>
                <a:ext cx="4624371" cy="13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altLang="ko-KR" sz="24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4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47" y="3888081"/>
                <a:ext cx="4624371" cy="1310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 19"/>
          <p:cNvSpPr/>
          <p:nvPr/>
        </p:nvSpPr>
        <p:spPr>
          <a:xfrm rot="5400000">
            <a:off x="4393106" y="2960364"/>
            <a:ext cx="1025912" cy="619257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93106" y="2307227"/>
            <a:ext cx="1025912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대입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418657" y="4436216"/>
                <a:ext cx="1409232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𝑗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=0 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𝑜𝑟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 1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657" y="4436216"/>
                <a:ext cx="1409232" cy="480131"/>
              </a:xfrm>
              <a:prstGeom prst="rect">
                <a:avLst/>
              </a:prstGeom>
              <a:blipFill>
                <a:blip r:embed="rId5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6260923" y="2830569"/>
                <a:ext cx="4127797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solidFill>
                            <a:srgbClr val="3D5F57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3D5F57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𝑔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solidFill>
                            <a:srgbClr val="3D5F57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rgbClr val="3D5F57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3D5F57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3D5F57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rgbClr val="3D5F57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solidFill>
                                    <a:srgbClr val="3D5F57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923" y="2830569"/>
                <a:ext cx="4127797" cy="830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307910" y="5303893"/>
            <a:ext cx="7906026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Tip6) Linear Regression</a:t>
            </a:r>
            <a:r>
              <a:rPr lang="ko-KR" altLang="en-US" sz="20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에서 썼었던 </a:t>
            </a:r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Gradient Descent Algorithm</a:t>
            </a:r>
            <a:r>
              <a:rPr lang="ko-KR" altLang="en-US" sz="20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을 </a:t>
            </a:r>
            <a:r>
              <a:rPr lang="ko-KR" altLang="en-US" sz="2000" b="1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그대로 사용할 수 있다</a:t>
            </a:r>
            <a:r>
              <a:rPr lang="en-US" altLang="ko-KR" sz="2000" b="1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sz="2000" b="1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5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Logistic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Multi-class Classification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184353912" descr="EMB000034689a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489442"/>
            <a:ext cx="5237454" cy="332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893" y="1768529"/>
            <a:ext cx="5030414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 One-vs-rest Method</a:t>
            </a:r>
          </a:p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각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class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에 속할 확률을 각각 구하고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가장 높은 확률을 보인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class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로 분류하는 방법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77926" y="3850616"/>
                <a:ext cx="5320347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solidFill>
                      <a:srgbClr val="33574F"/>
                    </a:solidFill>
                    <a:ea typeface="HY나무B" panose="02030600000101010101" pitchFamily="18" charset="-127"/>
                  </a:rPr>
                  <a:t>* </a:t>
                </a:r>
                <a:r>
                  <a:rPr lang="ko-KR" altLang="en-US" dirty="0" smtClean="0">
                    <a:solidFill>
                      <a:srgbClr val="33574F"/>
                    </a:solidFill>
                    <a:ea typeface="HY나무B" panose="02030600000101010101" pitchFamily="18" charset="-127"/>
                  </a:rPr>
                  <a:t>일반</a:t>
                </a:r>
                <a:r>
                  <a:rPr lang="en-US" altLang="ko-KR" dirty="0">
                    <a:solidFill>
                      <a:srgbClr val="33574F"/>
                    </a:solidFill>
                    <a:ea typeface="HY나무B" panose="02030600000101010101" pitchFamily="18" charset="-127"/>
                  </a:rPr>
                  <a:t> </a:t>
                </a:r>
                <a:r>
                  <a:rPr lang="en-US" altLang="ko-KR" dirty="0" smtClean="0">
                    <a:solidFill>
                      <a:srgbClr val="33574F"/>
                    </a:solidFill>
                    <a:ea typeface="HY나무B" panose="02030600000101010101" pitchFamily="18" charset="-127"/>
                  </a:rPr>
                  <a:t>Logistic Regression</a:t>
                </a:r>
                <a:r>
                  <a:rPr lang="ko-KR" altLang="en-US" dirty="0" smtClean="0">
                    <a:solidFill>
                      <a:srgbClr val="33574F"/>
                    </a:solidFill>
                    <a:ea typeface="HY나무B" panose="02030600000101010101" pitchFamily="18" charset="-127"/>
                  </a:rPr>
                  <a:t>에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rgbClr val="33574F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서</m:t>
                    </m:r>
                    <m:r>
                      <a:rPr lang="en-US" altLang="ko-KR" b="0" i="1" smtClean="0">
                        <a:solidFill>
                          <a:srgbClr val="33574F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>
                    <a:solidFill>
                      <a:srgbClr val="33574F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는 입력 </a:t>
                </a:r>
                <a:r>
                  <a:rPr lang="en-US" altLang="ko-KR" dirty="0" smtClean="0">
                    <a:solidFill>
                      <a:srgbClr val="33574F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x</a:t>
                </a:r>
                <a:r>
                  <a:rPr lang="ko-KR" altLang="en-US" dirty="0" smtClean="0">
                    <a:solidFill>
                      <a:srgbClr val="33574F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를 넣었을 때 </a:t>
                </a:r>
                <a:r>
                  <a:rPr lang="en-US" altLang="ko-KR" dirty="0" smtClean="0">
                    <a:solidFill>
                      <a:srgbClr val="33574F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y=1</a:t>
                </a:r>
                <a:r>
                  <a:rPr lang="ko-KR" altLang="en-US" dirty="0" smtClean="0">
                    <a:solidFill>
                      <a:srgbClr val="33574F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이 될 확률이라 정의하기도 한다</a:t>
                </a:r>
                <a:r>
                  <a:rPr lang="en-US" altLang="ko-KR" dirty="0" smtClean="0">
                    <a:solidFill>
                      <a:srgbClr val="33574F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𝑃</m:t>
                      </m:r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=1|</m:t>
                      </m:r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;</m:t>
                      </m:r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rgbClr val="33574F"/>
                  </a:soli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6" y="3850616"/>
                <a:ext cx="5320347" cy="1172629"/>
              </a:xfrm>
              <a:prstGeom prst="rect">
                <a:avLst/>
              </a:prstGeom>
              <a:blipFill>
                <a:blip r:embed="rId3"/>
                <a:stretch>
                  <a:fillRect l="-1031" t="-521" r="-9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59500" y="4905282"/>
                <a:ext cx="5237453" cy="885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sub>
                      <m:sup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sup>
                    </m:sSubSup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(</m:t>
                    </m:r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𝑥</m:t>
                    </m:r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)=</m:t>
                    </m:r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𝑦</m:t>
                        </m:r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=</m:t>
                        </m:r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e>
                      <m:e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𝑥</m:t>
                        </m:r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;</m:t>
                        </m:r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, </m:t>
                    </m:r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𝑖</m:t>
                    </m:r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=1,2,3</m:t>
                    </m:r>
                    <m:r>
                      <a:rPr lang="ko-KR" altLang="en-US" sz="2000" i="1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를</m:t>
                    </m:r>
                  </m:oMath>
                </a14:m>
                <a:r>
                  <a:rPr lang="ko-KR" altLang="en-US" sz="20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구한 후</a:t>
                </a:r>
                <a:r>
                  <a:rPr lang="en-US" altLang="ko-KR" sz="20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,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𝑚𝑎𝑥</m:t>
                    </m:r>
                    <m:sSubSup>
                      <m:sSubSupPr>
                        <m:ctrlP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sub>
                      <m:sup>
                        <m:r>
                          <a:rPr lang="en-US" altLang="ko-KR" sz="20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sup>
                    </m:sSubSup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(</m:t>
                    </m:r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𝑥</m:t>
                    </m:r>
                    <m:r>
                      <a:rPr lang="en-US" altLang="ko-KR" sz="2000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)</m:t>
                    </m:r>
                    <m:r>
                      <a:rPr lang="ko-KR" altLang="en-US" sz="2000" i="1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인</m:t>
                    </m:r>
                  </m:oMath>
                </a14:m>
                <a:r>
                  <a:rPr lang="ko-KR" altLang="en-US" sz="20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en-US" altLang="ko-KR" sz="2000" dirty="0" err="1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i</a:t>
                </a:r>
                <a:r>
                  <a:rPr lang="ko-KR" altLang="en-US" sz="2000" dirty="0" err="1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를</a:t>
                </a:r>
                <a:r>
                  <a:rPr lang="ko-KR" altLang="en-US" sz="20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선택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0" y="4905282"/>
                <a:ext cx="5237453" cy="885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1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 26"/>
          <p:cNvSpPr/>
          <p:nvPr/>
        </p:nvSpPr>
        <p:spPr>
          <a:xfrm>
            <a:off x="4939445" y="1900452"/>
            <a:ext cx="1016233" cy="615912"/>
          </a:xfrm>
          <a:custGeom>
            <a:avLst/>
            <a:gdLst>
              <a:gd name="connsiteX0" fmla="*/ 1800319 w 1800319"/>
              <a:gd name="connsiteY0" fmla="*/ 0 h 1091125"/>
              <a:gd name="connsiteX1" fmla="*/ 1800319 w 1800319"/>
              <a:gd name="connsiteY1" fmla="*/ 489894 h 1091125"/>
              <a:gd name="connsiteX2" fmla="*/ 1674446 w 1800319"/>
              <a:gd name="connsiteY2" fmla="*/ 496249 h 1091125"/>
              <a:gd name="connsiteX3" fmla="*/ 402907 w 1800319"/>
              <a:gd name="connsiteY3" fmla="*/ 1038825 h 1091125"/>
              <a:gd name="connsiteX4" fmla="*/ 346365 w 1800319"/>
              <a:gd name="connsiteY4" fmla="*/ 1091125 h 1091125"/>
              <a:gd name="connsiteX5" fmla="*/ 0 w 1800319"/>
              <a:gd name="connsiteY5" fmla="*/ 744760 h 1091125"/>
              <a:gd name="connsiteX6" fmla="*/ 85794 w 1800319"/>
              <a:gd name="connsiteY6" fmla="*/ 665401 h 1091125"/>
              <a:gd name="connsiteX7" fmla="*/ 1624356 w 1800319"/>
              <a:gd name="connsiteY7" fmla="*/ 8886 h 1091125"/>
              <a:gd name="connsiteX8" fmla="*/ 1800319 w 1800319"/>
              <a:gd name="connsiteY8" fmla="*/ 0 h 109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319" h="1091125">
                <a:moveTo>
                  <a:pt x="1800319" y="0"/>
                </a:moveTo>
                <a:lnTo>
                  <a:pt x="1800319" y="489894"/>
                </a:lnTo>
                <a:lnTo>
                  <a:pt x="1674446" y="496249"/>
                </a:lnTo>
                <a:cubicBezTo>
                  <a:pt x="1191963" y="545248"/>
                  <a:pt x="752946" y="741277"/>
                  <a:pt x="402907" y="1038825"/>
                </a:cubicBezTo>
                <a:lnTo>
                  <a:pt x="346365" y="1091125"/>
                </a:lnTo>
                <a:lnTo>
                  <a:pt x="0" y="744760"/>
                </a:lnTo>
                <a:lnTo>
                  <a:pt x="85794" y="665401"/>
                </a:lnTo>
                <a:cubicBezTo>
                  <a:pt x="509342" y="305369"/>
                  <a:pt x="1040552" y="68174"/>
                  <a:pt x="1624356" y="8886"/>
                </a:cubicBezTo>
                <a:lnTo>
                  <a:pt x="1800319" y="0"/>
                </a:lnTo>
                <a:close/>
              </a:path>
            </a:pathLst>
          </a:custGeom>
          <a:solidFill>
            <a:srgbClr val="05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082846" y="1900452"/>
            <a:ext cx="1017127" cy="615372"/>
          </a:xfrm>
          <a:custGeom>
            <a:avLst/>
            <a:gdLst>
              <a:gd name="connsiteX0" fmla="*/ 0 w 1801904"/>
              <a:gd name="connsiteY0" fmla="*/ 0 h 1090169"/>
              <a:gd name="connsiteX1" fmla="*/ 175962 w 1801904"/>
              <a:gd name="connsiteY1" fmla="*/ 8886 h 1090169"/>
              <a:gd name="connsiteX2" fmla="*/ 1797782 w 1801904"/>
              <a:gd name="connsiteY2" fmla="*/ 739029 h 1090169"/>
              <a:gd name="connsiteX3" fmla="*/ 1801904 w 1801904"/>
              <a:gd name="connsiteY3" fmla="*/ 743176 h 1090169"/>
              <a:gd name="connsiteX4" fmla="*/ 1454911 w 1801904"/>
              <a:gd name="connsiteY4" fmla="*/ 1090169 h 1090169"/>
              <a:gd name="connsiteX5" fmla="*/ 1305471 w 1801904"/>
              <a:gd name="connsiteY5" fmla="*/ 964579 h 1090169"/>
              <a:gd name="connsiteX6" fmla="*/ 125875 w 1801904"/>
              <a:gd name="connsiteY6" fmla="*/ 496249 h 1090169"/>
              <a:gd name="connsiteX7" fmla="*/ 0 w 1801904"/>
              <a:gd name="connsiteY7" fmla="*/ 489894 h 1090169"/>
              <a:gd name="connsiteX8" fmla="*/ 0 w 1801904"/>
              <a:gd name="connsiteY8" fmla="*/ 0 h 109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1904" h="1090169">
                <a:moveTo>
                  <a:pt x="0" y="0"/>
                </a:moveTo>
                <a:lnTo>
                  <a:pt x="175962" y="8886"/>
                </a:lnTo>
                <a:cubicBezTo>
                  <a:pt x="798687" y="72127"/>
                  <a:pt x="1361571" y="337786"/>
                  <a:pt x="1797782" y="739029"/>
                </a:cubicBezTo>
                <a:lnTo>
                  <a:pt x="1801904" y="743176"/>
                </a:lnTo>
                <a:lnTo>
                  <a:pt x="1454911" y="1090169"/>
                </a:lnTo>
                <a:lnTo>
                  <a:pt x="1305471" y="964579"/>
                </a:lnTo>
                <a:cubicBezTo>
                  <a:pt x="971795" y="708753"/>
                  <a:pt x="567002" y="541048"/>
                  <a:pt x="125875" y="496249"/>
                </a:cubicBezTo>
                <a:lnTo>
                  <a:pt x="0" y="489894"/>
                </a:lnTo>
                <a:lnTo>
                  <a:pt x="0" y="0"/>
                </a:lnTo>
                <a:close/>
              </a:path>
            </a:pathLst>
          </a:custGeom>
          <a:solidFill>
            <a:srgbClr val="7E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6994260" y="2410145"/>
            <a:ext cx="615339" cy="1016860"/>
          </a:xfrm>
          <a:custGeom>
            <a:avLst/>
            <a:gdLst>
              <a:gd name="connsiteX0" fmla="*/ 346106 w 1090111"/>
              <a:gd name="connsiteY0" fmla="*/ 0 h 1801429"/>
              <a:gd name="connsiteX1" fmla="*/ 362155 w 1090111"/>
              <a:gd name="connsiteY1" fmla="*/ 16144 h 1801429"/>
              <a:gd name="connsiteX2" fmla="*/ 1082622 w 1090111"/>
              <a:gd name="connsiteY2" fmla="*/ 1643275 h 1801429"/>
              <a:gd name="connsiteX3" fmla="*/ 1090111 w 1090111"/>
              <a:gd name="connsiteY3" fmla="*/ 1801429 h 1801429"/>
              <a:gd name="connsiteX4" fmla="*/ 600885 w 1090111"/>
              <a:gd name="connsiteY4" fmla="*/ 1801429 h 1801429"/>
              <a:gd name="connsiteX5" fmla="*/ 597425 w 1090111"/>
              <a:gd name="connsiteY5" fmla="*/ 1717941 h 1801429"/>
              <a:gd name="connsiteX6" fmla="*/ 133675 w 1090111"/>
              <a:gd name="connsiteY6" fmla="*/ 507108 h 1801429"/>
              <a:gd name="connsiteX7" fmla="*/ 0 w 1090111"/>
              <a:gd name="connsiteY7" fmla="*/ 346106 h 1801429"/>
              <a:gd name="connsiteX8" fmla="*/ 346106 w 1090111"/>
              <a:gd name="connsiteY8" fmla="*/ 0 h 180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111" h="1801429">
                <a:moveTo>
                  <a:pt x="346106" y="0"/>
                </a:moveTo>
                <a:lnTo>
                  <a:pt x="362155" y="16144"/>
                </a:lnTo>
                <a:cubicBezTo>
                  <a:pt x="760809" y="454762"/>
                  <a:pt x="1023243" y="1019417"/>
                  <a:pt x="1082622" y="1643275"/>
                </a:cubicBezTo>
                <a:lnTo>
                  <a:pt x="1090111" y="1801429"/>
                </a:lnTo>
                <a:lnTo>
                  <a:pt x="600885" y="1801429"/>
                </a:lnTo>
                <a:lnTo>
                  <a:pt x="597425" y="1717941"/>
                </a:lnTo>
                <a:cubicBezTo>
                  <a:pt x="559745" y="1265290"/>
                  <a:pt x="392827" y="849345"/>
                  <a:pt x="133675" y="507108"/>
                </a:cubicBezTo>
                <a:lnTo>
                  <a:pt x="0" y="346106"/>
                </a:lnTo>
                <a:lnTo>
                  <a:pt x="346106" y="0"/>
                </a:lnTo>
                <a:close/>
              </a:path>
            </a:pathLst>
          </a:cu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4428925" y="2410756"/>
            <a:ext cx="616146" cy="1016248"/>
          </a:xfrm>
          <a:custGeom>
            <a:avLst/>
            <a:gdLst>
              <a:gd name="connsiteX0" fmla="*/ 745089 w 1091541"/>
              <a:gd name="connsiteY0" fmla="*/ 0 h 1800346"/>
              <a:gd name="connsiteX1" fmla="*/ 1091541 w 1091541"/>
              <a:gd name="connsiteY1" fmla="*/ 346452 h 1800346"/>
              <a:gd name="connsiteX2" fmla="*/ 1030142 w 1091541"/>
              <a:gd name="connsiteY2" fmla="*/ 413629 h 1800346"/>
              <a:gd name="connsiteX3" fmla="*/ 495156 w 1091541"/>
              <a:gd name="connsiteY3" fmla="*/ 1689190 h 1800346"/>
              <a:gd name="connsiteX4" fmla="*/ 489893 w 1091541"/>
              <a:gd name="connsiteY4" fmla="*/ 1800346 h 1800346"/>
              <a:gd name="connsiteX5" fmla="*/ 0 w 1091541"/>
              <a:gd name="connsiteY5" fmla="*/ 1800346 h 1800346"/>
              <a:gd name="connsiteX6" fmla="*/ 7488 w 1091541"/>
              <a:gd name="connsiteY6" fmla="*/ 1642192 h 1800346"/>
              <a:gd name="connsiteX7" fmla="*/ 654821 w 1091541"/>
              <a:gd name="connsiteY7" fmla="*/ 98763 h 1800346"/>
              <a:gd name="connsiteX8" fmla="*/ 745089 w 1091541"/>
              <a:gd name="connsiteY8" fmla="*/ 0 h 1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541" h="1800346">
                <a:moveTo>
                  <a:pt x="745089" y="0"/>
                </a:moveTo>
                <a:lnTo>
                  <a:pt x="1091541" y="346452"/>
                </a:lnTo>
                <a:lnTo>
                  <a:pt x="1030142" y="413629"/>
                </a:lnTo>
                <a:cubicBezTo>
                  <a:pt x="734662" y="765472"/>
                  <a:pt x="541163" y="1205829"/>
                  <a:pt x="495156" y="1689190"/>
                </a:cubicBezTo>
                <a:lnTo>
                  <a:pt x="489893" y="1800346"/>
                </a:lnTo>
                <a:lnTo>
                  <a:pt x="0" y="1800346"/>
                </a:lnTo>
                <a:lnTo>
                  <a:pt x="7488" y="1642192"/>
                </a:lnTo>
                <a:cubicBezTo>
                  <a:pt x="63156" y="1057325"/>
                  <a:pt x="297290" y="524492"/>
                  <a:pt x="654821" y="98763"/>
                </a:cubicBezTo>
                <a:lnTo>
                  <a:pt x="745089" y="0"/>
                </a:lnTo>
                <a:close/>
              </a:path>
            </a:pathLst>
          </a:custGeom>
          <a:solidFill>
            <a:srgbClr val="33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4428925" y="3554175"/>
            <a:ext cx="615339" cy="1016860"/>
          </a:xfrm>
          <a:custGeom>
            <a:avLst/>
            <a:gdLst>
              <a:gd name="connsiteX0" fmla="*/ 0 w 1090111"/>
              <a:gd name="connsiteY0" fmla="*/ 0 h 1801429"/>
              <a:gd name="connsiteX1" fmla="*/ 489227 w 1090111"/>
              <a:gd name="connsiteY1" fmla="*/ 0 h 1801429"/>
              <a:gd name="connsiteX2" fmla="*/ 492688 w 1090111"/>
              <a:gd name="connsiteY2" fmla="*/ 83490 h 1801429"/>
              <a:gd name="connsiteX3" fmla="*/ 956438 w 1090111"/>
              <a:gd name="connsiteY3" fmla="*/ 1294322 h 1801429"/>
              <a:gd name="connsiteX4" fmla="*/ 1090111 w 1090111"/>
              <a:gd name="connsiteY4" fmla="*/ 1455323 h 1801429"/>
              <a:gd name="connsiteX5" fmla="*/ 744005 w 1090111"/>
              <a:gd name="connsiteY5" fmla="*/ 1801429 h 1801429"/>
              <a:gd name="connsiteX6" fmla="*/ 727956 w 1090111"/>
              <a:gd name="connsiteY6" fmla="*/ 1785285 h 1801429"/>
              <a:gd name="connsiteX7" fmla="*/ 7488 w 1090111"/>
              <a:gd name="connsiteY7" fmla="*/ 158154 h 1801429"/>
              <a:gd name="connsiteX8" fmla="*/ 0 w 1090111"/>
              <a:gd name="connsiteY8" fmla="*/ 0 h 180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111" h="1801429">
                <a:moveTo>
                  <a:pt x="0" y="0"/>
                </a:moveTo>
                <a:lnTo>
                  <a:pt x="489227" y="0"/>
                </a:lnTo>
                <a:lnTo>
                  <a:pt x="492688" y="83490"/>
                </a:lnTo>
                <a:cubicBezTo>
                  <a:pt x="530368" y="536140"/>
                  <a:pt x="697285" y="952085"/>
                  <a:pt x="956438" y="1294322"/>
                </a:cubicBezTo>
                <a:lnTo>
                  <a:pt x="1090111" y="1455323"/>
                </a:lnTo>
                <a:lnTo>
                  <a:pt x="744005" y="1801429"/>
                </a:lnTo>
                <a:lnTo>
                  <a:pt x="727956" y="1785285"/>
                </a:lnTo>
                <a:cubicBezTo>
                  <a:pt x="329301" y="1346667"/>
                  <a:pt x="66867" y="782012"/>
                  <a:pt x="7488" y="158154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993454" y="3554175"/>
            <a:ext cx="616145" cy="1016248"/>
          </a:xfrm>
          <a:custGeom>
            <a:avLst/>
            <a:gdLst>
              <a:gd name="connsiteX0" fmla="*/ 601648 w 1091539"/>
              <a:gd name="connsiteY0" fmla="*/ 0 h 1800345"/>
              <a:gd name="connsiteX1" fmla="*/ 1091539 w 1091539"/>
              <a:gd name="connsiteY1" fmla="*/ 0 h 1800345"/>
              <a:gd name="connsiteX2" fmla="*/ 1084050 w 1091539"/>
              <a:gd name="connsiteY2" fmla="*/ 158154 h 1800345"/>
              <a:gd name="connsiteX3" fmla="*/ 436718 w 1091539"/>
              <a:gd name="connsiteY3" fmla="*/ 1701583 h 1800345"/>
              <a:gd name="connsiteX4" fmla="*/ 346450 w 1091539"/>
              <a:gd name="connsiteY4" fmla="*/ 1800345 h 1800345"/>
              <a:gd name="connsiteX5" fmla="*/ 0 w 1091539"/>
              <a:gd name="connsiteY5" fmla="*/ 1453895 h 1800345"/>
              <a:gd name="connsiteX6" fmla="*/ 61399 w 1091539"/>
              <a:gd name="connsiteY6" fmla="*/ 1386718 h 1800345"/>
              <a:gd name="connsiteX7" fmla="*/ 596385 w 1091539"/>
              <a:gd name="connsiteY7" fmla="*/ 111157 h 1800345"/>
              <a:gd name="connsiteX8" fmla="*/ 601648 w 1091539"/>
              <a:gd name="connsiteY8" fmla="*/ 0 h 180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539" h="1800345">
                <a:moveTo>
                  <a:pt x="601648" y="0"/>
                </a:moveTo>
                <a:lnTo>
                  <a:pt x="1091539" y="0"/>
                </a:lnTo>
                <a:lnTo>
                  <a:pt x="1084050" y="158154"/>
                </a:lnTo>
                <a:cubicBezTo>
                  <a:pt x="1028382" y="743021"/>
                  <a:pt x="794248" y="1275853"/>
                  <a:pt x="436718" y="1701583"/>
                </a:cubicBezTo>
                <a:lnTo>
                  <a:pt x="346450" y="1800345"/>
                </a:lnTo>
                <a:lnTo>
                  <a:pt x="0" y="1453895"/>
                </a:lnTo>
                <a:lnTo>
                  <a:pt x="61399" y="1386718"/>
                </a:lnTo>
                <a:cubicBezTo>
                  <a:pt x="356879" y="1034876"/>
                  <a:pt x="550378" y="594518"/>
                  <a:pt x="596385" y="111157"/>
                </a:cubicBezTo>
                <a:lnTo>
                  <a:pt x="601648" y="0"/>
                </a:lnTo>
                <a:close/>
              </a:path>
            </a:pathLst>
          </a:custGeom>
          <a:solidFill>
            <a:srgbClr val="33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6082846" y="4464816"/>
            <a:ext cx="1016233" cy="615911"/>
          </a:xfrm>
          <a:custGeom>
            <a:avLst/>
            <a:gdLst>
              <a:gd name="connsiteX0" fmla="*/ 1453956 w 1800319"/>
              <a:gd name="connsiteY0" fmla="*/ 0 h 1091123"/>
              <a:gd name="connsiteX1" fmla="*/ 1800319 w 1800319"/>
              <a:gd name="connsiteY1" fmla="*/ 346363 h 1091123"/>
              <a:gd name="connsiteX2" fmla="*/ 1714525 w 1800319"/>
              <a:gd name="connsiteY2" fmla="*/ 425722 h 1091123"/>
              <a:gd name="connsiteX3" fmla="*/ 175962 w 1800319"/>
              <a:gd name="connsiteY3" fmla="*/ 1082238 h 1091123"/>
              <a:gd name="connsiteX4" fmla="*/ 0 w 1800319"/>
              <a:gd name="connsiteY4" fmla="*/ 1091123 h 1091123"/>
              <a:gd name="connsiteX5" fmla="*/ 0 w 1800319"/>
              <a:gd name="connsiteY5" fmla="*/ 601232 h 1091123"/>
              <a:gd name="connsiteX6" fmla="*/ 125875 w 1800319"/>
              <a:gd name="connsiteY6" fmla="*/ 594876 h 1091123"/>
              <a:gd name="connsiteX7" fmla="*/ 1397414 w 1800319"/>
              <a:gd name="connsiteY7" fmla="*/ 52301 h 1091123"/>
              <a:gd name="connsiteX8" fmla="*/ 1453956 w 1800319"/>
              <a:gd name="connsiteY8" fmla="*/ 0 h 109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319" h="1091123">
                <a:moveTo>
                  <a:pt x="1453956" y="0"/>
                </a:moveTo>
                <a:lnTo>
                  <a:pt x="1800319" y="346363"/>
                </a:lnTo>
                <a:lnTo>
                  <a:pt x="1714525" y="425722"/>
                </a:lnTo>
                <a:cubicBezTo>
                  <a:pt x="1290977" y="785754"/>
                  <a:pt x="759766" y="1022949"/>
                  <a:pt x="175962" y="1082238"/>
                </a:cubicBezTo>
                <a:lnTo>
                  <a:pt x="0" y="1091123"/>
                </a:lnTo>
                <a:lnTo>
                  <a:pt x="0" y="601232"/>
                </a:lnTo>
                <a:lnTo>
                  <a:pt x="125875" y="594876"/>
                </a:lnTo>
                <a:cubicBezTo>
                  <a:pt x="608357" y="545877"/>
                  <a:pt x="1047374" y="349848"/>
                  <a:pt x="1397414" y="52301"/>
                </a:cubicBezTo>
                <a:lnTo>
                  <a:pt x="1453956" y="0"/>
                </a:lnTo>
                <a:close/>
              </a:path>
            </a:pathLst>
          </a:custGeom>
          <a:solidFill>
            <a:srgbClr val="05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4938550" y="4465355"/>
            <a:ext cx="1017127" cy="615371"/>
          </a:xfrm>
          <a:custGeom>
            <a:avLst/>
            <a:gdLst>
              <a:gd name="connsiteX0" fmla="*/ 346993 w 1801904"/>
              <a:gd name="connsiteY0" fmla="*/ 0 h 1090168"/>
              <a:gd name="connsiteX1" fmla="*/ 496434 w 1801904"/>
              <a:gd name="connsiteY1" fmla="*/ 125592 h 1090168"/>
              <a:gd name="connsiteX2" fmla="*/ 1676031 w 1801904"/>
              <a:gd name="connsiteY2" fmla="*/ 593921 h 1090168"/>
              <a:gd name="connsiteX3" fmla="*/ 1801904 w 1801904"/>
              <a:gd name="connsiteY3" fmla="*/ 600277 h 1090168"/>
              <a:gd name="connsiteX4" fmla="*/ 1801904 w 1801904"/>
              <a:gd name="connsiteY4" fmla="*/ 1090168 h 1090168"/>
              <a:gd name="connsiteX5" fmla="*/ 1625941 w 1801904"/>
              <a:gd name="connsiteY5" fmla="*/ 1081283 h 1090168"/>
              <a:gd name="connsiteX6" fmla="*/ 4121 w 1801904"/>
              <a:gd name="connsiteY6" fmla="*/ 351139 h 1090168"/>
              <a:gd name="connsiteX7" fmla="*/ 0 w 1801904"/>
              <a:gd name="connsiteY7" fmla="*/ 346993 h 1090168"/>
              <a:gd name="connsiteX8" fmla="*/ 346993 w 1801904"/>
              <a:gd name="connsiteY8" fmla="*/ 0 h 109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1904" h="1090168">
                <a:moveTo>
                  <a:pt x="346993" y="0"/>
                </a:moveTo>
                <a:lnTo>
                  <a:pt x="496434" y="125592"/>
                </a:lnTo>
                <a:cubicBezTo>
                  <a:pt x="830111" y="381418"/>
                  <a:pt x="1234904" y="549122"/>
                  <a:pt x="1676031" y="593921"/>
                </a:cubicBezTo>
                <a:lnTo>
                  <a:pt x="1801904" y="600277"/>
                </a:lnTo>
                <a:lnTo>
                  <a:pt x="1801904" y="1090168"/>
                </a:lnTo>
                <a:lnTo>
                  <a:pt x="1625941" y="1081283"/>
                </a:lnTo>
                <a:cubicBezTo>
                  <a:pt x="1003217" y="1018042"/>
                  <a:pt x="440332" y="752383"/>
                  <a:pt x="4121" y="351139"/>
                </a:cubicBezTo>
                <a:lnTo>
                  <a:pt x="0" y="346993"/>
                </a:lnTo>
                <a:lnTo>
                  <a:pt x="346993" y="0"/>
                </a:lnTo>
                <a:close/>
              </a:path>
            </a:pathLst>
          </a:custGeom>
          <a:solidFill>
            <a:srgbClr val="7E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4010626" y="2001756"/>
            <a:ext cx="1118981" cy="500939"/>
          </a:xfrm>
          <a:custGeom>
            <a:avLst/>
            <a:gdLst>
              <a:gd name="connsiteX0" fmla="*/ 1638300 w 1638300"/>
              <a:gd name="connsiteY0" fmla="*/ 733425 h 733425"/>
              <a:gd name="connsiteX1" fmla="*/ 904875 w 1638300"/>
              <a:gd name="connsiteY1" fmla="*/ 0 h 733425"/>
              <a:gd name="connsiteX2" fmla="*/ 0 w 1638300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733425">
                <a:moveTo>
                  <a:pt x="1638300" y="733425"/>
                </a:moveTo>
                <a:lnTo>
                  <a:pt x="904875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52B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6" name="자유형 35"/>
          <p:cNvSpPr/>
          <p:nvPr/>
        </p:nvSpPr>
        <p:spPr>
          <a:xfrm flipH="1">
            <a:off x="6902375" y="2001756"/>
            <a:ext cx="1118981" cy="500939"/>
          </a:xfrm>
          <a:custGeom>
            <a:avLst/>
            <a:gdLst>
              <a:gd name="connsiteX0" fmla="*/ 1638300 w 1638300"/>
              <a:gd name="connsiteY0" fmla="*/ 733425 h 733425"/>
              <a:gd name="connsiteX1" fmla="*/ 904875 w 1638300"/>
              <a:gd name="connsiteY1" fmla="*/ 0 h 733425"/>
              <a:gd name="connsiteX2" fmla="*/ 0 w 1638300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733425">
                <a:moveTo>
                  <a:pt x="1638300" y="733425"/>
                </a:moveTo>
                <a:lnTo>
                  <a:pt x="904875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7ED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6902375" y="4465937"/>
            <a:ext cx="1118981" cy="500939"/>
          </a:xfrm>
          <a:custGeom>
            <a:avLst/>
            <a:gdLst>
              <a:gd name="connsiteX0" fmla="*/ 1638300 w 1638300"/>
              <a:gd name="connsiteY0" fmla="*/ 733425 h 733425"/>
              <a:gd name="connsiteX1" fmla="*/ 904875 w 1638300"/>
              <a:gd name="connsiteY1" fmla="*/ 0 h 733425"/>
              <a:gd name="connsiteX2" fmla="*/ 0 w 1638300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733425">
                <a:moveTo>
                  <a:pt x="1638300" y="733425"/>
                </a:moveTo>
                <a:lnTo>
                  <a:pt x="904875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52B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8" name="자유형 37"/>
          <p:cNvSpPr/>
          <p:nvPr/>
        </p:nvSpPr>
        <p:spPr>
          <a:xfrm rot="10800000" flipH="1">
            <a:off x="4017132" y="4465937"/>
            <a:ext cx="1118981" cy="500939"/>
          </a:xfrm>
          <a:custGeom>
            <a:avLst/>
            <a:gdLst>
              <a:gd name="connsiteX0" fmla="*/ 1638300 w 1638300"/>
              <a:gd name="connsiteY0" fmla="*/ 733425 h 733425"/>
              <a:gd name="connsiteX1" fmla="*/ 904875 w 1638300"/>
              <a:gd name="connsiteY1" fmla="*/ 0 h 733425"/>
              <a:gd name="connsiteX2" fmla="*/ 0 w 1638300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733425">
                <a:moveTo>
                  <a:pt x="1638300" y="733425"/>
                </a:moveTo>
                <a:lnTo>
                  <a:pt x="904875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7ED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3995988" y="3425532"/>
            <a:ext cx="709122" cy="0"/>
          </a:xfrm>
          <a:custGeom>
            <a:avLst/>
            <a:gdLst>
              <a:gd name="connsiteX0" fmla="*/ 1038225 w 1038225"/>
              <a:gd name="connsiteY0" fmla="*/ 0 h 0"/>
              <a:gd name="connsiteX1" fmla="*/ 0 w 1038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8225">
                <a:moveTo>
                  <a:pt x="1038225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3357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7326908" y="3554175"/>
            <a:ext cx="709122" cy="0"/>
          </a:xfrm>
          <a:custGeom>
            <a:avLst/>
            <a:gdLst>
              <a:gd name="connsiteX0" fmla="*/ 1038225 w 1038225"/>
              <a:gd name="connsiteY0" fmla="*/ 0 h 0"/>
              <a:gd name="connsiteX1" fmla="*/ 0 w 1038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8225">
                <a:moveTo>
                  <a:pt x="1038225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3357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6723" y="1770923"/>
            <a:ext cx="244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머신러닝</a:t>
            </a:r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스터디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4141" y="2247088"/>
            <a:ext cx="319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Andrew Ng. </a:t>
            </a:r>
            <a:r>
              <a:rPr lang="en-US" altLang="ko-KR" sz="16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Youtube</a:t>
            </a: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강의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3986" y="4706652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Matlab</a:t>
            </a:r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/ Python 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변환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3986" y="5257526"/>
            <a:ext cx="319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매트랩</a:t>
            </a:r>
            <a:r>
              <a:rPr lang="en-US" altLang="ko-KR" sz="16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</a:t>
            </a:r>
            <a:r>
              <a:rPr lang="ko-KR" altLang="en-US" sz="16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파이썬</a:t>
            </a:r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변환 코드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41154" y="1770923"/>
            <a:ext cx="186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ASR 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스터디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16512" y="2232588"/>
            <a:ext cx="35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Edinburgh Univ. &amp;</a:t>
            </a:r>
          </a:p>
          <a:p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Carnegie Mellon Univ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 Lectures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16512" y="4718291"/>
            <a:ext cx="144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URP 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신청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41155" y="5179823"/>
            <a:ext cx="365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주제</a:t>
            </a: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: </a:t>
            </a:r>
            <a:r>
              <a:rPr lang="ko-KR" altLang="en-US" sz="16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딥러닝</a:t>
            </a:r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기반 음성 주파수대역폭 확장 기법 연구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목차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18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가을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개별연구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결산 세미나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9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4. Regularization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Necessity &amp; Definition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2892" y="1768529"/>
            <a:ext cx="1116358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 Overfitting</a:t>
            </a:r>
          </a:p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많은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Feature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들이 존재하는 학습에서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Cost Function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이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0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에 가까워 질수록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새로운 입력에 대한 예측 성능이 감소하는 역설적인 현상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 (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융통성 감소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892" y="3228290"/>
            <a:ext cx="749483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solidFill>
                  <a:srgbClr val="33574F"/>
                </a:solidFill>
                <a:ea typeface="HY나무B" panose="02030600000101010101" pitchFamily="18" charset="-127"/>
              </a:rPr>
              <a:t>- Regularization</a:t>
            </a: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Feature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들을 그대로 둔 채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Hypothesis </a:t>
            </a:r>
            <a:r>
              <a:rPr lang="ko-KR" altLang="en-US" dirty="0" err="1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파라미터의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크기를 감소시킨다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* Feature</a:t>
            </a:r>
            <a:r>
              <a:rPr lang="ko-KR" altLang="en-US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들을 그대로 유지해야 할 때 유리하다</a:t>
            </a:r>
            <a:r>
              <a:rPr lang="en-US" altLang="ko-KR" dirty="0" smtClean="0">
                <a:solidFill>
                  <a:srgbClr val="33574F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en-US" altLang="ko-KR" dirty="0">
              <a:solidFill>
                <a:srgbClr val="33574F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15361" name="_x172376192" descr="EMB00001abc9f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42" y="3228290"/>
            <a:ext cx="3620413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67" y="4101167"/>
            <a:ext cx="2494860" cy="2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4. Regularization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Cost Function &amp; Gradient Descent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9900" y="1614034"/>
                <a:ext cx="3283206" cy="104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∂</m:t>
                          </m:r>
                        </m:num>
                        <m:den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00" y="1614034"/>
                <a:ext cx="3283206" cy="1048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97594" y="1511190"/>
                <a:ext cx="6470248" cy="11376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sz="20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  <m:r>
                        <a:rPr lang="en-US" altLang="ko-KR" sz="20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r>
                        <a:rPr lang="en-US" altLang="ko-KR" sz="20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pt-BR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𝑗</m:t>
                              </m:r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20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]     </m:t>
                          </m:r>
                        </m:e>
                      </m:nary>
                    </m:oMath>
                  </m:oMathPara>
                </a14:m>
                <a:endParaRPr lang="en-US" altLang="ko-KR" sz="2000" b="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94" y="1511190"/>
                <a:ext cx="6470248" cy="1137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29010" y="3963966"/>
                <a:ext cx="8479202" cy="13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(1−</m:t>
                      </m:r>
                      <m:f>
                        <m:f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𝛼𝜆</m:t>
                          </m:r>
                        </m:num>
                        <m:den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den>
                      </m:f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altLang="ko-KR" sz="24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400" i="1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10" y="3963966"/>
                <a:ext cx="8479202" cy="1310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오른쪽 화살표 12"/>
          <p:cNvSpPr/>
          <p:nvPr/>
        </p:nvSpPr>
        <p:spPr>
          <a:xfrm rot="5400000">
            <a:off x="4393106" y="2960364"/>
            <a:ext cx="1025912" cy="619257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93106" y="2307227"/>
            <a:ext cx="1025912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대입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151815" y="4504350"/>
                <a:ext cx="1303562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𝑗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=0…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𝑛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15" y="4504350"/>
                <a:ext cx="1303562" cy="480131"/>
              </a:xfrm>
              <a:prstGeom prst="rect">
                <a:avLst/>
              </a:prstGeom>
              <a:blipFill>
                <a:blip r:embed="rId5"/>
                <a:stretch>
                  <a:fillRect l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444581" y="5389030"/>
            <a:ext cx="7906026" cy="4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Gradient Algorithm for Linear/Logistic Regression</a:t>
            </a:r>
            <a:endParaRPr lang="ko-KR" altLang="en-US" sz="2000" b="1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6234" y="1716282"/>
            <a:ext cx="1226635" cy="1034775"/>
          </a:xfrm>
          <a:prstGeom prst="roundRect">
            <a:avLst/>
          </a:prstGeom>
          <a:noFill/>
          <a:ln w="762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423" y="1268600"/>
            <a:ext cx="250902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Regularization Term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803596" y="2793868"/>
                <a:ext cx="2531912" cy="360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𝜆</m:t>
                    </m:r>
                  </m:oMath>
                </a14:m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: Regularization Factor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96" y="2793868"/>
                <a:ext cx="2531912" cy="360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290528" y="3240336"/>
            <a:ext cx="5177919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Tip7) Regularization Factor</a:t>
            </a:r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가 너무 크면 </a:t>
            </a: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Cost Function</a:t>
            </a:r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이 </a:t>
            </a:r>
            <a:r>
              <a:rPr lang="ko-KR" altLang="en-US" sz="16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상수함수로</a:t>
            </a:r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근사 될 것이며</a:t>
            </a: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너무 작으면 </a:t>
            </a: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Overfitting</a:t>
            </a:r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이 해결되지 않을 것</a:t>
            </a: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8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5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Neural Network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Necessity &amp; Definition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9073" y="1761893"/>
                <a:ext cx="10303727" cy="26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- Feature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의 개수가 너무 많아질 때의 문제점</a:t>
                </a:r>
                <a:endPara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1. Overfitting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이 발생한다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</a:t>
                </a:r>
                <a:endParaRPr lang="en-US" altLang="ko-KR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2.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굉장히 </a:t>
                </a:r>
                <a:r>
                  <a:rPr lang="ko-KR" altLang="en-US" b="1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많은 연산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을 필요로 한다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.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Ex) Feature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가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100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개인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Quadratic Classification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에 대해 총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Feature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개수는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pt-BR" altLang="ko-KR" i="1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100</m:t>
                        </m:r>
                      </m:num>
                      <m:den>
                        <m:r>
                          <a:rPr lang="en-US" altLang="ko-KR" i="1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)=4950 -&gt;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ko-KR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- Neural Network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동물의 뇌의 신경 세포들의 구조 및 배치를 모방하는 것에서 나온 연산 알고리즘</a:t>
                </a:r>
                <a:endParaRPr lang="en-US" altLang="ko-KR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3" y="1761893"/>
                <a:ext cx="10303727" cy="2685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5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Neural Network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Structure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96952" y="1951464"/>
            <a:ext cx="864220" cy="821490"/>
            <a:chOff x="708102" y="1947764"/>
            <a:chExt cx="1126273" cy="1048214"/>
          </a:xfrm>
        </p:grpSpPr>
        <p:sp>
          <p:nvSpPr>
            <p:cNvPr id="2" name="타원 1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/>
          <p:cNvGrpSpPr/>
          <p:nvPr/>
        </p:nvGrpSpPr>
        <p:grpSpPr>
          <a:xfrm>
            <a:off x="696952" y="3028347"/>
            <a:ext cx="864220" cy="821490"/>
            <a:chOff x="708102" y="1947764"/>
            <a:chExt cx="1126273" cy="1048214"/>
          </a:xfrm>
        </p:grpSpPr>
        <p:sp>
          <p:nvSpPr>
            <p:cNvPr id="16" name="타원 15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696952" y="4159405"/>
            <a:ext cx="864220" cy="821490"/>
            <a:chOff x="708102" y="1947764"/>
            <a:chExt cx="1126273" cy="1048214"/>
          </a:xfrm>
        </p:grpSpPr>
        <p:sp>
          <p:nvSpPr>
            <p:cNvPr id="19" name="타원 18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/>
          <p:cNvGrpSpPr/>
          <p:nvPr/>
        </p:nvGrpSpPr>
        <p:grpSpPr>
          <a:xfrm>
            <a:off x="5231780" y="1951464"/>
            <a:ext cx="864220" cy="821490"/>
            <a:chOff x="819517" y="1947764"/>
            <a:chExt cx="1126273" cy="1048214"/>
          </a:xfrm>
        </p:grpSpPr>
        <p:sp>
          <p:nvSpPr>
            <p:cNvPr id="24" name="타원 23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25912" y="2012503"/>
                  <a:ext cx="490654" cy="882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12503"/>
                  <a:ext cx="490654" cy="882965"/>
                </a:xfrm>
                <a:prstGeom prst="rect">
                  <a:avLst/>
                </a:prstGeom>
                <a:blipFill>
                  <a:blip r:embed="rId5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/>
          <p:cNvGrpSpPr/>
          <p:nvPr/>
        </p:nvGrpSpPr>
        <p:grpSpPr>
          <a:xfrm>
            <a:off x="8090211" y="3028347"/>
            <a:ext cx="864220" cy="821490"/>
            <a:chOff x="708102" y="1947764"/>
            <a:chExt cx="1126273" cy="1048214"/>
          </a:xfrm>
        </p:grpSpPr>
        <p:sp>
          <p:nvSpPr>
            <p:cNvPr id="36" name="타원 35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그룹 40"/>
          <p:cNvGrpSpPr/>
          <p:nvPr/>
        </p:nvGrpSpPr>
        <p:grpSpPr>
          <a:xfrm>
            <a:off x="5231780" y="3028347"/>
            <a:ext cx="864220" cy="821490"/>
            <a:chOff x="819517" y="1947764"/>
            <a:chExt cx="1126273" cy="1048214"/>
          </a:xfrm>
        </p:grpSpPr>
        <p:sp>
          <p:nvSpPr>
            <p:cNvPr id="42" name="타원 41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blipFill>
                  <a:blip r:embed="rId7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그룹 43"/>
          <p:cNvGrpSpPr/>
          <p:nvPr/>
        </p:nvGrpSpPr>
        <p:grpSpPr>
          <a:xfrm>
            <a:off x="5231780" y="4159405"/>
            <a:ext cx="864220" cy="821490"/>
            <a:chOff x="819517" y="1947764"/>
            <a:chExt cx="1126273" cy="1048214"/>
          </a:xfrm>
        </p:grpSpPr>
        <p:sp>
          <p:nvSpPr>
            <p:cNvPr id="45" name="타원 44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blipFill>
                  <a:blip r:embed="rId8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602167" y="5363737"/>
            <a:ext cx="142735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Input Layer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6900" y="5323917"/>
            <a:ext cx="166771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Hidden Layer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75506" y="5323917"/>
            <a:ext cx="166771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Output Layer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9766608" y="3147025"/>
                <a:ext cx="10554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608" y="3147025"/>
                <a:ext cx="1055482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오른쪽 화살표 48"/>
          <p:cNvSpPr/>
          <p:nvPr/>
        </p:nvSpPr>
        <p:spPr>
          <a:xfrm>
            <a:off x="9119837" y="3256156"/>
            <a:ext cx="646771" cy="352534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24" idx="2"/>
            <a:endCxn id="2" idx="6"/>
          </p:cNvCxnSpPr>
          <p:nvPr/>
        </p:nvCxnSpPr>
        <p:spPr>
          <a:xfrm flipH="1">
            <a:off x="1561172" y="2362209"/>
            <a:ext cx="36706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1561172" y="3439092"/>
            <a:ext cx="36706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561172" y="4567033"/>
            <a:ext cx="36706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" idx="6"/>
            <a:endCxn id="42" idx="2"/>
          </p:cNvCxnSpPr>
          <p:nvPr/>
        </p:nvCxnSpPr>
        <p:spPr>
          <a:xfrm>
            <a:off x="1561172" y="2362209"/>
            <a:ext cx="3670608" cy="1076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561172" y="3455953"/>
            <a:ext cx="3670608" cy="1076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6" idx="6"/>
            <a:endCxn id="24" idx="2"/>
          </p:cNvCxnSpPr>
          <p:nvPr/>
        </p:nvCxnSpPr>
        <p:spPr>
          <a:xfrm flipV="1">
            <a:off x="1561172" y="2362209"/>
            <a:ext cx="3670608" cy="1076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1561172" y="3480241"/>
            <a:ext cx="3670608" cy="10768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" idx="6"/>
            <a:endCxn id="45" idx="2"/>
          </p:cNvCxnSpPr>
          <p:nvPr/>
        </p:nvCxnSpPr>
        <p:spPr>
          <a:xfrm>
            <a:off x="1561172" y="2362209"/>
            <a:ext cx="3670608" cy="2207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9" idx="6"/>
            <a:endCxn id="24" idx="2"/>
          </p:cNvCxnSpPr>
          <p:nvPr/>
        </p:nvCxnSpPr>
        <p:spPr>
          <a:xfrm flipV="1">
            <a:off x="1561172" y="2362209"/>
            <a:ext cx="3670608" cy="2207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4" idx="6"/>
            <a:endCxn id="36" idx="2"/>
          </p:cNvCxnSpPr>
          <p:nvPr/>
        </p:nvCxnSpPr>
        <p:spPr>
          <a:xfrm>
            <a:off x="6096000" y="2362209"/>
            <a:ext cx="1994211" cy="1076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2" idx="6"/>
            <a:endCxn id="36" idx="2"/>
          </p:cNvCxnSpPr>
          <p:nvPr/>
        </p:nvCxnSpPr>
        <p:spPr>
          <a:xfrm>
            <a:off x="6096000" y="3439092"/>
            <a:ext cx="19942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5" idx="6"/>
            <a:endCxn id="36" idx="2"/>
          </p:cNvCxnSpPr>
          <p:nvPr/>
        </p:nvCxnSpPr>
        <p:spPr>
          <a:xfrm flipV="1">
            <a:off x="6096000" y="3439092"/>
            <a:ext cx="1994211" cy="11310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 flipH="1">
                <a:off x="7820246" y="1885533"/>
                <a:ext cx="2641220" cy="101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𝑥</m:t>
                      </m:r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2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20246" y="1885533"/>
                <a:ext cx="2641220" cy="10173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 flipH="1">
                <a:off x="9421589" y="1838559"/>
                <a:ext cx="2770411" cy="1084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i="1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6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21589" y="1838559"/>
                <a:ext cx="2770411" cy="10845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/>
              <p:cNvSpPr/>
              <p:nvPr/>
            </p:nvSpPr>
            <p:spPr>
              <a:xfrm>
                <a:off x="6662654" y="3994394"/>
                <a:ext cx="5561135" cy="870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altLang="ko-KR" sz="2000" b="0" i="1" dirty="0" smtClean="0">
                  <a:solidFill>
                    <a:srgbClr val="33574F"/>
                  </a:solidFill>
                  <a:latin typeface="Cambria Math" panose="02040503050406030204" pitchFamily="18" charset="0"/>
                  <a:ea typeface="HY나무B" panose="0203060000010101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g</m:t>
                      </m:r>
                      <m:r>
                        <a:rPr lang="en-US" altLang="ko-KR" sz="2000" b="0" i="0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sz="2000" b="0" dirty="0" smtClean="0">
                  <a:solidFill>
                    <a:srgbClr val="33574F"/>
                  </a:solidFill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654" y="3994394"/>
                <a:ext cx="5561135" cy="8709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6317625" y="2078755"/>
                <a:ext cx="466410" cy="44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25" y="2078755"/>
                <a:ext cx="466410" cy="4497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268883" y="2982684"/>
                <a:ext cx="466410" cy="44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883" y="2982684"/>
                <a:ext cx="466410" cy="4497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6222778" y="3843168"/>
                <a:ext cx="466410" cy="44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13</m:t>
                          </m:r>
                        </m:sub>
                        <m:sup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8" y="3843168"/>
                <a:ext cx="466410" cy="4497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3745914" y="1148619"/>
            <a:ext cx="383595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Forward Propagation</a:t>
            </a:r>
            <a:endParaRPr lang="ko-KR" altLang="en-US" sz="28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6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5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Neural Network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Structure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02167" y="1670962"/>
            <a:ext cx="864220" cy="821490"/>
            <a:chOff x="819517" y="1947764"/>
            <a:chExt cx="1126273" cy="1048214"/>
          </a:xfrm>
        </p:grpSpPr>
        <p:sp>
          <p:nvSpPr>
            <p:cNvPr id="24" name="타원 23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25912" y="2012503"/>
                  <a:ext cx="490654" cy="882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12503"/>
                  <a:ext cx="490654" cy="882965"/>
                </a:xfrm>
                <a:prstGeom prst="rect">
                  <a:avLst/>
                </a:prstGeom>
                <a:blipFill>
                  <a:blip r:embed="rId2"/>
                  <a:stretch>
                    <a:fillRect r="-483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/>
          <p:cNvGrpSpPr/>
          <p:nvPr/>
        </p:nvGrpSpPr>
        <p:grpSpPr>
          <a:xfrm>
            <a:off x="3460598" y="2747845"/>
            <a:ext cx="864220" cy="821490"/>
            <a:chOff x="708102" y="1947764"/>
            <a:chExt cx="1126273" cy="1048214"/>
          </a:xfrm>
        </p:grpSpPr>
        <p:sp>
          <p:nvSpPr>
            <p:cNvPr id="36" name="타원 35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그룹 40"/>
          <p:cNvGrpSpPr/>
          <p:nvPr/>
        </p:nvGrpSpPr>
        <p:grpSpPr>
          <a:xfrm>
            <a:off x="602167" y="2747845"/>
            <a:ext cx="864220" cy="821490"/>
            <a:chOff x="819517" y="1947764"/>
            <a:chExt cx="1126273" cy="1048214"/>
          </a:xfrm>
        </p:grpSpPr>
        <p:sp>
          <p:nvSpPr>
            <p:cNvPr id="42" name="타원 41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blipFill>
                  <a:blip r:embed="rId4"/>
                  <a:stretch>
                    <a:fillRect r="-483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그룹 43"/>
          <p:cNvGrpSpPr/>
          <p:nvPr/>
        </p:nvGrpSpPr>
        <p:grpSpPr>
          <a:xfrm>
            <a:off x="602167" y="3878903"/>
            <a:ext cx="864220" cy="821490"/>
            <a:chOff x="819517" y="1947764"/>
            <a:chExt cx="1126273" cy="1048214"/>
          </a:xfrm>
        </p:grpSpPr>
        <p:sp>
          <p:nvSpPr>
            <p:cNvPr id="45" name="타원 44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blipFill>
                  <a:blip r:embed="rId5"/>
                  <a:stretch>
                    <a:fillRect r="-483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136995" y="2866523"/>
                <a:ext cx="10554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95" y="2866523"/>
                <a:ext cx="1055482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오른쪽 화살표 48"/>
          <p:cNvSpPr/>
          <p:nvPr/>
        </p:nvSpPr>
        <p:spPr>
          <a:xfrm>
            <a:off x="4490224" y="2975654"/>
            <a:ext cx="646771" cy="352534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4" idx="6"/>
            <a:endCxn id="36" idx="2"/>
          </p:cNvCxnSpPr>
          <p:nvPr/>
        </p:nvCxnSpPr>
        <p:spPr>
          <a:xfrm>
            <a:off x="1466387" y="2081707"/>
            <a:ext cx="1994211" cy="1076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2" idx="6"/>
            <a:endCxn id="36" idx="2"/>
          </p:cNvCxnSpPr>
          <p:nvPr/>
        </p:nvCxnSpPr>
        <p:spPr>
          <a:xfrm>
            <a:off x="1466387" y="3158590"/>
            <a:ext cx="19942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5" idx="6"/>
            <a:endCxn id="36" idx="2"/>
          </p:cNvCxnSpPr>
          <p:nvPr/>
        </p:nvCxnSpPr>
        <p:spPr>
          <a:xfrm flipV="1">
            <a:off x="1466387" y="3158590"/>
            <a:ext cx="1994211" cy="11310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 flipH="1">
                <a:off x="3190633" y="1605031"/>
                <a:ext cx="2641220" cy="101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𝑥</m:t>
                      </m:r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2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90633" y="1605031"/>
                <a:ext cx="2641220" cy="10173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 flipH="1">
                <a:off x="4710794" y="1535620"/>
                <a:ext cx="2770411" cy="1084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𝜃</m:t>
                      </m:r>
                      <m:r>
                        <a:rPr lang="en-US" altLang="ko-KR" sz="16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600" i="1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gradFill>
                                              <a:gsLst>
                                                <a:gs pos="10000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  <a:gs pos="0">
                                                  <a:schemeClr val="tx1">
                                                    <a:lumMod val="50000"/>
                                                    <a:lumOff val="50000"/>
                                                  </a:schemeClr>
                                                </a:gs>
                                              </a:gsLst>
                                              <a:lin ang="5400000" scaled="1"/>
                                            </a:gradFill>
                                            <a:latin typeface="Cambria Math" panose="02040503050406030204" pitchFamily="18" charset="0"/>
                                            <a:ea typeface="HY나무B" panose="02030600000101010101" pitchFamily="18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600" i="1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6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10794" y="1535620"/>
                <a:ext cx="2770411" cy="10845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/>
              <p:cNvSpPr/>
              <p:nvPr/>
            </p:nvSpPr>
            <p:spPr>
              <a:xfrm>
                <a:off x="2033041" y="3726849"/>
                <a:ext cx="5561135" cy="2146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altLang="ko-KR" sz="2000" b="0" i="1" dirty="0" smtClean="0">
                  <a:solidFill>
                    <a:srgbClr val="33574F"/>
                  </a:solidFill>
                  <a:latin typeface="Cambria Math" panose="02040503050406030204" pitchFamily="18" charset="0"/>
                  <a:ea typeface="HY나무B" panose="0203060000010101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g</m:t>
                      </m:r>
                      <m:d>
                        <m:dPr>
                          <m:ctrlPr>
                            <a:rPr lang="en-US" altLang="ko-KR" sz="2000" b="0" i="0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i="1" dirty="0" smtClean="0">
                  <a:solidFill>
                    <a:srgbClr val="33574F"/>
                  </a:solidFill>
                  <a:latin typeface="Cambria Math" panose="02040503050406030204" pitchFamily="18" charset="0"/>
                  <a:ea typeface="HY나무B" panose="0203060000010101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g</m:t>
                      </m:r>
                      <m:r>
                        <a:rPr lang="en-US" altLang="ko-KR" sz="2000" b="0" i="0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3574F"/>
                                      </a:soli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)</m:t>
                          </m:r>
                        </m:e>
                      </m:nary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𝑔</m:t>
                      </m:r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2000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sz="2000" b="0" dirty="0" smtClean="0">
                  <a:solidFill>
                    <a:srgbClr val="33574F"/>
                  </a:solidFill>
                  <a:ea typeface="HY나무B" panose="02030600000101010101" pitchFamily="18" charset="-127"/>
                </a:endParaRPr>
              </a:p>
              <a:p>
                <a:endParaRPr lang="en-US" altLang="ko-KR" sz="2000" b="0" dirty="0" smtClean="0">
                  <a:solidFill>
                    <a:srgbClr val="33574F"/>
                  </a:solidFill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041" y="3726849"/>
                <a:ext cx="5561135" cy="21467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688012" y="1798253"/>
                <a:ext cx="466410" cy="44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12" y="1798253"/>
                <a:ext cx="466410" cy="4497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639270" y="2702182"/>
                <a:ext cx="466410" cy="44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70" y="2702182"/>
                <a:ext cx="466410" cy="4497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1593165" y="3562666"/>
                <a:ext cx="466410" cy="449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13</m:t>
                          </m:r>
                        </m:sub>
                        <m:sup>
                          <m:r>
                            <a:rPr lang="en-US" altLang="ko-KR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65" y="3562666"/>
                <a:ext cx="466410" cy="4497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812440" y="1798253"/>
                <a:ext cx="3423425" cy="55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solidFill>
                                  <a:srgbClr val="33574F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33574F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𝑠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: s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층의 </a:t>
                </a:r>
                <a:r>
                  <a:rPr lang="en-US" altLang="ko-KR" dirty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j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번째 뉴런의 값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440" y="1798253"/>
                <a:ext cx="3423425" cy="553741"/>
              </a:xfrm>
              <a:prstGeom prst="rect">
                <a:avLst/>
              </a:prstGeom>
              <a:blipFill>
                <a:blip r:embed="rId1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812440" y="2406089"/>
                <a:ext cx="3423425" cy="2120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solidFill>
                                  <a:srgbClr val="33574F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33574F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𝑠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: s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층의 </a:t>
                </a:r>
                <a:r>
                  <a:rPr lang="en-US" altLang="ko-KR" dirty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j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번째 뉴런의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Parameter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중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(s+1)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층의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I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번째 뉴런을 향할</a:t>
                </a:r>
                <a:r>
                  <a:rPr lang="en-US" altLang="ko-KR" dirty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때의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Parameter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3574F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solidFill>
                                  <a:srgbClr val="33574F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33574F"/>
                                </a:soli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𝑠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: (s+1)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층의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I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번째 뉴런을 향하는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s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층의 뉴런들의 총합</a:t>
                </a: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440" y="2406089"/>
                <a:ext cx="3423425" cy="21209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462371" y="4858476"/>
            <a:ext cx="4967629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뉴런의 개수가 많아질수록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더 복잡한 함수를 구현할 수 있고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어떤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Parameter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를 선택하느냐에 따라 함수의 특징이 바뀐다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3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5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Neural Network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Structure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2892" y="1475462"/>
            <a:ext cx="11163586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뉴런의 개수가 많아질수록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더 복잡한 함수를 구현할 수 있고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어떤 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Parameter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를 선택하느냐에 따라 함수의 특징이 바뀐다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65848" y="3014009"/>
            <a:ext cx="864220" cy="821490"/>
            <a:chOff x="708102" y="1947764"/>
            <a:chExt cx="1126273" cy="1048214"/>
          </a:xfrm>
        </p:grpSpPr>
        <p:sp>
          <p:nvSpPr>
            <p:cNvPr id="33" name="타원 32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1</m:t>
                        </m:r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/>
          <p:cNvGrpSpPr/>
          <p:nvPr/>
        </p:nvGrpSpPr>
        <p:grpSpPr>
          <a:xfrm>
            <a:off x="565848" y="4090892"/>
            <a:ext cx="864220" cy="821490"/>
            <a:chOff x="708102" y="1947764"/>
            <a:chExt cx="1126273" cy="1048214"/>
          </a:xfrm>
        </p:grpSpPr>
        <p:sp>
          <p:nvSpPr>
            <p:cNvPr id="39" name="타원 38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직선 연결선 46"/>
          <p:cNvCxnSpPr/>
          <p:nvPr/>
        </p:nvCxnSpPr>
        <p:spPr>
          <a:xfrm>
            <a:off x="1430068" y="3424754"/>
            <a:ext cx="586654" cy="5233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2016722" y="3537365"/>
            <a:ext cx="864220" cy="821490"/>
            <a:chOff x="8090211" y="3028347"/>
            <a:chExt cx="864220" cy="821490"/>
          </a:xfrm>
        </p:grpSpPr>
        <p:sp>
          <p:nvSpPr>
            <p:cNvPr id="52" name="타원 51"/>
            <p:cNvSpPr/>
            <p:nvPr/>
          </p:nvSpPr>
          <p:spPr>
            <a:xfrm>
              <a:off x="8090211" y="3028347"/>
              <a:ext cx="864220" cy="821490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367776" y="3091626"/>
                  <a:ext cx="376492" cy="572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76" y="3091626"/>
                  <a:ext cx="376492" cy="5724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직선 연결선 53"/>
          <p:cNvCxnSpPr>
            <a:stCxn id="39" idx="6"/>
            <a:endCxn id="52" idx="2"/>
          </p:cNvCxnSpPr>
          <p:nvPr/>
        </p:nvCxnSpPr>
        <p:spPr>
          <a:xfrm flipV="1">
            <a:off x="1430068" y="3948110"/>
            <a:ext cx="586654" cy="5535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6675" y="4173108"/>
            <a:ext cx="67100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-20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2479" y="3254657"/>
            <a:ext cx="671005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10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43474"/>
                  </p:ext>
                </p:extLst>
              </p:nvPr>
            </p:nvGraphicFramePr>
            <p:xfrm>
              <a:off x="993700" y="5120954"/>
              <a:ext cx="1868562" cy="113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8969">
                      <a:extLst>
                        <a:ext uri="{9D8B030D-6E8A-4147-A177-3AD203B41FA5}">
                          <a16:colId xmlns:a16="http://schemas.microsoft.com/office/drawing/2014/main" val="642455893"/>
                        </a:ext>
                      </a:extLst>
                    </a:gridCol>
                    <a:gridCol w="1379593">
                      <a:extLst>
                        <a:ext uri="{9D8B030D-6E8A-4147-A177-3AD203B41FA5}">
                          <a16:colId xmlns:a16="http://schemas.microsoft.com/office/drawing/2014/main" val="3156107867"/>
                        </a:ext>
                      </a:extLst>
                    </a:gridCol>
                  </a:tblGrid>
                  <a:tr h="3883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tint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tint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269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tint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(10)~1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tint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01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tint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(−10)~0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tint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983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43474"/>
                  </p:ext>
                </p:extLst>
              </p:nvPr>
            </p:nvGraphicFramePr>
            <p:xfrm>
              <a:off x="993700" y="5120954"/>
              <a:ext cx="1868562" cy="113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8969">
                      <a:extLst>
                        <a:ext uri="{9D8B030D-6E8A-4147-A177-3AD203B41FA5}">
                          <a16:colId xmlns:a16="http://schemas.microsoft.com/office/drawing/2014/main" val="642455893"/>
                        </a:ext>
                      </a:extLst>
                    </a:gridCol>
                    <a:gridCol w="1379593">
                      <a:extLst>
                        <a:ext uri="{9D8B030D-6E8A-4147-A177-3AD203B41FA5}">
                          <a16:colId xmlns:a16="http://schemas.microsoft.com/office/drawing/2014/main" val="3156107867"/>
                        </a:ext>
                      </a:extLst>
                    </a:gridCol>
                  </a:tblGrid>
                  <a:tr h="3883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500" t="-1563" r="-288750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6123" t="-1563" r="-1762" b="-2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269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tint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6123" t="-106557" r="-176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01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tint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6123" t="-206557" r="-176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9836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04764" y="2325091"/>
            <a:ext cx="116944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Ex1) Not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26482" y="2237209"/>
            <a:ext cx="116944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Ex2) Nor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905829" y="2823245"/>
            <a:ext cx="864220" cy="821490"/>
            <a:chOff x="708102" y="1947764"/>
            <a:chExt cx="1126273" cy="1048214"/>
          </a:xfrm>
        </p:grpSpPr>
        <p:sp>
          <p:nvSpPr>
            <p:cNvPr id="59" name="타원 58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그룹 60"/>
          <p:cNvGrpSpPr/>
          <p:nvPr/>
        </p:nvGrpSpPr>
        <p:grpSpPr>
          <a:xfrm>
            <a:off x="3905829" y="3900128"/>
            <a:ext cx="864220" cy="821490"/>
            <a:chOff x="708102" y="1947764"/>
            <a:chExt cx="1126273" cy="1048214"/>
          </a:xfrm>
        </p:grpSpPr>
        <p:sp>
          <p:nvSpPr>
            <p:cNvPr id="62" name="타원 61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그룹 63"/>
          <p:cNvGrpSpPr/>
          <p:nvPr/>
        </p:nvGrpSpPr>
        <p:grpSpPr>
          <a:xfrm>
            <a:off x="3905829" y="5031186"/>
            <a:ext cx="864220" cy="821490"/>
            <a:chOff x="708102" y="1947764"/>
            <a:chExt cx="1126273" cy="1048214"/>
          </a:xfrm>
        </p:grpSpPr>
        <p:sp>
          <p:nvSpPr>
            <p:cNvPr id="65" name="타원 64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/>
          <p:cNvGrpSpPr/>
          <p:nvPr/>
        </p:nvGrpSpPr>
        <p:grpSpPr>
          <a:xfrm>
            <a:off x="5788813" y="2807444"/>
            <a:ext cx="864220" cy="821490"/>
            <a:chOff x="819517" y="1947764"/>
            <a:chExt cx="1126273" cy="1048214"/>
          </a:xfrm>
        </p:grpSpPr>
        <p:sp>
          <p:nvSpPr>
            <p:cNvPr id="70" name="타원 69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blipFill>
                  <a:blip r:embed="rId9"/>
                  <a:stretch>
                    <a:fillRect r="-508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그룹 78"/>
          <p:cNvGrpSpPr/>
          <p:nvPr/>
        </p:nvGrpSpPr>
        <p:grpSpPr>
          <a:xfrm>
            <a:off x="7465209" y="3860228"/>
            <a:ext cx="864220" cy="821490"/>
            <a:chOff x="708102" y="1947764"/>
            <a:chExt cx="1126273" cy="1048214"/>
          </a:xfrm>
        </p:grpSpPr>
        <p:sp>
          <p:nvSpPr>
            <p:cNvPr id="80" name="타원 79"/>
            <p:cNvSpPr/>
            <p:nvPr/>
          </p:nvSpPr>
          <p:spPr>
            <a:xfrm>
              <a:off x="708102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2" y="2028507"/>
                  <a:ext cx="490654" cy="7304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그룹 81"/>
          <p:cNvGrpSpPr/>
          <p:nvPr/>
        </p:nvGrpSpPr>
        <p:grpSpPr>
          <a:xfrm>
            <a:off x="5788813" y="3884327"/>
            <a:ext cx="864220" cy="821490"/>
            <a:chOff x="819517" y="1947764"/>
            <a:chExt cx="1126273" cy="1048214"/>
          </a:xfrm>
        </p:grpSpPr>
        <p:sp>
          <p:nvSpPr>
            <p:cNvPr id="83" name="타원 82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blipFill>
                  <a:blip r:embed="rId11"/>
                  <a:stretch>
                    <a:fillRect r="-508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그룹 84"/>
          <p:cNvGrpSpPr/>
          <p:nvPr/>
        </p:nvGrpSpPr>
        <p:grpSpPr>
          <a:xfrm>
            <a:off x="5788813" y="5015385"/>
            <a:ext cx="864220" cy="821490"/>
            <a:chOff x="819517" y="1947764"/>
            <a:chExt cx="1126273" cy="1048214"/>
          </a:xfrm>
        </p:grpSpPr>
        <p:sp>
          <p:nvSpPr>
            <p:cNvPr id="86" name="타원 85"/>
            <p:cNvSpPr/>
            <p:nvPr/>
          </p:nvSpPr>
          <p:spPr>
            <a:xfrm>
              <a:off x="819517" y="1947764"/>
              <a:ext cx="1126273" cy="1048214"/>
            </a:xfrm>
            <a:prstGeom prst="ellipse">
              <a:avLst/>
            </a:prstGeom>
            <a:noFill/>
            <a:ln w="76200">
              <a:solidFill>
                <a:srgbClr val="3357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913" y="2012503"/>
                  <a:ext cx="490654" cy="910783"/>
                </a:xfrm>
                <a:prstGeom prst="rect">
                  <a:avLst/>
                </a:prstGeom>
                <a:blipFill>
                  <a:blip r:embed="rId12"/>
                  <a:stretch>
                    <a:fillRect r="-508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9" name="직선 연결선 88"/>
          <p:cNvCxnSpPr>
            <a:stCxn id="83" idx="2"/>
            <a:endCxn id="62" idx="6"/>
          </p:cNvCxnSpPr>
          <p:nvPr/>
        </p:nvCxnSpPr>
        <p:spPr>
          <a:xfrm flipH="1">
            <a:off x="4770049" y="4295072"/>
            <a:ext cx="1018764" cy="15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6" idx="2"/>
          </p:cNvCxnSpPr>
          <p:nvPr/>
        </p:nvCxnSpPr>
        <p:spPr>
          <a:xfrm flipH="1">
            <a:off x="4770049" y="5426130"/>
            <a:ext cx="1018764" cy="126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9" idx="6"/>
            <a:endCxn id="83" idx="2"/>
          </p:cNvCxnSpPr>
          <p:nvPr/>
        </p:nvCxnSpPr>
        <p:spPr>
          <a:xfrm>
            <a:off x="4770049" y="3233990"/>
            <a:ext cx="1018764" cy="10610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86" idx="2"/>
          </p:cNvCxnSpPr>
          <p:nvPr/>
        </p:nvCxnSpPr>
        <p:spPr>
          <a:xfrm>
            <a:off x="4770049" y="4327734"/>
            <a:ext cx="1018764" cy="10983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65" idx="6"/>
            <a:endCxn id="83" idx="2"/>
          </p:cNvCxnSpPr>
          <p:nvPr/>
        </p:nvCxnSpPr>
        <p:spPr>
          <a:xfrm flipV="1">
            <a:off x="4770049" y="4295072"/>
            <a:ext cx="1018764" cy="11468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9" idx="6"/>
            <a:endCxn id="86" idx="2"/>
          </p:cNvCxnSpPr>
          <p:nvPr/>
        </p:nvCxnSpPr>
        <p:spPr>
          <a:xfrm>
            <a:off x="4770049" y="3233990"/>
            <a:ext cx="1018764" cy="21921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0" idx="6"/>
            <a:endCxn id="80" idx="2"/>
          </p:cNvCxnSpPr>
          <p:nvPr/>
        </p:nvCxnSpPr>
        <p:spPr>
          <a:xfrm>
            <a:off x="6653033" y="3218189"/>
            <a:ext cx="812176" cy="10527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3" idx="6"/>
            <a:endCxn id="80" idx="2"/>
          </p:cNvCxnSpPr>
          <p:nvPr/>
        </p:nvCxnSpPr>
        <p:spPr>
          <a:xfrm flipV="1">
            <a:off x="6653033" y="4270973"/>
            <a:ext cx="812176" cy="24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6" idx="6"/>
            <a:endCxn id="80" idx="2"/>
          </p:cNvCxnSpPr>
          <p:nvPr/>
        </p:nvCxnSpPr>
        <p:spPr>
          <a:xfrm flipV="1">
            <a:off x="6653033" y="4270973"/>
            <a:ext cx="812176" cy="11551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6729113" y="2976773"/>
                <a:ext cx="506549" cy="360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−10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13" y="2976773"/>
                <a:ext cx="506549" cy="3600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6752397" y="3950774"/>
                <a:ext cx="333425" cy="360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20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97" y="3950774"/>
                <a:ext cx="333425" cy="3600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892409" y="5089434"/>
                <a:ext cx="333425" cy="360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20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09" y="5089434"/>
                <a:ext cx="333425" cy="3600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5514397" y="4424590"/>
                <a:ext cx="333425" cy="360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20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97" y="4424590"/>
                <a:ext cx="333425" cy="3600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5325117" y="3590114"/>
                <a:ext cx="333425" cy="360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−30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117" y="3590114"/>
                <a:ext cx="333425" cy="360099"/>
              </a:xfrm>
              <a:prstGeom prst="rect">
                <a:avLst/>
              </a:prstGeom>
              <a:blipFill>
                <a:blip r:embed="rId1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5347684" y="4098232"/>
                <a:ext cx="333425" cy="360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20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84" y="4098232"/>
                <a:ext cx="333425" cy="3600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4725269" y="3585193"/>
                <a:ext cx="333425" cy="360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1</m:t>
                      </m:r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69" y="3585193"/>
                <a:ext cx="333425" cy="3600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4791582" y="5424566"/>
                <a:ext cx="333425" cy="360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2" y="5424566"/>
                <a:ext cx="333425" cy="360099"/>
              </a:xfrm>
              <a:prstGeom prst="rect">
                <a:avLst/>
              </a:prstGeom>
              <a:blipFill>
                <a:blip r:embed="rId20"/>
                <a:stretch>
                  <a:fillRect r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4791582" y="4524969"/>
                <a:ext cx="333425" cy="360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0</m:t>
                      </m:r>
                    </m:oMath>
                  </m:oMathPara>
                </a14:m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2" y="4524969"/>
                <a:ext cx="333425" cy="360099"/>
              </a:xfrm>
              <a:prstGeom prst="rect">
                <a:avLst/>
              </a:prstGeom>
              <a:blipFill>
                <a:blip r:embed="rId21"/>
                <a:stretch>
                  <a:fillRect r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327652"/>
                  </p:ext>
                </p:extLst>
              </p:nvPr>
            </p:nvGraphicFramePr>
            <p:xfrm>
              <a:off x="8573293" y="3290820"/>
              <a:ext cx="3459050" cy="1917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810">
                      <a:extLst>
                        <a:ext uri="{9D8B030D-6E8A-4147-A177-3AD203B41FA5}">
                          <a16:colId xmlns:a16="http://schemas.microsoft.com/office/drawing/2014/main" val="2108363821"/>
                        </a:ext>
                      </a:extLst>
                    </a:gridCol>
                    <a:gridCol w="691810">
                      <a:extLst>
                        <a:ext uri="{9D8B030D-6E8A-4147-A177-3AD203B41FA5}">
                          <a16:colId xmlns:a16="http://schemas.microsoft.com/office/drawing/2014/main" val="329239787"/>
                        </a:ext>
                      </a:extLst>
                    </a:gridCol>
                    <a:gridCol w="691810">
                      <a:extLst>
                        <a:ext uri="{9D8B030D-6E8A-4147-A177-3AD203B41FA5}">
                          <a16:colId xmlns:a16="http://schemas.microsoft.com/office/drawing/2014/main" val="1013678664"/>
                        </a:ext>
                      </a:extLst>
                    </a:gridCol>
                    <a:gridCol w="691810">
                      <a:extLst>
                        <a:ext uri="{9D8B030D-6E8A-4147-A177-3AD203B41FA5}">
                          <a16:colId xmlns:a16="http://schemas.microsoft.com/office/drawing/2014/main" val="2077255369"/>
                        </a:ext>
                      </a:extLst>
                    </a:gridCol>
                    <a:gridCol w="691810">
                      <a:extLst>
                        <a:ext uri="{9D8B030D-6E8A-4147-A177-3AD203B41FA5}">
                          <a16:colId xmlns:a16="http://schemas.microsoft.com/office/drawing/2014/main" val="2750023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gradFill>
                                          <a:gsLst>
                                            <a:gs pos="10000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  <a:gs pos="0"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gs>
                                          </a:gsLst>
                                          <a:lin ang="5400000" scaled="1"/>
                                        </a:gra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33574F"/>
                                        </a:solidFill>
                                        <a:latin typeface="Cambria Math" panose="02040503050406030204" pitchFamily="18" charset="0"/>
                                        <a:ea typeface="HY나무B" panose="02030600000101010101" pitchFamily="18" charset="-127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0660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163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074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442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804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327652"/>
                  </p:ext>
                </p:extLst>
              </p:nvPr>
            </p:nvGraphicFramePr>
            <p:xfrm>
              <a:off x="8573293" y="3290820"/>
              <a:ext cx="3459050" cy="1917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810">
                      <a:extLst>
                        <a:ext uri="{9D8B030D-6E8A-4147-A177-3AD203B41FA5}">
                          <a16:colId xmlns:a16="http://schemas.microsoft.com/office/drawing/2014/main" val="2108363821"/>
                        </a:ext>
                      </a:extLst>
                    </a:gridCol>
                    <a:gridCol w="691810">
                      <a:extLst>
                        <a:ext uri="{9D8B030D-6E8A-4147-A177-3AD203B41FA5}">
                          <a16:colId xmlns:a16="http://schemas.microsoft.com/office/drawing/2014/main" val="329239787"/>
                        </a:ext>
                      </a:extLst>
                    </a:gridCol>
                    <a:gridCol w="691810">
                      <a:extLst>
                        <a:ext uri="{9D8B030D-6E8A-4147-A177-3AD203B41FA5}">
                          <a16:colId xmlns:a16="http://schemas.microsoft.com/office/drawing/2014/main" val="1013678664"/>
                        </a:ext>
                      </a:extLst>
                    </a:gridCol>
                    <a:gridCol w="691810">
                      <a:extLst>
                        <a:ext uri="{9D8B030D-6E8A-4147-A177-3AD203B41FA5}">
                          <a16:colId xmlns:a16="http://schemas.microsoft.com/office/drawing/2014/main" val="2077255369"/>
                        </a:ext>
                      </a:extLst>
                    </a:gridCol>
                    <a:gridCol w="691810">
                      <a:extLst>
                        <a:ext uri="{9D8B030D-6E8A-4147-A177-3AD203B41FA5}">
                          <a16:colId xmlns:a16="http://schemas.microsoft.com/office/drawing/2014/main" val="2750023218"/>
                        </a:ext>
                      </a:extLst>
                    </a:gridCol>
                  </a:tblGrid>
                  <a:tr h="43427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2"/>
                          <a:stretch>
                            <a:fillRect l="-877" t="-1389" r="-401754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2"/>
                          <a:stretch>
                            <a:fillRect l="-101770" t="-1389" r="-305310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2"/>
                          <a:stretch>
                            <a:fillRect l="-200000" t="-1389" r="-202632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2"/>
                          <a:stretch>
                            <a:fillRect l="-302655" t="-1389" r="-104425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2"/>
                          <a:stretch>
                            <a:fillRect l="-399123" t="-1389" r="-3509" b="-35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0660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163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074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442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804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4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5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 Neural Network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Multiclass Classification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2892" y="1475462"/>
            <a:ext cx="11163586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 One-vs-all Method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2123608"/>
            <a:ext cx="6213475" cy="37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19900" y="3136900"/>
            <a:ext cx="20066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Pedestrian?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19900" y="3609614"/>
            <a:ext cx="20066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Car?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19900" y="4622906"/>
            <a:ext cx="20066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Truck?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19900" y="4170474"/>
            <a:ext cx="20066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Motor-cycle?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8204018" y="2769828"/>
                <a:ext cx="1462708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18" y="2769828"/>
                <a:ext cx="1462708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/>
              <p:cNvSpPr/>
              <p:nvPr/>
            </p:nvSpPr>
            <p:spPr>
              <a:xfrm>
                <a:off x="8204018" y="4267327"/>
                <a:ext cx="1462708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33574F"/>
                          </a:soli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33574F"/>
                              </a:soli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33574F"/>
                                  </a:soli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18" y="4267327"/>
                <a:ext cx="1462708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5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ASR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스터디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Framework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96" y="1325562"/>
            <a:ext cx="6204219" cy="4919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2451" y="2138456"/>
            <a:ext cx="209764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음성을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Phoneme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단위로 자르기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68390" y="1962615"/>
            <a:ext cx="5776332" cy="2188241"/>
          </a:xfrm>
          <a:prstGeom prst="roundRect">
            <a:avLst/>
          </a:prstGeom>
          <a:noFill/>
          <a:ln w="76200">
            <a:solidFill>
              <a:srgbClr val="65A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7802" y="3492992"/>
            <a:ext cx="296144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각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Frame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이 나타내는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Phoneme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을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Feature Vector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로 표시하기</a:t>
            </a:r>
          </a:p>
        </p:txBody>
      </p:sp>
    </p:spTree>
    <p:extLst>
      <p:ext uri="{BB962C8B-B14F-4D97-AF65-F5344CB8AC3E}">
        <p14:creationId xmlns:p14="http://schemas.microsoft.com/office/powerpoint/2010/main" val="14664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ASR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스터디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Framework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975590"/>
            <a:ext cx="5343893" cy="33051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9092" y="3095800"/>
            <a:ext cx="42374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Dynamic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한 특성을 보이는 음성신호를 프레임 별로 작게 자름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24640" y="3989779"/>
            <a:ext cx="314464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각 프레임은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Static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하다 가정한 후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HMM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적용을 위한 전처리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(Labeling)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과정을 거침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 (MFCC)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2" y="1671776"/>
            <a:ext cx="5001323" cy="9812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892" y="4723544"/>
            <a:ext cx="764320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한 </a:t>
            </a:r>
            <a:r>
              <a:rPr lang="en-US" altLang="ko-KR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Phoneme</a:t>
            </a:r>
            <a:r>
              <a:rPr lang="ko-KR" altLang="en-US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당 대응되는 </a:t>
            </a:r>
            <a:r>
              <a:rPr lang="en-US" altLang="ko-KR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Feature </a:t>
            </a:r>
            <a:r>
              <a:rPr lang="ko-KR" altLang="en-US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벡터를 일관되게 하기 위해서는</a:t>
            </a:r>
            <a:r>
              <a:rPr lang="en-US" altLang="ko-KR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해당 프레임이 하나의 </a:t>
            </a:r>
            <a:r>
              <a:rPr lang="en-US" altLang="ko-KR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Phoneme</a:t>
            </a:r>
            <a:r>
              <a:rPr lang="ko-KR" altLang="en-US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만 나타낼</a:t>
            </a:r>
            <a:r>
              <a:rPr lang="en-US" altLang="ko-KR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(Stationary)</a:t>
            </a:r>
            <a:r>
              <a:rPr lang="ko-KR" altLang="en-US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정도의 작은 시간 길이여야 함</a:t>
            </a:r>
            <a:r>
              <a:rPr lang="en-US" altLang="ko-KR" sz="1600" dirty="0" smtClean="0">
                <a:solidFill>
                  <a:srgbClr val="052B3D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sz="1600" dirty="0" smtClean="0">
              <a:solidFill>
                <a:srgbClr val="052B3D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6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ASR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스터디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MFCC Framework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2" y="1542410"/>
            <a:ext cx="9917114" cy="4372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8294" y="1195477"/>
            <a:ext cx="20955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고주파수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증폭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1174250"/>
            <a:ext cx="20955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Frame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단위 연산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8003" y="1195477"/>
            <a:ext cx="20955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주파수 영역 분석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48900" y="2300934"/>
            <a:ext cx="19431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인간의 청각 인지 능력 고려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4203" y="4742366"/>
            <a:ext cx="19431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Cepstral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분석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 Source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와 </a:t>
            </a:r>
            <a:r>
              <a:rPr lang="en-US" altLang="ko-KR" u="sng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Filter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분리 목적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63503" y="3231934"/>
            <a:ext cx="17018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Dynamic Range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4449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7802697" y="1625699"/>
            <a:ext cx="3960219" cy="3960995"/>
            <a:chOff x="7541262" y="1506560"/>
            <a:chExt cx="3960219" cy="3960995"/>
          </a:xfrm>
        </p:grpSpPr>
        <p:grpSp>
          <p:nvGrpSpPr>
            <p:cNvPr id="4" name="그룹 3"/>
            <p:cNvGrpSpPr/>
            <p:nvPr/>
          </p:nvGrpSpPr>
          <p:grpSpPr>
            <a:xfrm rot="10800000">
              <a:off x="8283275" y="2742746"/>
              <a:ext cx="3138822" cy="2645642"/>
              <a:chOff x="4254944" y="3097619"/>
              <a:chExt cx="4177772" cy="3521350"/>
            </a:xfrm>
          </p:grpSpPr>
          <p:grpSp>
            <p:nvGrpSpPr>
              <p:cNvPr id="5" name="그룹 4"/>
              <p:cNvGrpSpPr/>
              <p:nvPr/>
            </p:nvGrpSpPr>
            <p:grpSpPr>
              <a:xfrm rot="13500000">
                <a:off x="5790984" y="3977237"/>
                <a:ext cx="3521350" cy="1762114"/>
                <a:chOff x="4837256" y="1189375"/>
                <a:chExt cx="3165857" cy="1803774"/>
              </a:xfrm>
            </p:grpSpPr>
            <p:sp>
              <p:nvSpPr>
                <p:cNvPr id="9" name="직각 삼각형 8"/>
                <p:cNvSpPr/>
                <p:nvPr/>
              </p:nvSpPr>
              <p:spPr>
                <a:xfrm>
                  <a:off x="6416153" y="1189376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  <p:sp>
              <p:nvSpPr>
                <p:cNvPr id="10" name="직각 삼각형 9"/>
                <p:cNvSpPr/>
                <p:nvPr/>
              </p:nvSpPr>
              <p:spPr>
                <a:xfrm rot="10800000" flipV="1">
                  <a:off x="4837256" y="1189375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 rot="8100000">
                <a:off x="4254944" y="3977239"/>
                <a:ext cx="3521350" cy="1762114"/>
                <a:chOff x="4837256" y="1189375"/>
                <a:chExt cx="3165857" cy="1803774"/>
              </a:xfrm>
            </p:grpSpPr>
            <p:sp>
              <p:nvSpPr>
                <p:cNvPr id="7" name="직각 삼각형 6"/>
                <p:cNvSpPr/>
                <p:nvPr/>
              </p:nvSpPr>
              <p:spPr>
                <a:xfrm>
                  <a:off x="6416153" y="1189376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  <p:sp>
              <p:nvSpPr>
                <p:cNvPr id="8" name="직각 삼각형 7"/>
                <p:cNvSpPr/>
                <p:nvPr/>
              </p:nvSpPr>
              <p:spPr>
                <a:xfrm rot="10800000" flipV="1">
                  <a:off x="4837256" y="1189375"/>
                  <a:ext cx="1586960" cy="1803773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HY나무B" panose="02030600000101010101" pitchFamily="18" charset="-127"/>
                    <a:ea typeface="HY나무B" panose="02030600000101010101" pitchFamily="18" charset="-127"/>
                  </a:endParaRPr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 rot="13500000">
              <a:off x="8775214" y="2248052"/>
              <a:ext cx="2645642" cy="1323902"/>
              <a:chOff x="4837256" y="1189375"/>
              <a:chExt cx="3165857" cy="1803774"/>
            </a:xfrm>
          </p:grpSpPr>
          <p:sp>
            <p:nvSpPr>
              <p:cNvPr id="12" name="직각 삼각형 11"/>
              <p:cNvSpPr/>
              <p:nvPr/>
            </p:nvSpPr>
            <p:spPr>
              <a:xfrm>
                <a:off x="6416153" y="1189376"/>
                <a:ext cx="1586960" cy="1803773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0800000" flipV="1">
                <a:off x="4837256" y="1189375"/>
                <a:ext cx="1586960" cy="180377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8100000">
              <a:off x="7621164" y="2248054"/>
              <a:ext cx="2645643" cy="1323902"/>
              <a:chOff x="4837256" y="1189375"/>
              <a:chExt cx="3165857" cy="1803774"/>
            </a:xfrm>
          </p:grpSpPr>
          <p:sp>
            <p:nvSpPr>
              <p:cNvPr id="15" name="직각 삼각형 14"/>
              <p:cNvSpPr/>
              <p:nvPr/>
            </p:nvSpPr>
            <p:spPr>
              <a:xfrm>
                <a:off x="6416153" y="1189376"/>
                <a:ext cx="1586960" cy="1803773"/>
              </a:xfrm>
              <a:prstGeom prst="rtTriangle">
                <a:avLst/>
              </a:prstGeom>
              <a:solidFill>
                <a:srgbClr val="65A3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  <p:sp>
            <p:nvSpPr>
              <p:cNvPr id="16" name="직각 삼각형 15"/>
              <p:cNvSpPr/>
              <p:nvPr/>
            </p:nvSpPr>
            <p:spPr>
              <a:xfrm rot="10800000" flipV="1">
                <a:off x="4837256" y="1189375"/>
                <a:ext cx="1586960" cy="1803773"/>
              </a:xfrm>
              <a:prstGeom prst="rtTriangle">
                <a:avLst/>
              </a:prstGeom>
              <a:solidFill>
                <a:srgbClr val="335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p:grpSp>
        <p:sp>
          <p:nvSpPr>
            <p:cNvPr id="17" name="자유형 16"/>
            <p:cNvSpPr/>
            <p:nvPr/>
          </p:nvSpPr>
          <p:spPr>
            <a:xfrm>
              <a:off x="7541262" y="1506560"/>
              <a:ext cx="1856877" cy="1857249"/>
            </a:xfrm>
            <a:custGeom>
              <a:avLst/>
              <a:gdLst>
                <a:gd name="connsiteX0" fmla="*/ 2471503 w 2471503"/>
                <a:gd name="connsiteY0" fmla="*/ 0 h 2471999"/>
                <a:gd name="connsiteX1" fmla="*/ 2374514 w 2471503"/>
                <a:gd name="connsiteY1" fmla="*/ 2375032 h 2471999"/>
                <a:gd name="connsiteX2" fmla="*/ 0 w 2471503"/>
                <a:gd name="connsiteY2" fmla="*/ 2471999 h 2471999"/>
                <a:gd name="connsiteX3" fmla="*/ 5366 w 2471503"/>
                <a:gd name="connsiteY3" fmla="*/ 2365729 h 2471999"/>
                <a:gd name="connsiteX4" fmla="*/ 2381891 w 2471503"/>
                <a:gd name="connsiteY4" fmla="*/ 4243 h 2471999"/>
                <a:gd name="connsiteX5" fmla="*/ 2471503 w 2471503"/>
                <a:gd name="connsiteY5" fmla="*/ 0 h 24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1999">
                  <a:moveTo>
                    <a:pt x="2471503" y="0"/>
                  </a:moveTo>
                  <a:lnTo>
                    <a:pt x="2374514" y="2375032"/>
                  </a:lnTo>
                  <a:lnTo>
                    <a:pt x="0" y="2471999"/>
                  </a:lnTo>
                  <a:lnTo>
                    <a:pt x="5366" y="2365729"/>
                  </a:lnTo>
                  <a:cubicBezTo>
                    <a:pt x="132294" y="1115895"/>
                    <a:pt x="1129781" y="123420"/>
                    <a:pt x="2381891" y="4243"/>
                  </a:cubicBezTo>
                  <a:lnTo>
                    <a:pt x="24715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9644603" y="1506560"/>
              <a:ext cx="1856877" cy="1857249"/>
            </a:xfrm>
            <a:custGeom>
              <a:avLst/>
              <a:gdLst>
                <a:gd name="connsiteX0" fmla="*/ 0 w 2471503"/>
                <a:gd name="connsiteY0" fmla="*/ 0 h 2471999"/>
                <a:gd name="connsiteX1" fmla="*/ 89613 w 2471503"/>
                <a:gd name="connsiteY1" fmla="*/ 4243 h 2471999"/>
                <a:gd name="connsiteX2" fmla="*/ 2466137 w 2471503"/>
                <a:gd name="connsiteY2" fmla="*/ 2365729 h 2471999"/>
                <a:gd name="connsiteX3" fmla="*/ 2471503 w 2471503"/>
                <a:gd name="connsiteY3" fmla="*/ 2471999 h 2471999"/>
                <a:gd name="connsiteX4" fmla="*/ 96988 w 2471503"/>
                <a:gd name="connsiteY4" fmla="*/ 2375032 h 2471999"/>
                <a:gd name="connsiteX5" fmla="*/ 0 w 2471503"/>
                <a:gd name="connsiteY5" fmla="*/ 0 h 24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1999">
                  <a:moveTo>
                    <a:pt x="0" y="0"/>
                  </a:moveTo>
                  <a:lnTo>
                    <a:pt x="89613" y="4243"/>
                  </a:lnTo>
                  <a:cubicBezTo>
                    <a:pt x="1341722" y="123420"/>
                    <a:pt x="2339210" y="1115895"/>
                    <a:pt x="2466137" y="2365729"/>
                  </a:cubicBezTo>
                  <a:lnTo>
                    <a:pt x="2471503" y="2471999"/>
                  </a:lnTo>
                  <a:lnTo>
                    <a:pt x="96988" y="2375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541262" y="3610305"/>
              <a:ext cx="1856877" cy="1857250"/>
            </a:xfrm>
            <a:custGeom>
              <a:avLst/>
              <a:gdLst>
                <a:gd name="connsiteX0" fmla="*/ 0 w 2471503"/>
                <a:gd name="connsiteY0" fmla="*/ 0 h 2472001"/>
                <a:gd name="connsiteX1" fmla="*/ 2374514 w 2471503"/>
                <a:gd name="connsiteY1" fmla="*/ 96968 h 2472001"/>
                <a:gd name="connsiteX2" fmla="*/ 2471503 w 2471503"/>
                <a:gd name="connsiteY2" fmla="*/ 2472001 h 2472001"/>
                <a:gd name="connsiteX3" fmla="*/ 2381891 w 2471503"/>
                <a:gd name="connsiteY3" fmla="*/ 2467758 h 2472001"/>
                <a:gd name="connsiteX4" fmla="*/ 5366 w 2471503"/>
                <a:gd name="connsiteY4" fmla="*/ 106272 h 2472001"/>
                <a:gd name="connsiteX5" fmla="*/ 0 w 2471503"/>
                <a:gd name="connsiteY5" fmla="*/ 0 h 24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3" h="2472001">
                  <a:moveTo>
                    <a:pt x="0" y="0"/>
                  </a:moveTo>
                  <a:lnTo>
                    <a:pt x="2374514" y="96968"/>
                  </a:lnTo>
                  <a:lnTo>
                    <a:pt x="2471503" y="2472001"/>
                  </a:lnTo>
                  <a:lnTo>
                    <a:pt x="2381891" y="2467758"/>
                  </a:lnTo>
                  <a:cubicBezTo>
                    <a:pt x="1129781" y="2348581"/>
                    <a:pt x="132294" y="1356106"/>
                    <a:pt x="5366" y="1062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9644603" y="3610305"/>
              <a:ext cx="1856878" cy="1857250"/>
            </a:xfrm>
            <a:custGeom>
              <a:avLst/>
              <a:gdLst>
                <a:gd name="connsiteX0" fmla="*/ 2471504 w 2471504"/>
                <a:gd name="connsiteY0" fmla="*/ 0 h 2472001"/>
                <a:gd name="connsiteX1" fmla="*/ 2466137 w 2471504"/>
                <a:gd name="connsiteY1" fmla="*/ 106272 h 2472001"/>
                <a:gd name="connsiteX2" fmla="*/ 89613 w 2471504"/>
                <a:gd name="connsiteY2" fmla="*/ 2467758 h 2472001"/>
                <a:gd name="connsiteX3" fmla="*/ 0 w 2471504"/>
                <a:gd name="connsiteY3" fmla="*/ 2472001 h 2472001"/>
                <a:gd name="connsiteX4" fmla="*/ 96988 w 2471504"/>
                <a:gd name="connsiteY4" fmla="*/ 96968 h 2472001"/>
                <a:gd name="connsiteX5" fmla="*/ 2471504 w 2471504"/>
                <a:gd name="connsiteY5" fmla="*/ 0 h 24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504" h="2472001">
                  <a:moveTo>
                    <a:pt x="2471504" y="0"/>
                  </a:moveTo>
                  <a:lnTo>
                    <a:pt x="2466137" y="106272"/>
                  </a:lnTo>
                  <a:cubicBezTo>
                    <a:pt x="2339210" y="1356106"/>
                    <a:pt x="1341722" y="2348581"/>
                    <a:pt x="89613" y="2467758"/>
                  </a:cubicBezTo>
                  <a:lnTo>
                    <a:pt x="0" y="2472001"/>
                  </a:lnTo>
                  <a:lnTo>
                    <a:pt x="96988" y="96968"/>
                  </a:lnTo>
                  <a:lnTo>
                    <a:pt x="247150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37582" y="1831820"/>
            <a:ext cx="6653476" cy="3754874"/>
            <a:chOff x="630915" y="1728727"/>
            <a:chExt cx="5519871" cy="3754874"/>
          </a:xfrm>
        </p:grpSpPr>
        <p:sp>
          <p:nvSpPr>
            <p:cNvPr id="23" name="TextBox 22"/>
            <p:cNvSpPr txBox="1"/>
            <p:nvPr/>
          </p:nvSpPr>
          <p:spPr>
            <a:xfrm>
              <a:off x="630915" y="1728727"/>
              <a:ext cx="2282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Machine Learning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2099" y="2190392"/>
              <a:ext cx="526868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1. Supervised Learning &amp; Unsupervised Learning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2. Linear Regression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 </a:t>
              </a: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- </a:t>
              </a:r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Cost </a:t>
              </a: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Function / Gradient </a:t>
              </a:r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Descent </a:t>
              </a:r>
              <a:endParaRPr lang="en-US" altLang="ko-KR" sz="20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 </a:t>
              </a: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- One / Multiple variable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3. Logistic Regression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 </a:t>
              </a: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- Classification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4. Regularization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5. Neural Network</a:t>
              </a:r>
              <a:endPara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머신 러닝 스터디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Contents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3033" y="2326965"/>
            <a:ext cx="154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Machine Learning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29059" y="2247285"/>
            <a:ext cx="1610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Auto Speech Recognition</a:t>
            </a:r>
            <a:endParaRPr lang="ko-KR" altLang="en-US" sz="20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01519" y="3939949"/>
            <a:ext cx="1490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Python &amp; </a:t>
            </a:r>
            <a:r>
              <a:rPr lang="en-US" altLang="ko-KR" sz="20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Matlab</a:t>
            </a:r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Conversion </a:t>
            </a:r>
            <a:endParaRPr lang="ko-KR" altLang="en-US" sz="20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51681" y="3939949"/>
            <a:ext cx="1490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URP: Audio Super Resolution</a:t>
            </a:r>
            <a:endParaRPr lang="ko-KR" altLang="en-US" sz="20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98" y="3606605"/>
            <a:ext cx="3746122" cy="25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ASR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스터디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Mel </a:t>
            </a:r>
            <a:r>
              <a:rPr lang="en-US" altLang="ko-KR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Filterbank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73" y="975590"/>
            <a:ext cx="2670109" cy="2609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3584593"/>
            <a:ext cx="4596482" cy="2609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892" y="1616927"/>
            <a:ext cx="1044990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 Mel 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Filterbank</a:t>
            </a:r>
            <a:endParaRPr lang="en-US" altLang="ko-KR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사람의 청각 인지능력이 고주파수대역으로 갈수록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둔감한 것을 감안한 스케일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endParaRPr lang="en-US" altLang="ko-KR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D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FT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전력 스펙트럼에서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Mel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스케일 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Filterbank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를 적용하여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</a:p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각 주파수 </a:t>
            </a:r>
            <a:r>
              <a:rPr lang="ko-KR" altLang="en-US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대역별로의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에너지를 구함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30" y="3897716"/>
            <a:ext cx="462027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ASR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스터디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Probability Model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1" y="1607817"/>
            <a:ext cx="4771060" cy="1458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59500" y="1750837"/>
            <a:ext cx="6682664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X: Acoustic Feature Vector</a:t>
            </a: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W: Word Sequence</a:t>
            </a: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W*: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가장 등장할 확률이 높은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Word Sequence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892" y="3362142"/>
            <a:ext cx="1113013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P(X|W):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어떤 단어로부터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특정한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Feature Vector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의 모양을 가지고 있을 확률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-&gt;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어떠한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Acoustic Model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을 가지고 있냐에 따라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그 모델이 예상하는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Feature Vector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의 모양도 달라질 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892" y="4470329"/>
            <a:ext cx="1044990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P(W):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주어진 단어가 나올 확률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-&gt;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전체 문장이나 단어에서 바라본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일정 단어가 나올 확률 분포</a:t>
            </a:r>
          </a:p>
        </p:txBody>
      </p:sp>
    </p:spTree>
    <p:extLst>
      <p:ext uri="{BB962C8B-B14F-4D97-AF65-F5344CB8AC3E}">
        <p14:creationId xmlns:p14="http://schemas.microsoft.com/office/powerpoint/2010/main" val="19088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ASR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스터디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Hidden Markov Model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2" y="1706909"/>
            <a:ext cx="5685390" cy="2184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23565" y="1903526"/>
                <a:ext cx="5168900" cy="158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s: Hidden State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(Phoneme)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X: Observation (MFCC Feature Vector)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: </m:t>
                    </m:r>
                  </m:oMath>
                </a14:m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Transition Probability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gradFill>
                                  <a:gsLst>
                                    <a:gs pos="10000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  <a:gs pos="0"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HY나무B" panose="0203060000010101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:</m:t>
                    </m:r>
                  </m:oMath>
                </a14:m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Emission Probability</a:t>
                </a:r>
                <a:endPara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565" y="1903526"/>
                <a:ext cx="5168900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22892" y="4117793"/>
            <a:ext cx="538260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관측된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Feature Vector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로부터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은닉된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Phoneme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을 예측해야하는 상황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65" y="3891760"/>
            <a:ext cx="5168900" cy="15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URP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신청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Audio Super Resolution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96" y="2508331"/>
            <a:ext cx="5266016" cy="2438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92" y="1634602"/>
            <a:ext cx="102235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 Audio Super Resolution</a:t>
            </a:r>
          </a:p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샘플링으로 인해 대역 제한된 음원에서 샘플링 주파수 이상의 주파수 대역을 예측하는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7154" y="4946885"/>
            <a:ext cx="35179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Kuleshov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Enam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Ermon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(2017)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892" y="5399317"/>
            <a:ext cx="102235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대체로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DNN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을 이용해 예측하는 추세</a:t>
            </a:r>
          </a:p>
        </p:txBody>
      </p:sp>
    </p:spTree>
    <p:extLst>
      <p:ext uri="{BB962C8B-B14F-4D97-AF65-F5344CB8AC3E}">
        <p14:creationId xmlns:p14="http://schemas.microsoft.com/office/powerpoint/2010/main" val="26584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URP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신청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Audio Super Resolution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892" y="1431402"/>
            <a:ext cx="1117380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연구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Framework</a:t>
            </a: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&lt;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실내용 음성 대화 로봇을 위한 원거리 음성인식 기술 및 멀티 태스크 </a:t>
            </a:r>
            <a:r>
              <a:rPr lang="ko-KR" altLang="en-US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대화처리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기술 개발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&gt;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프로젝트의 결과물인 한글 음성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DB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를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Training Set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으로 삼아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선행 연구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&lt;Audio Super-Resolution Using Neural Net&gt;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에서 제시된 학습 모델을 직접 설계 및 적용해본다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9517" y="5296557"/>
            <a:ext cx="35179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Kuleshov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Enam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Ermon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(2017)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2892" y="3708876"/>
            <a:ext cx="1877408" cy="974202"/>
            <a:chOff x="522892" y="3013348"/>
            <a:chExt cx="2169508" cy="97420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2892" y="3013348"/>
              <a:ext cx="2169508" cy="974202"/>
            </a:xfrm>
            <a:prstGeom prst="roundRect">
              <a:avLst/>
            </a:prstGeom>
            <a:noFill/>
            <a:ln w="76200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9902" y="3133484"/>
              <a:ext cx="1975487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한글 음성 </a:t>
              </a:r>
              <a:r>
                <a:rPr lang="en-US" altLang="ko-KR" sz="16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DB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16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(16kHz) &amp; (48kHz)</a:t>
              </a:r>
              <a:endParaRPr lang="ko-KR" altLang="en-US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84060" y="3166567"/>
            <a:ext cx="4563761" cy="2057400"/>
            <a:chOff x="3513438" y="3001979"/>
            <a:chExt cx="4563761" cy="2057400"/>
          </a:xfrm>
        </p:grpSpPr>
        <p:pic>
          <p:nvPicPr>
            <p:cNvPr id="16385" name="_x178270424" descr="EMB000028bc28c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439" y="3001979"/>
              <a:ext cx="4468813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513438" y="3001979"/>
              <a:ext cx="4563761" cy="2057399"/>
            </a:xfrm>
            <a:prstGeom prst="roundRect">
              <a:avLst/>
            </a:prstGeom>
            <a:noFill/>
            <a:ln w="76200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오른쪽 화살표 15"/>
          <p:cNvSpPr/>
          <p:nvPr/>
        </p:nvSpPr>
        <p:spPr>
          <a:xfrm>
            <a:off x="2618863" y="3876481"/>
            <a:ext cx="1025912" cy="619257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511288" y="4495738"/>
            <a:ext cx="1025912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학습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오른쪽으로 구부러진 화살표 17"/>
          <p:cNvSpPr/>
          <p:nvPr/>
        </p:nvSpPr>
        <p:spPr>
          <a:xfrm>
            <a:off x="8335252" y="3119372"/>
            <a:ext cx="1353037" cy="2398650"/>
          </a:xfrm>
          <a:prstGeom prst="curvedRightArrow">
            <a:avLst/>
          </a:prstGeom>
          <a:solidFill>
            <a:srgbClr val="7E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29477" y="2882324"/>
            <a:ext cx="2275109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한글 음성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DB</a:t>
            </a:r>
          </a:p>
          <a:p>
            <a:pPr algn="ctr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(16kHz)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800139" y="2825316"/>
            <a:ext cx="2163259" cy="939389"/>
          </a:xfrm>
          <a:prstGeom prst="roundRect">
            <a:avLst/>
          </a:prstGeom>
          <a:noFill/>
          <a:ln w="76200">
            <a:solidFill>
              <a:srgbClr val="65A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770666" y="4543316"/>
            <a:ext cx="2192734" cy="1239055"/>
            <a:chOff x="9770666" y="4543316"/>
            <a:chExt cx="2192734" cy="1239055"/>
          </a:xfrm>
        </p:grpSpPr>
        <p:sp>
          <p:nvSpPr>
            <p:cNvPr id="20" name="TextBox 19"/>
            <p:cNvSpPr txBox="1"/>
            <p:nvPr/>
          </p:nvSpPr>
          <p:spPr>
            <a:xfrm>
              <a:off x="9770666" y="4576360"/>
              <a:ext cx="2192733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Super </a:t>
              </a:r>
              <a:r>
                <a:rPr lang="en-US" altLang="ko-KR" dirty="0" err="1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Resolutioned</a:t>
              </a:r>
              <a:endPara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한글 음성 </a:t>
              </a:r>
              <a:r>
                <a: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DB (48KhZ)</a:t>
              </a:r>
              <a:endPara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770666" y="4543316"/>
              <a:ext cx="2192734" cy="1239055"/>
            </a:xfrm>
            <a:prstGeom prst="roundRect">
              <a:avLst/>
            </a:prstGeom>
            <a:noFill/>
            <a:ln w="76200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5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URP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신청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Audio Super Resolution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892" y="1431402"/>
            <a:ext cx="1117380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 Evaluation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LSD (Log Spectral Distance)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SNR (Signal-to-Noise Ratio)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Comparison MOS (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주관적 평가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809142" y="1710664"/>
            <a:ext cx="2404458" cy="974202"/>
            <a:chOff x="522892" y="3013348"/>
            <a:chExt cx="2169508" cy="97420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22892" y="3013348"/>
              <a:ext cx="2169508" cy="974202"/>
            </a:xfrm>
            <a:prstGeom prst="roundRect">
              <a:avLst/>
            </a:prstGeom>
            <a:noFill/>
            <a:ln w="76200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9902" y="3133484"/>
              <a:ext cx="197548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원본 한글 </a:t>
              </a:r>
              <a:r>
                <a:rPr lang="ko-KR" altLang="en-US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음성 </a:t>
              </a:r>
              <a:r>
                <a: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DB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(48kHz)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161787" y="1578237"/>
            <a:ext cx="2192734" cy="1239055"/>
            <a:chOff x="9770666" y="4543316"/>
            <a:chExt cx="2192734" cy="1239055"/>
          </a:xfrm>
        </p:grpSpPr>
        <p:sp>
          <p:nvSpPr>
            <p:cNvPr id="29" name="TextBox 28"/>
            <p:cNvSpPr txBox="1"/>
            <p:nvPr/>
          </p:nvSpPr>
          <p:spPr>
            <a:xfrm>
              <a:off x="9770666" y="4576360"/>
              <a:ext cx="2192733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Super </a:t>
              </a:r>
              <a:r>
                <a:rPr lang="en-US" altLang="ko-KR" dirty="0" err="1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Resolutioned</a:t>
              </a:r>
              <a:endPara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한글 음성 </a:t>
              </a:r>
              <a:r>
                <a: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DB (48KhZ)</a:t>
              </a:r>
              <a:endPara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9770666" y="4543316"/>
              <a:ext cx="2192734" cy="1239055"/>
            </a:xfrm>
            <a:prstGeom prst="roundRect">
              <a:avLst/>
            </a:prstGeom>
            <a:noFill/>
            <a:ln w="76200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57493" y="1959296"/>
            <a:ext cx="660400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Vs.</a:t>
            </a:r>
            <a:endParaRPr lang="ko-KR" altLang="en-US" sz="24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892" y="3492023"/>
            <a:ext cx="1117380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Necessity</a:t>
            </a: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실험 환경의 제약으로 인해 생성된 </a:t>
            </a:r>
            <a:r>
              <a:rPr lang="ko-KR" altLang="en-US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저품질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 음원을 보완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한 번의 실험으로 신뢰할 만한 여러 샘플링 주파수 음원 확보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음성 이후에 음악으로의 적용 가능성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2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Python – </a:t>
            </a:r>
            <a:r>
              <a:rPr lang="en-US" altLang="ko-KR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Matlab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Conversion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Skeleton Code for VAD function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22892" y="1873392"/>
            <a:ext cx="1877408" cy="974202"/>
            <a:chOff x="522892" y="3013348"/>
            <a:chExt cx="2169508" cy="97420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22892" y="3013348"/>
              <a:ext cx="2169508" cy="974202"/>
            </a:xfrm>
            <a:prstGeom prst="roundRect">
              <a:avLst/>
            </a:prstGeom>
            <a:noFill/>
            <a:ln w="76200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9902" y="3133484"/>
              <a:ext cx="1975487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마이크 </a:t>
              </a:r>
              <a:r>
                <a:rPr lang="ko-KR" altLang="en-US" sz="1600" dirty="0" err="1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어레이로</a:t>
              </a:r>
              <a:r>
                <a:rPr lang="ko-KR" altLang="en-US" sz="16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 음성 신호 수집</a:t>
              </a:r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2667015" y="2050865"/>
            <a:ext cx="1025912" cy="619257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963564" y="1873392"/>
            <a:ext cx="1877408" cy="974202"/>
            <a:chOff x="522892" y="3013348"/>
            <a:chExt cx="2169508" cy="974202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22892" y="3013348"/>
              <a:ext cx="2169508" cy="974202"/>
            </a:xfrm>
            <a:prstGeom prst="roundRect">
              <a:avLst/>
            </a:prstGeom>
            <a:solidFill>
              <a:srgbClr val="7ED6C1"/>
            </a:solidFill>
            <a:ln w="76200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9902" y="3233371"/>
              <a:ext cx="19754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VAD / </a:t>
              </a:r>
              <a:r>
                <a:rPr lang="ko-KR" altLang="en-US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전처리</a:t>
              </a:r>
            </a:p>
          </p:txBody>
        </p:sp>
      </p:grpSp>
      <p:sp>
        <p:nvSpPr>
          <p:cNvPr id="26" name="오른쪽 화살표 25"/>
          <p:cNvSpPr/>
          <p:nvPr/>
        </p:nvSpPr>
        <p:spPr>
          <a:xfrm>
            <a:off x="6096000" y="2040996"/>
            <a:ext cx="1025912" cy="619257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7404236" y="1882143"/>
            <a:ext cx="1877408" cy="974202"/>
            <a:chOff x="522892" y="3013348"/>
            <a:chExt cx="2169508" cy="97420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22892" y="3013348"/>
              <a:ext cx="2169508" cy="974202"/>
            </a:xfrm>
            <a:prstGeom prst="roundRect">
              <a:avLst/>
            </a:prstGeom>
            <a:noFill/>
            <a:ln w="76200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902" y="3254227"/>
              <a:ext cx="19754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음성 인식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742" y="3172146"/>
            <a:ext cx="1905805" cy="19058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3" y="3365841"/>
            <a:ext cx="1701800" cy="170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37871" y="4873946"/>
            <a:ext cx="1292627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VAD.py</a:t>
            </a:r>
            <a:endParaRPr lang="ko-KR" altLang="en-US" sz="24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0775" y="5067641"/>
            <a:ext cx="119366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400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GUI.m</a:t>
            </a:r>
            <a:endParaRPr lang="ko-KR" altLang="en-US" sz="24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93" y="3168744"/>
            <a:ext cx="3108959" cy="26900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96053" y="3365841"/>
            <a:ext cx="441771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…(GUI Code)…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…Code Flow…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…(Executing Python Code)…</a:t>
            </a:r>
          </a:p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…Plotting on the GUI…</a:t>
            </a:r>
            <a:endParaRPr lang="ko-KR" altLang="en-US" sz="24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9902283" y="4627756"/>
            <a:ext cx="635588" cy="498567"/>
          </a:xfrm>
          <a:prstGeom prst="straightConnector1">
            <a:avLst/>
          </a:prstGeom>
          <a:ln w="50800">
            <a:solidFill>
              <a:srgbClr val="052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Python – </a:t>
            </a:r>
            <a:r>
              <a:rPr lang="en-US" altLang="ko-KR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Matlab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Conversion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Skeleton Code for VAD function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31873" y="1545799"/>
            <a:ext cx="10449908" cy="4634981"/>
            <a:chOff x="518195" y="1345077"/>
            <a:chExt cx="10449908" cy="463498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95" y="1345077"/>
              <a:ext cx="10449908" cy="4634981"/>
            </a:xfrm>
            <a:prstGeom prst="rect">
              <a:avLst/>
            </a:prstGeom>
          </p:spPr>
        </p:pic>
        <p:cxnSp>
          <p:nvCxnSpPr>
            <p:cNvPr id="4" name="직선 화살표 연결선 3"/>
            <p:cNvCxnSpPr/>
            <p:nvPr/>
          </p:nvCxnSpPr>
          <p:spPr>
            <a:xfrm>
              <a:off x="4170556" y="2832410"/>
              <a:ext cx="1527717" cy="1561170"/>
            </a:xfrm>
            <a:prstGeom prst="straightConnector1">
              <a:avLst/>
            </a:prstGeom>
            <a:ln w="47625">
              <a:solidFill>
                <a:srgbClr val="052B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모서리가 둥근 직사각형 4"/>
            <p:cNvSpPr/>
            <p:nvPr/>
          </p:nvSpPr>
          <p:spPr>
            <a:xfrm>
              <a:off x="5747846" y="4248614"/>
              <a:ext cx="1346374" cy="567225"/>
            </a:xfrm>
            <a:prstGeom prst="roundRect">
              <a:avLst/>
            </a:prstGeom>
            <a:noFill/>
            <a:ln w="76200">
              <a:solidFill>
                <a:srgbClr val="052B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0926" y="5245019"/>
            <a:ext cx="580857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Python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코드 실행 구문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Py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.&lt;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module_name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&gt;.&lt;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method_name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&gt;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(parameters)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9975" y="4240581"/>
            <a:ext cx="2999678" cy="281359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endParaRPr lang="ko-KR" altLang="en-US" sz="11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0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Python – </a:t>
            </a:r>
            <a:r>
              <a:rPr lang="en-US" altLang="ko-KR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Matlab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Conversion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Skeleton Code for VAD function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31873" y="1545799"/>
            <a:ext cx="10449908" cy="4634981"/>
            <a:chOff x="518195" y="1345077"/>
            <a:chExt cx="10449908" cy="463498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95" y="1345077"/>
              <a:ext cx="10449908" cy="4634981"/>
            </a:xfrm>
            <a:prstGeom prst="rect">
              <a:avLst/>
            </a:prstGeom>
          </p:spPr>
        </p:pic>
        <p:cxnSp>
          <p:nvCxnSpPr>
            <p:cNvPr id="4" name="직선 화살표 연결선 3"/>
            <p:cNvCxnSpPr/>
            <p:nvPr/>
          </p:nvCxnSpPr>
          <p:spPr>
            <a:xfrm>
              <a:off x="4170556" y="2832410"/>
              <a:ext cx="1527717" cy="1561170"/>
            </a:xfrm>
            <a:prstGeom prst="straightConnector1">
              <a:avLst/>
            </a:prstGeom>
            <a:ln w="47625">
              <a:solidFill>
                <a:srgbClr val="052B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모서리가 둥근 직사각형 4"/>
            <p:cNvSpPr/>
            <p:nvPr/>
          </p:nvSpPr>
          <p:spPr>
            <a:xfrm>
              <a:off x="5747846" y="4248614"/>
              <a:ext cx="1346374" cy="567225"/>
            </a:xfrm>
            <a:prstGeom prst="roundRect">
              <a:avLst/>
            </a:prstGeom>
            <a:noFill/>
            <a:ln w="76200">
              <a:solidFill>
                <a:srgbClr val="052B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69975" y="4240581"/>
            <a:ext cx="2999678" cy="281359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endParaRPr lang="ko-KR" altLang="en-US" sz="11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824" y="4708893"/>
            <a:ext cx="4965980" cy="761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함수의 실행 결과로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VAD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결과 데이터를 생성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-&gt;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생성된 데이터를 </a:t>
            </a:r>
            <a:r>
              <a:rPr lang="en-US" altLang="ko-KR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Matlab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에서 불러와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Plot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4" y="5585231"/>
            <a:ext cx="4896533" cy="6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Python – </a:t>
            </a:r>
            <a:r>
              <a:rPr lang="en-US" altLang="ko-KR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Matlab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Conversion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Skeleton Code for VAD function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88" y="2138594"/>
            <a:ext cx="4244823" cy="36717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2892" y="1431402"/>
            <a:ext cx="11173808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코드 실행 장면</a:t>
            </a:r>
            <a:endParaRPr lang="en-US" altLang="ko-KR" sz="24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1. Supervised Learning &amp; Unsupervised Learning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Machine Learning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2" y="1616927"/>
            <a:ext cx="1107437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Machine Learning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Def1)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컴퓨터에게 명시적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explicitly)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으로 프로그래밍하지 않고도 스스로 학습할 수 있는 능력을 주는 연구 분야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892" y="4008351"/>
            <a:ext cx="1107437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Ex) E-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메일의 스팸 분류</a:t>
            </a:r>
            <a:endParaRPr lang="en-US" altLang="ko-KR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T. E-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메일의 스팸 분류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E.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사용자가 스팸을 누른 것에 대한 쿠키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P.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실제 스팸을 분류해낼 성공률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892" y="2992688"/>
            <a:ext cx="1107437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Def2)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어떤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Task T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로부터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Experience E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를 얻고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이의 능력을 측정할 수 있는</a:t>
            </a:r>
            <a:r>
              <a:rPr lang="en-US" altLang="ko-KR" dirty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Performance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가 있을 때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T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에 대한 능력은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P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에 의해 측정되며 경험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로부터 발전되는 것을 </a:t>
            </a:r>
            <a:r>
              <a:rPr lang="ko-KR" altLang="en-US" i="1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학습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이라 한다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03" y="4008349"/>
            <a:ext cx="4089438" cy="20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57018" y="2046084"/>
            <a:ext cx="3877986" cy="1995269"/>
            <a:chOff x="6894103" y="1697331"/>
            <a:chExt cx="3877986" cy="1995269"/>
          </a:xfrm>
        </p:grpSpPr>
        <p:sp>
          <p:nvSpPr>
            <p:cNvPr id="13" name="TextBox 12"/>
            <p:cNvSpPr txBox="1"/>
            <p:nvPr/>
          </p:nvSpPr>
          <p:spPr>
            <a:xfrm>
              <a:off x="8049067" y="1697331"/>
              <a:ext cx="15680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 smtClean="0">
                  <a:gradFill>
                    <a:gsLst>
                      <a:gs pos="100000">
                        <a:srgbClr val="052B3D"/>
                      </a:gs>
                      <a:gs pos="0">
                        <a:srgbClr val="052B3D"/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Q&amp;A</a:t>
              </a:r>
              <a:endParaRPr lang="ko-KR" altLang="en-US" sz="5400" dirty="0">
                <a:gradFill>
                  <a:gsLst>
                    <a:gs pos="100000">
                      <a:srgbClr val="052B3D"/>
                    </a:gs>
                    <a:gs pos="0">
                      <a:srgbClr val="052B3D"/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4103" y="2492271"/>
              <a:ext cx="38779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전기및전자공학부</a:t>
              </a:r>
              <a:endParaRPr lang="en-US" altLang="ko-KR" sz="3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  <a:p>
              <a:pPr algn="ctr"/>
              <a:r>
                <a:rPr lang="ko-KR" altLang="en-US" sz="3600" dirty="0" err="1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rPr>
                <a:t>장강욱</a:t>
              </a:r>
              <a:endParaRPr lang="ko-KR" altLang="en-US" sz="36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2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1. Supervised Learning &amp; Unsupervised Learning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S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upervised Learning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2" y="1616927"/>
            <a:ext cx="1107437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Supervised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Learning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Def)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올바른 정답이 주어진 데이터 집합으로부터 새로운 원소의 정답을 예측하는 학습 과정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2892" y="2817420"/>
            <a:ext cx="2274849" cy="1037063"/>
          </a:xfrm>
          <a:prstGeom prst="roundRect">
            <a:avLst/>
          </a:prstGeom>
          <a:noFill/>
          <a:ln w="76200">
            <a:solidFill>
              <a:srgbClr val="65A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8465" y="3083574"/>
            <a:ext cx="1983702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Regression</a:t>
            </a:r>
            <a:endParaRPr lang="ko-KR" altLang="en-US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322419" y="2817420"/>
            <a:ext cx="2274849" cy="1037063"/>
          </a:xfrm>
          <a:prstGeom prst="roundRect">
            <a:avLst/>
          </a:prstGeom>
          <a:noFill/>
          <a:ln w="76200">
            <a:solidFill>
              <a:srgbClr val="65A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395205" y="3049719"/>
            <a:ext cx="2129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Classification</a:t>
            </a:r>
            <a:endParaRPr lang="ko-KR" altLang="en-US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61" y="4020758"/>
            <a:ext cx="4159307" cy="19374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2" y="4020758"/>
            <a:ext cx="3620394" cy="19374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43314" y="2929686"/>
            <a:ext cx="180183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Ex)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면적에 따른 집 값 예측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5254" y="2929686"/>
            <a:ext cx="259159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Ex)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종양 크기에 따른 악성 종양 여부 예측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0508" y="4152039"/>
            <a:ext cx="3294675" cy="123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실제</a:t>
            </a:r>
            <a:r>
              <a:rPr lang="ko-KR" altLang="en-US" sz="2000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Machine</a:t>
            </a:r>
            <a:r>
              <a:rPr lang="en-US" altLang="ko-KR" sz="2000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Learning </a:t>
            </a:r>
          </a:p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문제에 기여하는 변수는</a:t>
            </a:r>
            <a:endParaRPr lang="en-US" altLang="ko-KR" sz="2000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무수히 많다</a:t>
            </a:r>
            <a:r>
              <a:rPr lang="en-US" altLang="ko-KR" sz="2000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sz="2000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3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1. Supervised Learning &amp; Unsupervised Learning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Unsupervised Learning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2" y="1616927"/>
            <a:ext cx="1107437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Unsupervised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Learning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Def)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분류되지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않은 데이터의 전체 분포 구조를 파악한 뒤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분류하는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학습 과정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2892" y="2817420"/>
            <a:ext cx="2274849" cy="1037063"/>
          </a:xfrm>
          <a:prstGeom prst="roundRect">
            <a:avLst/>
          </a:prstGeom>
          <a:noFill/>
          <a:ln w="76200">
            <a:solidFill>
              <a:srgbClr val="65A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8465" y="3083574"/>
            <a:ext cx="1983702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Clustering</a:t>
            </a:r>
            <a:endParaRPr lang="ko-KR" altLang="en-US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3314" y="2929686"/>
            <a:ext cx="504237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Ex) Social Network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분석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천체학적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데이터 분석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66" y="2429457"/>
            <a:ext cx="3466002" cy="34660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43314" y="3429915"/>
            <a:ext cx="5042378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Ex) Cocktail Party Algorithm</a:t>
            </a:r>
            <a:endParaRPr lang="ko-KR" altLang="en-US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4" y="3879360"/>
            <a:ext cx="4650666" cy="22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Training Set / Hypothesis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2" y="1616927"/>
            <a:ext cx="1107437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Training Set</a:t>
            </a:r>
          </a:p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학습 알고리즘이 학습할 때 쓰는 데이터 모음</a:t>
            </a:r>
            <a:endParaRPr lang="en-US" altLang="ko-KR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Hypothesis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Training set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을 바탕으로 예측한 함수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2892" y="3897716"/>
            <a:ext cx="2274849" cy="1037063"/>
          </a:xfrm>
          <a:prstGeom prst="roundRect">
            <a:avLst/>
          </a:prstGeom>
          <a:noFill/>
          <a:ln w="76200">
            <a:solidFill>
              <a:srgbClr val="65A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8465" y="4163870"/>
            <a:ext cx="1983702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Training Set</a:t>
            </a:r>
            <a:endParaRPr lang="ko-KR" altLang="en-US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48482" y="3897716"/>
            <a:ext cx="2274849" cy="1037063"/>
          </a:xfrm>
          <a:prstGeom prst="roundRect">
            <a:avLst/>
          </a:prstGeom>
          <a:noFill/>
          <a:ln w="76200">
            <a:solidFill>
              <a:srgbClr val="65A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94055" y="4163870"/>
            <a:ext cx="1983702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Hypothesis</a:t>
            </a:r>
            <a:endParaRPr lang="ko-KR" altLang="en-US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160155" y="4163870"/>
            <a:ext cx="1025912" cy="619257"/>
          </a:xfrm>
          <a:prstGeom prst="rightArrow">
            <a:avLst/>
          </a:prstGeom>
          <a:solidFill>
            <a:srgbClr val="65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60155" y="4934779"/>
            <a:ext cx="1025912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학습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오른쪽으로 구부러진 화살표 9"/>
          <p:cNvSpPr/>
          <p:nvPr/>
        </p:nvSpPr>
        <p:spPr>
          <a:xfrm>
            <a:off x="6823330" y="2771442"/>
            <a:ext cx="2137007" cy="3289610"/>
          </a:xfrm>
          <a:prstGeom prst="curvedRightArrow">
            <a:avLst/>
          </a:prstGeom>
          <a:solidFill>
            <a:srgbClr val="7ED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22419" y="2445177"/>
            <a:ext cx="2274849" cy="1037063"/>
          </a:xfrm>
          <a:prstGeom prst="roundRect">
            <a:avLst/>
          </a:prstGeom>
          <a:noFill/>
          <a:ln w="76200">
            <a:solidFill>
              <a:srgbClr val="7ED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992" y="2711331"/>
            <a:ext cx="1983702" cy="50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New Input</a:t>
            </a:r>
            <a:endParaRPr lang="ko-KR" altLang="en-US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322419" y="4934779"/>
            <a:ext cx="2274849" cy="1037063"/>
          </a:xfrm>
          <a:prstGeom prst="roundRect">
            <a:avLst/>
          </a:prstGeom>
          <a:noFill/>
          <a:ln w="76200">
            <a:solidFill>
              <a:srgbClr val="7ED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67992" y="4960867"/>
            <a:ext cx="19837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Estimated Output</a:t>
            </a:r>
            <a:endParaRPr lang="ko-KR" altLang="en-US" sz="24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5921" y="2570618"/>
            <a:ext cx="1025912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예측</a:t>
            </a:r>
            <a:endParaRPr lang="ko-KR" altLang="en-US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1913" y="5045483"/>
            <a:ext cx="217186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Q.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어떻게 모델링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?</a:t>
            </a:r>
          </a:p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altLang="ko-KR" b="1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Linear</a:t>
            </a:r>
          </a:p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Logistic</a:t>
            </a:r>
            <a:endParaRPr lang="ko-KR" altLang="en-US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Cost Function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892" y="1616927"/>
            <a:ext cx="1092880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- Cost Function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Training set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과 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Hypothesis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사이의 오차를 나타내는 함수</a:t>
            </a:r>
            <a:endParaRPr lang="en-US" altLang="ko-KR" dirty="0" smtClean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* 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오차를 측정하는 방법에는 여러가지가 있으나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Least Mean Square</a:t>
            </a:r>
            <a:r>
              <a:rPr lang="ko-KR" altLang="en-US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를 고려</a:t>
            </a:r>
            <a:r>
              <a:rPr lang="en-US" altLang="ko-KR" dirty="0" smtClean="0">
                <a:solidFill>
                  <a:srgbClr val="3D5F57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en-US" altLang="ko-KR" dirty="0">
              <a:solidFill>
                <a:srgbClr val="3D5F57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649516" y="3455769"/>
                <a:ext cx="3088988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Training Set: (x, y)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Training Set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의 개수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: m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b="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ea typeface="HY나무B" panose="02030600000101010101" pitchFamily="18" charset="-127"/>
                  </a:rPr>
                  <a:t>Parameter: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𝜃</m:t>
                    </m:r>
                  </m:oMath>
                </a14:m>
                <a:endParaRPr lang="en-US" altLang="ko-KR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Feature: x</a:t>
                </a:r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endParaRPr lang="ko-KR" altLang="en-US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516" y="3455769"/>
                <a:ext cx="3088988" cy="1532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"/>
            <a:ext cx="28547120" cy="18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81305" y="2567195"/>
                <a:ext cx="4478195" cy="13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0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sz="2400" b="0" i="0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b="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05" y="2567195"/>
                <a:ext cx="4478195" cy="1310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03334" y="4566392"/>
            <a:ext cx="34445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나무B" panose="02030600000101010101" pitchFamily="18" charset="-127"/>
                <a:ea typeface="HY나무B" panose="02030600000101010101" pitchFamily="18" charset="-127"/>
              </a:rPr>
              <a:t>(Linear Regression for 1 var.)</a:t>
            </a:r>
            <a:endParaRPr lang="ko-KR" altLang="en-US" sz="2000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681306" y="3982068"/>
                <a:ext cx="2444322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x</m:t>
                          </m:r>
                        </m:e>
                      </m:d>
                      <m:r>
                        <a:rPr lang="en-US" altLang="ko-KR" sz="24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θ</m:t>
                          </m:r>
                        </m:e>
                        <m:sub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𝑥</m:t>
                      </m:r>
                    </m:oMath>
                  </m:oMathPara>
                </a14:m>
                <a:endParaRPr lang="en-US" altLang="ko-KR" b="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06" y="3982068"/>
                <a:ext cx="2444322" cy="480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2892" y="5266125"/>
                <a:ext cx="5119474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ko-KR" sz="28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Q. </a:t>
                </a:r>
                <a:r>
                  <a:rPr lang="ko-KR" altLang="en-US" sz="28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어떻게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smtClean="0">
                            <a:gradFill>
                              <a:gsLst>
                                <a:gs pos="10000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  <a:gs pos="0">
                                  <a:schemeClr val="tx1">
                                    <a:lumMod val="50000"/>
                                    <a:lumOff val="50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sz="2800" i="1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를</m:t>
                    </m:r>
                  </m:oMath>
                </a14:m>
                <a:r>
                  <a:rPr lang="ko-KR" altLang="en-US" sz="2800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결정할 것인가</a:t>
                </a:r>
                <a:r>
                  <a:rPr lang="en-US" altLang="ko-KR" sz="2800" dirty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?</a:t>
                </a:r>
                <a:endParaRPr lang="ko-KR" altLang="en-US" sz="28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2" y="5266125"/>
                <a:ext cx="5119474" cy="652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7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522892" y="430480"/>
            <a:ext cx="10449908" cy="464602"/>
          </a:xfrm>
        </p:spPr>
        <p:txBody>
          <a:bodyPr/>
          <a:lstStyle/>
          <a:p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Linear Regression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522892" y="975590"/>
            <a:ext cx="5636608" cy="25337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Gradient Descent</a:t>
            </a:r>
            <a:endParaRPr lang="en-US" altLang="ko-KR" b="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22892" y="1616927"/>
                <a:ext cx="10928802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- Gradient Descent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Cost Function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을 최소화하는 </a:t>
                </a:r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Hypothesis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3D5F57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solidFill>
                          <a:srgbClr val="3D5F57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를</m:t>
                    </m:r>
                  </m:oMath>
                </a14:m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구하는 전략 중 하나</a:t>
                </a:r>
                <a:endParaRPr lang="en-US" altLang="ko-KR" dirty="0" smtClean="0">
                  <a:solidFill>
                    <a:srgbClr val="3D5F57"/>
                  </a:soli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dirty="0" err="1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편미분을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통해</a:t>
                </a:r>
                <a:r>
                  <a:rPr lang="en-US" altLang="ko-KR" dirty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공간 중 가장 가파르게 감소하는 방향으로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D5F57"/>
                            </a:solidFill>
                            <a:latin typeface="Cambria Math" panose="02040503050406030204" pitchFamily="18" charset="0"/>
                            <a:ea typeface="HY나무B" panose="0203060000010101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3D5F57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 </m:t>
                    </m:r>
                    <m:r>
                      <a:rPr lang="ko-KR" altLang="en-US" i="1">
                        <a:solidFill>
                          <a:srgbClr val="3D5F57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벡</m:t>
                    </m:r>
                    <m:r>
                      <a:rPr lang="ko-KR" altLang="en-US" i="1" smtClean="0">
                        <a:solidFill>
                          <a:srgbClr val="3D5F57"/>
                        </a:soli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터를</m:t>
                    </m:r>
                  </m:oMath>
                </a14:m>
                <a:r>
                  <a:rPr lang="en-US" altLang="ko-KR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rgbClr val="3D5F57"/>
                    </a:soli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이동</a:t>
                </a:r>
                <a:endParaRPr lang="en-US" altLang="ko-KR" dirty="0" smtClean="0">
                  <a:solidFill>
                    <a:srgbClr val="3D5F57"/>
                  </a:soli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ko-KR" dirty="0" smtClean="0">
                  <a:solidFill>
                    <a:srgbClr val="3D5F57"/>
                  </a:soli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2" y="1616927"/>
                <a:ext cx="10928802" cy="1532727"/>
              </a:xfrm>
              <a:prstGeom prst="rect">
                <a:avLst/>
              </a:prstGeom>
              <a:blipFill>
                <a:blip r:embed="rId2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"/>
            <a:ext cx="28547120" cy="18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430" y="37376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8109736" descr="EMB00001eb088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71" y="3317939"/>
            <a:ext cx="4708023" cy="198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08642" y="3149654"/>
                <a:ext cx="3283206" cy="104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≔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−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∂</m:t>
                          </m:r>
                        </m:num>
                        <m:den>
                          <m:r>
                            <a:rPr lang="en-US" altLang="ko-KR" sz="2400" i="1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4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42" y="3149654"/>
                <a:ext cx="3283206" cy="1048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08642" y="4535356"/>
                <a:ext cx="4478195" cy="13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0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sz="2400" b="0" i="0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0" smtClean="0">
                          <a:gradFill>
                            <a:gsLst>
                              <a:gs pos="10000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  <a:gs pos="0">
                                <a:schemeClr val="tx1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HY나무B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𝑖</m:t>
                          </m:r>
                          <m:r>
                            <a:rPr lang="pt-BR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gradFill>
                                <a:gsLst>
                                  <a:gs pos="10000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  <a:gs pos="0">
                                    <a:schemeClr val="tx1">
                                      <a:lumMod val="50000"/>
                                      <a:lumOff val="5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HY나무B" panose="02030600000101010101" pitchFamily="18" charset="-127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gradFill>
                                                <a:gsLst>
                                                  <a:gs pos="10000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  <a:gs pos="0"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gs>
                                                </a:gsLst>
                                                <a:lin ang="5400000" scaled="1"/>
                                              </a:gradFill>
                                              <a:latin typeface="Cambria Math" panose="02040503050406030204" pitchFamily="18" charset="0"/>
                                              <a:ea typeface="HY나무B" panose="0203060000010101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400" b="0" i="1" smtClean="0">
                                      <a:gradFill>
                                        <a:gsLst>
                                          <a:gs pos="10000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  <a:gs pos="0"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gs>
                                        </a:gsLst>
                                        <a:lin ang="5400000" scaled="1"/>
                                      </a:gradFill>
                                      <a:latin typeface="Cambria Math" panose="02040503050406030204" pitchFamily="18" charset="0"/>
                                      <a:ea typeface="HY나무B" panose="0203060000010101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gradFill>
                                            <a:gsLst>
                                              <a:gs pos="10000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  <a:gs pos="0"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gs>
                                            </a:gsLst>
                                            <a:lin ang="5400000" scaled="1"/>
                                          </a:gradFill>
                                          <a:latin typeface="Cambria Math" panose="02040503050406030204" pitchFamily="18" charset="0"/>
                                          <a:ea typeface="HY나무B" panose="0203060000010101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gradFill>
                                    <a:gsLst>
                                      <a:gs pos="10000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  <a:gs pos="0"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HY나무B" panose="02030600000101010101" pitchFamily="18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b="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42" y="4535356"/>
                <a:ext cx="4478195" cy="1310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8642" y="4193552"/>
                <a:ext cx="4780628" cy="41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gradFill>
                          <a:gsLst>
                            <a:gs pos="100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0">
                              <a:schemeClr val="tx1">
                                <a:lumMod val="50000"/>
                                <a:lumOff val="50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HY나무B" panose="02030600000101010101" pitchFamily="18" charset="-127"/>
                      </a:rPr>
                      <m:t>𝛼</m:t>
                    </m:r>
                  </m:oMath>
                </a14:m>
                <a:r>
                  <a:rPr lang="en-US" altLang="ko-KR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: Learning Rate, </a:t>
                </a:r>
                <a:r>
                  <a:rPr lang="ko-KR" altLang="en-US" dirty="0" smtClean="0">
                    <a:gradFill>
                      <a:gsLst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  <a:latin typeface="HY나무B" panose="02030600000101010101" pitchFamily="18" charset="-127"/>
                    <a:ea typeface="HY나무B" panose="02030600000101010101" pitchFamily="18" charset="-127"/>
                  </a:rPr>
                  <a:t>한 번에 이동하는 정도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42" y="4193552"/>
                <a:ext cx="4780628" cy="411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0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atin typeface="HY나무B" panose="02030600000101010101" pitchFamily="18" charset="-127"/>
            <a:ea typeface="HY나무B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5" id="{6EE74710-E1A1-4F72-848B-A88354BBA95F}" vid="{4B8DC24C-1A01-4BE7-8EDA-6A755B6010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1462</TotalTime>
  <Words>1652</Words>
  <Application>Microsoft Office PowerPoint</Application>
  <PresentationFormat>와이드스크린</PresentationFormat>
  <Paragraphs>411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HY나무B</vt:lpstr>
      <vt:lpstr>맑은 고딕</vt:lpstr>
      <vt:lpstr>아리따-돋움(TTF)-Bold</vt:lpstr>
      <vt:lpstr>아리따-돋움(TTF)-Medium</vt:lpstr>
      <vt:lpstr>Arial</vt:lpstr>
      <vt:lpstr>Cambria Math</vt:lpstr>
      <vt:lpstr>Office 테마</vt:lpstr>
      <vt:lpstr>PowerPoint 프레젠테이션</vt:lpstr>
      <vt:lpstr>목차</vt:lpstr>
      <vt:lpstr>머신 러닝 스터디</vt:lpstr>
      <vt:lpstr>1. Supervised Learning &amp; Unsupervised Learning</vt:lpstr>
      <vt:lpstr>1. Supervised Learning &amp; Unsupervised Learning</vt:lpstr>
      <vt:lpstr>1. Supervised Learning &amp; Unsupervised Learning</vt:lpstr>
      <vt:lpstr>2. Linear Regression</vt:lpstr>
      <vt:lpstr>2. Linear Regression</vt:lpstr>
      <vt:lpstr>2. Linear Regression</vt:lpstr>
      <vt:lpstr>2. Linear Regression</vt:lpstr>
      <vt:lpstr>2. Linear Regression</vt:lpstr>
      <vt:lpstr>2. Linear Regression</vt:lpstr>
      <vt:lpstr>2. Linear Regression</vt:lpstr>
      <vt:lpstr>2. Linear Regression</vt:lpstr>
      <vt:lpstr>2. Linear Regression</vt:lpstr>
      <vt:lpstr>3. Logistic Regression</vt:lpstr>
      <vt:lpstr>3. Logistic Regression</vt:lpstr>
      <vt:lpstr>3. Logistic Regression</vt:lpstr>
      <vt:lpstr>3. Logistic Regression</vt:lpstr>
      <vt:lpstr>4. Regularization</vt:lpstr>
      <vt:lpstr>4. Regularization</vt:lpstr>
      <vt:lpstr>5. Neural Network</vt:lpstr>
      <vt:lpstr>5. Neural Network</vt:lpstr>
      <vt:lpstr>5. Neural Network</vt:lpstr>
      <vt:lpstr>5. Neural Network</vt:lpstr>
      <vt:lpstr>5. Neural Network</vt:lpstr>
      <vt:lpstr>ASR 스터디</vt:lpstr>
      <vt:lpstr>ASR 스터디</vt:lpstr>
      <vt:lpstr>ASR 스터디</vt:lpstr>
      <vt:lpstr>ASR 스터디</vt:lpstr>
      <vt:lpstr>ASR 스터디</vt:lpstr>
      <vt:lpstr>ASR 스터디</vt:lpstr>
      <vt:lpstr>URP 신청</vt:lpstr>
      <vt:lpstr>URP 신청</vt:lpstr>
      <vt:lpstr>URP 신청</vt:lpstr>
      <vt:lpstr>Python – Matlab Conversion</vt:lpstr>
      <vt:lpstr>Python – Matlab Conversion</vt:lpstr>
      <vt:lpstr>Python – Matlab Conversion</vt:lpstr>
      <vt:lpstr>Python – Matlab Conversion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Jang Daniel Woodside</cp:lastModifiedBy>
  <cp:revision>199</cp:revision>
  <dcterms:created xsi:type="dcterms:W3CDTF">2016-05-18T15:42:58Z</dcterms:created>
  <dcterms:modified xsi:type="dcterms:W3CDTF">2018-12-19T06:52:42Z</dcterms:modified>
</cp:coreProperties>
</file>