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7FC5-B707-9589-5FB1-2E39B73F55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B02C93-8A46-D2BB-8C3B-06E3EA9F26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E62864-3EC6-84DE-3966-06C00117C0BF}"/>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5" name="Footer Placeholder 4">
            <a:extLst>
              <a:ext uri="{FF2B5EF4-FFF2-40B4-BE49-F238E27FC236}">
                <a16:creationId xmlns:a16="http://schemas.microsoft.com/office/drawing/2014/main" id="{83D1FAA9-F47D-65CE-5BDE-7719D19FC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A5B1B-88E9-6703-162A-356D388D6BCB}"/>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2091145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93AE-074F-D792-59C8-D2661001E4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C9C0A-8867-E50D-ADBF-972590839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1048B-B95A-7571-801A-563D948840F3}"/>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5" name="Footer Placeholder 4">
            <a:extLst>
              <a:ext uri="{FF2B5EF4-FFF2-40B4-BE49-F238E27FC236}">
                <a16:creationId xmlns:a16="http://schemas.microsoft.com/office/drawing/2014/main" id="{C8176F9F-BB02-709F-EBA6-4B13007604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5AC76-41D0-260A-EE17-5ACBB094E9D9}"/>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372914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89F0A-0EA4-0B00-D769-EA9689F3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EC3E07-ACA1-B63B-3ED7-9CBD350C5B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D959B0-2CE7-2F1B-85F6-05B03D62945D}"/>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5" name="Footer Placeholder 4">
            <a:extLst>
              <a:ext uri="{FF2B5EF4-FFF2-40B4-BE49-F238E27FC236}">
                <a16:creationId xmlns:a16="http://schemas.microsoft.com/office/drawing/2014/main" id="{0EF49B68-2059-04F8-B566-C39E5402A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52727-A7D4-5094-0EE2-91A19DA4F040}"/>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1115885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E3E6-617B-3E44-8CFC-F5FF996F88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242F81-ED9B-237D-69FB-6EE979CB1E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E122E-9B02-B970-2BC0-B8AF94ACFABB}"/>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5" name="Footer Placeholder 4">
            <a:extLst>
              <a:ext uri="{FF2B5EF4-FFF2-40B4-BE49-F238E27FC236}">
                <a16:creationId xmlns:a16="http://schemas.microsoft.com/office/drawing/2014/main" id="{8B09A008-AEAA-F76F-6745-12B10B3928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B0CDD4-9FBC-CDDD-AA0D-D93C4026B321}"/>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173673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C1F3-22F4-4546-2DE0-ABB9B07873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83F5DA-E482-7B2D-C27D-920E3C7D18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1C0045-D365-CC59-5513-4851986ECB20}"/>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5" name="Footer Placeholder 4">
            <a:extLst>
              <a:ext uri="{FF2B5EF4-FFF2-40B4-BE49-F238E27FC236}">
                <a16:creationId xmlns:a16="http://schemas.microsoft.com/office/drawing/2014/main" id="{58873A65-150A-55D6-E650-5E4EAE1C8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DACB22-B44F-35C3-1FCE-0F916859B5E1}"/>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377589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6E80-C033-BD5D-2B3D-C291FEE867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1BFD43-D2C9-20B2-7379-466945ED99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37FA42-DA72-6B83-3849-35410B8379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D8CE62-7CEF-D9FD-8A2C-7577D020FC05}"/>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6" name="Footer Placeholder 5">
            <a:extLst>
              <a:ext uri="{FF2B5EF4-FFF2-40B4-BE49-F238E27FC236}">
                <a16:creationId xmlns:a16="http://schemas.microsoft.com/office/drawing/2014/main" id="{DE53A3E0-527D-E687-D487-C8C3B803BC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652923-7C40-1DBC-4AA8-926367FD4639}"/>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243698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03B9-4D9F-15AE-F262-7D5A5ED282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6DFD49-0C1B-8B63-8EE1-02D50AEA9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032654-30A5-3369-5A14-B0CC3A4EE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BE622F-A769-DD9C-19B8-1D6D8DCA14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E4A46E-B551-A6AF-99D9-D1EAEE24D4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03FA90-EA57-CB41-4AAC-61B37CC8A257}"/>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8" name="Footer Placeholder 7">
            <a:extLst>
              <a:ext uri="{FF2B5EF4-FFF2-40B4-BE49-F238E27FC236}">
                <a16:creationId xmlns:a16="http://schemas.microsoft.com/office/drawing/2014/main" id="{EFEA35BE-9B35-48DB-9CDF-8649B79436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E996E6-2374-91CF-E26C-606B462FFCBA}"/>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129536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9294-740B-552B-9700-6EBA513590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078D98-7FDB-AC0E-D872-FF0B014DCB71}"/>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4" name="Footer Placeholder 3">
            <a:extLst>
              <a:ext uri="{FF2B5EF4-FFF2-40B4-BE49-F238E27FC236}">
                <a16:creationId xmlns:a16="http://schemas.microsoft.com/office/drawing/2014/main" id="{8CE7FFA9-CF91-6300-C6D3-187CD0A1EF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2F27EF-374A-A42F-7F91-91A536BCC8ED}"/>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262772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6AC28-F069-9E01-A372-F1ED1EA5A0FD}"/>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3" name="Footer Placeholder 2">
            <a:extLst>
              <a:ext uri="{FF2B5EF4-FFF2-40B4-BE49-F238E27FC236}">
                <a16:creationId xmlns:a16="http://schemas.microsoft.com/office/drawing/2014/main" id="{646ECDB9-4338-E41E-D17C-69553412D1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32CA5E-D2C0-AB84-5886-213FF1B88A38}"/>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29031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6A5B-46FD-B3DD-597B-46C695054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FD5574-667A-54E0-3846-717C1ABEB0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533ADA-CD3D-2005-A7B4-73DBDB741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65737-AC31-92CC-E178-3AE75FEE8FAE}"/>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6" name="Footer Placeholder 5">
            <a:extLst>
              <a:ext uri="{FF2B5EF4-FFF2-40B4-BE49-F238E27FC236}">
                <a16:creationId xmlns:a16="http://schemas.microsoft.com/office/drawing/2014/main" id="{DE886A01-1769-0D35-2132-2CD6381F05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7AA7A3-6899-58BF-9E4D-FD1DCED9B6B7}"/>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25579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BE077-2C3C-28AD-DE11-87A0F042D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2B0F05-ED7E-72C8-26EB-FD5D8E60A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323EC7-B487-7F21-038F-CE5536120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AFCFE2-9324-AB91-40B2-5AE2B9653ABD}"/>
              </a:ext>
            </a:extLst>
          </p:cNvPr>
          <p:cNvSpPr>
            <a:spLocks noGrp="1"/>
          </p:cNvSpPr>
          <p:nvPr>
            <p:ph type="dt" sz="half" idx="10"/>
          </p:nvPr>
        </p:nvSpPr>
        <p:spPr/>
        <p:txBody>
          <a:bodyPr/>
          <a:lstStyle/>
          <a:p>
            <a:fld id="{ED6E9B3D-D660-43CA-9881-F0C4E58AC9A2}" type="datetimeFigureOut">
              <a:rPr lang="en-IN" smtClean="0"/>
              <a:t>18-04-2025</a:t>
            </a:fld>
            <a:endParaRPr lang="en-IN"/>
          </a:p>
        </p:txBody>
      </p:sp>
      <p:sp>
        <p:nvSpPr>
          <p:cNvPr id="6" name="Footer Placeholder 5">
            <a:extLst>
              <a:ext uri="{FF2B5EF4-FFF2-40B4-BE49-F238E27FC236}">
                <a16:creationId xmlns:a16="http://schemas.microsoft.com/office/drawing/2014/main" id="{42567620-846D-75AD-E16F-C40FBC730E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3048E8-6A25-1B92-5962-4072B1D04AC3}"/>
              </a:ext>
            </a:extLst>
          </p:cNvPr>
          <p:cNvSpPr>
            <a:spLocks noGrp="1"/>
          </p:cNvSpPr>
          <p:nvPr>
            <p:ph type="sldNum" sz="quarter" idx="12"/>
          </p:nvPr>
        </p:nvSpPr>
        <p:spPr/>
        <p:txBody>
          <a:bodyPr/>
          <a:lstStyle/>
          <a:p>
            <a:fld id="{2209AFCA-DA44-4E9D-B843-CB5FD2288BFA}" type="slidenum">
              <a:rPr lang="en-IN" smtClean="0"/>
              <a:t>‹#›</a:t>
            </a:fld>
            <a:endParaRPr lang="en-IN"/>
          </a:p>
        </p:txBody>
      </p:sp>
    </p:spTree>
    <p:extLst>
      <p:ext uri="{BB962C8B-B14F-4D97-AF65-F5344CB8AC3E}">
        <p14:creationId xmlns:p14="http://schemas.microsoft.com/office/powerpoint/2010/main" val="229626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3BE64-1EFB-7C83-E165-E64B05D70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0B9EBE-D80A-9C57-EEFC-44A9B6D66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BA4DD4-5D57-A9A7-CD10-74F8866603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6E9B3D-D660-43CA-9881-F0C4E58AC9A2}" type="datetimeFigureOut">
              <a:rPr lang="en-IN" smtClean="0"/>
              <a:t>18-04-2025</a:t>
            </a:fld>
            <a:endParaRPr lang="en-IN"/>
          </a:p>
        </p:txBody>
      </p:sp>
      <p:sp>
        <p:nvSpPr>
          <p:cNvPr id="5" name="Footer Placeholder 4">
            <a:extLst>
              <a:ext uri="{FF2B5EF4-FFF2-40B4-BE49-F238E27FC236}">
                <a16:creationId xmlns:a16="http://schemas.microsoft.com/office/drawing/2014/main" id="{B08BDCA4-312C-5309-31C5-B6A1343ED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DACF104-9FD2-EFC1-9158-B948169DF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09AFCA-DA44-4E9D-B843-CB5FD2288BFA}" type="slidenum">
              <a:rPr lang="en-IN" smtClean="0"/>
              <a:t>‹#›</a:t>
            </a:fld>
            <a:endParaRPr lang="en-IN"/>
          </a:p>
        </p:txBody>
      </p:sp>
    </p:spTree>
    <p:extLst>
      <p:ext uri="{BB962C8B-B14F-4D97-AF65-F5344CB8AC3E}">
        <p14:creationId xmlns:p14="http://schemas.microsoft.com/office/powerpoint/2010/main" val="482966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EC2387-C2B0-E1A8-51A5-78B026B65160}"/>
              </a:ext>
            </a:extLst>
          </p:cNvPr>
          <p:cNvSpPr txBox="1"/>
          <p:nvPr/>
        </p:nvSpPr>
        <p:spPr>
          <a:xfrm>
            <a:off x="171450" y="100013"/>
            <a:ext cx="11872913" cy="1077218"/>
          </a:xfrm>
          <a:prstGeom prst="rect">
            <a:avLst/>
          </a:prstGeom>
          <a:noFill/>
        </p:spPr>
        <p:txBody>
          <a:bodyPr wrap="square" rtlCol="0">
            <a:spAutoFit/>
          </a:bodyPr>
          <a:lstStyle/>
          <a:p>
            <a:pPr algn="ctr"/>
            <a:r>
              <a:rPr lang="en-US" sz="3200" b="1" i="1" u="sng" dirty="0">
                <a:latin typeface="Times New Roman" panose="02020603050405020304" pitchFamily="18" charset="0"/>
                <a:cs typeface="Times New Roman" panose="02020603050405020304" pitchFamily="18" charset="0"/>
              </a:rPr>
              <a:t>Character Recognition using EasyOCR &amp; BLIP-2 on handwritten medical prescription collection</a:t>
            </a:r>
            <a:endParaRPr lang="en-IN" sz="3200" b="1" i="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90BC413-A5DB-56D5-A80C-00710EDD905A}"/>
              </a:ext>
            </a:extLst>
          </p:cNvPr>
          <p:cNvSpPr txBox="1"/>
          <p:nvPr/>
        </p:nvSpPr>
        <p:spPr>
          <a:xfrm>
            <a:off x="371476" y="1573679"/>
            <a:ext cx="11601450" cy="178510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Problem Statement:</a:t>
            </a:r>
            <a:r>
              <a:rPr lang="en-US" sz="2200" dirty="0">
                <a:latin typeface="Times New Roman" panose="02020603050405020304" pitchFamily="18" charset="0"/>
                <a:cs typeface="Times New Roman" panose="02020603050405020304" pitchFamily="18" charset="0"/>
              </a:rPr>
              <a:t> Due to rapid influx of incoming patients coupled with insurmountable pressure, sometimes the handwriting of an attending doctor gets heavily affected. Extracting meaningful information from images containing text is challenging due to noise, handwriting, and variable layouts. With applying advanced character recognition method, we can reduce the likelihood of wrong medication </a:t>
            </a:r>
            <a:endParaRPr lang="en-I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AF75EF-EC12-4A5B-30F2-4D5DA1B0F65B}"/>
              </a:ext>
            </a:extLst>
          </p:cNvPr>
          <p:cNvSpPr txBox="1"/>
          <p:nvPr/>
        </p:nvSpPr>
        <p:spPr>
          <a:xfrm>
            <a:off x="442913" y="3429000"/>
            <a:ext cx="1160145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To evaluate how well a multimodal approach combining OCR and image captioning models can interpret and align textual content from images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887814-C49D-3A4C-835E-DEEB9F8D931F}"/>
              </a:ext>
            </a:extLst>
          </p:cNvPr>
          <p:cNvSpPr txBox="1"/>
          <p:nvPr/>
        </p:nvSpPr>
        <p:spPr>
          <a:xfrm>
            <a:off x="171450" y="4314825"/>
            <a:ext cx="11872913" cy="2062103"/>
          </a:xfrm>
          <a:prstGeom prst="rect">
            <a:avLst/>
          </a:prstGeom>
          <a:noFill/>
        </p:spPr>
        <p:txBody>
          <a:bodyPr wrap="square" rtlCol="0">
            <a:spAutoFit/>
          </a:bodyPr>
          <a:lstStyle/>
          <a:p>
            <a:pPr>
              <a:buNone/>
            </a:pPr>
            <a:r>
              <a:rPr lang="en-US" sz="2200" b="1" dirty="0">
                <a:latin typeface="Times New Roman" panose="02020603050405020304" pitchFamily="18" charset="0"/>
                <a:cs typeface="Times New Roman" panose="02020603050405020304" pitchFamily="18" charset="0"/>
              </a:rPr>
              <a:t>Approach:</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Step 1:</a:t>
            </a:r>
            <a:r>
              <a:rPr lang="en-US" sz="2200" dirty="0">
                <a:latin typeface="Times New Roman" panose="02020603050405020304" pitchFamily="18" charset="0"/>
                <a:cs typeface="Times New Roman" panose="02020603050405020304" pitchFamily="18" charset="0"/>
              </a:rPr>
              <a:t> Used </a:t>
            </a:r>
            <a:r>
              <a:rPr lang="en-US" sz="2200" b="1" dirty="0">
                <a:latin typeface="Times New Roman" panose="02020603050405020304" pitchFamily="18" charset="0"/>
                <a:cs typeface="Times New Roman" panose="02020603050405020304" pitchFamily="18" charset="0"/>
              </a:rPr>
              <a:t>EasyOCR</a:t>
            </a:r>
            <a:r>
              <a:rPr lang="en-US" sz="2200" dirty="0">
                <a:latin typeface="Times New Roman" panose="02020603050405020304" pitchFamily="18" charset="0"/>
                <a:cs typeface="Times New Roman" panose="02020603050405020304" pitchFamily="18" charset="0"/>
              </a:rPr>
              <a:t> for extracting raw text from images.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Step 2:</a:t>
            </a:r>
            <a:r>
              <a:rPr lang="en-US" sz="2200" dirty="0">
                <a:latin typeface="Times New Roman" panose="02020603050405020304" pitchFamily="18" charset="0"/>
                <a:cs typeface="Times New Roman" panose="02020603050405020304" pitchFamily="18" charset="0"/>
              </a:rPr>
              <a:t> Applied </a:t>
            </a:r>
            <a:r>
              <a:rPr lang="en-US" sz="2200" b="1" dirty="0">
                <a:latin typeface="Times New Roman" panose="02020603050405020304" pitchFamily="18" charset="0"/>
                <a:cs typeface="Times New Roman" panose="02020603050405020304" pitchFamily="18" charset="0"/>
              </a:rPr>
              <a:t>BLIP-2</a:t>
            </a:r>
            <a:r>
              <a:rPr lang="en-US" sz="2200" dirty="0">
                <a:latin typeface="Times New Roman" panose="02020603050405020304" pitchFamily="18" charset="0"/>
                <a:cs typeface="Times New Roman" panose="02020603050405020304" pitchFamily="18" charset="0"/>
              </a:rPr>
              <a:t> to generate context-aware captions using visual and textual cues.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Step 3:</a:t>
            </a:r>
            <a:r>
              <a:rPr lang="en-US" sz="2200" dirty="0">
                <a:latin typeface="Times New Roman" panose="02020603050405020304" pitchFamily="18" charset="0"/>
                <a:cs typeface="Times New Roman" panose="02020603050405020304" pitchFamily="18" charset="0"/>
              </a:rPr>
              <a:t> Compared outputs using multiple metrics to assess semantic and lexical alignment.</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Step 4:</a:t>
            </a:r>
            <a:r>
              <a:rPr lang="en-US" sz="2200" dirty="0">
                <a:latin typeface="Times New Roman" panose="02020603050405020304" pitchFamily="18" charset="0"/>
                <a:cs typeface="Times New Roman" panose="02020603050405020304" pitchFamily="18" charset="0"/>
              </a:rPr>
              <a:t> Conducted outlier and correlation analysis for deeper insights.</a:t>
            </a:r>
          </a:p>
          <a:p>
            <a:endParaRPr lang="en-IN" dirty="0"/>
          </a:p>
        </p:txBody>
      </p:sp>
    </p:spTree>
    <p:extLst>
      <p:ext uri="{BB962C8B-B14F-4D97-AF65-F5344CB8AC3E}">
        <p14:creationId xmlns:p14="http://schemas.microsoft.com/office/powerpoint/2010/main" val="215554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85A181-C90E-0A2A-F698-8E445653DAB2}"/>
              </a:ext>
            </a:extLst>
          </p:cNvPr>
          <p:cNvSpPr txBox="1"/>
          <p:nvPr/>
        </p:nvSpPr>
        <p:spPr>
          <a:xfrm>
            <a:off x="142875" y="200025"/>
            <a:ext cx="11758613"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Model Architecture and flow</a:t>
            </a:r>
            <a:endParaRPr lang="en-IN" sz="2400" dirty="0">
              <a:latin typeface="Times New Roman" panose="02020603050405020304" pitchFamily="18" charset="0"/>
              <a:cs typeface="Times New Roman" panose="02020603050405020304" pitchFamily="18" charset="0"/>
            </a:endParaRPr>
          </a:p>
        </p:txBody>
      </p:sp>
      <p:pic>
        <p:nvPicPr>
          <p:cNvPr id="4" name="Picture 3" descr="A diagram of a multimodal model&#10;&#10;AI-generated content may be incorrect.">
            <a:extLst>
              <a:ext uri="{FF2B5EF4-FFF2-40B4-BE49-F238E27FC236}">
                <a16:creationId xmlns:a16="http://schemas.microsoft.com/office/drawing/2014/main" id="{62BAF3A6-FF58-A1FE-948C-D1E9C45E06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74" y="1149031"/>
            <a:ext cx="6323240" cy="4321039"/>
          </a:xfrm>
          <a:prstGeom prst="rect">
            <a:avLst/>
          </a:prstGeom>
          <a:noFill/>
          <a:ln>
            <a:noFill/>
          </a:ln>
        </p:spPr>
      </p:pic>
      <p:pic>
        <p:nvPicPr>
          <p:cNvPr id="6" name="Picture 5" descr="A red and blue squares with white text">
            <a:extLst>
              <a:ext uri="{FF2B5EF4-FFF2-40B4-BE49-F238E27FC236}">
                <a16:creationId xmlns:a16="http://schemas.microsoft.com/office/drawing/2014/main" id="{DDB6B40C-E1B3-94D5-8363-F25334C2E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0" y="1149030"/>
            <a:ext cx="5157788" cy="5233487"/>
          </a:xfrm>
          <a:prstGeom prst="rect">
            <a:avLst/>
          </a:prstGeom>
        </p:spPr>
      </p:pic>
    </p:spTree>
    <p:extLst>
      <p:ext uri="{BB962C8B-B14F-4D97-AF65-F5344CB8AC3E}">
        <p14:creationId xmlns:p14="http://schemas.microsoft.com/office/powerpoint/2010/main" val="78948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31C1B-418E-425E-373C-892B9C829CAC}"/>
              </a:ext>
            </a:extLst>
          </p:cNvPr>
          <p:cNvSpPr txBox="1"/>
          <p:nvPr/>
        </p:nvSpPr>
        <p:spPr>
          <a:xfrm>
            <a:off x="286603" y="245660"/>
            <a:ext cx="11477767"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Evaluation and Key Insight</a:t>
            </a:r>
            <a:endParaRPr lang="en-IN" sz="3200" b="1" dirty="0">
              <a:latin typeface="Times New Roman" panose="02020603050405020304" pitchFamily="18" charset="0"/>
              <a:cs typeface="Times New Roman" panose="02020603050405020304" pitchFamily="18" charset="0"/>
            </a:endParaRPr>
          </a:p>
        </p:txBody>
      </p:sp>
      <p:pic>
        <p:nvPicPr>
          <p:cNvPr id="4" name="Picture 3" descr="A screenshot of a graph&#10;&#10;AI-generated content may be incorrect.">
            <a:extLst>
              <a:ext uri="{FF2B5EF4-FFF2-40B4-BE49-F238E27FC236}">
                <a16:creationId xmlns:a16="http://schemas.microsoft.com/office/drawing/2014/main" id="{9025B297-801E-DA96-E687-215FB53B6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603" y="1228299"/>
            <a:ext cx="5090615" cy="4285397"/>
          </a:xfrm>
          <a:prstGeom prst="rect">
            <a:avLst/>
          </a:prstGeom>
        </p:spPr>
      </p:pic>
      <p:sp>
        <p:nvSpPr>
          <p:cNvPr id="6" name="TextBox 5">
            <a:extLst>
              <a:ext uri="{FF2B5EF4-FFF2-40B4-BE49-F238E27FC236}">
                <a16:creationId xmlns:a16="http://schemas.microsoft.com/office/drawing/2014/main" id="{3A978D01-BBBA-B615-E41C-27A702089A9F}"/>
              </a:ext>
            </a:extLst>
          </p:cNvPr>
          <p:cNvSpPr txBox="1"/>
          <p:nvPr/>
        </p:nvSpPr>
        <p:spPr>
          <a:xfrm>
            <a:off x="286603" y="5868537"/>
            <a:ext cx="495413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Metrics used: fuzzy-match score, Cosine similarity, Bleu Score, Levenshtein Ratio, Jaccard Similarity</a:t>
            </a: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E383EE-CFE6-6632-3220-71AB602F4A46}"/>
              </a:ext>
            </a:extLst>
          </p:cNvPr>
          <p:cNvSpPr txBox="1"/>
          <p:nvPr/>
        </p:nvSpPr>
        <p:spPr>
          <a:xfrm>
            <a:off x="5500048" y="1337481"/>
            <a:ext cx="6405349" cy="1908215"/>
          </a:xfrm>
          <a:prstGeom prst="rect">
            <a:avLst/>
          </a:prstGeom>
          <a:noFill/>
        </p:spPr>
        <p:txBody>
          <a:bodyPr wrap="square" rtlCol="0">
            <a:spAutoFit/>
          </a:bodyPr>
          <a:lstStyle/>
          <a:p>
            <a:pPr>
              <a:buNone/>
            </a:pPr>
            <a:r>
              <a:rPr lang="en-US" sz="2000" b="1" dirty="0">
                <a:latin typeface="Times New Roman" panose="02020603050405020304" pitchFamily="18" charset="0"/>
                <a:cs typeface="Times New Roman" panose="02020603050405020304" pitchFamily="18" charset="0"/>
              </a:rPr>
              <a:t>Key Results: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Avg Fuzzy Score: </a:t>
            </a:r>
            <a:r>
              <a:rPr lang="en-US" sz="2000" b="1" dirty="0">
                <a:latin typeface="Times New Roman" panose="02020603050405020304" pitchFamily="18" charset="0"/>
                <a:cs typeface="Times New Roman" panose="02020603050405020304" pitchFamily="18" charset="0"/>
              </a:rPr>
              <a:t>72.57</a:t>
            </a:r>
            <a:r>
              <a:rPr lang="en-US" sz="2000" dirty="0">
                <a:latin typeface="Times New Roman" panose="02020603050405020304" pitchFamily="18" charset="0"/>
                <a:cs typeface="Times New Roman" panose="02020603050405020304" pitchFamily="18" charset="0"/>
              </a:rPr>
              <a:t>, Cosine: </a:t>
            </a:r>
            <a:r>
              <a:rPr lang="en-US" sz="2000" b="1" dirty="0">
                <a:latin typeface="Times New Roman" panose="02020603050405020304" pitchFamily="18" charset="0"/>
                <a:cs typeface="Times New Roman" panose="02020603050405020304" pitchFamily="18" charset="0"/>
              </a:rPr>
              <a:t>0.91</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Avg Bleu: </a:t>
            </a:r>
            <a:r>
              <a:rPr lang="en-US" sz="2000" b="1" dirty="0">
                <a:latin typeface="Times New Roman" panose="02020603050405020304" pitchFamily="18" charset="0"/>
                <a:cs typeface="Times New Roman" panose="02020603050405020304" pitchFamily="18" charset="0"/>
              </a:rPr>
              <a:t>0.04</a:t>
            </a:r>
            <a:r>
              <a:rPr lang="en-US" sz="2000" dirty="0">
                <a:latin typeface="Times New Roman" panose="02020603050405020304" pitchFamily="18" charset="0"/>
                <a:cs typeface="Times New Roman" panose="02020603050405020304" pitchFamily="18" charset="0"/>
              </a:rPr>
              <a:t>, Levenshtein: </a:t>
            </a:r>
            <a:r>
              <a:rPr lang="en-US" sz="2000" b="1" dirty="0">
                <a:latin typeface="Times New Roman" panose="02020603050405020304" pitchFamily="18" charset="0"/>
                <a:cs typeface="Times New Roman" panose="02020603050405020304" pitchFamily="18" charset="0"/>
              </a:rPr>
              <a:t>0.77</a:t>
            </a:r>
            <a:r>
              <a:rPr lang="en-US" sz="2000" dirty="0">
                <a:latin typeface="Times New Roman" panose="02020603050405020304" pitchFamily="18" charset="0"/>
                <a:cs typeface="Times New Roman" panose="02020603050405020304" pitchFamily="18" charset="0"/>
              </a:rPr>
              <a:t>, Jaccard: </a:t>
            </a:r>
            <a:r>
              <a:rPr lang="en-US" sz="2000" b="1" dirty="0">
                <a:latin typeface="Times New Roman" panose="02020603050405020304" pitchFamily="18" charset="0"/>
                <a:cs typeface="Times New Roman" panose="02020603050405020304" pitchFamily="18" charset="0"/>
              </a:rPr>
              <a:t>0.54</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BLEU was lowest, indicating lexical variation.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Levenshtein and </a:t>
            </a:r>
            <a:r>
              <a:rPr lang="en-US" sz="2000" dirty="0" err="1">
                <a:latin typeface="Times New Roman" panose="02020603050405020304" pitchFamily="18" charset="0"/>
                <a:cs typeface="Times New Roman" panose="02020603050405020304" pitchFamily="18" charset="0"/>
              </a:rPr>
              <a:t>jaccard</a:t>
            </a:r>
            <a:r>
              <a:rPr lang="en-US" sz="2000" dirty="0">
                <a:latin typeface="Times New Roman" panose="02020603050405020304" pitchFamily="18" charset="0"/>
                <a:cs typeface="Times New Roman" panose="02020603050405020304" pitchFamily="18" charset="0"/>
              </a:rPr>
              <a:t> offered moderate alignment.</a:t>
            </a:r>
          </a:p>
          <a:p>
            <a:endParaRPr lang="en-IN" dirty="0"/>
          </a:p>
        </p:txBody>
      </p:sp>
      <p:sp>
        <p:nvSpPr>
          <p:cNvPr id="8" name="TextBox 7">
            <a:extLst>
              <a:ext uri="{FF2B5EF4-FFF2-40B4-BE49-F238E27FC236}">
                <a16:creationId xmlns:a16="http://schemas.microsoft.com/office/drawing/2014/main" id="{FFFC0924-C5BE-B5E6-2221-920276AA58AE}"/>
              </a:ext>
            </a:extLst>
          </p:cNvPr>
          <p:cNvSpPr txBox="1"/>
          <p:nvPr/>
        </p:nvSpPr>
        <p:spPr>
          <a:xfrm>
            <a:off x="5745707" y="3125337"/>
            <a:ext cx="6018663" cy="320087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Key Insight</a:t>
            </a:r>
            <a:r>
              <a:rPr lang="en-US"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Fuzzy Match Score exhibited the lowest performance among all metrics.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Cosine Similarity, Levenshtein Ratio, and Jaccard Similarity were higher, suggesting better alignment between texts.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Outliers: Certain images consistently showed low similarity across multiple metrics.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Overall, Easy OCR and BLIP-2 achieved reasonable agreement in text recognition performance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400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272</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SAUTIK SAMUI</dc:creator>
  <cp:lastModifiedBy>SAUTIK SAMUI</cp:lastModifiedBy>
  <cp:revision>1</cp:revision>
  <dcterms:created xsi:type="dcterms:W3CDTF">2025-04-18T16:37:44Z</dcterms:created>
  <dcterms:modified xsi:type="dcterms:W3CDTF">2025-04-18T17:34:41Z</dcterms:modified>
</cp:coreProperties>
</file>