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1" r:id="rId4"/>
    <p:sldId id="282" r:id="rId5"/>
    <p:sldId id="283" r:id="rId6"/>
    <p:sldId id="284" r:id="rId7"/>
    <p:sldId id="30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Kollektif" panose="020B0604020202020204" charset="0"/>
      <p:regular r:id="rId14"/>
    </p:embeddedFont>
    <p:embeddedFont>
      <p:font typeface="Kollektif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B8FBE-A77F-4079-A74C-5B2C1968AA9F}" type="datetimeFigureOut">
              <a:rPr lang="en-GB" smtClean="0"/>
              <a:t>07/08/2022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9FF38-D568-4698-9F2D-903DAB865B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9FF38-D568-4698-9F2D-903DAB865B1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24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s://www.sciencedirect.com/science/article/pii/S095741741930191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336" r="3204"/>
          <a:stretch>
            <a:fillRect/>
          </a:stretch>
        </p:blipFill>
        <p:spPr>
          <a:xfrm rot="-10800000">
            <a:off x="-1107530" y="-147995"/>
            <a:ext cx="5178747" cy="108507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15691" y="7734300"/>
            <a:ext cx="6960258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15"/>
              </a:lnSpc>
            </a:pPr>
            <a:r>
              <a:rPr lang="en-US" sz="3200" spc="320" dirty="0">
                <a:solidFill>
                  <a:srgbClr val="FFFEE6"/>
                </a:solidFill>
                <a:latin typeface="Kollektif Bold"/>
              </a:rPr>
              <a:t>PRESENTED BY:</a:t>
            </a:r>
          </a:p>
          <a:p>
            <a:pPr>
              <a:lnSpc>
                <a:spcPts val="3615"/>
              </a:lnSpc>
            </a:pPr>
            <a:br>
              <a:rPr lang="en-US" sz="3200" spc="320" dirty="0">
                <a:solidFill>
                  <a:srgbClr val="FFFEE6"/>
                </a:solidFill>
                <a:latin typeface="Kollektif Bold"/>
              </a:rPr>
            </a:br>
            <a:r>
              <a:rPr lang="en-US" sz="3200" spc="320" dirty="0">
                <a:solidFill>
                  <a:srgbClr val="FFFEE6"/>
                </a:solidFill>
                <a:latin typeface="Kollektif Bold"/>
              </a:rPr>
              <a:t>SAUTRIK CHAUDHURI</a:t>
            </a:r>
          </a:p>
          <a:p>
            <a:pPr>
              <a:lnSpc>
                <a:spcPts val="3615"/>
              </a:lnSpc>
            </a:pPr>
            <a:r>
              <a:rPr lang="en-US" sz="3200" spc="320" dirty="0">
                <a:solidFill>
                  <a:srgbClr val="FFFEE6"/>
                </a:solidFill>
                <a:latin typeface="Kollektif Bold"/>
              </a:rPr>
              <a:t>ROLL NO. - 213040032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307942" y="2380375"/>
            <a:ext cx="11267019" cy="2966052"/>
            <a:chOff x="0" y="238125"/>
            <a:chExt cx="15022691" cy="3954736"/>
          </a:xfrm>
        </p:grpSpPr>
        <p:sp>
          <p:nvSpPr>
            <p:cNvPr id="5" name="TextBox 5"/>
            <p:cNvSpPr txBox="1"/>
            <p:nvPr/>
          </p:nvSpPr>
          <p:spPr>
            <a:xfrm>
              <a:off x="0" y="238125"/>
              <a:ext cx="15022691" cy="3047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400"/>
                </a:lnSpc>
              </a:pPr>
              <a:r>
                <a:rPr lang="en-US" sz="6000" spc="100" dirty="0">
                  <a:solidFill>
                    <a:srgbClr val="FFFEE6"/>
                  </a:solidFill>
                  <a:latin typeface="Kollektif"/>
                </a:rPr>
                <a:t>CNN Based Stock Market Prediction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60613"/>
              <a:ext cx="1088908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68" dirty="0">
                  <a:solidFill>
                    <a:srgbClr val="F8CF2C"/>
                  </a:solidFill>
                  <a:latin typeface="Kollektif"/>
                </a:rPr>
                <a:t>SEASONS OF CODE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5307942" y="990310"/>
            <a:ext cx="1169058" cy="1105190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D2B7597-5D46-4AFC-8467-DF72CF0D5F01}"/>
              </a:ext>
            </a:extLst>
          </p:cNvPr>
          <p:cNvSpPr txBox="1"/>
          <p:nvPr/>
        </p:nvSpPr>
        <p:spPr>
          <a:xfrm>
            <a:off x="5307942" y="5753100"/>
            <a:ext cx="6960258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15"/>
              </a:lnSpc>
            </a:pPr>
            <a:r>
              <a:rPr lang="en-US" sz="3200" spc="320" dirty="0">
                <a:solidFill>
                  <a:srgbClr val="FFFEE6"/>
                </a:solidFill>
                <a:latin typeface="Kollektif Bold"/>
              </a:rPr>
              <a:t>UNDER THE GUIDANCE OF:</a:t>
            </a:r>
          </a:p>
          <a:p>
            <a:pPr>
              <a:lnSpc>
                <a:spcPts val="3615"/>
              </a:lnSpc>
            </a:pPr>
            <a:br>
              <a:rPr lang="en-US" sz="3200" spc="320" dirty="0">
                <a:solidFill>
                  <a:srgbClr val="FFFEE6"/>
                </a:solidFill>
                <a:latin typeface="Kollektif Bold"/>
              </a:rPr>
            </a:br>
            <a:r>
              <a:rPr lang="en-GB" sz="3200" spc="320" dirty="0">
                <a:solidFill>
                  <a:srgbClr val="FFFEE6"/>
                </a:solidFill>
                <a:latin typeface="Kollektif Bold"/>
              </a:rPr>
              <a:t>SHIVPRASAD KATHANE</a:t>
            </a:r>
            <a:endParaRPr lang="en-US" sz="3200" spc="320" dirty="0">
              <a:solidFill>
                <a:srgbClr val="FFFEE6"/>
              </a:solidFill>
              <a:latin typeface="Kollektif Bold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71263B-E0CB-7992-FDA7-2670DF6E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30600" y="9398396"/>
            <a:ext cx="1530927" cy="365125"/>
          </a:xfrm>
        </p:spPr>
        <p:txBody>
          <a:bodyPr/>
          <a:lstStyle/>
          <a:p>
            <a:fld id="{01600488-04FF-4588-9FAA-0BED015CA003}" type="slidenum">
              <a:rPr lang="en-IN" sz="3200" spc="320">
                <a:solidFill>
                  <a:srgbClr val="FFFEE6"/>
                </a:solidFill>
                <a:latin typeface="Kollektif Bold"/>
              </a:rPr>
              <a:t>1</a:t>
            </a:fld>
            <a:endParaRPr lang="en-IN" sz="3200" spc="320" dirty="0">
              <a:solidFill>
                <a:srgbClr val="FFFEE6"/>
              </a:solidFill>
              <a:latin typeface="Kollektif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1268" r="19724"/>
          <a:stretch>
            <a:fillRect/>
          </a:stretch>
        </p:blipFill>
        <p:spPr>
          <a:xfrm rot="-10800000">
            <a:off x="-15413" y="-147995"/>
            <a:ext cx="2994513" cy="1085070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019428" y="1021556"/>
            <a:ext cx="11725000" cy="5341407"/>
            <a:chOff x="0" y="-9525"/>
            <a:chExt cx="15633334" cy="7121876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5633334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spc="215" dirty="0">
                  <a:solidFill>
                    <a:srgbClr val="252827"/>
                  </a:solidFill>
                  <a:latin typeface="Kollektif Bold"/>
                </a:rPr>
                <a:t>Table of Contents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224900"/>
              <a:ext cx="14459018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340" dirty="0">
                  <a:solidFill>
                    <a:srgbClr val="252827"/>
                  </a:solidFill>
                  <a:latin typeface="Kollektif Bold"/>
                </a:rPr>
                <a:t>OUR DISCUSSION POINTS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583607"/>
              <a:ext cx="14459018" cy="352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lnSpc>
                  <a:spcPts val="4200"/>
                </a:lnSpc>
                <a:buFont typeface="+mj-lt"/>
                <a:buAutoNum type="arabicPeriod"/>
              </a:pPr>
              <a:r>
                <a:rPr lang="en-US" sz="3000" spc="30" dirty="0">
                  <a:solidFill>
                    <a:srgbClr val="252827"/>
                  </a:solidFill>
                  <a:latin typeface="Kollektif"/>
                </a:rPr>
                <a:t>Introduction</a:t>
              </a:r>
            </a:p>
            <a:p>
              <a:pPr marL="514350" indent="-514350">
                <a:lnSpc>
                  <a:spcPts val="4200"/>
                </a:lnSpc>
                <a:buFont typeface="+mj-lt"/>
                <a:buAutoNum type="arabicPeriod"/>
              </a:pPr>
              <a:r>
                <a:rPr lang="en-US" sz="3000" spc="30" dirty="0">
                  <a:solidFill>
                    <a:srgbClr val="252827"/>
                  </a:solidFill>
                  <a:latin typeface="Kollektif"/>
                </a:rPr>
                <a:t>Main Idea</a:t>
              </a:r>
            </a:p>
            <a:p>
              <a:pPr marL="514350" indent="-514350">
                <a:lnSpc>
                  <a:spcPts val="4200"/>
                </a:lnSpc>
                <a:buFont typeface="+mj-lt"/>
                <a:buAutoNum type="arabicPeriod"/>
              </a:pPr>
              <a:r>
                <a:rPr lang="en-US" sz="3000" spc="30" dirty="0">
                  <a:solidFill>
                    <a:srgbClr val="252827"/>
                  </a:solidFill>
                  <a:latin typeface="Kollektif"/>
                </a:rPr>
                <a:t>Project Overview</a:t>
              </a:r>
            </a:p>
            <a:p>
              <a:pPr marL="514350" indent="-514350">
                <a:lnSpc>
                  <a:spcPts val="4200"/>
                </a:lnSpc>
                <a:buFont typeface="+mj-lt"/>
                <a:buAutoNum type="arabicPeriod"/>
              </a:pPr>
              <a:r>
                <a:rPr lang="en-US" sz="3000" spc="30" dirty="0">
                  <a:solidFill>
                    <a:srgbClr val="252827"/>
                  </a:solidFill>
                  <a:latin typeface="Kollektif"/>
                </a:rPr>
                <a:t>Future Scope</a:t>
              </a:r>
            </a:p>
            <a:p>
              <a:pPr marL="514350" indent="-514350">
                <a:lnSpc>
                  <a:spcPts val="4200"/>
                </a:lnSpc>
                <a:buFont typeface="+mj-lt"/>
                <a:buAutoNum type="arabicPeriod"/>
              </a:pPr>
              <a:endParaRPr lang="en-US" sz="3000" spc="30" dirty="0">
                <a:solidFill>
                  <a:srgbClr val="252827"/>
                </a:solidFill>
                <a:latin typeface="Kollektif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692467" y="1028700"/>
            <a:ext cx="1578754" cy="1600266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D2D2953-BF02-918A-E77D-DB063C47EBF2}"/>
              </a:ext>
            </a:extLst>
          </p:cNvPr>
          <p:cNvSpPr txBox="1"/>
          <p:nvPr/>
        </p:nvSpPr>
        <p:spPr>
          <a:xfrm rot="-5400000">
            <a:off x="-1926230" y="5850228"/>
            <a:ext cx="5982583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44" dirty="0">
                <a:solidFill>
                  <a:srgbClr val="FFFEE6"/>
                </a:solidFill>
                <a:latin typeface="Kollektif"/>
              </a:rPr>
              <a:t>CNN BASED STOCK MARKET PREDICTION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C1D4C33-C09E-471F-F1AA-A1BE7BC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30600" y="9398396"/>
            <a:ext cx="1530927" cy="365125"/>
          </a:xfrm>
        </p:spPr>
        <p:txBody>
          <a:bodyPr/>
          <a:lstStyle/>
          <a:p>
            <a:fld id="{01600488-04FF-4588-9FAA-0BED015CA003}" type="slidenum">
              <a:rPr lang="en-IN" sz="3200" spc="320">
                <a:solidFill>
                  <a:schemeClr val="tx1"/>
                </a:solidFill>
                <a:latin typeface="Kollektif Bold"/>
              </a:rPr>
              <a:t>2</a:t>
            </a:fld>
            <a:endParaRPr lang="en-IN" sz="3200" spc="320" dirty="0">
              <a:solidFill>
                <a:schemeClr val="tx1"/>
              </a:solidFill>
              <a:latin typeface="Kollektif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1268" r="19724"/>
          <a:stretch>
            <a:fillRect/>
          </a:stretch>
        </p:blipFill>
        <p:spPr>
          <a:xfrm rot="-10800000">
            <a:off x="-15413" y="-147995"/>
            <a:ext cx="2994513" cy="10850708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692467" y="1028700"/>
            <a:ext cx="1578754" cy="1600266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6" name="TextBox 6"/>
          <p:cNvSpPr txBox="1"/>
          <p:nvPr/>
        </p:nvSpPr>
        <p:spPr>
          <a:xfrm>
            <a:off x="3886200" y="419100"/>
            <a:ext cx="11865918" cy="110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215" dirty="0">
                <a:solidFill>
                  <a:srgbClr val="252827"/>
                </a:solidFill>
                <a:latin typeface="Kollektif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86200" y="3606448"/>
            <a:ext cx="13106400" cy="156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252827"/>
                </a:solidFill>
                <a:latin typeface="Kollektif"/>
              </a:rPr>
              <a:t>Previously, machine learning models like random forests, SVMs, linear discriminant analysis etc. have been used for predicting market fluctuations.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86434-D509-4A5C-997E-CFD1FFB7422F}"/>
              </a:ext>
            </a:extLst>
          </p:cNvPr>
          <p:cNvSpPr txBox="1"/>
          <p:nvPr/>
        </p:nvSpPr>
        <p:spPr>
          <a:xfrm>
            <a:off x="3886200" y="2048668"/>
            <a:ext cx="13106400" cy="1030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252827"/>
                </a:solidFill>
                <a:latin typeface="Kollektif"/>
              </a:rPr>
              <a:t>Stock Market prediction is extremely valuable in various areas. Prediction of future market fluctuation has hence been a important part of research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4067247-B990-4013-8F14-29CFFC00F082}"/>
              </a:ext>
            </a:extLst>
          </p:cNvPr>
          <p:cNvSpPr txBox="1"/>
          <p:nvPr/>
        </p:nvSpPr>
        <p:spPr>
          <a:xfrm>
            <a:off x="3928821" y="5638261"/>
            <a:ext cx="13106400" cy="3185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252827"/>
                </a:solidFill>
                <a:latin typeface="Kollektif"/>
              </a:rPr>
              <a:t>Challenges -  to understand important features in the historical market data</a:t>
            </a:r>
          </a:p>
          <a:p>
            <a:pPr marL="914400" lvl="1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000" spc="30" dirty="0">
                <a:solidFill>
                  <a:srgbClr val="252827"/>
                </a:solidFill>
                <a:latin typeface="Kollektif"/>
              </a:rPr>
              <a:t>CNN for stock market prediction: CNNs can automatically extract important features and hence, our model is not limited to hand engineered technical indicators like Rate of Change or Volume.</a:t>
            </a:r>
            <a:endParaRPr lang="en-GB" sz="3000" spc="30" dirty="0">
              <a:solidFill>
                <a:srgbClr val="252827"/>
              </a:solidFill>
              <a:latin typeface="Kollektif"/>
            </a:endParaRPr>
          </a:p>
          <a:p>
            <a:pPr marL="914400" lvl="1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000" spc="30" dirty="0">
              <a:solidFill>
                <a:srgbClr val="252827"/>
              </a:solidFill>
              <a:latin typeface="Kollektif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2F15C5-8E8E-35F9-1418-645512D7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30600" y="9398396"/>
            <a:ext cx="1530927" cy="365125"/>
          </a:xfrm>
        </p:spPr>
        <p:txBody>
          <a:bodyPr/>
          <a:lstStyle/>
          <a:p>
            <a:fld id="{01600488-04FF-4588-9FAA-0BED015CA003}" type="slidenum">
              <a:rPr lang="en-IN" sz="3200" spc="320">
                <a:solidFill>
                  <a:schemeClr val="tx1"/>
                </a:solidFill>
                <a:latin typeface="Kollektif Bold"/>
              </a:rPr>
              <a:t>3</a:t>
            </a:fld>
            <a:endParaRPr lang="en-IN" sz="3200" spc="320" dirty="0">
              <a:solidFill>
                <a:schemeClr val="tx1"/>
              </a:solidFill>
              <a:latin typeface="Kollektif Bold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75B944D1-75C5-72FF-A4AF-159EA6DBC8DF}"/>
              </a:ext>
            </a:extLst>
          </p:cNvPr>
          <p:cNvSpPr txBox="1"/>
          <p:nvPr/>
        </p:nvSpPr>
        <p:spPr>
          <a:xfrm rot="-5400000">
            <a:off x="-1926230" y="5850228"/>
            <a:ext cx="5982583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44" dirty="0">
                <a:solidFill>
                  <a:srgbClr val="FFFEE6"/>
                </a:solidFill>
                <a:latin typeface="Kollektif"/>
              </a:rPr>
              <a:t>CNN BASED STOCK MARKET PREDICTION</a:t>
            </a:r>
          </a:p>
        </p:txBody>
      </p:sp>
    </p:spTree>
    <p:extLst>
      <p:ext uri="{BB962C8B-B14F-4D97-AF65-F5344CB8AC3E}">
        <p14:creationId xmlns:p14="http://schemas.microsoft.com/office/powerpoint/2010/main" val="32619622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41268" r="5498"/>
          <a:stretch>
            <a:fillRect/>
          </a:stretch>
        </p:blipFill>
        <p:spPr>
          <a:xfrm rot="-10800000">
            <a:off x="-1107530" y="-147995"/>
            <a:ext cx="4086630" cy="10850708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692467" y="1028700"/>
            <a:ext cx="1578754" cy="1600266"/>
          </a:xfrm>
          <a:prstGeom prst="rect">
            <a:avLst/>
          </a:prstGeom>
          <a:solidFill>
            <a:srgbClr val="252827"/>
          </a:solidFill>
        </p:spPr>
      </p:sp>
      <p:sp>
        <p:nvSpPr>
          <p:cNvPr id="6" name="TextBox 6"/>
          <p:cNvSpPr txBox="1"/>
          <p:nvPr/>
        </p:nvSpPr>
        <p:spPr>
          <a:xfrm>
            <a:off x="3556894" y="479564"/>
            <a:ext cx="679286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215" dirty="0">
                <a:solidFill>
                  <a:srgbClr val="FFFEE6"/>
                </a:solidFill>
                <a:latin typeface="Kollektif Bold"/>
              </a:rPr>
              <a:t>Main Idea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74212" y="1920794"/>
            <a:ext cx="9062403" cy="477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 spc="340" dirty="0">
                <a:solidFill>
                  <a:srgbClr val="F8CF2C"/>
                </a:solidFill>
                <a:latin typeface="Kollektif Bold"/>
              </a:rPr>
              <a:t>IMPLEMENTATION OF A PAPER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56894" y="2889892"/>
            <a:ext cx="8598721" cy="156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FFFEE6"/>
                </a:solidFill>
                <a:latin typeface="Kollektif"/>
              </a:rPr>
              <a:t>The paper on ‘</a:t>
            </a:r>
            <a:r>
              <a:rPr lang="en-GB" sz="3000" spc="30" dirty="0">
                <a:solidFill>
                  <a:srgbClr val="FFFEE6"/>
                </a:solidFill>
                <a:latin typeface="Kollektif"/>
                <a:hlinkClick r:id="rId4"/>
              </a:rPr>
              <a:t>CNNpred: CNN-based stock market prediction using a diverse set of variables</a:t>
            </a:r>
            <a:r>
              <a:rPr lang="en-GB" sz="3000" spc="30" dirty="0">
                <a:solidFill>
                  <a:srgbClr val="FFFEE6"/>
                </a:solidFill>
                <a:latin typeface="Kollektif"/>
              </a:rPr>
              <a:t>’ was used a reference for our model</a:t>
            </a:r>
            <a:endParaRPr lang="en-US" sz="3000" spc="30" dirty="0">
              <a:solidFill>
                <a:srgbClr val="FFFEE6"/>
              </a:solidFill>
              <a:latin typeface="Kollektif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68976FB-A2BB-48DC-82CF-C79279EF30EB}"/>
              </a:ext>
            </a:extLst>
          </p:cNvPr>
          <p:cNvSpPr txBox="1"/>
          <p:nvPr/>
        </p:nvSpPr>
        <p:spPr>
          <a:xfrm>
            <a:off x="3474212" y="5305108"/>
            <a:ext cx="12942464" cy="492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FFFEE6"/>
                </a:solidFill>
                <a:latin typeface="Kollektif"/>
              </a:rPr>
              <a:t>Uses CNN for predicting market fluctuations (positive or negative)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72D4DD-8F0E-4EED-8285-BD5F4AFE4E22}"/>
              </a:ext>
            </a:extLst>
          </p:cNvPr>
          <p:cNvSpPr txBox="1"/>
          <p:nvPr/>
        </p:nvSpPr>
        <p:spPr>
          <a:xfrm>
            <a:off x="3587891" y="6267009"/>
            <a:ext cx="13678405" cy="2738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FFFEE6"/>
                </a:solidFill>
                <a:latin typeface="Kollektif"/>
              </a:rPr>
              <a:t>Input variables: 82 feature variables from 5 markets – </a:t>
            </a:r>
            <a:r>
              <a:rPr lang="en-GB" sz="3000" spc="30" dirty="0">
                <a:solidFill>
                  <a:srgbClr val="FFFEE6"/>
                </a:solidFill>
                <a:latin typeface="Kollektif"/>
              </a:rPr>
              <a:t>S&amp;P 500 index, NASDAQ Composite, Dow Jones Industrial Average, NYSE Composite, and RUSSELL 2000.</a:t>
            </a:r>
          </a:p>
          <a:p>
            <a:pPr marL="914400" lvl="1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GB" sz="3000" spc="30" dirty="0">
                <a:solidFill>
                  <a:srgbClr val="FFFEE6"/>
                </a:solidFill>
                <a:latin typeface="Kollektif"/>
              </a:rPr>
              <a:t>Output variable: Binary output (1 if change is positive, 0 if change is negative)</a:t>
            </a:r>
            <a:endParaRPr lang="en-US" sz="3000" spc="30" dirty="0">
              <a:solidFill>
                <a:srgbClr val="FFFEE6"/>
              </a:solidFill>
              <a:latin typeface="Kollektif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D677164-0F77-4B9F-B6A1-6506B4B3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478185"/>
            <a:ext cx="4942423" cy="411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2EBEBB47-08D6-4535-A52A-35677A1EF121}"/>
              </a:ext>
            </a:extLst>
          </p:cNvPr>
          <p:cNvSpPr txBox="1"/>
          <p:nvPr/>
        </p:nvSpPr>
        <p:spPr>
          <a:xfrm>
            <a:off x="14938801" y="4680745"/>
            <a:ext cx="3110730" cy="46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000" spc="30" dirty="0">
                <a:solidFill>
                  <a:srgbClr val="FFFEE6"/>
                </a:solidFill>
                <a:latin typeface="Kollektif"/>
              </a:rPr>
              <a:t>Source: sciencedirect.com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C43626-75E6-1D0F-819E-44D267E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17564" y="9605710"/>
            <a:ext cx="1530927" cy="365125"/>
          </a:xfrm>
        </p:spPr>
        <p:txBody>
          <a:bodyPr/>
          <a:lstStyle/>
          <a:p>
            <a:fld id="{01600488-04FF-4588-9FAA-0BED015CA003}" type="slidenum">
              <a:rPr lang="en-IN" sz="3200" spc="320">
                <a:solidFill>
                  <a:schemeClr val="bg1"/>
                </a:solidFill>
                <a:latin typeface="Kollektif Bold"/>
              </a:rPr>
              <a:t>4</a:t>
            </a:fld>
            <a:endParaRPr lang="en-IN" sz="3200" spc="320" dirty="0">
              <a:solidFill>
                <a:schemeClr val="bg1"/>
              </a:solidFill>
              <a:latin typeface="Kollektif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BB2D1-7B8A-3742-1AA5-1E86B4AE8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5905" y="107272"/>
            <a:ext cx="5123626" cy="4711942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FAD1731-2D8D-59C5-5959-1E2BD1F78679}"/>
              </a:ext>
            </a:extLst>
          </p:cNvPr>
          <p:cNvSpPr txBox="1"/>
          <p:nvPr/>
        </p:nvSpPr>
        <p:spPr>
          <a:xfrm rot="-5400000">
            <a:off x="-1926230" y="5850228"/>
            <a:ext cx="5982583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44" dirty="0">
                <a:latin typeface="Kollektif"/>
              </a:rPr>
              <a:t>CNN BASED STOCK MARKET PREDICTION</a:t>
            </a:r>
          </a:p>
        </p:txBody>
      </p:sp>
    </p:spTree>
    <p:extLst>
      <p:ext uri="{BB962C8B-B14F-4D97-AF65-F5344CB8AC3E}">
        <p14:creationId xmlns:p14="http://schemas.microsoft.com/office/powerpoint/2010/main" val="30861072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969086" y="477440"/>
            <a:ext cx="9693016" cy="110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215" dirty="0">
                <a:solidFill>
                  <a:srgbClr val="252827"/>
                </a:solidFill>
                <a:latin typeface="Kollektif Bold"/>
              </a:rPr>
              <a:t>Project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69086" y="1658990"/>
            <a:ext cx="9026724" cy="563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6"/>
              </a:lnSpc>
            </a:pPr>
            <a:r>
              <a:rPr lang="en-US" sz="3200" spc="352" dirty="0">
                <a:solidFill>
                  <a:srgbClr val="252827"/>
                </a:solidFill>
                <a:latin typeface="Kollektif"/>
              </a:rPr>
              <a:t>Brief Timeline of my 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69086" y="2804544"/>
            <a:ext cx="9031566" cy="156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252827"/>
                </a:solidFill>
                <a:latin typeface="Kollektif"/>
              </a:rPr>
              <a:t>Week 1 to 3: Basic understanding of Time Series Modelling, Machine Learning and Deep Learning techniques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 l="41268" r="19724"/>
          <a:stretch>
            <a:fillRect/>
          </a:stretch>
        </p:blipFill>
        <p:spPr>
          <a:xfrm rot="-10800000">
            <a:off x="-15413" y="-147995"/>
            <a:ext cx="2994513" cy="108507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>
            <a:off x="692467" y="1028700"/>
            <a:ext cx="1578754" cy="1600266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FB1F7E28-D695-9A5A-9871-CEF3F9EBA0B5}"/>
              </a:ext>
            </a:extLst>
          </p:cNvPr>
          <p:cNvSpPr txBox="1"/>
          <p:nvPr/>
        </p:nvSpPr>
        <p:spPr>
          <a:xfrm>
            <a:off x="3964244" y="4551076"/>
            <a:ext cx="9031566" cy="49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252827"/>
                </a:solidFill>
                <a:latin typeface="Kollektif"/>
              </a:rPr>
              <a:t>Week 5: Understanding of CNN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AD7C0675-5E07-FF21-B9DE-A1DEEBBD8AD2}"/>
              </a:ext>
            </a:extLst>
          </p:cNvPr>
          <p:cNvSpPr txBox="1"/>
          <p:nvPr/>
        </p:nvSpPr>
        <p:spPr>
          <a:xfrm>
            <a:off x="3964244" y="5320934"/>
            <a:ext cx="9031566" cy="103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000" spc="30" dirty="0">
                <a:solidFill>
                  <a:srgbClr val="252827"/>
                </a:solidFill>
                <a:latin typeface="Kollektif"/>
              </a:rPr>
              <a:t>Week 6: Reading the paper and understanding the methodology</a:t>
            </a:r>
            <a:endParaRPr lang="en-US" sz="3000" spc="30" dirty="0">
              <a:solidFill>
                <a:srgbClr val="252827"/>
              </a:solidFill>
              <a:latin typeface="Kollektif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86B0C00B-3249-D17F-4B00-AC32C8C4B24C}"/>
              </a:ext>
            </a:extLst>
          </p:cNvPr>
          <p:cNvSpPr txBox="1"/>
          <p:nvPr/>
        </p:nvSpPr>
        <p:spPr>
          <a:xfrm>
            <a:off x="14859000" y="9563100"/>
            <a:ext cx="3429000" cy="46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000" spc="30" dirty="0">
                <a:solidFill>
                  <a:srgbClr val="FFFEE6"/>
                </a:solidFill>
                <a:latin typeface="Kollektif"/>
              </a:rPr>
              <a:t>Source: satimagingcorp.com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B6963F9-2D9C-C617-6931-FCB41E1C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495774" y="9295427"/>
            <a:ext cx="1530927" cy="365125"/>
          </a:xfrm>
        </p:spPr>
        <p:txBody>
          <a:bodyPr/>
          <a:lstStyle/>
          <a:p>
            <a:fld id="{01600488-04FF-4588-9FAA-0BED015CA003}" type="slidenum">
              <a:rPr lang="en-IN" sz="3200" spc="320">
                <a:solidFill>
                  <a:schemeClr val="bg1"/>
                </a:solidFill>
                <a:latin typeface="Kollektif Bold"/>
              </a:rPr>
              <a:t>5</a:t>
            </a:fld>
            <a:endParaRPr lang="en-IN" sz="3200" spc="320" dirty="0">
              <a:solidFill>
                <a:schemeClr val="bg1"/>
              </a:solidFill>
              <a:latin typeface="Kollektif Bold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3816B8C-32D2-B0F5-29E3-E4D09D772EF5}"/>
              </a:ext>
            </a:extLst>
          </p:cNvPr>
          <p:cNvSpPr txBox="1"/>
          <p:nvPr/>
        </p:nvSpPr>
        <p:spPr>
          <a:xfrm>
            <a:off x="3964244" y="6629401"/>
            <a:ext cx="9031566" cy="49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000" spc="30" dirty="0">
                <a:solidFill>
                  <a:srgbClr val="252827"/>
                </a:solidFill>
                <a:latin typeface="Kollektif"/>
              </a:rPr>
              <a:t>Week 7: Implementation of the paper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3AF0A6EF-ABA2-9075-CCD2-D2A65636C9D3}"/>
              </a:ext>
            </a:extLst>
          </p:cNvPr>
          <p:cNvSpPr txBox="1"/>
          <p:nvPr/>
        </p:nvSpPr>
        <p:spPr>
          <a:xfrm>
            <a:off x="3964244" y="7399259"/>
            <a:ext cx="9031566" cy="103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000" spc="30" dirty="0">
                <a:solidFill>
                  <a:srgbClr val="252827"/>
                </a:solidFill>
                <a:latin typeface="Kollektif"/>
              </a:rPr>
              <a:t>Week 8 and 9: Formulating a model and improving model performance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E3B62C0F-8A9B-0B7B-97A0-3D81A9A231D0}"/>
              </a:ext>
            </a:extLst>
          </p:cNvPr>
          <p:cNvSpPr txBox="1"/>
          <p:nvPr/>
        </p:nvSpPr>
        <p:spPr>
          <a:xfrm>
            <a:off x="3964244" y="8616260"/>
            <a:ext cx="9031566" cy="103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000" spc="30" dirty="0">
                <a:solidFill>
                  <a:srgbClr val="252827"/>
                </a:solidFill>
                <a:latin typeface="Kollektif"/>
              </a:rPr>
              <a:t>Week 10: Checking for robustness in new markets (NIFTY50)</a:t>
            </a:r>
          </a:p>
        </p:txBody>
      </p:sp>
      <p:pic>
        <p:nvPicPr>
          <p:cNvPr id="20" name="Picture 2" descr="See the source image">
            <a:extLst>
              <a:ext uri="{FF2B5EF4-FFF2-40B4-BE49-F238E27FC236}">
                <a16:creationId xmlns:a16="http://schemas.microsoft.com/office/drawing/2014/main" id="{78DDADA6-6C08-B4E8-58BD-A97D0819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040" y="0"/>
            <a:ext cx="390996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8">
            <a:extLst>
              <a:ext uri="{FF2B5EF4-FFF2-40B4-BE49-F238E27FC236}">
                <a16:creationId xmlns:a16="http://schemas.microsoft.com/office/drawing/2014/main" id="{1A7DB1FA-53F9-DF2D-E6C4-EF5061F8DB7D}"/>
              </a:ext>
            </a:extLst>
          </p:cNvPr>
          <p:cNvSpPr txBox="1"/>
          <p:nvPr/>
        </p:nvSpPr>
        <p:spPr>
          <a:xfrm>
            <a:off x="14466120" y="9824245"/>
            <a:ext cx="3733800" cy="46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000" spc="30" dirty="0">
                <a:latin typeface="Kollektif"/>
              </a:rPr>
              <a:t>Source: towardsdatscience.com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4203F4AA-D427-384B-B069-19543A3E7707}"/>
              </a:ext>
            </a:extLst>
          </p:cNvPr>
          <p:cNvSpPr txBox="1"/>
          <p:nvPr/>
        </p:nvSpPr>
        <p:spPr>
          <a:xfrm rot="-5400000">
            <a:off x="-1926230" y="5850228"/>
            <a:ext cx="5982583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44" dirty="0">
                <a:solidFill>
                  <a:srgbClr val="FFFEE6"/>
                </a:solidFill>
                <a:latin typeface="Kollektif"/>
              </a:rPr>
              <a:t>CNN BASED STOCK MARKET PREDICTION</a:t>
            </a:r>
          </a:p>
        </p:txBody>
      </p:sp>
    </p:spTree>
    <p:extLst>
      <p:ext uri="{BB962C8B-B14F-4D97-AF65-F5344CB8AC3E}">
        <p14:creationId xmlns:p14="http://schemas.microsoft.com/office/powerpoint/2010/main" val="34090095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969086" y="477440"/>
            <a:ext cx="9693016" cy="110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spc="215" dirty="0">
                <a:solidFill>
                  <a:srgbClr val="252827"/>
                </a:solidFill>
                <a:latin typeface="Kollektif Bold"/>
              </a:rPr>
              <a:t>Future 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69086" y="2924339"/>
            <a:ext cx="13670634" cy="492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252827"/>
                </a:solidFill>
                <a:latin typeface="Kollektif"/>
              </a:rPr>
              <a:t>The model can be further improved by better tuning of hyperparameters.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 l="41268" r="19724"/>
          <a:stretch>
            <a:fillRect/>
          </a:stretch>
        </p:blipFill>
        <p:spPr>
          <a:xfrm rot="-10800000">
            <a:off x="-15413" y="-147995"/>
            <a:ext cx="2994513" cy="10850708"/>
          </a:xfrm>
          <a:prstGeom prst="rect">
            <a:avLst/>
          </a:prstGeom>
        </p:spPr>
      </p:pic>
      <p:sp>
        <p:nvSpPr>
          <p:cNvPr id="12" name="AutoShape 12"/>
          <p:cNvSpPr/>
          <p:nvPr/>
        </p:nvSpPr>
        <p:spPr>
          <a:xfrm>
            <a:off x="692467" y="1028700"/>
            <a:ext cx="1578754" cy="1600266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FB1F7E28-D695-9A5A-9871-CEF3F9EBA0B5}"/>
              </a:ext>
            </a:extLst>
          </p:cNvPr>
          <p:cNvSpPr txBox="1"/>
          <p:nvPr/>
        </p:nvSpPr>
        <p:spPr>
          <a:xfrm>
            <a:off x="3958753" y="3962522"/>
            <a:ext cx="13320565" cy="492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spc="30" dirty="0">
                <a:solidFill>
                  <a:srgbClr val="252827"/>
                </a:solidFill>
                <a:latin typeface="Kollektif"/>
              </a:rPr>
              <a:t>The HTML interface can be further improved for better user experience.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AD7C0675-5E07-FF21-B9DE-A1DEEBBD8AD2}"/>
              </a:ext>
            </a:extLst>
          </p:cNvPr>
          <p:cNvSpPr txBox="1"/>
          <p:nvPr/>
        </p:nvSpPr>
        <p:spPr>
          <a:xfrm>
            <a:off x="3969086" y="5000705"/>
            <a:ext cx="12871114" cy="1030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IN" sz="3000" spc="30" dirty="0">
                <a:solidFill>
                  <a:srgbClr val="252827"/>
                </a:solidFill>
                <a:latin typeface="Kollektif"/>
              </a:rPr>
              <a:t>CNNs can be used in a variety of other applications including my </a:t>
            </a:r>
            <a:r>
              <a:rPr lang="en-IN" sz="3000" spc="30" dirty="0" err="1">
                <a:solidFill>
                  <a:srgbClr val="252827"/>
                </a:solidFill>
                <a:latin typeface="Kollektif"/>
              </a:rPr>
              <a:t>M.Tech</a:t>
            </a:r>
            <a:r>
              <a:rPr lang="en-IN" sz="3000" spc="30" dirty="0">
                <a:solidFill>
                  <a:srgbClr val="252827"/>
                </a:solidFill>
                <a:latin typeface="Kollektif"/>
              </a:rPr>
              <a:t> project on Flood Risk Analysis of Mumbai using Twitter data</a:t>
            </a:r>
            <a:endParaRPr lang="en-US" sz="3000" spc="30" dirty="0">
              <a:solidFill>
                <a:srgbClr val="252827"/>
              </a:solidFill>
              <a:latin typeface="Kollektif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701AD047-AFAD-CE5F-2DAD-E1143CB9375A}"/>
              </a:ext>
            </a:extLst>
          </p:cNvPr>
          <p:cNvSpPr txBox="1"/>
          <p:nvPr/>
        </p:nvSpPr>
        <p:spPr>
          <a:xfrm>
            <a:off x="14859000" y="9563100"/>
            <a:ext cx="3429000" cy="46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000" spc="30" dirty="0">
                <a:solidFill>
                  <a:srgbClr val="FFFEE6"/>
                </a:solidFill>
                <a:latin typeface="Kollektif"/>
              </a:rPr>
              <a:t>Source: thenextweb.com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53FB407-C3C7-C0C8-5102-3C7BB0D6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495774" y="9295427"/>
            <a:ext cx="1530927" cy="365125"/>
          </a:xfrm>
        </p:spPr>
        <p:txBody>
          <a:bodyPr/>
          <a:lstStyle/>
          <a:p>
            <a:fld id="{01600488-04FF-4588-9FAA-0BED015CA003}" type="slidenum">
              <a:rPr lang="en-IN" sz="3200" spc="320">
                <a:solidFill>
                  <a:schemeClr val="bg1"/>
                </a:solidFill>
                <a:latin typeface="Kollektif Bold"/>
              </a:rPr>
              <a:t>6</a:t>
            </a:fld>
            <a:endParaRPr lang="en-IN" sz="3200" spc="320" dirty="0">
              <a:solidFill>
                <a:schemeClr val="bg1"/>
              </a:solidFill>
              <a:latin typeface="Kollektif Bold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E1402-29F0-81C3-4EA4-F829A494F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26" y="6577497"/>
            <a:ext cx="12871113" cy="2692296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9A87FAAE-69A4-2CDF-1B56-CD766F82FEE2}"/>
              </a:ext>
            </a:extLst>
          </p:cNvPr>
          <p:cNvSpPr txBox="1"/>
          <p:nvPr/>
        </p:nvSpPr>
        <p:spPr>
          <a:xfrm>
            <a:off x="8439913" y="9197797"/>
            <a:ext cx="3733800" cy="46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000" spc="30" dirty="0">
                <a:latin typeface="Kollektif"/>
              </a:rPr>
              <a:t>Source: towardsdatscience.com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1D920FCC-6D67-7F0F-0B25-17C5DCF8F4A7}"/>
              </a:ext>
            </a:extLst>
          </p:cNvPr>
          <p:cNvSpPr txBox="1"/>
          <p:nvPr/>
        </p:nvSpPr>
        <p:spPr>
          <a:xfrm>
            <a:off x="8425706" y="8673112"/>
            <a:ext cx="3733800" cy="462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spc="30" dirty="0" err="1">
                <a:latin typeface="Kollektif"/>
              </a:rPr>
              <a:t>AlexNet</a:t>
            </a:r>
            <a:r>
              <a:rPr lang="en-US" sz="2000" spc="30" dirty="0">
                <a:latin typeface="Kollektif"/>
              </a:rPr>
              <a:t> CNN architecture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F84F27FC-CA00-850C-B864-53DDE5685166}"/>
              </a:ext>
            </a:extLst>
          </p:cNvPr>
          <p:cNvSpPr txBox="1"/>
          <p:nvPr/>
        </p:nvSpPr>
        <p:spPr>
          <a:xfrm rot="-5400000">
            <a:off x="-1926230" y="5850228"/>
            <a:ext cx="5982583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44" dirty="0">
                <a:solidFill>
                  <a:srgbClr val="FFFEE6"/>
                </a:solidFill>
                <a:latin typeface="Kollektif"/>
              </a:rPr>
              <a:t>CNN BASED STOCK MARKET PREDICTION</a:t>
            </a:r>
          </a:p>
        </p:txBody>
      </p:sp>
    </p:spTree>
    <p:extLst>
      <p:ext uri="{BB962C8B-B14F-4D97-AF65-F5344CB8AC3E}">
        <p14:creationId xmlns:p14="http://schemas.microsoft.com/office/powerpoint/2010/main" val="27333731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1268" r="19724"/>
          <a:stretch>
            <a:fillRect/>
          </a:stretch>
        </p:blipFill>
        <p:spPr>
          <a:xfrm rot="-10800000">
            <a:off x="-15413" y="-147995"/>
            <a:ext cx="2994513" cy="10850708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692467" y="1028700"/>
            <a:ext cx="1578754" cy="1600266"/>
          </a:xfrm>
          <a:prstGeom prst="rect">
            <a:avLst/>
          </a:prstGeom>
          <a:solidFill>
            <a:srgbClr val="F8CF2C"/>
          </a:solidFill>
        </p:spPr>
      </p:sp>
      <p:sp>
        <p:nvSpPr>
          <p:cNvPr id="6" name="TextBox 6"/>
          <p:cNvSpPr txBox="1"/>
          <p:nvPr/>
        </p:nvSpPr>
        <p:spPr>
          <a:xfrm>
            <a:off x="3647912" y="4174840"/>
            <a:ext cx="13416020" cy="110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9600" spc="215" dirty="0">
                <a:solidFill>
                  <a:srgbClr val="252827"/>
                </a:solidFill>
                <a:latin typeface="Kollektif Bold"/>
              </a:rPr>
              <a:t>Thank You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7AB0192-E8D6-2911-12FA-D38175A9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459200" y="9627209"/>
            <a:ext cx="1530927" cy="365125"/>
          </a:xfrm>
        </p:spPr>
        <p:txBody>
          <a:bodyPr/>
          <a:lstStyle/>
          <a:p>
            <a:fld id="{01600488-04FF-4588-9FAA-0BED015CA003}" type="slidenum">
              <a:rPr lang="en-IN" sz="3200" spc="320">
                <a:solidFill>
                  <a:schemeClr val="tx1"/>
                </a:solidFill>
                <a:latin typeface="Kollektif Bold"/>
              </a:rPr>
              <a:t>7</a:t>
            </a:fld>
            <a:endParaRPr lang="en-IN" sz="3200" spc="320" dirty="0">
              <a:solidFill>
                <a:schemeClr val="tx1"/>
              </a:solidFill>
              <a:latin typeface="Kollektif Bold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425E3F48-F60B-742A-933F-0F0E3885B57F}"/>
              </a:ext>
            </a:extLst>
          </p:cNvPr>
          <p:cNvSpPr txBox="1"/>
          <p:nvPr/>
        </p:nvSpPr>
        <p:spPr>
          <a:xfrm rot="-5400000">
            <a:off x="-1926230" y="5850228"/>
            <a:ext cx="5982583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44" dirty="0">
                <a:solidFill>
                  <a:srgbClr val="FFFEE6"/>
                </a:solidFill>
                <a:latin typeface="Kollektif"/>
              </a:rPr>
              <a:t>CNN BASED STOCK MARKET PREDICTION</a:t>
            </a:r>
          </a:p>
        </p:txBody>
      </p:sp>
    </p:spTree>
    <p:extLst>
      <p:ext uri="{BB962C8B-B14F-4D97-AF65-F5344CB8AC3E}">
        <p14:creationId xmlns:p14="http://schemas.microsoft.com/office/powerpoint/2010/main" val="2567310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412</Words>
  <Application>Microsoft Office PowerPoint</Application>
  <PresentationFormat>Custom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Kollektif</vt:lpstr>
      <vt:lpstr>Kollektif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Prastibul</dc:creator>
  <cp:lastModifiedBy>Prastibul</cp:lastModifiedBy>
  <cp:revision>43</cp:revision>
  <dcterms:created xsi:type="dcterms:W3CDTF">2006-08-16T00:00:00Z</dcterms:created>
  <dcterms:modified xsi:type="dcterms:W3CDTF">2022-08-07T06:06:19Z</dcterms:modified>
  <dc:identifier>DAFAL0NGhVk</dc:identifier>
</cp:coreProperties>
</file>