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7" r:id="rId2"/>
    <p:sldId id="918" r:id="rId3"/>
    <p:sldId id="919" r:id="rId4"/>
    <p:sldId id="271" r:id="rId5"/>
    <p:sldId id="272" r:id="rId6"/>
    <p:sldId id="7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5D758-BFD7-4BA7-B735-476BA6C54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C4DA67-7A14-4223-8CA2-E0B005C51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35BB-2CC3-4E37-94D6-8093307B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84C-24C2-42C0-B792-A40D2988A88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F25B3-CE5F-4D7B-97DA-7A5133D3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A4B56-AD6D-4DC0-B1F8-01BD8AD6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DC18-C862-47BB-B977-85813BF2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39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BFFD4-0AC5-4FFF-A285-D4CA0EC2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8DF850-B4C3-4006-9C9D-FF50CD17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83120-C553-44AF-ACE6-9030AFFE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84C-24C2-42C0-B792-A40D2988A88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01319-3531-40AA-A134-A641CCAE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01166-1063-4849-A1B9-4E3ECC47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DC18-C862-47BB-B977-85813BF2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1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6068C-1951-4CFB-BDA6-E6841C421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E01149-7829-4A50-8AD2-4E437F426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3F153-BFDA-4755-B1A9-F270FFB8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84C-24C2-42C0-B792-A40D2988A88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B9D8-5493-4588-AA1C-C9CB15F7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89491-0394-45D7-941B-A7135B06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DC18-C862-47BB-B977-85813BF2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3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4">
            <a:extLst>
              <a:ext uri="{FF2B5EF4-FFF2-40B4-BE49-F238E27FC236}">
                <a16:creationId xmlns:a16="http://schemas.microsoft.com/office/drawing/2014/main" id="{D03D4E91-BEC6-44D9-900C-8AF738C79081}"/>
              </a:ext>
            </a:extLst>
          </p:cNvPr>
          <p:cNvSpPr/>
          <p:nvPr userDrawn="1"/>
        </p:nvSpPr>
        <p:spPr>
          <a:xfrm>
            <a:off x="0" y="1412776"/>
            <a:ext cx="12192000" cy="2172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23000">
                <a:schemeClr val="accent1">
                  <a:lumMod val="50000"/>
                </a:schemeClr>
              </a:gs>
              <a:gs pos="69000">
                <a:srgbClr val="17283D"/>
              </a:gs>
              <a:gs pos="97000">
                <a:srgbClr val="17283D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pic>
        <p:nvPicPr>
          <p:cNvPr id="10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AA6CB98-94E8-478E-99C2-617C47AABB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3" y="100119"/>
            <a:ext cx="2293115" cy="444785"/>
          </a:xfrm>
          <a:prstGeom prst="rect">
            <a:avLst/>
          </a:prstGeom>
        </p:spPr>
      </p:pic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8C8E02F-59C6-40C5-8DAE-72AAAFAF02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46784" y="6614881"/>
            <a:ext cx="1945216" cy="249385"/>
          </a:xfrm>
        </p:spPr>
        <p:txBody>
          <a:bodyPr/>
          <a:lstStyle/>
          <a:p>
            <a:pPr defTabSz="457200" latinLnBrk="0"/>
            <a:fld id="{27655F23-C921-6945-88A6-CC79264B7678}" type="slidenum">
              <a:rPr kumimoji="1" lang="ja-JP" altLang="en-US" smtClean="0">
                <a:ln w="3175">
                  <a:solidFill>
                    <a:prstClr val="black">
                      <a:alpha val="4000"/>
                    </a:prstClr>
                  </a:solidFill>
                </a:ln>
              </a:rPr>
              <a:pPr defTabSz="457200" latinLnBrk="0"/>
              <a:t>‹#›</a:t>
            </a:fld>
            <a:endParaRPr kumimoji="1" lang="ja-JP" altLang="en-US" dirty="0">
              <a:ln w="3175">
                <a:solidFill>
                  <a:prstClr val="black">
                    <a:alpha val="4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1744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0051628" cy="653014"/>
          </a:xfrm>
          <a:prstGeom prst="rect">
            <a:avLst/>
          </a:prstGeom>
        </p:spPr>
        <p:txBody>
          <a:bodyPr/>
          <a:lstStyle>
            <a:lvl1pPr>
              <a:defRPr spc="0" baseline="0">
                <a:solidFill>
                  <a:schemeClr val="tx1"/>
                </a:solidFill>
              </a:defRPr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E50E25C-10C3-45B1-B9CD-E2BB3B75AC2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" y="619864"/>
            <a:ext cx="12192001" cy="33814"/>
          </a:xfrm>
          <a:prstGeom prst="line">
            <a:avLst/>
          </a:prstGeom>
          <a:noFill/>
          <a:ln w="50800">
            <a:gradFill flip="none" rotWithShape="1">
              <a:gsLst>
                <a:gs pos="0">
                  <a:srgbClr val="17283D"/>
                </a:gs>
                <a:gs pos="74000">
                  <a:schemeClr val="accent1">
                    <a:lumMod val="60000"/>
                    <a:lumOff val="40000"/>
                  </a:schemeClr>
                </a:gs>
                <a:gs pos="8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lnSpc>
                <a:spcPct val="21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Pct val="100000"/>
              <a:buFont typeface="Wingdings" pitchFamily="2" charset="2"/>
              <a:buChar char="§"/>
              <a:defRPr sz="2400"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21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Pct val="100000"/>
              <a:buFont typeface="Wingdings" pitchFamily="2" charset="2"/>
              <a:buChar char="§"/>
              <a:defRPr sz="2400"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21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Pct val="100000"/>
              <a:buFont typeface="Wingdings" pitchFamily="2" charset="2"/>
              <a:buChar char="§"/>
              <a:defRPr sz="2400"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21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Pct val="100000"/>
              <a:buFont typeface="Wingdings" pitchFamily="2" charset="2"/>
              <a:buChar char="§"/>
              <a:defRPr sz="2400"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21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Pct val="100000"/>
              <a:buFont typeface="Wingdings" pitchFamily="2" charset="2"/>
              <a:buChar char="§"/>
              <a:defRPr sz="2400"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F5D4EC65-3576-4CFE-9CF6-84CEF4F06C28}"/>
              </a:ext>
            </a:extLst>
          </p:cNvPr>
          <p:cNvCxnSpPr>
            <a:cxnSpLocks/>
          </p:cNvCxnSpPr>
          <p:nvPr userDrawn="1"/>
        </p:nvCxnSpPr>
        <p:spPr>
          <a:xfrm>
            <a:off x="118533" y="6298221"/>
            <a:ext cx="523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E65B305E-91BC-4974-A994-43165B904C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8534" y="6323422"/>
            <a:ext cx="11954933" cy="292350"/>
          </a:xfrm>
          <a:prstGeom prst="rect">
            <a:avLst/>
          </a:prstGeom>
        </p:spPr>
        <p:txBody>
          <a:bodyPr/>
          <a:lstStyle>
            <a:lvl1pPr marL="173736" indent="-173736" defTabSz="358775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romanLcPeriod"/>
              <a:tabLst/>
              <a:defRPr kumimoji="1" lang="en-US" sz="1000" b="0" kern="1200" spc="0" baseline="0" dirty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marL="0" marR="0" lvl="0" indent="-137160" algn="l" defTabSz="358775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romanLcPeriod"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77AE8EA-0823-400A-B45F-FB7BAD95738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31972" y="813686"/>
            <a:ext cx="9819656" cy="428769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2000" b="1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ko-KR" dirty="0"/>
              <a:t>Text editing</a:t>
            </a:r>
            <a:endParaRPr kumimoji="1"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98E68147-2713-4EFF-A630-5290C84A6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972" y="1402464"/>
            <a:ext cx="11914293" cy="18224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540000" indent="-285750">
              <a:buFont typeface="Times New Roman" panose="02020603050405020304" pitchFamily="18" charset="0"/>
              <a:buChar char="-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defRPr>
            </a:lvl2pPr>
            <a:lvl3pPr marL="7488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defRPr>
            </a:lvl3pPr>
            <a:lvl4pPr marL="1104300" indent="-342900">
              <a:buFont typeface="+mj-lt"/>
              <a:buAutoNum type="alphaLcPeriod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defRPr>
            </a:lvl4pPr>
            <a:lvl5pPr marL="1231200" indent="-228600">
              <a:buClr>
                <a:schemeClr val="tx1"/>
              </a:buClr>
              <a:buFont typeface="Wingdings" panose="05000000000000000000" pitchFamily="2" charset="2"/>
              <a:buChar char="Ø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  <a:endParaRPr lang="ko-KR" altLang="en-US" dirty="0"/>
          </a:p>
          <a:p>
            <a:pPr lvl="1"/>
            <a:r>
              <a:rPr lang="en-US" altLang="ko-KR" dirty="0"/>
              <a:t>2nd level</a:t>
            </a:r>
            <a:endParaRPr lang="ko-KR" altLang="en-US" dirty="0"/>
          </a:p>
          <a:p>
            <a:pPr lvl="2"/>
            <a:r>
              <a:rPr lang="en-US" altLang="ko-KR" dirty="0"/>
              <a:t>3rd level</a:t>
            </a:r>
            <a:endParaRPr lang="ko-KR" altLang="en-US" dirty="0"/>
          </a:p>
          <a:p>
            <a:pPr lvl="3"/>
            <a:r>
              <a:rPr lang="en-US" altLang="ko-KR" dirty="0"/>
              <a:t>4th level</a:t>
            </a:r>
            <a:endParaRPr lang="ko-KR" altLang="en-US" dirty="0"/>
          </a:p>
          <a:p>
            <a:pPr lvl="4"/>
            <a:r>
              <a:rPr lang="en-US" altLang="ko-KR" dirty="0"/>
              <a:t>5th level</a:t>
            </a:r>
            <a:endParaRPr lang="en-US" dirty="0"/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E6E1DB55-EC4C-411B-91BE-C748738888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46784" y="6614881"/>
            <a:ext cx="1945216" cy="249385"/>
          </a:xfrm>
        </p:spPr>
        <p:txBody>
          <a:bodyPr/>
          <a:lstStyle/>
          <a:p>
            <a:pPr defTabSz="457200" latinLnBrk="0"/>
            <a:fld id="{27655F23-C921-6945-88A6-CC79264B7678}" type="slidenum">
              <a:rPr kumimoji="1" lang="ja-JP" altLang="en-US" smtClean="0">
                <a:ln w="3175">
                  <a:solidFill>
                    <a:prstClr val="black">
                      <a:alpha val="4000"/>
                    </a:prstClr>
                  </a:solidFill>
                </a:ln>
              </a:rPr>
              <a:pPr defTabSz="457200" latinLnBrk="0"/>
              <a:t>‹#›</a:t>
            </a:fld>
            <a:endParaRPr kumimoji="1" lang="ja-JP" altLang="en-US" dirty="0">
              <a:ln w="3175">
                <a:solidFill>
                  <a:prstClr val="black">
                    <a:alpha val="4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12457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39D4B9-AD4C-4337-A231-B4AA65651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253" b="12904"/>
          <a:stretch/>
        </p:blipFill>
        <p:spPr>
          <a:xfrm>
            <a:off x="5722976" y="3505333"/>
            <a:ext cx="6469025" cy="33601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A3FBB9-B80E-454A-9AF7-616E8380AF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8206" b="12904"/>
          <a:stretch/>
        </p:blipFill>
        <p:spPr>
          <a:xfrm>
            <a:off x="1" y="0"/>
            <a:ext cx="4310076" cy="3360122"/>
          </a:xfrm>
          <a:prstGeom prst="rect">
            <a:avLst/>
          </a:prstGeom>
        </p:spPr>
      </p:pic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8E99BB3F-89FC-4186-9580-57B2BD331EDF}"/>
              </a:ext>
            </a:extLst>
          </p:cNvPr>
          <p:cNvSpPr/>
          <p:nvPr userDrawn="1"/>
        </p:nvSpPr>
        <p:spPr>
          <a:xfrm>
            <a:off x="1947334" y="3464561"/>
            <a:ext cx="9698567" cy="3401431"/>
          </a:xfrm>
          <a:prstGeom prst="parallelogram">
            <a:avLst>
              <a:gd name="adj" fmla="val 816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F0E60A63-B814-443B-A086-DF3C034A35B6}"/>
              </a:ext>
            </a:extLst>
          </p:cNvPr>
          <p:cNvSpPr/>
          <p:nvPr userDrawn="1"/>
        </p:nvSpPr>
        <p:spPr>
          <a:xfrm>
            <a:off x="651933" y="2706"/>
            <a:ext cx="7918027" cy="3360122"/>
          </a:xfrm>
          <a:prstGeom prst="parallelogram">
            <a:avLst>
              <a:gd name="adj" fmla="val 816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3DA29-532F-4F24-94B8-D9B6E6FA28EA}"/>
              </a:ext>
            </a:extLst>
          </p:cNvPr>
          <p:cNvSpPr txBox="1"/>
          <p:nvPr userDrawn="1"/>
        </p:nvSpPr>
        <p:spPr>
          <a:xfrm>
            <a:off x="0" y="2705856"/>
            <a:ext cx="12192000" cy="14465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 latinLnBrk="0"/>
            <a:r>
              <a:rPr lang="en-US" altLang="ko-KR" sz="8800" b="1" kern="0" spc="-38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 you</a:t>
            </a:r>
            <a:endParaRPr lang="ko-KR" altLang="en-US" sz="8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2378C-6F1A-445B-8D70-DCF842B7F21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18" y="6635751"/>
            <a:ext cx="390203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Verdana" panose="020B0604030504040204" pitchFamily="34" charset="0"/>
                <a:ea typeface="HY헤드라인M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Verdana" panose="020B0604030504040204" pitchFamily="34" charset="0"/>
                <a:ea typeface="HY헤드라인M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Verdana" panose="020B0604030504040204" pitchFamily="34" charset="0"/>
                <a:ea typeface="HY헤드라인M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Verdana" panose="020B0604030504040204" pitchFamily="34" charset="0"/>
                <a:ea typeface="HY헤드라인M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Verdana" panose="020B060403050404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anose="020B060403050404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anose="020B060403050404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anose="020B060403050404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anose="020B0604030504040204" pitchFamily="34" charset="0"/>
                <a:ea typeface="HY헤드라인M" panose="02030600000101010101" pitchFamily="18" charset="-127"/>
              </a:defRPr>
            </a:lvl9pPr>
          </a:lstStyle>
          <a:p>
            <a:pPr eaLnBrk="1" latinLnBrk="0" hangingPunct="1">
              <a:defRPr/>
            </a:pPr>
            <a:r>
              <a:rPr kumimoji="0" lang="en-US" altLang="ko-KR" sz="700" b="1">
                <a:solidFill>
                  <a:srgbClr val="595959"/>
                </a:solidFill>
              </a:rPr>
              <a:t>COPYRIGHT© Korea Electronics Technology Institute. All Rights Reserved</a:t>
            </a:r>
            <a:endParaRPr kumimoji="0" lang="ko-KR" altLang="en-US" sz="700" b="1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0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41A58-B40C-4339-B833-40D94511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C1478-837C-494E-B231-26A5026B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73507-B9A4-412E-ABAF-809D6CC8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84C-24C2-42C0-B792-A40D2988A88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FD3AF-CF72-4BB2-8E48-12E6511C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0D2CD-3FCF-4ABB-A131-E87B1053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DC18-C862-47BB-B977-85813BF2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0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F922C-F27A-4DF9-BB89-9A1ACCA4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2E0EE-5F1F-486D-9D65-D5B06FFA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A7179-B07E-4218-83C2-0BE6B262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84C-24C2-42C0-B792-A40D2988A88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2C136-EED9-4677-A74C-55D0731B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D10BE-1BE7-4F7D-B6F9-881C6AB3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DC18-C862-47BB-B977-85813BF2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74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F4380-E432-46C6-BE1B-F095DBCD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7FD42-35B7-4550-BEAD-8B750EEC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38D444-B9A3-4327-AF8F-CA93D4894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73CFF-5930-4FB2-9518-56135D2A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84C-24C2-42C0-B792-A40D2988A88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7B4A3A-76EA-4280-9F2B-08C86D0D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CF7FB4-5742-40F3-92FF-9FB7251A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DC18-C862-47BB-B977-85813BF2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24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724DC-12A4-4EEC-AD62-A48D073E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45759-A72E-4FCB-8A45-820CEAC65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43A34-6093-47DA-8C66-A4811A3AE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8894E6-040C-4E3D-8EB3-963AAFA69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3CEF54-1DCC-4535-818E-09FEFAE1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FB45DF-5433-401F-9476-1D18C443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84C-24C2-42C0-B792-A40D2988A88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BB7F2B-5FE6-4AFC-805A-9385CC4F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D812D9-C623-4ECA-ADC9-D1E65256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DC18-C862-47BB-B977-85813BF2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59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D239D-7A78-4C1F-9347-CF26C87F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A2D673-E910-470D-B239-E99724D1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84C-24C2-42C0-B792-A40D2988A88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094342-98F8-4588-A3EC-636C8CDD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4F1EEF-288F-445E-BC33-E50C01CA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DC18-C862-47BB-B977-85813BF2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9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24ECCC-86AF-4644-9460-42EA2DBF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84C-24C2-42C0-B792-A40D2988A88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85AD67-5015-4A5C-97F1-5925A9CD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864C5-558B-4DD4-99A7-DE2470AD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DC18-C862-47BB-B977-85813BF2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E1F53-2097-4CDB-8C9B-86CF2C29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8A0CF-8451-4F55-929D-40A5C044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6435E1-6616-4B8D-8B82-6EE957D4C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D7A45-CA0A-430D-B204-250A0678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84C-24C2-42C0-B792-A40D2988A88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FE4ED-C3AE-4BB2-800B-DE060429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93A557-17C0-4863-96F9-DD1A176D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DC18-C862-47BB-B977-85813BF2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5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131A5-A37C-4185-A3C8-8B48B1E6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279ED2-2CFB-49AD-A981-86B9344CF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ABA65C-F823-47DC-B70A-1EB29F343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8B2BA5-921B-404A-A4D0-3BBE7EBD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84C-24C2-42C0-B792-A40D2988A88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66B8B2-5D1F-4AA3-86F5-5CD7D9A5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9CBEBD-337A-4E9F-98FC-90A5A48B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DC18-C862-47BB-B977-85813BF2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9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84D0FA-F74B-4C0C-B544-61B709F0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68B32-1E2E-48B1-92CC-CFD47F4E3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98948-70C7-4987-918D-6A7593AE5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A84C-24C2-42C0-B792-A40D2988A88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CBDC5-45E8-4B8D-BC87-CE561AF4D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36DD4-BE09-4698-88C4-E3264BC64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ADC18-C862-47BB-B977-85813BF2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1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735C15-8694-49EE-B0A4-CD1CC4AB29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r"/>
            <a:fld id="{47C5BE07-A4CE-4C93-923F-CB3571DEE8A1}" type="slidenum">
              <a:rPr lang="ko-KR" altLang="en-US" smtClean="0"/>
              <a:pPr algn="r"/>
              <a:t>1</a:t>
            </a:fld>
            <a:endParaRPr lang="ko-KR" altLang="en-US" dirty="0"/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F8993990-74A8-4CB9-8D1D-12A0A68CF02B}"/>
              </a:ext>
            </a:extLst>
          </p:cNvPr>
          <p:cNvSpPr txBox="1">
            <a:spLocks/>
          </p:cNvSpPr>
          <p:nvPr/>
        </p:nvSpPr>
        <p:spPr>
          <a:xfrm>
            <a:off x="1529080" y="1408091"/>
            <a:ext cx="9138920" cy="217223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모터 데이터 분석 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- Feature Importance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433322-987B-4F9C-9AD7-B46D0BA18969}"/>
              </a:ext>
            </a:extLst>
          </p:cNvPr>
          <p:cNvSpPr/>
          <p:nvPr/>
        </p:nvSpPr>
        <p:spPr>
          <a:xfrm>
            <a:off x="1529081" y="3636161"/>
            <a:ext cx="9144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000" b="1" kern="0" dirty="0">
                <a:ln w="13500">
                  <a:solidFill>
                    <a:srgbClr val="4F81BD">
                      <a:shade val="2500"/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한국전자기술연구원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A2602D-F869-4FAE-9723-FAC669D149A1}"/>
              </a:ext>
            </a:extLst>
          </p:cNvPr>
          <p:cNvSpPr/>
          <p:nvPr/>
        </p:nvSpPr>
        <p:spPr>
          <a:xfrm>
            <a:off x="1524000" y="1072375"/>
            <a:ext cx="9144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lang="en-US" altLang="ko-KR" sz="1600" b="1" kern="0">
                <a:ln w="13500">
                  <a:solidFill>
                    <a:srgbClr val="4F81BD">
                      <a:shade val="2500"/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Rev.0</a:t>
            </a:r>
            <a:endParaRPr lang="ko-KR" altLang="en-US" sz="1600" b="1" kern="0" dirty="0">
              <a:ln w="13500">
                <a:solidFill>
                  <a:srgbClr val="4F81BD">
                    <a:shade val="2500"/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4B1692-CEC6-4CA2-B3A5-0119D1142EF3}"/>
              </a:ext>
            </a:extLst>
          </p:cNvPr>
          <p:cNvSpPr/>
          <p:nvPr/>
        </p:nvSpPr>
        <p:spPr>
          <a:xfrm>
            <a:off x="1529081" y="6275387"/>
            <a:ext cx="9144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1600" b="1" kern="0" dirty="0">
                <a:ln w="13500">
                  <a:solidFill>
                    <a:srgbClr val="4F81BD">
                      <a:shade val="2500"/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지능메카트로닉스연구센터</a:t>
            </a:r>
            <a:endParaRPr lang="en-US" altLang="ko-KR" sz="1600" b="1" kern="0" dirty="0">
              <a:ln w="13500">
                <a:solidFill>
                  <a:srgbClr val="4F81BD">
                    <a:shade val="2500"/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atinLnBrk="0">
              <a:defRPr/>
            </a:pPr>
            <a:r>
              <a:rPr lang="ko-KR" altLang="en-US" sz="1600" b="1" kern="0" dirty="0">
                <a:ln w="13500">
                  <a:solidFill>
                    <a:srgbClr val="4F81BD">
                      <a:shade val="2500"/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이정환 연구원</a:t>
            </a:r>
            <a:endParaRPr lang="en-US" altLang="ko-KR" sz="1600" b="1" kern="0" dirty="0">
              <a:ln w="13500">
                <a:solidFill>
                  <a:srgbClr val="4F81BD">
                    <a:shade val="2500"/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F671B0-A68A-4A65-AB13-E49B0F4192B2}"/>
              </a:ext>
            </a:extLst>
          </p:cNvPr>
          <p:cNvSpPr/>
          <p:nvPr/>
        </p:nvSpPr>
        <p:spPr>
          <a:xfrm>
            <a:off x="1524000" y="3577488"/>
            <a:ext cx="9144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lang="en-US" altLang="ko-KR" sz="1600" b="1" kern="0" dirty="0">
                <a:ln w="13500">
                  <a:solidFill>
                    <a:srgbClr val="4F81BD">
                      <a:shade val="2500"/>
                      <a:alpha val="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2024.04</a:t>
            </a:r>
            <a:endParaRPr lang="ko-KR" altLang="en-US" sz="1600" b="1" kern="0" dirty="0">
              <a:ln w="13500">
                <a:solidFill>
                  <a:srgbClr val="4F81BD">
                    <a:shade val="2500"/>
                    <a:alpha val="0"/>
                  </a:srgb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00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1A5976EC-6E38-48D8-AF49-F24E8114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latin typeface="times" panose="02020603050405020304" pitchFamily="18" charset="0"/>
                <a:cs typeface="times" panose="02020603050405020304" pitchFamily="18" charset="0"/>
              </a:rPr>
              <a:t>Analysis Pipeline - 1</a:t>
            </a:r>
            <a:endParaRPr lang="en-US" sz="36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7748-C358-42F9-9E41-C5C1FC418E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853" y="805406"/>
            <a:ext cx="11914293" cy="5809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/>
              <a:t>🔹 </a:t>
            </a:r>
            <a:r>
              <a:rPr lang="en-US" altLang="ko-KR" sz="1600" b="1" dirty="0"/>
              <a:t>Data Preparation</a:t>
            </a:r>
            <a:endParaRPr lang="ko-KR" alt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altLang="ko-KR" sz="1600" dirty="0"/>
              <a:t>30 vibration datasets (X, Y, Z axes + Timestamp)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Each dataset has a different length </a:t>
            </a:r>
          </a:p>
          <a:p>
            <a:pPr marL="0" indent="0">
              <a:buNone/>
            </a:pPr>
            <a:r>
              <a:rPr lang="en-US" altLang="ko-KR" sz="1600" dirty="0"/>
              <a:t>        → truncated to fixed length (</a:t>
            </a:r>
            <a:r>
              <a:rPr lang="en-US" altLang="ko-KR" sz="1600" b="1" dirty="0"/>
              <a:t>99,000 samples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        → 1 Chunk = </a:t>
            </a:r>
            <a:r>
              <a:rPr lang="en-US" altLang="ko-KR" sz="1600" b="1" dirty="0"/>
              <a:t>55 seconds (1,800 Hz × 55 sec)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0" indent="0">
              <a:buNone/>
            </a:pPr>
            <a:r>
              <a:rPr lang="ko-KR" altLang="en-US" sz="1600" b="1" dirty="0"/>
              <a:t>🔹 </a:t>
            </a:r>
            <a:r>
              <a:rPr lang="en-US" altLang="ko-KR" sz="1600" b="1" dirty="0"/>
              <a:t>Time Domain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Extracted features (per-axis statistics): </a:t>
            </a:r>
            <a:r>
              <a:rPr lang="en-US" altLang="ko-KR" sz="1600" b="1" dirty="0"/>
              <a:t>Mean, Std, Variance, Skewness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X/Y/Z 3 axes</a:t>
            </a:r>
            <a:r>
              <a:rPr lang="ko-KR" altLang="en-US" sz="1600" dirty="0"/>
              <a:t> </a:t>
            </a:r>
            <a:r>
              <a:rPr lang="en-US" altLang="ko-KR" sz="1600" dirty="0"/>
              <a:t>× 4 features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en-US" altLang="ko-KR" sz="1600" b="1" dirty="0"/>
              <a:t>12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Features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Result: (30, 12) Feature Matrix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🔹 </a:t>
            </a:r>
            <a:r>
              <a:rPr lang="en-US" altLang="ko-KR" sz="1600" b="1" dirty="0"/>
              <a:t>Frequency Domain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Sampling frequency: 1,800 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Operating frequency: 900 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FFT-based</a:t>
            </a:r>
            <a:r>
              <a:rPr lang="ko-KR" altLang="en-US" sz="1600" dirty="0"/>
              <a:t> </a:t>
            </a:r>
            <a:r>
              <a:rPr lang="en-US" altLang="ko-KR" sz="1600" dirty="0"/>
              <a:t>Harmonic Feature extraction</a:t>
            </a:r>
            <a:r>
              <a:rPr lang="ko-KR" altLang="en-US" sz="1600" dirty="0"/>
              <a:t> </a:t>
            </a:r>
            <a:r>
              <a:rPr lang="en-US" altLang="ko-KR" sz="1600" dirty="0"/>
              <a:t>(0~35 → total</a:t>
            </a:r>
            <a:r>
              <a:rPr lang="ko-KR" altLang="en-US" sz="1600" dirty="0"/>
              <a:t> </a:t>
            </a:r>
            <a:r>
              <a:rPr lang="en-US" altLang="ko-KR" sz="1600" dirty="0"/>
              <a:t>36 features)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Use</a:t>
            </a:r>
            <a:r>
              <a:rPr lang="en-US" altLang="ko-KR" sz="1600" b="1" dirty="0"/>
              <a:t> Feature Importance </a:t>
            </a:r>
            <a:r>
              <a:rPr lang="en-US" altLang="ko-KR" sz="1600" dirty="0"/>
              <a:t>to select top 12 features only -&gt; prevent overfitting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7BFBE-B24C-488E-B4FE-87C737463A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09088" y="6614881"/>
            <a:ext cx="1458912" cy="249385"/>
          </a:xfrm>
        </p:spPr>
        <p:txBody>
          <a:bodyPr/>
          <a:lstStyle/>
          <a:p>
            <a:pPr defTabSz="457200" latinLnBrk="0"/>
            <a:fld id="{27655F23-C921-6945-88A6-CC79264B7678}" type="slidenum">
              <a:rPr kumimoji="1" lang="ja-JP" altLang="en-US" smtClean="0">
                <a:ln w="3175">
                  <a:solidFill>
                    <a:prstClr val="black">
                      <a:alpha val="4000"/>
                    </a:prstClr>
                  </a:solidFill>
                </a:ln>
              </a:rPr>
              <a:pPr defTabSz="457200" latinLnBrk="0"/>
              <a:t>2</a:t>
            </a:fld>
            <a:endParaRPr kumimoji="1" lang="ja-JP" altLang="en-US" dirty="0">
              <a:ln w="3175">
                <a:solidFill>
                  <a:prstClr val="black">
                    <a:alpha val="4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1534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1A5976EC-6E38-48D8-AF49-F24E8114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latin typeface="times" panose="02020603050405020304" pitchFamily="18" charset="0"/>
                <a:cs typeface="times" panose="02020603050405020304" pitchFamily="18" charset="0"/>
              </a:rPr>
              <a:t>Analysis Pipeline - 2</a:t>
            </a:r>
            <a:endParaRPr lang="en-US" sz="3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7748-C358-42F9-9E41-C5C1FC418E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7707" y="966879"/>
            <a:ext cx="11914293" cy="5334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/>
              <a:t>🔹 </a:t>
            </a:r>
            <a:r>
              <a:rPr lang="en-US" altLang="ko-KR" sz="1600" b="1" dirty="0"/>
              <a:t>Model Training</a:t>
            </a:r>
            <a:endParaRPr lang="ko-KR" alt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RandomForestClassifier</a:t>
            </a:r>
            <a:r>
              <a:rPr lang="en-US" altLang="ko-KR" sz="1600" b="1" dirty="0"/>
              <a:t> (n=100)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Data split: Train/Test = 7:3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Cross-validation</a:t>
            </a:r>
            <a:r>
              <a:rPr lang="ko-KR" altLang="en-US" sz="1600" dirty="0"/>
              <a:t> </a:t>
            </a:r>
            <a:r>
              <a:rPr lang="en-US" altLang="ko-KR" sz="1600" dirty="0"/>
              <a:t>(cv=5) → Accuracy evaluation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🔹 </a:t>
            </a:r>
            <a:r>
              <a:rPr lang="en-US" altLang="ko-KR" sz="1600" b="1" dirty="0"/>
              <a:t>Overall Process</a:t>
            </a:r>
            <a:endParaRPr lang="ko-KR" altLang="en-US" sz="1600" b="1" dirty="0"/>
          </a:p>
          <a:p>
            <a:pPr>
              <a:buFont typeface="+mj-lt"/>
              <a:buAutoNum type="arabicPeriod"/>
            </a:pPr>
            <a:r>
              <a:rPr lang="en-US" altLang="ko-KR" sz="1600" dirty="0"/>
              <a:t>Data loading &amp; fixed-length truncation</a:t>
            </a:r>
            <a:endParaRPr lang="ko-KR" altLang="en-US" sz="1600" dirty="0"/>
          </a:p>
          <a:p>
            <a:pPr>
              <a:buFont typeface="+mj-lt"/>
              <a:buAutoNum type="arabicPeriod"/>
            </a:pPr>
            <a:r>
              <a:rPr lang="en-US" altLang="ko-KR" sz="1600" dirty="0"/>
              <a:t>Time-domain </a:t>
            </a:r>
            <a:r>
              <a:rPr lang="en-US" altLang="ko-KR" sz="1600" b="1" dirty="0"/>
              <a:t>feature extraction</a:t>
            </a:r>
            <a:r>
              <a:rPr lang="ko-KR" altLang="en-US" sz="1600" dirty="0"/>
              <a:t> </a:t>
            </a:r>
            <a:r>
              <a:rPr lang="en-US" altLang="ko-KR" sz="1600" dirty="0"/>
              <a:t>(12 features)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/>
              <a:t>Frequency-domain </a:t>
            </a:r>
            <a:r>
              <a:rPr lang="en-US" altLang="ko-KR" sz="1600" b="1" dirty="0"/>
              <a:t>feature extraction </a:t>
            </a:r>
            <a:r>
              <a:rPr lang="en-US" altLang="ko-KR" sz="1600" dirty="0"/>
              <a:t>(36</a:t>
            </a:r>
            <a:r>
              <a:rPr lang="ko-KR" altLang="en-US" sz="1600" dirty="0"/>
              <a:t> → </a:t>
            </a:r>
            <a:r>
              <a:rPr lang="en-US" altLang="ko-KR" sz="1600" dirty="0"/>
              <a:t>top</a:t>
            </a:r>
            <a:r>
              <a:rPr lang="ko-KR" altLang="en-US" sz="1600" dirty="0"/>
              <a:t> </a:t>
            </a:r>
            <a:r>
              <a:rPr lang="en-US" altLang="ko-KR" sz="1600" dirty="0"/>
              <a:t>12 selected)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/>
              <a:t>Construction of Feature Matrix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X_data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y_data</a:t>
            </a:r>
            <a:r>
              <a:rPr lang="en-US" altLang="ko-KR" sz="16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/>
              <a:t>Random Forest training</a:t>
            </a:r>
            <a:r>
              <a:rPr lang="ko-KR" altLang="en-US" sz="1600" dirty="0"/>
              <a:t> </a:t>
            </a:r>
            <a:r>
              <a:rPr lang="en-US" altLang="ko-KR" sz="1600" dirty="0"/>
              <a:t>&amp; performance evaluation </a:t>
            </a:r>
            <a:endParaRPr lang="ko-KR" altLang="en-US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7BFBE-B24C-488E-B4FE-87C737463A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09088" y="6614881"/>
            <a:ext cx="1458912" cy="249385"/>
          </a:xfrm>
        </p:spPr>
        <p:txBody>
          <a:bodyPr/>
          <a:lstStyle/>
          <a:p>
            <a:pPr defTabSz="457200" latinLnBrk="0"/>
            <a:fld id="{27655F23-C921-6945-88A6-CC79264B7678}" type="slidenum">
              <a:rPr kumimoji="1" lang="ja-JP" altLang="en-US" smtClean="0">
                <a:ln w="3175">
                  <a:solidFill>
                    <a:prstClr val="black">
                      <a:alpha val="4000"/>
                    </a:prstClr>
                  </a:solidFill>
                </a:ln>
              </a:rPr>
              <a:pPr defTabSz="457200" latinLnBrk="0"/>
              <a:t>3</a:t>
            </a:fld>
            <a:endParaRPr kumimoji="1" lang="ja-JP" altLang="en-US" dirty="0">
              <a:ln w="3175">
                <a:solidFill>
                  <a:prstClr val="black">
                    <a:alpha val="4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1471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A39534-6416-4791-9E6F-9DEE9D8010AC}"/>
              </a:ext>
            </a:extLst>
          </p:cNvPr>
          <p:cNvGrpSpPr/>
          <p:nvPr/>
        </p:nvGrpSpPr>
        <p:grpSpPr>
          <a:xfrm>
            <a:off x="1139189" y="345498"/>
            <a:ext cx="1638300" cy="1981200"/>
            <a:chOff x="381000" y="998220"/>
            <a:chExt cx="1638300" cy="1981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BCB22D-009F-4236-924C-A529EEB987E6}"/>
                </a:ext>
              </a:extLst>
            </p:cNvPr>
            <p:cNvSpPr/>
            <p:nvPr/>
          </p:nvSpPr>
          <p:spPr>
            <a:xfrm>
              <a:off x="381000" y="998220"/>
              <a:ext cx="1638300" cy="198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45CFDF-3E08-44DA-978D-AE74520BDBB3}"/>
                </a:ext>
              </a:extLst>
            </p:cNvPr>
            <p:cNvSpPr/>
            <p:nvPr/>
          </p:nvSpPr>
          <p:spPr>
            <a:xfrm>
              <a:off x="381000" y="998220"/>
              <a:ext cx="586740" cy="2133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Timestamp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237C1C9-43B4-44C4-A6E8-6BF8E6662E2A}"/>
                </a:ext>
              </a:extLst>
            </p:cNvPr>
            <p:cNvSpPr/>
            <p:nvPr/>
          </p:nvSpPr>
          <p:spPr>
            <a:xfrm>
              <a:off x="967740" y="998220"/>
              <a:ext cx="350520" cy="21336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X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6D5E74-BCB9-4373-B8A5-845340DEA244}"/>
                </a:ext>
              </a:extLst>
            </p:cNvPr>
            <p:cNvSpPr/>
            <p:nvPr/>
          </p:nvSpPr>
          <p:spPr>
            <a:xfrm>
              <a:off x="1318260" y="998220"/>
              <a:ext cx="350520" cy="2133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Y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2738D0A-407D-43AE-B728-629FA80DA82C}"/>
                </a:ext>
              </a:extLst>
            </p:cNvPr>
            <p:cNvSpPr/>
            <p:nvPr/>
          </p:nvSpPr>
          <p:spPr>
            <a:xfrm>
              <a:off x="1668780" y="998220"/>
              <a:ext cx="350520" cy="21336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Z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33F4C79-D807-4BD3-9CD1-E4950FEDFA1C}"/>
              </a:ext>
            </a:extLst>
          </p:cNvPr>
          <p:cNvGrpSpPr/>
          <p:nvPr/>
        </p:nvGrpSpPr>
        <p:grpSpPr>
          <a:xfrm>
            <a:off x="525780" y="817938"/>
            <a:ext cx="1638300" cy="1981200"/>
            <a:chOff x="381000" y="998220"/>
            <a:chExt cx="1638300" cy="19812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B49A7D7-F20B-4127-8D60-3FDC6CC8182F}"/>
                </a:ext>
              </a:extLst>
            </p:cNvPr>
            <p:cNvSpPr/>
            <p:nvPr/>
          </p:nvSpPr>
          <p:spPr>
            <a:xfrm>
              <a:off x="381000" y="998220"/>
              <a:ext cx="1638300" cy="198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2F44823-092B-4D05-A593-9853D6C46D3D}"/>
                </a:ext>
              </a:extLst>
            </p:cNvPr>
            <p:cNvSpPr/>
            <p:nvPr/>
          </p:nvSpPr>
          <p:spPr>
            <a:xfrm>
              <a:off x="381000" y="998220"/>
              <a:ext cx="586740" cy="2133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Timestamp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CAD13E7-C9F6-4076-A0E1-DF3A28798387}"/>
                </a:ext>
              </a:extLst>
            </p:cNvPr>
            <p:cNvSpPr/>
            <p:nvPr/>
          </p:nvSpPr>
          <p:spPr>
            <a:xfrm>
              <a:off x="967740" y="998220"/>
              <a:ext cx="350520" cy="21336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X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D407CAB-27D4-456B-9024-50249464ADD6}"/>
                </a:ext>
              </a:extLst>
            </p:cNvPr>
            <p:cNvSpPr/>
            <p:nvPr/>
          </p:nvSpPr>
          <p:spPr>
            <a:xfrm>
              <a:off x="1318260" y="998220"/>
              <a:ext cx="350520" cy="2133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Y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D58C27-DD43-40D6-8DBC-5427296BB8C3}"/>
                </a:ext>
              </a:extLst>
            </p:cNvPr>
            <p:cNvSpPr/>
            <p:nvPr/>
          </p:nvSpPr>
          <p:spPr>
            <a:xfrm>
              <a:off x="1668780" y="998220"/>
              <a:ext cx="350520" cy="21336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Z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8259464-5B9B-4D03-96E3-75CF1E1FD0D6}"/>
              </a:ext>
            </a:extLst>
          </p:cNvPr>
          <p:cNvGrpSpPr/>
          <p:nvPr/>
        </p:nvGrpSpPr>
        <p:grpSpPr>
          <a:xfrm>
            <a:off x="179069" y="1031298"/>
            <a:ext cx="1638300" cy="1981200"/>
            <a:chOff x="381000" y="998220"/>
            <a:chExt cx="1638300" cy="198120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9F2AA9D-C160-4F19-B214-E6C8DD39E2CB}"/>
                </a:ext>
              </a:extLst>
            </p:cNvPr>
            <p:cNvSpPr/>
            <p:nvPr/>
          </p:nvSpPr>
          <p:spPr>
            <a:xfrm>
              <a:off x="381000" y="998220"/>
              <a:ext cx="1638300" cy="198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9BACEDE-ECAD-40D2-9CBC-5778E0E3C823}"/>
                </a:ext>
              </a:extLst>
            </p:cNvPr>
            <p:cNvSpPr/>
            <p:nvPr/>
          </p:nvSpPr>
          <p:spPr>
            <a:xfrm>
              <a:off x="381000" y="998220"/>
              <a:ext cx="586740" cy="2133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Timestamp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D39957-9CE8-4D47-B1ED-327CD139C6AE}"/>
                </a:ext>
              </a:extLst>
            </p:cNvPr>
            <p:cNvSpPr/>
            <p:nvPr/>
          </p:nvSpPr>
          <p:spPr>
            <a:xfrm>
              <a:off x="967740" y="998220"/>
              <a:ext cx="350520" cy="21336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X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94FD89-697A-46F4-9815-0D3B11A29A28}"/>
                </a:ext>
              </a:extLst>
            </p:cNvPr>
            <p:cNvSpPr/>
            <p:nvPr/>
          </p:nvSpPr>
          <p:spPr>
            <a:xfrm>
              <a:off x="1318260" y="998220"/>
              <a:ext cx="350520" cy="2133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Y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7DA6534-B62F-45D8-B301-FDF9A305318F}"/>
                </a:ext>
              </a:extLst>
            </p:cNvPr>
            <p:cNvSpPr/>
            <p:nvPr/>
          </p:nvSpPr>
          <p:spPr>
            <a:xfrm>
              <a:off x="1668780" y="998220"/>
              <a:ext cx="350520" cy="21336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Z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F840861-0AAE-4924-A36E-BFA32FB3585A}"/>
              </a:ext>
            </a:extLst>
          </p:cNvPr>
          <p:cNvSpPr txBox="1"/>
          <p:nvPr/>
        </p:nvSpPr>
        <p:spPr>
          <a:xfrm rot="19047530">
            <a:off x="1527810" y="373414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98386B-359B-4E97-90C0-447F9D591A5E}"/>
              </a:ext>
            </a:extLst>
          </p:cNvPr>
          <p:cNvSpPr txBox="1"/>
          <p:nvPr/>
        </p:nvSpPr>
        <p:spPr>
          <a:xfrm>
            <a:off x="255269" y="3056486"/>
            <a:ext cx="1828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df[0].shape  = (107346, 4)</a:t>
            </a:r>
          </a:p>
          <a:p>
            <a:r>
              <a:rPr lang="en-US" altLang="ko-KR" sz="1100" dirty="0"/>
              <a:t>df[1].shape  = (102909, 4)</a:t>
            </a:r>
            <a:endParaRPr lang="ko-KR" altLang="en-US" sz="1100" dirty="0"/>
          </a:p>
          <a:p>
            <a:r>
              <a:rPr lang="en-US" altLang="ko-KR" sz="1100" dirty="0"/>
              <a:t>df[2].shape  = (117343, 4)</a:t>
            </a:r>
            <a:endParaRPr lang="ko-KR" altLang="en-US" sz="1100" dirty="0"/>
          </a:p>
          <a:p>
            <a:r>
              <a:rPr lang="en-US" altLang="ko-KR" sz="1100" dirty="0"/>
              <a:t>	      ∙</a:t>
            </a:r>
          </a:p>
          <a:p>
            <a:r>
              <a:rPr lang="en-US" altLang="ko-KR" sz="1100" dirty="0"/>
              <a:t>	      ∙</a:t>
            </a:r>
          </a:p>
          <a:p>
            <a:r>
              <a:rPr lang="en-US" altLang="ko-KR" sz="1100" dirty="0"/>
              <a:t>	      ∙  </a:t>
            </a:r>
          </a:p>
          <a:p>
            <a:r>
              <a:rPr lang="en-US" altLang="ko-KR" sz="1100" dirty="0"/>
              <a:t>df[29].shape = (101405, 4)</a:t>
            </a:r>
            <a:endParaRPr lang="ko-KR" altLang="en-US" sz="1100" dirty="0"/>
          </a:p>
          <a:p>
            <a:endParaRPr lang="ko-KR" altLang="en-US" sz="1100" dirty="0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EE3920A9-2272-4945-8965-2A2F3D26ED48}"/>
              </a:ext>
            </a:extLst>
          </p:cNvPr>
          <p:cNvSpPr/>
          <p:nvPr/>
        </p:nvSpPr>
        <p:spPr>
          <a:xfrm>
            <a:off x="946983" y="4494757"/>
            <a:ext cx="236221" cy="430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83458D-348F-4780-8525-9966FC0DDDFF}"/>
              </a:ext>
            </a:extLst>
          </p:cNvPr>
          <p:cNvSpPr txBox="1"/>
          <p:nvPr/>
        </p:nvSpPr>
        <p:spPr>
          <a:xfrm>
            <a:off x="224788" y="5187400"/>
            <a:ext cx="1828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df[0].shape  = (99000, 4)</a:t>
            </a:r>
          </a:p>
          <a:p>
            <a:r>
              <a:rPr lang="en-US" altLang="ko-KR" sz="1100" dirty="0"/>
              <a:t>df[1].shape  = (99000, 4)</a:t>
            </a:r>
            <a:endParaRPr lang="ko-KR" altLang="en-US" sz="1100" dirty="0"/>
          </a:p>
          <a:p>
            <a:r>
              <a:rPr lang="en-US" altLang="ko-KR" sz="1100" dirty="0"/>
              <a:t>df[2].shape  = (99000, 4)</a:t>
            </a:r>
            <a:endParaRPr lang="ko-KR" altLang="en-US" sz="1100" dirty="0"/>
          </a:p>
          <a:p>
            <a:r>
              <a:rPr lang="en-US" altLang="ko-KR" sz="1100" dirty="0"/>
              <a:t>	      ∙</a:t>
            </a:r>
          </a:p>
          <a:p>
            <a:r>
              <a:rPr lang="en-US" altLang="ko-KR" sz="1100" dirty="0"/>
              <a:t>	      ∙</a:t>
            </a:r>
          </a:p>
          <a:p>
            <a:r>
              <a:rPr lang="en-US" altLang="ko-KR" sz="1100" dirty="0"/>
              <a:t>	      ∙  </a:t>
            </a:r>
          </a:p>
          <a:p>
            <a:r>
              <a:rPr lang="en-US" altLang="ko-KR" sz="1100" dirty="0"/>
              <a:t>df[29].shape = (99000, 4)</a:t>
            </a:r>
            <a:endParaRPr lang="ko-KR" altLang="en-US" sz="1100" dirty="0"/>
          </a:p>
          <a:p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4EFD41-AA01-4963-94C7-D8FE1D087F90}"/>
              </a:ext>
            </a:extLst>
          </p:cNvPr>
          <p:cNvSpPr txBox="1"/>
          <p:nvPr/>
        </p:nvSpPr>
        <p:spPr>
          <a:xfrm>
            <a:off x="1104900" y="4590231"/>
            <a:ext cx="320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df.iloc</a:t>
            </a:r>
            <a:r>
              <a:rPr lang="en-US" altLang="ko-KR" sz="1100" dirty="0"/>
              <a:t>[:99000, ::]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FB61C9-C4CA-4BE2-9E0C-C569AECC7529}"/>
              </a:ext>
            </a:extLst>
          </p:cNvPr>
          <p:cNvSpPr txBox="1"/>
          <p:nvPr/>
        </p:nvSpPr>
        <p:spPr>
          <a:xfrm>
            <a:off x="4693110" y="32326"/>
            <a:ext cx="3573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Time domain</a:t>
            </a:r>
            <a:endParaRPr lang="ko-KR" altLang="en-US" sz="2800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DDD5069-BDE8-4880-A50E-56B02CA4B65E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2053589" y="1657133"/>
            <a:ext cx="1569643" cy="425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C11AC78-B80F-4939-B5BB-5D9FE5FFEE94}"/>
              </a:ext>
            </a:extLst>
          </p:cNvPr>
          <p:cNvSpPr txBox="1"/>
          <p:nvPr/>
        </p:nvSpPr>
        <p:spPr>
          <a:xfrm>
            <a:off x="735330" y="1402369"/>
            <a:ext cx="902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df[0]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BEA039-B074-4021-A814-150D76E1A4D6}"/>
              </a:ext>
            </a:extLst>
          </p:cNvPr>
          <p:cNvSpPr txBox="1"/>
          <p:nvPr/>
        </p:nvSpPr>
        <p:spPr>
          <a:xfrm>
            <a:off x="1733549" y="1295318"/>
            <a:ext cx="902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df[1]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5B0891-2608-45D5-8AC0-BD4B53D36B51}"/>
              </a:ext>
            </a:extLst>
          </p:cNvPr>
          <p:cNvSpPr txBox="1"/>
          <p:nvPr/>
        </p:nvSpPr>
        <p:spPr>
          <a:xfrm>
            <a:off x="1885964" y="515736"/>
            <a:ext cx="902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df[29]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D31306E8-A3F7-4912-9361-9975BC963626}"/>
              </a:ext>
            </a:extLst>
          </p:cNvPr>
          <p:cNvSpPr/>
          <p:nvPr/>
        </p:nvSpPr>
        <p:spPr>
          <a:xfrm>
            <a:off x="5711655" y="1325228"/>
            <a:ext cx="464820" cy="291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90456F-863B-41D7-B579-41C5527122F9}"/>
              </a:ext>
            </a:extLst>
          </p:cNvPr>
          <p:cNvSpPr txBox="1"/>
          <p:nvPr/>
        </p:nvSpPr>
        <p:spPr>
          <a:xfrm>
            <a:off x="3672840" y="2578551"/>
            <a:ext cx="233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 </a:t>
            </a:r>
            <a:r>
              <a:rPr lang="en-US" altLang="ko-KR" sz="1800" dirty="0"/>
              <a:t>99000</a:t>
            </a:r>
            <a:r>
              <a:rPr lang="en-US" altLang="ko-KR" dirty="0"/>
              <a:t>, 3</a:t>
            </a:r>
            <a:endParaRPr lang="ko-KR" altLang="en-US" dirty="0"/>
          </a:p>
        </p:txBody>
      </p: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0434EFCA-FC92-4CA1-B7D5-F79545A48900}"/>
              </a:ext>
            </a:extLst>
          </p:cNvPr>
          <p:cNvGrpSpPr/>
          <p:nvPr/>
        </p:nvGrpSpPr>
        <p:grpSpPr>
          <a:xfrm>
            <a:off x="3623232" y="666532"/>
            <a:ext cx="1638300" cy="1988242"/>
            <a:chOff x="3729990" y="508936"/>
            <a:chExt cx="1638300" cy="1988242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68A153E3-F48B-4DDF-90CF-3DCCBD70C52D}"/>
                </a:ext>
              </a:extLst>
            </p:cNvPr>
            <p:cNvGrpSpPr/>
            <p:nvPr/>
          </p:nvGrpSpPr>
          <p:grpSpPr>
            <a:xfrm>
              <a:off x="3729990" y="508937"/>
              <a:ext cx="1638300" cy="1981200"/>
              <a:chOff x="3729990" y="508937"/>
              <a:chExt cx="1638300" cy="1981200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2E434FD-06F7-4CD0-BA32-8F5ACBC37CA5}"/>
                  </a:ext>
                </a:extLst>
              </p:cNvPr>
              <p:cNvGrpSpPr/>
              <p:nvPr/>
            </p:nvGrpSpPr>
            <p:grpSpPr>
              <a:xfrm>
                <a:off x="3729990" y="508937"/>
                <a:ext cx="1638300" cy="1981200"/>
                <a:chOff x="381000" y="998220"/>
                <a:chExt cx="1638300" cy="19812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4297FA70-D268-49B2-A74D-42264C6DC018}"/>
                    </a:ext>
                  </a:extLst>
                </p:cNvPr>
                <p:cNvSpPr/>
                <p:nvPr/>
              </p:nvSpPr>
              <p:spPr>
                <a:xfrm>
                  <a:off x="381000" y="998220"/>
                  <a:ext cx="1638300" cy="1981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C21918FF-4EDA-4AB8-B40F-7E474F796277}"/>
                    </a:ext>
                  </a:extLst>
                </p:cNvPr>
                <p:cNvSpPr/>
                <p:nvPr/>
              </p:nvSpPr>
              <p:spPr>
                <a:xfrm>
                  <a:off x="381000" y="998220"/>
                  <a:ext cx="586740" cy="2133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Timestamp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76FDA59-3ABF-4A02-B65C-9EA774ED4F6E}"/>
                    </a:ext>
                  </a:extLst>
                </p:cNvPr>
                <p:cNvSpPr/>
                <p:nvPr/>
              </p:nvSpPr>
              <p:spPr>
                <a:xfrm>
                  <a:off x="967740" y="998220"/>
                  <a:ext cx="350520" cy="21336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BE72FEF-362F-4849-A680-025A757F2195}"/>
                    </a:ext>
                  </a:extLst>
                </p:cNvPr>
                <p:cNvSpPr/>
                <p:nvPr/>
              </p:nvSpPr>
              <p:spPr>
                <a:xfrm>
                  <a:off x="1318260" y="998220"/>
                  <a:ext cx="350520" cy="21336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Y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205CC9B2-42D6-405F-A652-EE2631CCD186}"/>
                    </a:ext>
                  </a:extLst>
                </p:cNvPr>
                <p:cNvSpPr/>
                <p:nvPr/>
              </p:nvSpPr>
              <p:spPr>
                <a:xfrm>
                  <a:off x="1668780" y="998220"/>
                  <a:ext cx="350520" cy="21336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Z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149070D0-903C-4294-A4F5-28346FDC0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6730" y="635057"/>
                <a:ext cx="0" cy="1855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B2DF4647-F1C8-41AE-A182-C123000A1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7250" y="654235"/>
                <a:ext cx="0" cy="18359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12E19678-9C42-4AA0-A6D4-F7ED27EBCB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7770" y="654235"/>
                <a:ext cx="0" cy="18359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F3640F5-D7F7-4A53-AF03-A88DD3E98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9990" y="849297"/>
                <a:ext cx="16383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80CBA932-0DB1-4E36-BFBD-6B89167E0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9990" y="1001697"/>
                <a:ext cx="16383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CD820608-7D11-4C19-A724-560A2B481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9990" y="1142109"/>
                <a:ext cx="16383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73E7AC3B-E809-4FEB-A535-9ED36AAEF3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9990" y="1294509"/>
                <a:ext cx="16383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5C3212A-8557-46D2-8A43-37AFCCE91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9990" y="1429310"/>
                <a:ext cx="16383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1D622D96-C385-433D-8C25-96C82EE4E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9990" y="1581710"/>
                <a:ext cx="16383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9BE59531-14F9-4BC7-B342-2DD771CB8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9990" y="1720835"/>
                <a:ext cx="16383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3AAB3AF9-0746-4531-8134-446E752AEF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9990" y="1873235"/>
                <a:ext cx="16383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6EAEAEE5-0E50-4C77-8B3E-53D633A57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9990" y="2023254"/>
                <a:ext cx="16383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02BA01FE-A71B-41E5-B423-F54FAFBAD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9990" y="2175654"/>
                <a:ext cx="16383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4B3BF33A-98A9-4710-915A-6AB15778E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9990" y="2337737"/>
                <a:ext cx="16383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A350FECB-F84D-4704-A5BD-72EDF38A8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9990" y="2490137"/>
                <a:ext cx="16383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DE71B66-66A2-426E-AC2E-934ECA1A063E}"/>
                </a:ext>
              </a:extLst>
            </p:cNvPr>
            <p:cNvCxnSpPr>
              <a:cxnSpLocks/>
            </p:cNvCxnSpPr>
            <p:nvPr/>
          </p:nvCxnSpPr>
          <p:spPr>
            <a:xfrm>
              <a:off x="3740956" y="515978"/>
              <a:ext cx="569470" cy="1974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DFDBF87-35B8-4610-B266-66CEE6E0C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0955" y="508936"/>
              <a:ext cx="580437" cy="19882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6C2DE0B-9F02-40A5-9526-28B6FEC9FEC8}"/>
                </a:ext>
              </a:extLst>
            </p:cNvPr>
            <p:cNvSpPr/>
            <p:nvPr/>
          </p:nvSpPr>
          <p:spPr>
            <a:xfrm>
              <a:off x="4336794" y="733425"/>
              <a:ext cx="310392" cy="174966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45792B1-3919-4929-A2E9-9773058624BA}"/>
                </a:ext>
              </a:extLst>
            </p:cNvPr>
            <p:cNvSpPr/>
            <p:nvPr/>
          </p:nvSpPr>
          <p:spPr>
            <a:xfrm>
              <a:off x="4687314" y="729340"/>
              <a:ext cx="310392" cy="175375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3B55C1A-9210-4111-883C-BFE81FBB4FDB}"/>
                </a:ext>
              </a:extLst>
            </p:cNvPr>
            <p:cNvSpPr/>
            <p:nvPr/>
          </p:nvSpPr>
          <p:spPr>
            <a:xfrm>
              <a:off x="5038213" y="729338"/>
              <a:ext cx="310392" cy="175375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75FC774-B838-4387-8092-CC23D2F284F3}"/>
              </a:ext>
            </a:extLst>
          </p:cNvPr>
          <p:cNvSpPr/>
          <p:nvPr/>
        </p:nvSpPr>
        <p:spPr>
          <a:xfrm>
            <a:off x="6480000" y="728897"/>
            <a:ext cx="310392" cy="1620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B5A918-E71E-4915-8695-BF195B98C221}"/>
              </a:ext>
            </a:extLst>
          </p:cNvPr>
          <p:cNvSpPr/>
          <p:nvPr/>
        </p:nvSpPr>
        <p:spPr>
          <a:xfrm>
            <a:off x="7920000" y="728897"/>
            <a:ext cx="310392" cy="1620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534AEF3-B6F0-47B2-B8A6-22CF5FB048B6}"/>
              </a:ext>
            </a:extLst>
          </p:cNvPr>
          <p:cNvSpPr/>
          <p:nvPr/>
        </p:nvSpPr>
        <p:spPr>
          <a:xfrm>
            <a:off x="9720000" y="720000"/>
            <a:ext cx="310392" cy="162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245B1C40-EDDD-48D3-BF46-3BE6F17E1610}"/>
              </a:ext>
            </a:extLst>
          </p:cNvPr>
          <p:cNvSpPr/>
          <p:nvPr/>
        </p:nvSpPr>
        <p:spPr>
          <a:xfrm>
            <a:off x="8166658" y="4387034"/>
            <a:ext cx="294077" cy="215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A9CCA45-07A0-42FF-BF99-274B70DBAFD4}"/>
              </a:ext>
            </a:extLst>
          </p:cNvPr>
          <p:cNvSpPr/>
          <p:nvPr/>
        </p:nvSpPr>
        <p:spPr>
          <a:xfrm>
            <a:off x="6840000" y="728897"/>
            <a:ext cx="310392" cy="1620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C1732CA-6D88-42DA-BA94-EA218BE12FB2}"/>
              </a:ext>
            </a:extLst>
          </p:cNvPr>
          <p:cNvSpPr/>
          <p:nvPr/>
        </p:nvSpPr>
        <p:spPr>
          <a:xfrm>
            <a:off x="7200000" y="728897"/>
            <a:ext cx="310392" cy="1620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F177469-0EEF-428D-BDC3-D7849C078A1A}"/>
              </a:ext>
            </a:extLst>
          </p:cNvPr>
          <p:cNvSpPr/>
          <p:nvPr/>
        </p:nvSpPr>
        <p:spPr>
          <a:xfrm>
            <a:off x="8280000" y="728897"/>
            <a:ext cx="310392" cy="1620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CD40B3A-17A1-4008-8003-E5B1C7E36198}"/>
              </a:ext>
            </a:extLst>
          </p:cNvPr>
          <p:cNvSpPr/>
          <p:nvPr/>
        </p:nvSpPr>
        <p:spPr>
          <a:xfrm>
            <a:off x="8640000" y="728897"/>
            <a:ext cx="310392" cy="1620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1F6673F-C23B-4233-B1FF-D9F3C5D50408}"/>
              </a:ext>
            </a:extLst>
          </p:cNvPr>
          <p:cNvSpPr/>
          <p:nvPr/>
        </p:nvSpPr>
        <p:spPr>
          <a:xfrm>
            <a:off x="9360000" y="728897"/>
            <a:ext cx="310392" cy="162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55EEB95-B90D-4B87-9C5D-A574924936BE}"/>
              </a:ext>
            </a:extLst>
          </p:cNvPr>
          <p:cNvSpPr/>
          <p:nvPr/>
        </p:nvSpPr>
        <p:spPr>
          <a:xfrm>
            <a:off x="10080000" y="720000"/>
            <a:ext cx="310392" cy="162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D7524F6-E4EE-4132-B477-5A9B0FD4304A}"/>
              </a:ext>
            </a:extLst>
          </p:cNvPr>
          <p:cNvSpPr/>
          <p:nvPr/>
        </p:nvSpPr>
        <p:spPr>
          <a:xfrm>
            <a:off x="6480000" y="2622601"/>
            <a:ext cx="310392" cy="1349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" dirty="0" err="1">
                <a:solidFill>
                  <a:schemeClr val="tx1"/>
                </a:solidFill>
              </a:rPr>
              <a:t>x_mean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20F0463-C9B6-4E09-8C5F-B8AC27C7321C}"/>
              </a:ext>
            </a:extLst>
          </p:cNvPr>
          <p:cNvSpPr/>
          <p:nvPr/>
        </p:nvSpPr>
        <p:spPr>
          <a:xfrm>
            <a:off x="7923083" y="2619822"/>
            <a:ext cx="310392" cy="13530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" dirty="0" err="1">
                <a:solidFill>
                  <a:schemeClr val="tx1"/>
                </a:solidFill>
              </a:rPr>
              <a:t>y_mean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03E15F9-6864-4E60-B9BB-06A383BFF0AE}"/>
              </a:ext>
            </a:extLst>
          </p:cNvPr>
          <p:cNvSpPr/>
          <p:nvPr/>
        </p:nvSpPr>
        <p:spPr>
          <a:xfrm>
            <a:off x="9723083" y="2628256"/>
            <a:ext cx="310392" cy="1353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</a:rPr>
              <a:t>z_std</a:t>
            </a:r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414B53-6880-48CD-B1AD-563DD9FE2C81}"/>
              </a:ext>
            </a:extLst>
          </p:cNvPr>
          <p:cNvSpPr/>
          <p:nvPr/>
        </p:nvSpPr>
        <p:spPr>
          <a:xfrm>
            <a:off x="6848949" y="2622601"/>
            <a:ext cx="310392" cy="1349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</a:rPr>
              <a:t>x_std</a:t>
            </a:r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8519409-0C18-44EE-9BA1-7C4258C5A956}"/>
              </a:ext>
            </a:extLst>
          </p:cNvPr>
          <p:cNvSpPr/>
          <p:nvPr/>
        </p:nvSpPr>
        <p:spPr>
          <a:xfrm>
            <a:off x="7212032" y="2619822"/>
            <a:ext cx="310392" cy="1349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</a:rPr>
              <a:t>x_var</a:t>
            </a:r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3FB4A3A-7235-4EF2-8392-5FBDF8D73884}"/>
              </a:ext>
            </a:extLst>
          </p:cNvPr>
          <p:cNvSpPr/>
          <p:nvPr/>
        </p:nvSpPr>
        <p:spPr>
          <a:xfrm>
            <a:off x="8283083" y="2622256"/>
            <a:ext cx="310392" cy="13530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</a:rPr>
              <a:t>y_std</a:t>
            </a:r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D1634BC-DF45-4DD2-8EE2-2464995F2C53}"/>
              </a:ext>
            </a:extLst>
          </p:cNvPr>
          <p:cNvSpPr/>
          <p:nvPr/>
        </p:nvSpPr>
        <p:spPr>
          <a:xfrm>
            <a:off x="8643083" y="2628257"/>
            <a:ext cx="310392" cy="13530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</a:rPr>
              <a:t>y_var</a:t>
            </a:r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A87FE88-4743-483C-8AFB-605327BB9F3B}"/>
              </a:ext>
            </a:extLst>
          </p:cNvPr>
          <p:cNvSpPr/>
          <p:nvPr/>
        </p:nvSpPr>
        <p:spPr>
          <a:xfrm>
            <a:off x="9363083" y="2628257"/>
            <a:ext cx="310392" cy="1353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" dirty="0" err="1">
                <a:solidFill>
                  <a:schemeClr val="tx1"/>
                </a:solidFill>
              </a:rPr>
              <a:t>z_mean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609F0A3-5C86-432E-8526-1B389D2081BF}"/>
              </a:ext>
            </a:extLst>
          </p:cNvPr>
          <p:cNvSpPr/>
          <p:nvPr/>
        </p:nvSpPr>
        <p:spPr>
          <a:xfrm>
            <a:off x="10092032" y="2628256"/>
            <a:ext cx="310392" cy="1353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</a:rPr>
              <a:t>z_var</a:t>
            </a:r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0720066-15BE-4A73-8A77-B43FE93F80A5}"/>
              </a:ext>
            </a:extLst>
          </p:cNvPr>
          <p:cNvSpPr/>
          <p:nvPr/>
        </p:nvSpPr>
        <p:spPr>
          <a:xfrm>
            <a:off x="7560000" y="728897"/>
            <a:ext cx="310392" cy="1620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F406EFD-2192-4CD8-A264-C1CA06BD6C09}"/>
              </a:ext>
            </a:extLst>
          </p:cNvPr>
          <p:cNvSpPr/>
          <p:nvPr/>
        </p:nvSpPr>
        <p:spPr>
          <a:xfrm>
            <a:off x="7563083" y="2619917"/>
            <a:ext cx="310392" cy="1349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</a:rPr>
              <a:t>x_skew</a:t>
            </a:r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039B982-6C06-4318-A567-F62BCAE99C86}"/>
              </a:ext>
            </a:extLst>
          </p:cNvPr>
          <p:cNvSpPr/>
          <p:nvPr/>
        </p:nvSpPr>
        <p:spPr>
          <a:xfrm>
            <a:off x="9000000" y="728897"/>
            <a:ext cx="310392" cy="1620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74084E7-2639-404E-8E4D-09BCF5736694}"/>
              </a:ext>
            </a:extLst>
          </p:cNvPr>
          <p:cNvSpPr/>
          <p:nvPr/>
        </p:nvSpPr>
        <p:spPr>
          <a:xfrm>
            <a:off x="9012032" y="2628257"/>
            <a:ext cx="310392" cy="13530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</a:rPr>
              <a:t>y_skew</a:t>
            </a:r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77835DA-D013-43C2-BC02-756B3E4EC0A7}"/>
              </a:ext>
            </a:extLst>
          </p:cNvPr>
          <p:cNvSpPr/>
          <p:nvPr/>
        </p:nvSpPr>
        <p:spPr>
          <a:xfrm>
            <a:off x="10440000" y="720000"/>
            <a:ext cx="310392" cy="162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E4D44CF-A356-4D15-A1AA-E239CA5C1B69}"/>
              </a:ext>
            </a:extLst>
          </p:cNvPr>
          <p:cNvSpPr/>
          <p:nvPr/>
        </p:nvSpPr>
        <p:spPr>
          <a:xfrm>
            <a:off x="10460981" y="2638684"/>
            <a:ext cx="310392" cy="1353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</a:rPr>
              <a:t>z_skew</a:t>
            </a:r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129" name="화살표: 오른쪽 128">
            <a:extLst>
              <a:ext uri="{FF2B5EF4-FFF2-40B4-BE49-F238E27FC236}">
                <a16:creationId xmlns:a16="http://schemas.microsoft.com/office/drawing/2014/main" id="{26405544-C4F2-468A-ABCB-D715C4A608A4}"/>
              </a:ext>
            </a:extLst>
          </p:cNvPr>
          <p:cNvSpPr/>
          <p:nvPr/>
        </p:nvSpPr>
        <p:spPr>
          <a:xfrm rot="5400000">
            <a:off x="8574594" y="2449050"/>
            <a:ext cx="113768" cy="82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7EA6D1E-368B-448C-B1CA-620976CBA6E4}"/>
              </a:ext>
            </a:extLst>
          </p:cNvPr>
          <p:cNvSpPr txBox="1"/>
          <p:nvPr/>
        </p:nvSpPr>
        <p:spPr>
          <a:xfrm>
            <a:off x="10732612" y="1377931"/>
            <a:ext cx="109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Ⅹ 30</a:t>
            </a:r>
            <a:r>
              <a:rPr lang="ko-KR" altLang="en-US" dirty="0"/>
              <a:t>개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26A1E82-923A-417E-9915-11AD8D5BF514}"/>
              </a:ext>
            </a:extLst>
          </p:cNvPr>
          <p:cNvSpPr txBox="1"/>
          <p:nvPr/>
        </p:nvSpPr>
        <p:spPr>
          <a:xfrm>
            <a:off x="7707669" y="419580"/>
            <a:ext cx="4645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1, 99000, 3 -&gt; 1 ,12</a:t>
            </a:r>
            <a:endParaRPr lang="ko-KR" altLang="en-US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B195498-F384-45F3-8897-C5357A2F5D41}"/>
              </a:ext>
            </a:extLst>
          </p:cNvPr>
          <p:cNvSpPr txBox="1"/>
          <p:nvPr/>
        </p:nvSpPr>
        <p:spPr>
          <a:xfrm>
            <a:off x="10907664" y="1873235"/>
            <a:ext cx="4645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 ,12 -&gt; 30, 12</a:t>
            </a:r>
            <a:endParaRPr lang="ko-KR" altLang="en-US" sz="1100" dirty="0"/>
          </a:p>
        </p:txBody>
      </p:sp>
      <p:sp>
        <p:nvSpPr>
          <p:cNvPr id="147" name="화살표: 오른쪽 146">
            <a:extLst>
              <a:ext uri="{FF2B5EF4-FFF2-40B4-BE49-F238E27FC236}">
                <a16:creationId xmlns:a16="http://schemas.microsoft.com/office/drawing/2014/main" id="{38B8783D-5332-4C00-89D1-7750C024B781}"/>
              </a:ext>
            </a:extLst>
          </p:cNvPr>
          <p:cNvSpPr/>
          <p:nvPr/>
        </p:nvSpPr>
        <p:spPr>
          <a:xfrm rot="7407360">
            <a:off x="6030499" y="3118860"/>
            <a:ext cx="402023" cy="216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E859797-5BD5-47CA-8CBF-D8C16071D547}"/>
              </a:ext>
            </a:extLst>
          </p:cNvPr>
          <p:cNvSpPr txBox="1"/>
          <p:nvPr/>
        </p:nvSpPr>
        <p:spPr>
          <a:xfrm>
            <a:off x="2744322" y="6170908"/>
            <a:ext cx="50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effectLst/>
                <a:latin typeface="Söhne Mono"/>
              </a:rPr>
              <a:t>X_train</a:t>
            </a:r>
            <a:r>
              <a:rPr lang="en-US" altLang="ko-KR" sz="1200" b="0" i="0" dirty="0">
                <a:effectLst/>
                <a:latin typeface="Söhne Mono"/>
              </a:rPr>
              <a:t>, </a:t>
            </a:r>
            <a:r>
              <a:rPr lang="en-US" altLang="ko-KR" sz="1200" b="0" i="0" dirty="0" err="1">
                <a:effectLst/>
                <a:latin typeface="Söhne Mono"/>
              </a:rPr>
              <a:t>X_test</a:t>
            </a:r>
            <a:r>
              <a:rPr lang="en-US" altLang="ko-KR" sz="1200" b="0" i="0" dirty="0">
                <a:effectLst/>
                <a:latin typeface="Söhne Mono"/>
              </a:rPr>
              <a:t>, </a:t>
            </a:r>
            <a:r>
              <a:rPr lang="en-US" altLang="ko-KR" sz="1200" b="0" i="0" dirty="0" err="1">
                <a:effectLst/>
                <a:latin typeface="Söhne Mono"/>
              </a:rPr>
              <a:t>y_train</a:t>
            </a:r>
            <a:r>
              <a:rPr lang="en-US" altLang="ko-KR" sz="1200" b="0" i="0" dirty="0">
                <a:effectLst/>
                <a:latin typeface="Söhne Mono"/>
              </a:rPr>
              <a:t>, </a:t>
            </a:r>
            <a:r>
              <a:rPr lang="en-US" altLang="ko-KR" sz="1200" b="0" i="0" dirty="0" err="1">
                <a:effectLst/>
                <a:latin typeface="Söhne Mono"/>
              </a:rPr>
              <a:t>y_test</a:t>
            </a:r>
            <a:r>
              <a:rPr lang="en-US" altLang="ko-KR" sz="1200" b="0" i="0" dirty="0">
                <a:effectLst/>
                <a:latin typeface="Söhne Mono"/>
              </a:rPr>
              <a:t> = </a:t>
            </a:r>
            <a:r>
              <a:rPr lang="en-US" altLang="ko-KR" sz="1200" b="0" i="0" dirty="0" err="1">
                <a:effectLst/>
                <a:latin typeface="Söhne Mono"/>
              </a:rPr>
              <a:t>train_test_split</a:t>
            </a:r>
            <a:r>
              <a:rPr lang="en-US" altLang="ko-KR" sz="1200" b="0" i="0" dirty="0">
                <a:effectLst/>
                <a:latin typeface="Söhne Mono"/>
              </a:rPr>
              <a:t>(</a:t>
            </a:r>
            <a:r>
              <a:rPr lang="en-US" altLang="ko-KR" sz="1200" b="0" i="0" dirty="0" err="1">
                <a:effectLst/>
                <a:latin typeface="Söhne Mono"/>
              </a:rPr>
              <a:t>X_data</a:t>
            </a:r>
            <a:r>
              <a:rPr lang="en-US" altLang="ko-KR" sz="1200" b="0" i="0" dirty="0">
                <a:effectLst/>
                <a:latin typeface="Söhne Mono"/>
              </a:rPr>
              <a:t>, </a:t>
            </a:r>
            <a:r>
              <a:rPr lang="en-US" altLang="ko-KR" sz="1200" b="0" i="0" dirty="0" err="1">
                <a:effectLst/>
                <a:latin typeface="Söhne Mono"/>
              </a:rPr>
              <a:t>y_data</a:t>
            </a:r>
            <a:r>
              <a:rPr lang="en-US" altLang="ko-KR" sz="1200" b="0" i="0" dirty="0">
                <a:effectLst/>
                <a:latin typeface="Söhne Mono"/>
              </a:rPr>
              <a:t>, </a:t>
            </a:r>
            <a:r>
              <a:rPr lang="en-US" altLang="ko-KR" sz="1200" b="0" i="0" dirty="0" err="1">
                <a:effectLst/>
                <a:latin typeface="Söhne Mono"/>
              </a:rPr>
              <a:t>test_size</a:t>
            </a:r>
            <a:r>
              <a:rPr lang="en-US" altLang="ko-KR" sz="1200" b="0" i="0" dirty="0">
                <a:effectLst/>
                <a:latin typeface="Söhne Mono"/>
              </a:rPr>
              <a:t>=0.3) 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1EA1E6F-C601-469D-AC9C-753F9353C78E}"/>
              </a:ext>
            </a:extLst>
          </p:cNvPr>
          <p:cNvSpPr txBox="1"/>
          <p:nvPr/>
        </p:nvSpPr>
        <p:spPr>
          <a:xfrm>
            <a:off x="4954059" y="5451632"/>
            <a:ext cx="1659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X_data.shape</a:t>
            </a:r>
            <a:r>
              <a:rPr lang="en-US" altLang="ko-KR" sz="1100" dirty="0"/>
              <a:t> = 30, 12</a:t>
            </a:r>
            <a:endParaRPr lang="ko-KR" altLang="en-US" sz="11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346B715-3262-4A66-8EA8-9800B6A4C8CA}"/>
              </a:ext>
            </a:extLst>
          </p:cNvPr>
          <p:cNvSpPr txBox="1"/>
          <p:nvPr/>
        </p:nvSpPr>
        <p:spPr>
          <a:xfrm>
            <a:off x="7200000" y="5466635"/>
            <a:ext cx="1522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Y_data.shape</a:t>
            </a:r>
            <a:r>
              <a:rPr lang="en-US" altLang="ko-KR" sz="1100" dirty="0"/>
              <a:t> = 30, 1</a:t>
            </a:r>
            <a:endParaRPr lang="ko-KR" altLang="en-US" sz="1100" dirty="0"/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4D16CA29-5614-42C0-9E13-36E4D5AF8FC8}"/>
              </a:ext>
            </a:extLst>
          </p:cNvPr>
          <p:cNvCxnSpPr>
            <a:cxnSpLocks/>
          </p:cNvCxnSpPr>
          <p:nvPr/>
        </p:nvCxnSpPr>
        <p:spPr>
          <a:xfrm>
            <a:off x="5774928" y="5691841"/>
            <a:ext cx="150058" cy="5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04FC9FCF-6C21-4AC5-9A94-7281C129FEDC}"/>
              </a:ext>
            </a:extLst>
          </p:cNvPr>
          <p:cNvCxnSpPr>
            <a:cxnSpLocks/>
            <a:stCxn id="221" idx="2"/>
          </p:cNvCxnSpPr>
          <p:nvPr/>
        </p:nvCxnSpPr>
        <p:spPr>
          <a:xfrm flipH="1">
            <a:off x="6550565" y="5728245"/>
            <a:ext cx="1410521" cy="5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CD370C7D-4A96-468C-A437-2DDE9E261CAF}"/>
              </a:ext>
            </a:extLst>
          </p:cNvPr>
          <p:cNvSpPr txBox="1"/>
          <p:nvPr/>
        </p:nvSpPr>
        <p:spPr>
          <a:xfrm>
            <a:off x="8520904" y="4024476"/>
            <a:ext cx="373897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rf = </a:t>
            </a:r>
            <a:r>
              <a:rPr lang="en-US" altLang="ko-KR" sz="1100" dirty="0" err="1"/>
              <a:t>RandomForestClassifier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n_estimators</a:t>
            </a:r>
            <a:r>
              <a:rPr lang="en-US" altLang="ko-KR" sz="1100" dirty="0"/>
              <a:t> = 100)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y_pred_cv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cross_val_predict</a:t>
            </a:r>
            <a:r>
              <a:rPr lang="en-US" altLang="ko-KR" sz="1100" dirty="0"/>
              <a:t>(rf, </a:t>
            </a:r>
            <a:r>
              <a:rPr lang="en-US" altLang="ko-KR" sz="1100" dirty="0" err="1"/>
              <a:t>X_train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y_train</a:t>
            </a:r>
            <a:r>
              <a:rPr lang="en-US" altLang="ko-KR" sz="1100" dirty="0"/>
              <a:t>, cv =5)</a:t>
            </a:r>
          </a:p>
          <a:p>
            <a:r>
              <a:rPr lang="en-US" altLang="ko-KR" sz="1100" dirty="0" err="1"/>
              <a:t>y_pred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np.argmax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y_pred_cv</a:t>
            </a:r>
            <a:r>
              <a:rPr lang="en-US" altLang="ko-KR" sz="1100" dirty="0"/>
              <a:t>, axis = 1)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accuracy = </a:t>
            </a:r>
            <a:r>
              <a:rPr lang="en-US" altLang="ko-KR" sz="1100" dirty="0" err="1"/>
              <a:t>accuracy_score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y_pred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5DEC318-DEC5-47C7-A83A-7D605652F42C}"/>
              </a:ext>
            </a:extLst>
          </p:cNvPr>
          <p:cNvSpPr txBox="1"/>
          <p:nvPr/>
        </p:nvSpPr>
        <p:spPr>
          <a:xfrm>
            <a:off x="-41239" y="6557680"/>
            <a:ext cx="435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chunk_size</a:t>
            </a:r>
            <a:r>
              <a:rPr lang="en-US" altLang="ko-KR" sz="1200" b="1" dirty="0"/>
              <a:t> = 99000 (1800 (</a:t>
            </a:r>
            <a:r>
              <a:rPr lang="en-US" altLang="ko-KR" sz="1200" b="1" dirty="0" err="1"/>
              <a:t>sampling_frequency</a:t>
            </a:r>
            <a:r>
              <a:rPr lang="en-US" altLang="ko-KR" sz="1200" b="1" dirty="0"/>
              <a:t>)*55</a:t>
            </a:r>
            <a:r>
              <a:rPr lang="ko-KR" altLang="en-US" sz="1200" b="1" dirty="0"/>
              <a:t>개</a:t>
            </a:r>
            <a:r>
              <a:rPr lang="en-US" altLang="ko-KR" sz="1200" b="1" dirty="0"/>
              <a:t>)</a:t>
            </a:r>
          </a:p>
          <a:p>
            <a:endParaRPr lang="en-US" altLang="ko-KR" sz="1200" b="1" dirty="0"/>
          </a:p>
          <a:p>
            <a:endParaRPr lang="ko-KR" altLang="en-US" sz="1200" b="1" dirty="0"/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F866227A-FA0E-416F-8650-66EE630F9D03}"/>
              </a:ext>
            </a:extLst>
          </p:cNvPr>
          <p:cNvGrpSpPr/>
          <p:nvPr/>
        </p:nvGrpSpPr>
        <p:grpSpPr>
          <a:xfrm>
            <a:off x="3147555" y="3575766"/>
            <a:ext cx="4939490" cy="1884376"/>
            <a:chOff x="3147555" y="3575766"/>
            <a:chExt cx="4939490" cy="1884376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12EAC147-D837-4BF6-8802-E2C5EA1CD44A}"/>
                </a:ext>
              </a:extLst>
            </p:cNvPr>
            <p:cNvSpPr/>
            <p:nvPr/>
          </p:nvSpPr>
          <p:spPr>
            <a:xfrm>
              <a:off x="3507273" y="3579085"/>
              <a:ext cx="324000" cy="144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b="1" dirty="0" err="1">
                  <a:solidFill>
                    <a:schemeClr val="tx1"/>
                  </a:solidFill>
                </a:rPr>
                <a:t>x_mean</a:t>
              </a:r>
              <a:endParaRPr lang="ko-KR" altLang="en-US" sz="3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FBCE8D2-97E2-4465-BA5A-6B9F804DBB81}"/>
                </a:ext>
              </a:extLst>
            </p:cNvPr>
            <p:cNvSpPr/>
            <p:nvPr/>
          </p:nvSpPr>
          <p:spPr>
            <a:xfrm>
              <a:off x="4908911" y="3575766"/>
              <a:ext cx="324000" cy="144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b="1" dirty="0" err="1">
                  <a:solidFill>
                    <a:schemeClr val="tx1"/>
                  </a:solidFill>
                </a:rPr>
                <a:t>y_mean</a:t>
              </a:r>
              <a:endParaRPr lang="ko-KR" altLang="en-US" sz="3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C5A733F-4B34-4486-A2BF-C07B8C634C09}"/>
                </a:ext>
              </a:extLst>
            </p:cNvPr>
            <p:cNvSpPr/>
            <p:nvPr/>
          </p:nvSpPr>
          <p:spPr>
            <a:xfrm>
              <a:off x="6660642" y="3575766"/>
              <a:ext cx="324000" cy="1440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b="1" dirty="0" err="1">
                  <a:solidFill>
                    <a:schemeClr val="tx1"/>
                  </a:solidFill>
                </a:rPr>
                <a:t>z_std</a:t>
              </a:r>
              <a:endParaRPr lang="ko-KR" altLang="en-US" sz="3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E5DA8C1A-A189-4CA2-9D19-C177CC3DBD4A}"/>
                </a:ext>
              </a:extLst>
            </p:cNvPr>
            <p:cNvSpPr/>
            <p:nvPr/>
          </p:nvSpPr>
          <p:spPr>
            <a:xfrm>
              <a:off x="3857415" y="3580425"/>
              <a:ext cx="324000" cy="144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b="1" dirty="0" err="1">
                  <a:solidFill>
                    <a:schemeClr val="tx1"/>
                  </a:solidFill>
                </a:rPr>
                <a:t>x_std</a:t>
              </a:r>
              <a:endParaRPr lang="ko-KR" altLang="en-US" sz="3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DFC93D3-5EA4-468A-9FF9-DABF526BE933}"/>
                </a:ext>
              </a:extLst>
            </p:cNvPr>
            <p:cNvSpPr/>
            <p:nvPr/>
          </p:nvSpPr>
          <p:spPr>
            <a:xfrm>
              <a:off x="4207743" y="3581871"/>
              <a:ext cx="324000" cy="144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b="1" dirty="0" err="1">
                  <a:solidFill>
                    <a:schemeClr val="tx1"/>
                  </a:solidFill>
                </a:rPr>
                <a:t>x_var</a:t>
              </a:r>
              <a:endParaRPr lang="ko-KR" altLang="en-US" sz="300" b="1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F299288-EC67-4FB5-B5F0-FE408104BA28}"/>
                </a:ext>
              </a:extLst>
            </p:cNvPr>
            <p:cNvSpPr/>
            <p:nvPr/>
          </p:nvSpPr>
          <p:spPr>
            <a:xfrm>
              <a:off x="5255385" y="3575766"/>
              <a:ext cx="324000" cy="144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b="1" dirty="0" err="1">
                  <a:solidFill>
                    <a:schemeClr val="tx1"/>
                  </a:solidFill>
                </a:rPr>
                <a:t>y_std</a:t>
              </a:r>
              <a:endParaRPr lang="ko-KR" altLang="en-US" sz="3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6A2B0CEE-E868-4F87-808D-2532EEC6727C}"/>
                </a:ext>
              </a:extLst>
            </p:cNvPr>
            <p:cNvSpPr/>
            <p:nvPr/>
          </p:nvSpPr>
          <p:spPr>
            <a:xfrm>
              <a:off x="5600986" y="3575766"/>
              <a:ext cx="324000" cy="144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b="1" dirty="0" err="1">
                  <a:solidFill>
                    <a:schemeClr val="tx1"/>
                  </a:solidFill>
                </a:rPr>
                <a:t>y_var</a:t>
              </a:r>
              <a:endParaRPr lang="ko-KR" altLang="en-US" sz="3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B03E3FB-D72C-4B8F-9C84-BCF7B9E9A875}"/>
                </a:ext>
              </a:extLst>
            </p:cNvPr>
            <p:cNvSpPr/>
            <p:nvPr/>
          </p:nvSpPr>
          <p:spPr>
            <a:xfrm>
              <a:off x="6308232" y="3575766"/>
              <a:ext cx="324000" cy="1440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b="1" dirty="0" err="1">
                  <a:solidFill>
                    <a:schemeClr val="tx1"/>
                  </a:solidFill>
                </a:rPr>
                <a:t>z_mean</a:t>
              </a:r>
              <a:endParaRPr lang="ko-KR" altLang="en-US" sz="3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4231483-DC9B-404E-94D6-B26D7B783518}"/>
                </a:ext>
              </a:extLst>
            </p:cNvPr>
            <p:cNvSpPr/>
            <p:nvPr/>
          </p:nvSpPr>
          <p:spPr>
            <a:xfrm>
              <a:off x="7013052" y="3575766"/>
              <a:ext cx="324000" cy="1440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b="1" dirty="0" err="1">
                  <a:solidFill>
                    <a:schemeClr val="tx1"/>
                  </a:solidFill>
                </a:rPr>
                <a:t>z_var</a:t>
              </a:r>
              <a:endParaRPr lang="ko-KR" altLang="en-US" sz="3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AF6A52E3-40A8-4F0F-A0CA-487F7B07FB24}"/>
                </a:ext>
              </a:extLst>
            </p:cNvPr>
            <p:cNvSpPr/>
            <p:nvPr/>
          </p:nvSpPr>
          <p:spPr>
            <a:xfrm>
              <a:off x="4555114" y="3578941"/>
              <a:ext cx="324000" cy="144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b="1" dirty="0" err="1">
                  <a:solidFill>
                    <a:schemeClr val="tx1"/>
                  </a:solidFill>
                </a:rPr>
                <a:t>x_skew</a:t>
              </a:r>
              <a:endParaRPr lang="ko-KR" altLang="en-US" sz="3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B639E05A-2D87-4A6F-82D8-5F8244EAEB06}"/>
                </a:ext>
              </a:extLst>
            </p:cNvPr>
            <p:cNvSpPr/>
            <p:nvPr/>
          </p:nvSpPr>
          <p:spPr>
            <a:xfrm>
              <a:off x="5952931" y="3578412"/>
              <a:ext cx="324000" cy="144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b="1" dirty="0" err="1">
                  <a:solidFill>
                    <a:schemeClr val="tx1"/>
                  </a:solidFill>
                </a:rPr>
                <a:t>y_skew</a:t>
              </a:r>
              <a:endParaRPr lang="ko-KR" altLang="en-US" sz="3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AC2298A7-7F27-4DDB-8382-B34380B7D6DF}"/>
                </a:ext>
              </a:extLst>
            </p:cNvPr>
            <p:cNvSpPr/>
            <p:nvPr/>
          </p:nvSpPr>
          <p:spPr>
            <a:xfrm>
              <a:off x="7365462" y="3577134"/>
              <a:ext cx="324000" cy="1440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b="1" dirty="0" err="1">
                  <a:solidFill>
                    <a:schemeClr val="tx1"/>
                  </a:solidFill>
                </a:rPr>
                <a:t>z_skew</a:t>
              </a:r>
              <a:endParaRPr lang="ko-KR" altLang="en-US" sz="3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3A68AF4-90E0-4680-8F81-FE2142C4D764}"/>
                </a:ext>
              </a:extLst>
            </p:cNvPr>
            <p:cNvSpPr/>
            <p:nvPr/>
          </p:nvSpPr>
          <p:spPr>
            <a:xfrm>
              <a:off x="7762614" y="3577275"/>
              <a:ext cx="285007" cy="144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" b="1" dirty="0">
                  <a:solidFill>
                    <a:schemeClr val="tx1"/>
                  </a:solidFill>
                </a:rPr>
                <a:t>label</a:t>
              </a:r>
              <a:endParaRPr lang="ko-KR" altLang="en-US" sz="350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6E8C6A46-53C2-4C11-B183-6D4E34EDF4E2}"/>
                </a:ext>
              </a:extLst>
            </p:cNvPr>
            <p:cNvSpPr/>
            <p:nvPr/>
          </p:nvSpPr>
          <p:spPr>
            <a:xfrm>
              <a:off x="3147555" y="3745408"/>
              <a:ext cx="310392" cy="16989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B173A2D5-E3D1-427B-84FA-5E8101DB3601}"/>
                </a:ext>
              </a:extLst>
            </p:cNvPr>
            <p:cNvSpPr/>
            <p:nvPr/>
          </p:nvSpPr>
          <p:spPr>
            <a:xfrm>
              <a:off x="3508288" y="3745408"/>
              <a:ext cx="4181174" cy="1698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18D234DF-9ED7-426F-8547-E2320C0919B5}"/>
                </a:ext>
              </a:extLst>
            </p:cNvPr>
            <p:cNvCxnSpPr>
              <a:cxnSpLocks/>
            </p:cNvCxnSpPr>
            <p:nvPr/>
          </p:nvCxnSpPr>
          <p:spPr>
            <a:xfrm>
              <a:off x="3508287" y="3891843"/>
              <a:ext cx="41811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13A980AF-0C03-4CD4-BB2E-C19AFB79FD95}"/>
                </a:ext>
              </a:extLst>
            </p:cNvPr>
            <p:cNvCxnSpPr>
              <a:cxnSpLocks/>
            </p:cNvCxnSpPr>
            <p:nvPr/>
          </p:nvCxnSpPr>
          <p:spPr>
            <a:xfrm>
              <a:off x="3508287" y="4053768"/>
              <a:ext cx="41811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6CE3F521-8AFB-4689-B5CE-451A6B3E696C}"/>
                </a:ext>
              </a:extLst>
            </p:cNvPr>
            <p:cNvCxnSpPr>
              <a:cxnSpLocks/>
            </p:cNvCxnSpPr>
            <p:nvPr/>
          </p:nvCxnSpPr>
          <p:spPr>
            <a:xfrm>
              <a:off x="3508287" y="4199111"/>
              <a:ext cx="4181174" cy="70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D2CEC8A-E7CA-4D23-8149-98B875F8860B}"/>
                </a:ext>
              </a:extLst>
            </p:cNvPr>
            <p:cNvSpPr txBox="1"/>
            <p:nvPr/>
          </p:nvSpPr>
          <p:spPr>
            <a:xfrm>
              <a:off x="3181890" y="3724982"/>
              <a:ext cx="2838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1</a:t>
              </a:r>
              <a:endParaRPr lang="ko-KR" altLang="en-US" sz="700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45BBD54-8909-4E7C-87FD-0293F179D9D1}"/>
                </a:ext>
              </a:extLst>
            </p:cNvPr>
            <p:cNvSpPr txBox="1"/>
            <p:nvPr/>
          </p:nvSpPr>
          <p:spPr>
            <a:xfrm>
              <a:off x="3184453" y="3873087"/>
              <a:ext cx="2838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2</a:t>
              </a:r>
              <a:endParaRPr lang="ko-KR" altLang="en-US" sz="7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D2BD290-7CAE-45F3-BD71-96E12A4378A0}"/>
                </a:ext>
              </a:extLst>
            </p:cNvPr>
            <p:cNvSpPr txBox="1"/>
            <p:nvPr/>
          </p:nvSpPr>
          <p:spPr>
            <a:xfrm>
              <a:off x="3187016" y="4029976"/>
              <a:ext cx="2838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3</a:t>
              </a:r>
              <a:endParaRPr lang="ko-KR" altLang="en-US" sz="7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78AE9FC-1D62-4DC6-9B67-1B69BD77ED04}"/>
                </a:ext>
              </a:extLst>
            </p:cNvPr>
            <p:cNvSpPr txBox="1"/>
            <p:nvPr/>
          </p:nvSpPr>
          <p:spPr>
            <a:xfrm>
              <a:off x="3187016" y="5275476"/>
              <a:ext cx="28384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30</a:t>
              </a:r>
              <a:endParaRPr lang="ko-KR" altLang="en-US" sz="600" dirty="0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84964AF1-04BF-4FB3-97E4-492FC81C0E6F}"/>
                </a:ext>
              </a:extLst>
            </p:cNvPr>
            <p:cNvCxnSpPr>
              <a:cxnSpLocks/>
            </p:cNvCxnSpPr>
            <p:nvPr/>
          </p:nvCxnSpPr>
          <p:spPr>
            <a:xfrm>
              <a:off x="3508287" y="5303705"/>
              <a:ext cx="41811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25AAF155-D343-414F-939B-6486E6D58C11}"/>
                </a:ext>
              </a:extLst>
            </p:cNvPr>
            <p:cNvCxnSpPr>
              <a:cxnSpLocks/>
            </p:cNvCxnSpPr>
            <p:nvPr/>
          </p:nvCxnSpPr>
          <p:spPr>
            <a:xfrm>
              <a:off x="3147555" y="4047873"/>
              <a:ext cx="3083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CD6A1D9E-25B4-4369-8992-94C54AC36897}"/>
                </a:ext>
              </a:extLst>
            </p:cNvPr>
            <p:cNvCxnSpPr>
              <a:cxnSpLocks/>
            </p:cNvCxnSpPr>
            <p:nvPr/>
          </p:nvCxnSpPr>
          <p:spPr>
            <a:xfrm>
              <a:off x="3159776" y="3891843"/>
              <a:ext cx="2859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F88A0837-6E94-4DC7-95C6-AD24F7E411CD}"/>
                </a:ext>
              </a:extLst>
            </p:cNvPr>
            <p:cNvCxnSpPr>
              <a:cxnSpLocks/>
            </p:cNvCxnSpPr>
            <p:nvPr/>
          </p:nvCxnSpPr>
          <p:spPr>
            <a:xfrm>
              <a:off x="3147555" y="4206168"/>
              <a:ext cx="3083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0FD8C8BC-9D8E-4C3F-AD2D-A151A03A97EB}"/>
                </a:ext>
              </a:extLst>
            </p:cNvPr>
            <p:cNvCxnSpPr>
              <a:cxnSpLocks/>
            </p:cNvCxnSpPr>
            <p:nvPr/>
          </p:nvCxnSpPr>
          <p:spPr>
            <a:xfrm>
              <a:off x="3147555" y="5303705"/>
              <a:ext cx="3083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0A70B522-E05C-4881-9E1D-41A724E01BF4}"/>
                </a:ext>
              </a:extLst>
            </p:cNvPr>
            <p:cNvSpPr/>
            <p:nvPr/>
          </p:nvSpPr>
          <p:spPr>
            <a:xfrm>
              <a:off x="7758307" y="3752728"/>
              <a:ext cx="294077" cy="1698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FC4CD74E-C2F6-4F61-9A68-AB84C5902870}"/>
                </a:ext>
              </a:extLst>
            </p:cNvPr>
            <p:cNvCxnSpPr>
              <a:cxnSpLocks/>
            </p:cNvCxnSpPr>
            <p:nvPr/>
          </p:nvCxnSpPr>
          <p:spPr>
            <a:xfrm>
              <a:off x="7757388" y="4047873"/>
              <a:ext cx="2949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9CE2A491-EC1E-4604-AE90-EABFF5A2E5BA}"/>
                </a:ext>
              </a:extLst>
            </p:cNvPr>
            <p:cNvCxnSpPr>
              <a:cxnSpLocks/>
            </p:cNvCxnSpPr>
            <p:nvPr/>
          </p:nvCxnSpPr>
          <p:spPr>
            <a:xfrm>
              <a:off x="7766434" y="3891843"/>
              <a:ext cx="2859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61FB4EAF-9F73-438E-9BA9-41CCA0790A35}"/>
                </a:ext>
              </a:extLst>
            </p:cNvPr>
            <p:cNvCxnSpPr>
              <a:cxnSpLocks/>
            </p:cNvCxnSpPr>
            <p:nvPr/>
          </p:nvCxnSpPr>
          <p:spPr>
            <a:xfrm>
              <a:off x="7766913" y="4206168"/>
              <a:ext cx="285471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74E2573-3AE1-41FC-A88A-65E4887909E7}"/>
                </a:ext>
              </a:extLst>
            </p:cNvPr>
            <p:cNvSpPr txBox="1"/>
            <p:nvPr/>
          </p:nvSpPr>
          <p:spPr>
            <a:xfrm>
              <a:off x="3166152" y="4290723"/>
              <a:ext cx="3006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〮</a:t>
              </a:r>
              <a:endParaRPr lang="en-US" altLang="ko-KR" dirty="0"/>
            </a:p>
            <a:p>
              <a:r>
                <a:rPr lang="ko-KR" altLang="en-US" dirty="0"/>
                <a:t>〮</a:t>
              </a:r>
              <a:endParaRPr lang="en-US" altLang="ko-KR" dirty="0"/>
            </a:p>
            <a:p>
              <a:r>
                <a:rPr lang="ko-KR" altLang="en-US" dirty="0"/>
                <a:t>〮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0774A9AF-C094-46C1-A762-FC4080D2107F}"/>
                </a:ext>
              </a:extLst>
            </p:cNvPr>
            <p:cNvSpPr txBox="1"/>
            <p:nvPr/>
          </p:nvSpPr>
          <p:spPr>
            <a:xfrm>
              <a:off x="5624605" y="4299469"/>
              <a:ext cx="3006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〮</a:t>
              </a:r>
              <a:endParaRPr lang="en-US" altLang="ko-KR" dirty="0"/>
            </a:p>
            <a:p>
              <a:r>
                <a:rPr lang="ko-KR" altLang="en-US" dirty="0"/>
                <a:t>〮</a:t>
              </a:r>
              <a:endParaRPr lang="en-US" altLang="ko-KR" dirty="0"/>
            </a:p>
            <a:p>
              <a:r>
                <a:rPr lang="ko-KR" altLang="en-US" dirty="0"/>
                <a:t>〮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02D5E18-4576-435E-8D03-C6BDFA8DBD68}"/>
                </a:ext>
              </a:extLst>
            </p:cNvPr>
            <p:cNvSpPr txBox="1"/>
            <p:nvPr/>
          </p:nvSpPr>
          <p:spPr>
            <a:xfrm>
              <a:off x="7786399" y="4263450"/>
              <a:ext cx="3006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〮</a:t>
              </a:r>
              <a:endParaRPr lang="en-US" altLang="ko-KR" dirty="0"/>
            </a:p>
            <a:p>
              <a:r>
                <a:rPr lang="ko-KR" altLang="en-US" dirty="0"/>
                <a:t>〮</a:t>
              </a:r>
              <a:endParaRPr lang="en-US" altLang="ko-KR" dirty="0"/>
            </a:p>
            <a:p>
              <a:r>
                <a:rPr lang="ko-KR" altLang="en-US" dirty="0"/>
                <a:t>〮</a:t>
              </a:r>
            </a:p>
          </p:txBody>
        </p: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B182F31C-C213-44E6-BD37-C9E71F16B80C}"/>
                </a:ext>
              </a:extLst>
            </p:cNvPr>
            <p:cNvCxnSpPr>
              <a:cxnSpLocks/>
            </p:cNvCxnSpPr>
            <p:nvPr/>
          </p:nvCxnSpPr>
          <p:spPr>
            <a:xfrm>
              <a:off x="7766434" y="5303705"/>
              <a:ext cx="285471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09B94D1E-67FE-4438-895D-24F381FD3D92}"/>
              </a:ext>
            </a:extLst>
          </p:cNvPr>
          <p:cNvSpPr txBox="1"/>
          <p:nvPr/>
        </p:nvSpPr>
        <p:spPr>
          <a:xfrm>
            <a:off x="7434528" y="2794222"/>
            <a:ext cx="2938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Statistical Features </a:t>
            </a:r>
            <a:r>
              <a:rPr lang="ko-KR" altLang="en-US" dirty="0"/>
              <a:t>추출</a:t>
            </a:r>
            <a:r>
              <a:rPr lang="en-US" altLang="ko-KR" dirty="0"/>
              <a:t>(mean, std, var, skew)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E6E09-232D-4045-AA35-1C79C94991D5}"/>
              </a:ext>
            </a:extLst>
          </p:cNvPr>
          <p:cNvSpPr txBox="1"/>
          <p:nvPr/>
        </p:nvSpPr>
        <p:spPr>
          <a:xfrm>
            <a:off x="883735" y="24226"/>
            <a:ext cx="2210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30</a:t>
            </a:r>
            <a:r>
              <a:rPr lang="ko-KR" altLang="en-US" sz="1100" dirty="0"/>
              <a:t>개의 진동데이터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9A2CD-CCC6-47F9-833A-E806CD007ADE}"/>
              </a:ext>
            </a:extLst>
          </p:cNvPr>
          <p:cNvSpPr txBox="1"/>
          <p:nvPr/>
        </p:nvSpPr>
        <p:spPr>
          <a:xfrm>
            <a:off x="505586" y="4905495"/>
            <a:ext cx="19560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chunk_size</a:t>
            </a:r>
            <a:r>
              <a:rPr lang="ko-KR" altLang="en-US" sz="1050" dirty="0"/>
              <a:t>로 나누기</a:t>
            </a:r>
          </a:p>
        </p:txBody>
      </p:sp>
    </p:spTree>
    <p:extLst>
      <p:ext uri="{BB962C8B-B14F-4D97-AF65-F5344CB8AC3E}">
        <p14:creationId xmlns:p14="http://schemas.microsoft.com/office/powerpoint/2010/main" val="356809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8539B2A-41AC-4937-8C51-724532AF2D6A}"/>
              </a:ext>
            </a:extLst>
          </p:cNvPr>
          <p:cNvGrpSpPr/>
          <p:nvPr/>
        </p:nvGrpSpPr>
        <p:grpSpPr>
          <a:xfrm>
            <a:off x="1139189" y="345498"/>
            <a:ext cx="1638300" cy="1981200"/>
            <a:chOff x="381000" y="998220"/>
            <a:chExt cx="1638300" cy="1981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06EDA-C376-41B5-BF44-53DC98B43731}"/>
                </a:ext>
              </a:extLst>
            </p:cNvPr>
            <p:cNvSpPr/>
            <p:nvPr/>
          </p:nvSpPr>
          <p:spPr>
            <a:xfrm>
              <a:off x="381000" y="998220"/>
              <a:ext cx="1638300" cy="198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9DC762-FCB2-4153-A0FB-098F26DE3E0B}"/>
                </a:ext>
              </a:extLst>
            </p:cNvPr>
            <p:cNvSpPr/>
            <p:nvPr/>
          </p:nvSpPr>
          <p:spPr>
            <a:xfrm>
              <a:off x="381000" y="998220"/>
              <a:ext cx="586740" cy="2133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Timestamp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397EBBF-EBDA-4341-9720-CA4F4B0614A2}"/>
                </a:ext>
              </a:extLst>
            </p:cNvPr>
            <p:cNvSpPr/>
            <p:nvPr/>
          </p:nvSpPr>
          <p:spPr>
            <a:xfrm>
              <a:off x="967740" y="998220"/>
              <a:ext cx="350520" cy="21336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X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33EC96-A83A-42A0-BED3-87B2039CB12D}"/>
                </a:ext>
              </a:extLst>
            </p:cNvPr>
            <p:cNvSpPr/>
            <p:nvPr/>
          </p:nvSpPr>
          <p:spPr>
            <a:xfrm>
              <a:off x="1318260" y="998220"/>
              <a:ext cx="350520" cy="2133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Y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873E0D-022E-4C90-A948-5E9A8160EFEE}"/>
                </a:ext>
              </a:extLst>
            </p:cNvPr>
            <p:cNvSpPr/>
            <p:nvPr/>
          </p:nvSpPr>
          <p:spPr>
            <a:xfrm>
              <a:off x="1668780" y="998220"/>
              <a:ext cx="350520" cy="21336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Z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EB26749-D7B7-456E-9951-C4385816C5FF}"/>
              </a:ext>
            </a:extLst>
          </p:cNvPr>
          <p:cNvGrpSpPr/>
          <p:nvPr/>
        </p:nvGrpSpPr>
        <p:grpSpPr>
          <a:xfrm>
            <a:off x="525780" y="817938"/>
            <a:ext cx="1638300" cy="1981200"/>
            <a:chOff x="381000" y="998220"/>
            <a:chExt cx="1638300" cy="19812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EC17FBE-FFFB-4F43-8A88-79DCCC591002}"/>
                </a:ext>
              </a:extLst>
            </p:cNvPr>
            <p:cNvSpPr/>
            <p:nvPr/>
          </p:nvSpPr>
          <p:spPr>
            <a:xfrm>
              <a:off x="381000" y="998220"/>
              <a:ext cx="1638300" cy="198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25E8CF4-6673-44CC-8075-5E3F56165F18}"/>
                </a:ext>
              </a:extLst>
            </p:cNvPr>
            <p:cNvSpPr/>
            <p:nvPr/>
          </p:nvSpPr>
          <p:spPr>
            <a:xfrm>
              <a:off x="381000" y="998220"/>
              <a:ext cx="586740" cy="2133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Timestamp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FAB50DC-6A3B-4DE8-875C-62BEDBFA6EBE}"/>
                </a:ext>
              </a:extLst>
            </p:cNvPr>
            <p:cNvSpPr/>
            <p:nvPr/>
          </p:nvSpPr>
          <p:spPr>
            <a:xfrm>
              <a:off x="967740" y="998220"/>
              <a:ext cx="350520" cy="21336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X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077C9A6-0156-4E70-A99C-600272D65426}"/>
                </a:ext>
              </a:extLst>
            </p:cNvPr>
            <p:cNvSpPr/>
            <p:nvPr/>
          </p:nvSpPr>
          <p:spPr>
            <a:xfrm>
              <a:off x="1318260" y="998220"/>
              <a:ext cx="350520" cy="2133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Y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83C749-621E-4F4D-A39A-1443922FAC5B}"/>
                </a:ext>
              </a:extLst>
            </p:cNvPr>
            <p:cNvSpPr/>
            <p:nvPr/>
          </p:nvSpPr>
          <p:spPr>
            <a:xfrm>
              <a:off x="1668780" y="998220"/>
              <a:ext cx="350520" cy="21336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Z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85657F-2DCE-4A9E-92BA-B3D6149362B5}"/>
              </a:ext>
            </a:extLst>
          </p:cNvPr>
          <p:cNvGrpSpPr/>
          <p:nvPr/>
        </p:nvGrpSpPr>
        <p:grpSpPr>
          <a:xfrm>
            <a:off x="179069" y="1031298"/>
            <a:ext cx="1638300" cy="1981200"/>
            <a:chOff x="381000" y="998220"/>
            <a:chExt cx="1638300" cy="19812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645F7E-98F6-4B9E-BDE7-0D02BEF6E17F}"/>
                </a:ext>
              </a:extLst>
            </p:cNvPr>
            <p:cNvSpPr/>
            <p:nvPr/>
          </p:nvSpPr>
          <p:spPr>
            <a:xfrm>
              <a:off x="381000" y="998220"/>
              <a:ext cx="1638300" cy="198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AA3778-B0F8-4300-AD68-FB19358ECE95}"/>
                </a:ext>
              </a:extLst>
            </p:cNvPr>
            <p:cNvSpPr/>
            <p:nvPr/>
          </p:nvSpPr>
          <p:spPr>
            <a:xfrm>
              <a:off x="381000" y="998220"/>
              <a:ext cx="586740" cy="2133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Timestamp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11DD4E-8E2A-4689-877E-8E9198755651}"/>
                </a:ext>
              </a:extLst>
            </p:cNvPr>
            <p:cNvSpPr/>
            <p:nvPr/>
          </p:nvSpPr>
          <p:spPr>
            <a:xfrm>
              <a:off x="967740" y="998220"/>
              <a:ext cx="350520" cy="21336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X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A90714F-D45E-4120-B74D-F2A94C09D40B}"/>
                </a:ext>
              </a:extLst>
            </p:cNvPr>
            <p:cNvSpPr/>
            <p:nvPr/>
          </p:nvSpPr>
          <p:spPr>
            <a:xfrm>
              <a:off x="1318260" y="998220"/>
              <a:ext cx="350520" cy="2133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Y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1636C0-19D7-4889-8124-26DF3887B7BD}"/>
                </a:ext>
              </a:extLst>
            </p:cNvPr>
            <p:cNvSpPr/>
            <p:nvPr/>
          </p:nvSpPr>
          <p:spPr>
            <a:xfrm>
              <a:off x="1668780" y="998220"/>
              <a:ext cx="350520" cy="21336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Z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FEE5D22-3DEB-4CF1-8B45-857AAE9A11EF}"/>
              </a:ext>
            </a:extLst>
          </p:cNvPr>
          <p:cNvSpPr txBox="1"/>
          <p:nvPr/>
        </p:nvSpPr>
        <p:spPr>
          <a:xfrm rot="19047530">
            <a:off x="1527810" y="373414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7C0CF-E958-4284-9877-E9FAEBB265F0}"/>
              </a:ext>
            </a:extLst>
          </p:cNvPr>
          <p:cNvSpPr txBox="1"/>
          <p:nvPr/>
        </p:nvSpPr>
        <p:spPr>
          <a:xfrm>
            <a:off x="255269" y="3056486"/>
            <a:ext cx="1828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df[0].shape  = (107346, 4)</a:t>
            </a:r>
          </a:p>
          <a:p>
            <a:r>
              <a:rPr lang="en-US" altLang="ko-KR" sz="1100" dirty="0"/>
              <a:t>df[1].shape  = (102909, 4)</a:t>
            </a:r>
            <a:endParaRPr lang="ko-KR" altLang="en-US" sz="1100" dirty="0"/>
          </a:p>
          <a:p>
            <a:r>
              <a:rPr lang="en-US" altLang="ko-KR" sz="1100" dirty="0"/>
              <a:t>df[2].shape  = (117343, 4)</a:t>
            </a:r>
            <a:endParaRPr lang="ko-KR" altLang="en-US" sz="1100" dirty="0"/>
          </a:p>
          <a:p>
            <a:r>
              <a:rPr lang="en-US" altLang="ko-KR" sz="1100" dirty="0"/>
              <a:t>	      ∙</a:t>
            </a:r>
          </a:p>
          <a:p>
            <a:r>
              <a:rPr lang="en-US" altLang="ko-KR" sz="1100" dirty="0"/>
              <a:t>	      ∙</a:t>
            </a:r>
          </a:p>
          <a:p>
            <a:r>
              <a:rPr lang="en-US" altLang="ko-KR" sz="1100" dirty="0"/>
              <a:t>	      ∙  </a:t>
            </a:r>
          </a:p>
          <a:p>
            <a:r>
              <a:rPr lang="en-US" altLang="ko-KR" sz="1100" dirty="0"/>
              <a:t>df[29].shape = (101405, 4)</a:t>
            </a:r>
            <a:endParaRPr lang="ko-KR" altLang="en-US" sz="1100" dirty="0"/>
          </a:p>
          <a:p>
            <a:endParaRPr lang="ko-KR" altLang="en-US" sz="11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BC4B58EE-290C-4854-95B5-80DC232EF2EF}"/>
              </a:ext>
            </a:extLst>
          </p:cNvPr>
          <p:cNvSpPr/>
          <p:nvPr/>
        </p:nvSpPr>
        <p:spPr>
          <a:xfrm>
            <a:off x="941069" y="4439079"/>
            <a:ext cx="251461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7AC0BA-39C5-4E9C-993C-6EA12C58DA7A}"/>
              </a:ext>
            </a:extLst>
          </p:cNvPr>
          <p:cNvSpPr txBox="1"/>
          <p:nvPr/>
        </p:nvSpPr>
        <p:spPr>
          <a:xfrm>
            <a:off x="735330" y="1402369"/>
            <a:ext cx="902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df[0]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58954-8D5D-4D4F-8898-7EF75A9256F7}"/>
              </a:ext>
            </a:extLst>
          </p:cNvPr>
          <p:cNvSpPr txBox="1"/>
          <p:nvPr/>
        </p:nvSpPr>
        <p:spPr>
          <a:xfrm>
            <a:off x="1733549" y="1295318"/>
            <a:ext cx="902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df[1]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53DC03-D14F-4AC6-B583-BD92CBFA6790}"/>
              </a:ext>
            </a:extLst>
          </p:cNvPr>
          <p:cNvSpPr txBox="1"/>
          <p:nvPr/>
        </p:nvSpPr>
        <p:spPr>
          <a:xfrm>
            <a:off x="1885964" y="515736"/>
            <a:ext cx="902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df[29]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5A1CCA-2026-43B2-AD85-C78ABE422841}"/>
              </a:ext>
            </a:extLst>
          </p:cNvPr>
          <p:cNvSpPr txBox="1"/>
          <p:nvPr/>
        </p:nvSpPr>
        <p:spPr>
          <a:xfrm>
            <a:off x="4565871" y="-30752"/>
            <a:ext cx="454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Frequency domain</a:t>
            </a:r>
            <a:endParaRPr lang="ko-KR" altLang="en-US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137594-64D7-4FBD-BC6E-49AAE1BBAF48}"/>
              </a:ext>
            </a:extLst>
          </p:cNvPr>
          <p:cNvSpPr txBox="1"/>
          <p:nvPr/>
        </p:nvSpPr>
        <p:spPr>
          <a:xfrm>
            <a:off x="2898104" y="4057898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운전주파수 </a:t>
            </a:r>
            <a:r>
              <a:rPr lang="en-US" altLang="ko-KR" sz="1400" dirty="0"/>
              <a:t>900 Hz</a:t>
            </a:r>
          </a:p>
          <a:p>
            <a:r>
              <a:rPr lang="ko-KR" altLang="en-US" sz="1400" dirty="0"/>
              <a:t>샘플링 주파수 </a:t>
            </a:r>
            <a:r>
              <a:rPr lang="en-US" altLang="ko-KR" sz="1400" dirty="0"/>
              <a:t>1800 Hz</a:t>
            </a:r>
          </a:p>
          <a:p>
            <a:endParaRPr lang="en-US" altLang="ko-KR" sz="1400" dirty="0"/>
          </a:p>
          <a:p>
            <a:r>
              <a:rPr lang="en-US" altLang="ko-KR" sz="1400" dirty="0"/>
              <a:t>Ex) f(0) = 50Hz(</a:t>
            </a:r>
            <a:r>
              <a:rPr lang="en-US" altLang="ko-KR" sz="1400" b="1" dirty="0"/>
              <a:t>Harmonic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Feature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X(0), X(1), … , X(35)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918D7C-6858-4405-B36A-0068CCBC9AEA}"/>
              </a:ext>
            </a:extLst>
          </p:cNvPr>
          <p:cNvSpPr txBox="1"/>
          <p:nvPr/>
        </p:nvSpPr>
        <p:spPr>
          <a:xfrm>
            <a:off x="266027" y="5163043"/>
            <a:ext cx="1828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df[0].shape  = (99000, 4)</a:t>
            </a:r>
          </a:p>
          <a:p>
            <a:r>
              <a:rPr lang="en-US" altLang="ko-KR" sz="1100" dirty="0"/>
              <a:t>df[1].shape  = (99000, 4)</a:t>
            </a:r>
            <a:endParaRPr lang="ko-KR" altLang="en-US" sz="1100" dirty="0"/>
          </a:p>
          <a:p>
            <a:r>
              <a:rPr lang="en-US" altLang="ko-KR" sz="1100" dirty="0"/>
              <a:t>df[2].shape  = (99000, 4)</a:t>
            </a:r>
            <a:endParaRPr lang="ko-KR" altLang="en-US" sz="1100" dirty="0"/>
          </a:p>
          <a:p>
            <a:r>
              <a:rPr lang="en-US" altLang="ko-KR" sz="1100" dirty="0"/>
              <a:t>	      ∙</a:t>
            </a:r>
          </a:p>
          <a:p>
            <a:r>
              <a:rPr lang="en-US" altLang="ko-KR" sz="1100" dirty="0"/>
              <a:t>	      ∙</a:t>
            </a:r>
          </a:p>
          <a:p>
            <a:r>
              <a:rPr lang="en-US" altLang="ko-KR" sz="1100" dirty="0"/>
              <a:t>	      ∙  </a:t>
            </a:r>
          </a:p>
          <a:p>
            <a:r>
              <a:rPr lang="en-US" altLang="ko-KR" sz="1100" dirty="0"/>
              <a:t>df[29].shape = (99000, 4)</a:t>
            </a:r>
            <a:endParaRPr lang="ko-KR" altLang="en-US" sz="1100" dirty="0"/>
          </a:p>
          <a:p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EC99C2-856A-431F-968D-C215A3C57C90}"/>
              </a:ext>
            </a:extLst>
          </p:cNvPr>
          <p:cNvSpPr txBox="1"/>
          <p:nvPr/>
        </p:nvSpPr>
        <p:spPr>
          <a:xfrm>
            <a:off x="1146139" y="4565874"/>
            <a:ext cx="320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df.iloc</a:t>
            </a:r>
            <a:r>
              <a:rPr lang="en-US" altLang="ko-KR" sz="1100" dirty="0"/>
              <a:t>[:99000, ::]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10A0FF-917B-4198-A385-2630A302A8EA}"/>
              </a:ext>
            </a:extLst>
          </p:cNvPr>
          <p:cNvSpPr txBox="1"/>
          <p:nvPr/>
        </p:nvSpPr>
        <p:spPr>
          <a:xfrm>
            <a:off x="0" y="6533323"/>
            <a:ext cx="435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Chunk_size</a:t>
            </a:r>
            <a:r>
              <a:rPr lang="en-US" altLang="ko-KR" sz="1200" b="1" dirty="0"/>
              <a:t> = 99000 (1800Hz (</a:t>
            </a:r>
            <a:r>
              <a:rPr lang="en-US" altLang="ko-KR" sz="1200" b="1" dirty="0" err="1"/>
              <a:t>sampling_frequency</a:t>
            </a:r>
            <a:r>
              <a:rPr lang="en-US" altLang="ko-KR" sz="1200" b="1" dirty="0"/>
              <a:t>)*55</a:t>
            </a:r>
            <a:r>
              <a:rPr lang="ko-KR" altLang="en-US" sz="1200" b="1" dirty="0"/>
              <a:t>개</a:t>
            </a:r>
            <a:r>
              <a:rPr lang="en-US" altLang="ko-KR" sz="1200" b="1" dirty="0"/>
              <a:t>)</a:t>
            </a:r>
          </a:p>
          <a:p>
            <a:endParaRPr lang="en-US" altLang="ko-KR" sz="1200" b="1" dirty="0"/>
          </a:p>
          <a:p>
            <a:endParaRPr lang="ko-KR" altLang="en-US" sz="1200" b="1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B39AF23-7FCC-426F-B62A-013FDA8F1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8"/>
          <a:stretch/>
        </p:blipFill>
        <p:spPr>
          <a:xfrm>
            <a:off x="2825230" y="504083"/>
            <a:ext cx="5735942" cy="1865155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01015A53-DE85-481D-A345-E58CB1500D96}"/>
              </a:ext>
            </a:extLst>
          </p:cNvPr>
          <p:cNvSpPr/>
          <p:nvPr/>
        </p:nvSpPr>
        <p:spPr>
          <a:xfrm>
            <a:off x="11742519" y="245488"/>
            <a:ext cx="423356" cy="257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label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8B6B993-8A73-4C4B-9008-CAD71558ACDE}"/>
              </a:ext>
            </a:extLst>
          </p:cNvPr>
          <p:cNvSpPr/>
          <p:nvPr/>
        </p:nvSpPr>
        <p:spPr>
          <a:xfrm>
            <a:off x="11818059" y="604269"/>
            <a:ext cx="283847" cy="1729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BD1035C-9D95-4592-8C2E-D34C5ED2C622}"/>
              </a:ext>
            </a:extLst>
          </p:cNvPr>
          <p:cNvCxnSpPr>
            <a:cxnSpLocks/>
          </p:cNvCxnSpPr>
          <p:nvPr/>
        </p:nvCxnSpPr>
        <p:spPr>
          <a:xfrm>
            <a:off x="11817140" y="899414"/>
            <a:ext cx="28473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C4E7746-D765-4604-9A5F-D4C511FF7D32}"/>
              </a:ext>
            </a:extLst>
          </p:cNvPr>
          <p:cNvCxnSpPr>
            <a:cxnSpLocks/>
          </p:cNvCxnSpPr>
          <p:nvPr/>
        </p:nvCxnSpPr>
        <p:spPr>
          <a:xfrm>
            <a:off x="11826186" y="743384"/>
            <a:ext cx="2760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4CB15A6-F304-4081-A366-7B39F209D2C4}"/>
              </a:ext>
            </a:extLst>
          </p:cNvPr>
          <p:cNvCxnSpPr>
            <a:cxnSpLocks/>
          </p:cNvCxnSpPr>
          <p:nvPr/>
        </p:nvCxnSpPr>
        <p:spPr>
          <a:xfrm>
            <a:off x="11826665" y="1057709"/>
            <a:ext cx="2755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5B6250D-7905-4707-8DA6-B125C7B06E15}"/>
              </a:ext>
            </a:extLst>
          </p:cNvPr>
          <p:cNvSpPr txBox="1"/>
          <p:nvPr/>
        </p:nvSpPr>
        <p:spPr>
          <a:xfrm>
            <a:off x="11846151" y="1114991"/>
            <a:ext cx="290187" cy="93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〮</a:t>
            </a:r>
            <a:endParaRPr lang="en-US" altLang="ko-KR" dirty="0"/>
          </a:p>
          <a:p>
            <a:r>
              <a:rPr lang="ko-KR" altLang="en-US" dirty="0"/>
              <a:t>〮</a:t>
            </a:r>
            <a:endParaRPr lang="en-US" altLang="ko-KR" dirty="0"/>
          </a:p>
          <a:p>
            <a:r>
              <a:rPr lang="ko-KR" altLang="en-US" dirty="0"/>
              <a:t>〮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B6FB9AFF-D242-4E7C-BAD4-B972D89640FC}"/>
              </a:ext>
            </a:extLst>
          </p:cNvPr>
          <p:cNvCxnSpPr>
            <a:cxnSpLocks/>
          </p:cNvCxnSpPr>
          <p:nvPr/>
        </p:nvCxnSpPr>
        <p:spPr>
          <a:xfrm>
            <a:off x="11826186" y="2155246"/>
            <a:ext cx="2755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B9C6911-8E6D-48B5-92D5-B97D028BC6BE}"/>
              </a:ext>
            </a:extLst>
          </p:cNvPr>
          <p:cNvGrpSpPr/>
          <p:nvPr/>
        </p:nvGrpSpPr>
        <p:grpSpPr>
          <a:xfrm>
            <a:off x="5207833" y="2671660"/>
            <a:ext cx="3165272" cy="1946462"/>
            <a:chOff x="5895300" y="3311941"/>
            <a:chExt cx="3165272" cy="194646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0F2C2E5-793B-493F-8988-FD075797ADAD}"/>
                </a:ext>
              </a:extLst>
            </p:cNvPr>
            <p:cNvSpPr/>
            <p:nvPr/>
          </p:nvSpPr>
          <p:spPr>
            <a:xfrm>
              <a:off x="5895300" y="3543669"/>
              <a:ext cx="310392" cy="16989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A802254-13F3-4EF5-89E9-715F193EC5A1}"/>
                </a:ext>
              </a:extLst>
            </p:cNvPr>
            <p:cNvSpPr/>
            <p:nvPr/>
          </p:nvSpPr>
          <p:spPr>
            <a:xfrm>
              <a:off x="6256033" y="3543669"/>
              <a:ext cx="2804539" cy="1698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F786EA1-0DAF-4759-931F-25FD599BCA58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32" y="3690104"/>
              <a:ext cx="280454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2BF05AB1-B870-43E4-A59F-D06B35218641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32" y="3852029"/>
              <a:ext cx="280454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EFF4FE42-E341-4EF4-BD0C-7F7CDB630078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32" y="3997372"/>
              <a:ext cx="2804539" cy="106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B0FE8A6-9C5D-4DA2-B9DC-3E00E83A8397}"/>
                </a:ext>
              </a:extLst>
            </p:cNvPr>
            <p:cNvSpPr txBox="1"/>
            <p:nvPr/>
          </p:nvSpPr>
          <p:spPr>
            <a:xfrm>
              <a:off x="5929635" y="3523243"/>
              <a:ext cx="2838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1</a:t>
              </a:r>
              <a:endParaRPr lang="ko-KR" altLang="en-US" sz="7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AF2284-238E-403E-AA5B-D9F973FBE9ED}"/>
                </a:ext>
              </a:extLst>
            </p:cNvPr>
            <p:cNvSpPr txBox="1"/>
            <p:nvPr/>
          </p:nvSpPr>
          <p:spPr>
            <a:xfrm>
              <a:off x="5932198" y="3671348"/>
              <a:ext cx="2838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2</a:t>
              </a:r>
              <a:endParaRPr lang="ko-KR" altLang="en-US" sz="7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43A879-55F6-4A1A-AF4D-D35D43CEE9AC}"/>
                </a:ext>
              </a:extLst>
            </p:cNvPr>
            <p:cNvSpPr txBox="1"/>
            <p:nvPr/>
          </p:nvSpPr>
          <p:spPr>
            <a:xfrm>
              <a:off x="5934761" y="3828237"/>
              <a:ext cx="2838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3</a:t>
              </a:r>
              <a:endParaRPr lang="ko-KR" altLang="en-US" sz="7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EFFDE01-1668-430E-A55F-B21896127C21}"/>
                </a:ext>
              </a:extLst>
            </p:cNvPr>
            <p:cNvSpPr txBox="1"/>
            <p:nvPr/>
          </p:nvSpPr>
          <p:spPr>
            <a:xfrm>
              <a:off x="5934761" y="5073737"/>
              <a:ext cx="28384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30</a:t>
              </a:r>
              <a:endParaRPr lang="ko-KR" altLang="en-US" sz="600" dirty="0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F358FB6F-68D4-45E1-B367-19605797C5BE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32" y="5101966"/>
              <a:ext cx="28045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06E99BA-48C1-42EA-A330-58D49083E5AF}"/>
                </a:ext>
              </a:extLst>
            </p:cNvPr>
            <p:cNvCxnSpPr>
              <a:cxnSpLocks/>
            </p:cNvCxnSpPr>
            <p:nvPr/>
          </p:nvCxnSpPr>
          <p:spPr>
            <a:xfrm>
              <a:off x="5895300" y="3846134"/>
              <a:ext cx="3083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5DA7A5D5-44EF-4E3F-940F-342B91C00FFC}"/>
                </a:ext>
              </a:extLst>
            </p:cNvPr>
            <p:cNvCxnSpPr>
              <a:cxnSpLocks/>
            </p:cNvCxnSpPr>
            <p:nvPr/>
          </p:nvCxnSpPr>
          <p:spPr>
            <a:xfrm>
              <a:off x="5907521" y="3690104"/>
              <a:ext cx="2859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476337D8-A074-47B3-A3D3-040B42DE8205}"/>
                </a:ext>
              </a:extLst>
            </p:cNvPr>
            <p:cNvCxnSpPr>
              <a:cxnSpLocks/>
            </p:cNvCxnSpPr>
            <p:nvPr/>
          </p:nvCxnSpPr>
          <p:spPr>
            <a:xfrm>
              <a:off x="5895300" y="4004429"/>
              <a:ext cx="3083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3AD334C3-EEBE-402A-B657-A1B0082265EC}"/>
                </a:ext>
              </a:extLst>
            </p:cNvPr>
            <p:cNvCxnSpPr>
              <a:cxnSpLocks/>
            </p:cNvCxnSpPr>
            <p:nvPr/>
          </p:nvCxnSpPr>
          <p:spPr>
            <a:xfrm>
              <a:off x="5895300" y="5101966"/>
              <a:ext cx="3083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36B2152-0E4F-4317-9C9F-B5F7321B7C4A}"/>
                </a:ext>
              </a:extLst>
            </p:cNvPr>
            <p:cNvSpPr txBox="1"/>
            <p:nvPr/>
          </p:nvSpPr>
          <p:spPr>
            <a:xfrm>
              <a:off x="5913897" y="4088984"/>
              <a:ext cx="3006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〮</a:t>
              </a:r>
              <a:endParaRPr lang="en-US" altLang="ko-KR" dirty="0"/>
            </a:p>
            <a:p>
              <a:r>
                <a:rPr lang="ko-KR" altLang="en-US" dirty="0"/>
                <a:t>〮</a:t>
              </a:r>
              <a:endParaRPr lang="en-US" altLang="ko-KR" dirty="0"/>
            </a:p>
            <a:p>
              <a:r>
                <a:rPr lang="ko-KR" altLang="en-US" dirty="0"/>
                <a:t>〮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5BF9E37-69F3-402C-8772-0C7382D11973}"/>
                </a:ext>
              </a:extLst>
            </p:cNvPr>
            <p:cNvSpPr txBox="1"/>
            <p:nvPr/>
          </p:nvSpPr>
          <p:spPr>
            <a:xfrm>
              <a:off x="8372350" y="4097730"/>
              <a:ext cx="201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〮</a:t>
              </a:r>
              <a:endParaRPr lang="en-US" altLang="ko-KR" dirty="0"/>
            </a:p>
            <a:p>
              <a:r>
                <a:rPr lang="ko-KR" altLang="en-US" dirty="0"/>
                <a:t>〮</a:t>
              </a:r>
              <a:endParaRPr lang="en-US" altLang="ko-KR" dirty="0"/>
            </a:p>
            <a:p>
              <a:r>
                <a:rPr lang="ko-KR" altLang="en-US" dirty="0"/>
                <a:t>〮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B91B36E-8395-416B-B32F-113F0AA74F5D}"/>
                </a:ext>
              </a:extLst>
            </p:cNvPr>
            <p:cNvSpPr/>
            <p:nvPr/>
          </p:nvSpPr>
          <p:spPr>
            <a:xfrm>
              <a:off x="6256032" y="3311941"/>
              <a:ext cx="2804539" cy="1992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X(0), X(1), X(2), X(3),     …    , X(34), X(35) 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91B5B74-D01D-4DD3-B81D-BCEECF030873}"/>
              </a:ext>
            </a:extLst>
          </p:cNvPr>
          <p:cNvSpPr/>
          <p:nvPr/>
        </p:nvSpPr>
        <p:spPr>
          <a:xfrm>
            <a:off x="4974035" y="5170931"/>
            <a:ext cx="2804539" cy="18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X(0), X(1), X(2), X(3),     …    , X(34), X(35)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327E7C49-6F97-4551-84B4-1038A8A2ADE2}"/>
              </a:ext>
            </a:extLst>
          </p:cNvPr>
          <p:cNvSpPr/>
          <p:nvPr/>
        </p:nvSpPr>
        <p:spPr>
          <a:xfrm>
            <a:off x="5262888" y="669231"/>
            <a:ext cx="46990" cy="1457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CF824FC-73C5-4A68-854E-D04402C636C8}"/>
              </a:ext>
            </a:extLst>
          </p:cNvPr>
          <p:cNvSpPr/>
          <p:nvPr/>
        </p:nvSpPr>
        <p:spPr>
          <a:xfrm>
            <a:off x="4997299" y="668778"/>
            <a:ext cx="46990" cy="1457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C759569-78C1-4775-9495-9A31A73B1BB6}"/>
              </a:ext>
            </a:extLst>
          </p:cNvPr>
          <p:cNvSpPr/>
          <p:nvPr/>
        </p:nvSpPr>
        <p:spPr>
          <a:xfrm>
            <a:off x="6344062" y="686043"/>
            <a:ext cx="46990" cy="1457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11A19CD-BD0E-48A1-9109-BE4D1E46944C}"/>
              </a:ext>
            </a:extLst>
          </p:cNvPr>
          <p:cNvSpPr/>
          <p:nvPr/>
        </p:nvSpPr>
        <p:spPr>
          <a:xfrm>
            <a:off x="5141661" y="673706"/>
            <a:ext cx="46990" cy="1457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9470BCE1-4118-42B1-A085-2F77E4CDE3F6}"/>
              </a:ext>
            </a:extLst>
          </p:cNvPr>
          <p:cNvSpPr/>
          <p:nvPr/>
        </p:nvSpPr>
        <p:spPr>
          <a:xfrm rot="2448827">
            <a:off x="5706865" y="2453665"/>
            <a:ext cx="303688" cy="98353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6006FE-CEE4-4654-977E-C02EDD95312F}"/>
              </a:ext>
            </a:extLst>
          </p:cNvPr>
          <p:cNvSpPr txBox="1"/>
          <p:nvPr/>
        </p:nvSpPr>
        <p:spPr>
          <a:xfrm>
            <a:off x="4990320" y="5511281"/>
            <a:ext cx="102984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너무 많은 특성을 사용하면 </a:t>
            </a:r>
            <a:r>
              <a:rPr lang="ko-KR" altLang="en-US" sz="1100" dirty="0" err="1"/>
              <a:t>과적합</a:t>
            </a:r>
            <a:r>
              <a:rPr lang="ko-KR" altLang="en-US" sz="1100" dirty="0"/>
              <a:t> 발생</a:t>
            </a:r>
            <a:endParaRPr lang="en-US" altLang="ko-KR" sz="1100" dirty="0"/>
          </a:p>
          <a:p>
            <a:r>
              <a:rPr lang="ko-KR" altLang="en-US" sz="1100" dirty="0"/>
              <a:t>과적합을 방지하기 위하여 </a:t>
            </a:r>
            <a:r>
              <a:rPr lang="en-US" altLang="ko-KR" sz="1100" b="1" dirty="0"/>
              <a:t>feature importance</a:t>
            </a:r>
            <a:r>
              <a:rPr lang="ko-KR" altLang="en-US" sz="1100" dirty="0"/>
              <a:t>을 </a:t>
            </a:r>
            <a:endParaRPr lang="en-US" altLang="ko-KR" sz="1100" dirty="0"/>
          </a:p>
          <a:p>
            <a:r>
              <a:rPr lang="ko-KR" altLang="en-US" sz="1100" dirty="0"/>
              <a:t>사용하여 상위 중요도 </a:t>
            </a:r>
            <a:r>
              <a:rPr lang="en-US" altLang="ko-KR" sz="1100" dirty="0"/>
              <a:t>12</a:t>
            </a:r>
            <a:r>
              <a:rPr lang="ko-KR" altLang="en-US" sz="1100" dirty="0"/>
              <a:t>개만 사용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4766B4A-96EF-4D76-95FA-83B1F1F2566A}"/>
              </a:ext>
            </a:extLst>
          </p:cNvPr>
          <p:cNvSpPr/>
          <p:nvPr/>
        </p:nvSpPr>
        <p:spPr>
          <a:xfrm>
            <a:off x="8903766" y="246629"/>
            <a:ext cx="2804539" cy="281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X(0), X(10), X(12), X(23),     …    , X(27), X(35)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EDA58773-B139-48EA-9151-285D80E130C3}"/>
              </a:ext>
            </a:extLst>
          </p:cNvPr>
          <p:cNvGrpSpPr/>
          <p:nvPr/>
        </p:nvGrpSpPr>
        <p:grpSpPr>
          <a:xfrm>
            <a:off x="8543034" y="583769"/>
            <a:ext cx="3165272" cy="1735160"/>
            <a:chOff x="5895300" y="3523243"/>
            <a:chExt cx="3165272" cy="1735160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7E92C28-4D55-4F38-AF05-0DF019436BAB}"/>
                </a:ext>
              </a:extLst>
            </p:cNvPr>
            <p:cNvSpPr/>
            <p:nvPr/>
          </p:nvSpPr>
          <p:spPr>
            <a:xfrm>
              <a:off x="5895300" y="3543669"/>
              <a:ext cx="310392" cy="16989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1CD78DD-7131-4102-AD5B-91762D595677}"/>
                </a:ext>
              </a:extLst>
            </p:cNvPr>
            <p:cNvSpPr/>
            <p:nvPr/>
          </p:nvSpPr>
          <p:spPr>
            <a:xfrm>
              <a:off x="6256033" y="3543669"/>
              <a:ext cx="2804539" cy="1698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7ED2D89-5570-4AA9-8719-92F31951F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32" y="3690104"/>
              <a:ext cx="280454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AF4CBD1F-DBCC-43EC-9606-1BD206F3DC3E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32" y="3852029"/>
              <a:ext cx="280454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5757799A-295D-4794-99B2-D9B7B58A537D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32" y="3997372"/>
              <a:ext cx="2804539" cy="106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1370507-050A-481F-A4CE-C633B86F7B43}"/>
                </a:ext>
              </a:extLst>
            </p:cNvPr>
            <p:cNvSpPr txBox="1"/>
            <p:nvPr/>
          </p:nvSpPr>
          <p:spPr>
            <a:xfrm>
              <a:off x="5929635" y="3523243"/>
              <a:ext cx="2838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1</a:t>
              </a:r>
              <a:endParaRPr lang="ko-KR" altLang="en-US" sz="7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436337A-2980-49F2-8BF6-6C25169EAE9F}"/>
                </a:ext>
              </a:extLst>
            </p:cNvPr>
            <p:cNvSpPr txBox="1"/>
            <p:nvPr/>
          </p:nvSpPr>
          <p:spPr>
            <a:xfrm>
              <a:off x="5932198" y="3671348"/>
              <a:ext cx="2838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2</a:t>
              </a:r>
              <a:endParaRPr lang="ko-KR" altLang="en-US" sz="7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A19C30E-18AA-4B1F-96A9-6DCE6DBADA13}"/>
                </a:ext>
              </a:extLst>
            </p:cNvPr>
            <p:cNvSpPr txBox="1"/>
            <p:nvPr/>
          </p:nvSpPr>
          <p:spPr>
            <a:xfrm>
              <a:off x="5934761" y="3828237"/>
              <a:ext cx="2838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3</a:t>
              </a:r>
              <a:endParaRPr lang="ko-KR" altLang="en-US" sz="7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FE144E9-0C6E-477B-A2C5-38CFF8DB1636}"/>
                </a:ext>
              </a:extLst>
            </p:cNvPr>
            <p:cNvSpPr txBox="1"/>
            <p:nvPr/>
          </p:nvSpPr>
          <p:spPr>
            <a:xfrm>
              <a:off x="5934761" y="5073737"/>
              <a:ext cx="28384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30</a:t>
              </a:r>
              <a:endParaRPr lang="ko-KR" altLang="en-US" sz="600" dirty="0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816C241-B552-472F-A13B-614373FE3945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32" y="5101966"/>
              <a:ext cx="28045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DDEA19D9-CFEE-4F1A-8F68-84BDD95F433D}"/>
                </a:ext>
              </a:extLst>
            </p:cNvPr>
            <p:cNvCxnSpPr>
              <a:cxnSpLocks/>
            </p:cNvCxnSpPr>
            <p:nvPr/>
          </p:nvCxnSpPr>
          <p:spPr>
            <a:xfrm>
              <a:off x="5895300" y="3846134"/>
              <a:ext cx="3083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9141F06-E99F-46A8-9F81-93446143089B}"/>
                </a:ext>
              </a:extLst>
            </p:cNvPr>
            <p:cNvCxnSpPr>
              <a:cxnSpLocks/>
            </p:cNvCxnSpPr>
            <p:nvPr/>
          </p:nvCxnSpPr>
          <p:spPr>
            <a:xfrm>
              <a:off x="5907521" y="3690104"/>
              <a:ext cx="2859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8ACD23BE-C50F-48AC-A001-87EB6A87CF9B}"/>
                </a:ext>
              </a:extLst>
            </p:cNvPr>
            <p:cNvCxnSpPr>
              <a:cxnSpLocks/>
            </p:cNvCxnSpPr>
            <p:nvPr/>
          </p:nvCxnSpPr>
          <p:spPr>
            <a:xfrm>
              <a:off x="5895300" y="4004429"/>
              <a:ext cx="3083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3627B75-519D-4F49-8B76-A3EDBB7EDA6E}"/>
                </a:ext>
              </a:extLst>
            </p:cNvPr>
            <p:cNvCxnSpPr>
              <a:cxnSpLocks/>
            </p:cNvCxnSpPr>
            <p:nvPr/>
          </p:nvCxnSpPr>
          <p:spPr>
            <a:xfrm>
              <a:off x="5895300" y="5101966"/>
              <a:ext cx="3083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F77AC9B-6110-40F8-93CE-2995A5AF6490}"/>
                </a:ext>
              </a:extLst>
            </p:cNvPr>
            <p:cNvSpPr txBox="1"/>
            <p:nvPr/>
          </p:nvSpPr>
          <p:spPr>
            <a:xfrm>
              <a:off x="5913897" y="4088984"/>
              <a:ext cx="3006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〮</a:t>
              </a:r>
              <a:endParaRPr lang="en-US" altLang="ko-KR" dirty="0"/>
            </a:p>
            <a:p>
              <a:r>
                <a:rPr lang="ko-KR" altLang="en-US" dirty="0"/>
                <a:t>〮</a:t>
              </a:r>
              <a:endParaRPr lang="en-US" altLang="ko-KR" dirty="0"/>
            </a:p>
            <a:p>
              <a:r>
                <a:rPr lang="ko-KR" altLang="en-US" dirty="0"/>
                <a:t>〮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B93C1D6-CDCF-4786-8CDD-AFEDD38A9997}"/>
                </a:ext>
              </a:extLst>
            </p:cNvPr>
            <p:cNvSpPr txBox="1"/>
            <p:nvPr/>
          </p:nvSpPr>
          <p:spPr>
            <a:xfrm>
              <a:off x="7631590" y="4085636"/>
              <a:ext cx="201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〮</a:t>
              </a:r>
              <a:endParaRPr lang="en-US" altLang="ko-KR" dirty="0"/>
            </a:p>
            <a:p>
              <a:r>
                <a:rPr lang="ko-KR" altLang="en-US" dirty="0"/>
                <a:t>〮</a:t>
              </a:r>
              <a:endParaRPr lang="en-US" altLang="ko-KR" dirty="0"/>
            </a:p>
            <a:p>
              <a:r>
                <a:rPr lang="ko-KR" altLang="en-US" dirty="0"/>
                <a:t>〮</a:t>
              </a:r>
            </a:p>
          </p:txBody>
        </p:sp>
      </p:grp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4B8A55B7-7B5C-433F-B008-A8F106B61795}"/>
              </a:ext>
            </a:extLst>
          </p:cNvPr>
          <p:cNvSpPr/>
          <p:nvPr/>
        </p:nvSpPr>
        <p:spPr>
          <a:xfrm rot="6455502">
            <a:off x="6375809" y="4845350"/>
            <a:ext cx="303688" cy="98353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97D0665D-BCD7-4710-90C6-E8840E0AFE0B}"/>
              </a:ext>
            </a:extLst>
          </p:cNvPr>
          <p:cNvSpPr/>
          <p:nvPr/>
        </p:nvSpPr>
        <p:spPr>
          <a:xfrm rot="18625451">
            <a:off x="7274354" y="3813066"/>
            <a:ext cx="3563288" cy="108925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600480D-F888-41B3-97AA-4645FD086B6C}"/>
              </a:ext>
            </a:extLst>
          </p:cNvPr>
          <p:cNvSpPr txBox="1"/>
          <p:nvPr/>
        </p:nvSpPr>
        <p:spPr>
          <a:xfrm>
            <a:off x="6261763" y="2403156"/>
            <a:ext cx="1523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총</a:t>
            </a:r>
            <a:r>
              <a:rPr lang="en-US" altLang="ko-KR" sz="1100" dirty="0"/>
              <a:t> 36</a:t>
            </a:r>
            <a:r>
              <a:rPr lang="ko-KR" altLang="en-US" sz="1100" dirty="0"/>
              <a:t>개 특성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6401558-EBCB-4841-BA3C-342BCAC9AF5C}"/>
              </a:ext>
            </a:extLst>
          </p:cNvPr>
          <p:cNvSpPr txBox="1"/>
          <p:nvPr/>
        </p:nvSpPr>
        <p:spPr>
          <a:xfrm>
            <a:off x="9956950" y="-9079"/>
            <a:ext cx="1523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총</a:t>
            </a:r>
            <a:r>
              <a:rPr lang="en-US" altLang="ko-KR" sz="1100" dirty="0"/>
              <a:t> 12</a:t>
            </a:r>
            <a:r>
              <a:rPr lang="ko-KR" altLang="en-US" sz="1100" dirty="0"/>
              <a:t>개 특성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CCD0013-C32D-453D-8B56-B0E6397AEA84}"/>
              </a:ext>
            </a:extLst>
          </p:cNvPr>
          <p:cNvSpPr txBox="1"/>
          <p:nvPr/>
        </p:nvSpPr>
        <p:spPr>
          <a:xfrm>
            <a:off x="9163937" y="3701045"/>
            <a:ext cx="5023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effectLst/>
                <a:latin typeface="Söhne Mono"/>
              </a:rPr>
              <a:t>X_train</a:t>
            </a:r>
            <a:r>
              <a:rPr lang="en-US" altLang="ko-KR" sz="1200" b="0" i="0" dirty="0">
                <a:effectLst/>
                <a:latin typeface="Söhne Mono"/>
              </a:rPr>
              <a:t>, </a:t>
            </a:r>
            <a:r>
              <a:rPr lang="en-US" altLang="ko-KR" sz="1200" b="0" i="0" dirty="0" err="1">
                <a:effectLst/>
                <a:latin typeface="Söhne Mono"/>
              </a:rPr>
              <a:t>X_test</a:t>
            </a:r>
            <a:r>
              <a:rPr lang="en-US" altLang="ko-KR" sz="1200" b="0" i="0" dirty="0">
                <a:effectLst/>
                <a:latin typeface="Söhne Mono"/>
              </a:rPr>
              <a:t>, </a:t>
            </a:r>
            <a:r>
              <a:rPr lang="en-US" altLang="ko-KR" sz="1200" b="0" i="0" dirty="0" err="1">
                <a:effectLst/>
                <a:latin typeface="Söhne Mono"/>
              </a:rPr>
              <a:t>y_train</a:t>
            </a:r>
            <a:r>
              <a:rPr lang="en-US" altLang="ko-KR" sz="1200" b="0" i="0" dirty="0">
                <a:effectLst/>
                <a:latin typeface="Söhne Mono"/>
              </a:rPr>
              <a:t>, </a:t>
            </a:r>
            <a:r>
              <a:rPr lang="en-US" altLang="ko-KR" sz="1200" b="0" i="0" dirty="0" err="1">
                <a:effectLst/>
                <a:latin typeface="Söhne Mono"/>
              </a:rPr>
              <a:t>y_test</a:t>
            </a:r>
            <a:r>
              <a:rPr lang="en-US" altLang="ko-KR" sz="1200" b="0" i="0" dirty="0">
                <a:effectLst/>
                <a:latin typeface="Söhne Mono"/>
              </a:rPr>
              <a:t> = </a:t>
            </a:r>
          </a:p>
          <a:p>
            <a:r>
              <a:rPr lang="en-US" altLang="ko-KR" sz="1200" b="0" i="0" dirty="0" err="1">
                <a:effectLst/>
                <a:latin typeface="Söhne Mono"/>
              </a:rPr>
              <a:t>train_test_split</a:t>
            </a:r>
            <a:r>
              <a:rPr lang="en-US" altLang="ko-KR" sz="1200" b="0" i="0" dirty="0">
                <a:effectLst/>
                <a:latin typeface="Söhne Mono"/>
              </a:rPr>
              <a:t>(</a:t>
            </a:r>
            <a:r>
              <a:rPr lang="en-US" altLang="ko-KR" sz="1200" b="0" i="0" dirty="0" err="1">
                <a:effectLst/>
                <a:latin typeface="Söhne Mono"/>
              </a:rPr>
              <a:t>X_data</a:t>
            </a:r>
            <a:r>
              <a:rPr lang="en-US" altLang="ko-KR" sz="1200" b="0" i="0" dirty="0">
                <a:effectLst/>
                <a:latin typeface="Söhne Mono"/>
              </a:rPr>
              <a:t>, </a:t>
            </a:r>
            <a:r>
              <a:rPr lang="en-US" altLang="ko-KR" sz="1200" b="0" i="0" dirty="0" err="1">
                <a:effectLst/>
                <a:latin typeface="Söhne Mono"/>
              </a:rPr>
              <a:t>y_data</a:t>
            </a:r>
            <a:r>
              <a:rPr lang="en-US" altLang="ko-KR" sz="1200" b="0" i="0" dirty="0">
                <a:effectLst/>
                <a:latin typeface="Söhne Mono"/>
              </a:rPr>
              <a:t>, </a:t>
            </a:r>
            <a:r>
              <a:rPr lang="en-US" altLang="ko-KR" sz="1200" b="0" i="0" dirty="0" err="1">
                <a:effectLst/>
                <a:latin typeface="Söhne Mono"/>
              </a:rPr>
              <a:t>test_size</a:t>
            </a:r>
            <a:r>
              <a:rPr lang="en-US" altLang="ko-KR" sz="1200" b="0" i="0" dirty="0">
                <a:effectLst/>
                <a:latin typeface="Söhne Mono"/>
              </a:rPr>
              <a:t>=0.3) 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470B7F3-71FC-46C0-9861-77A49A5D1B68}"/>
              </a:ext>
            </a:extLst>
          </p:cNvPr>
          <p:cNvSpPr txBox="1"/>
          <p:nvPr/>
        </p:nvSpPr>
        <p:spPr>
          <a:xfrm>
            <a:off x="9651069" y="2290051"/>
            <a:ext cx="1659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X_data.shape</a:t>
            </a:r>
            <a:r>
              <a:rPr lang="en-US" altLang="ko-KR" sz="1100" dirty="0"/>
              <a:t> = 30, 12</a:t>
            </a:r>
            <a:endParaRPr lang="ko-KR" altLang="en-US" sz="11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3E2D199-4A42-4B42-84BD-AB479DD6E574}"/>
              </a:ext>
            </a:extLst>
          </p:cNvPr>
          <p:cNvSpPr txBox="1"/>
          <p:nvPr/>
        </p:nvSpPr>
        <p:spPr>
          <a:xfrm>
            <a:off x="10706336" y="2623441"/>
            <a:ext cx="1522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Y_data.shape</a:t>
            </a:r>
            <a:r>
              <a:rPr lang="en-US" altLang="ko-KR" sz="1100" dirty="0"/>
              <a:t> = 30, 1</a:t>
            </a:r>
            <a:endParaRPr lang="ko-KR" altLang="en-US" sz="11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8F88646-0258-4B56-8A49-719AFAA71A8B}"/>
              </a:ext>
            </a:extLst>
          </p:cNvPr>
          <p:cNvSpPr txBox="1"/>
          <p:nvPr/>
        </p:nvSpPr>
        <p:spPr>
          <a:xfrm>
            <a:off x="5468917" y="1130806"/>
            <a:ext cx="78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. . .</a:t>
            </a:r>
            <a:endParaRPr lang="ko-KR" altLang="en-US" sz="28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D059AD6-1803-495D-966F-C30863919469}"/>
              </a:ext>
            </a:extLst>
          </p:cNvPr>
          <p:cNvSpPr txBox="1"/>
          <p:nvPr/>
        </p:nvSpPr>
        <p:spPr>
          <a:xfrm>
            <a:off x="8510665" y="4926769"/>
            <a:ext cx="373897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rf = </a:t>
            </a:r>
            <a:r>
              <a:rPr lang="en-US" altLang="ko-KR" sz="1100" dirty="0" err="1"/>
              <a:t>RandomForestClassifier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n_estimators</a:t>
            </a:r>
            <a:r>
              <a:rPr lang="en-US" altLang="ko-KR" sz="1100" dirty="0"/>
              <a:t> = 100)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y_pred_cv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cross_val_predict</a:t>
            </a:r>
            <a:r>
              <a:rPr lang="en-US" altLang="ko-KR" sz="1100" dirty="0"/>
              <a:t>(rf, </a:t>
            </a:r>
            <a:r>
              <a:rPr lang="en-US" altLang="ko-KR" sz="1100" dirty="0" err="1"/>
              <a:t>X_train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y_train</a:t>
            </a:r>
            <a:r>
              <a:rPr lang="en-US" altLang="ko-KR" sz="1100" dirty="0"/>
              <a:t>, cv =5)</a:t>
            </a:r>
          </a:p>
          <a:p>
            <a:r>
              <a:rPr lang="en-US" altLang="ko-KR" sz="1100" dirty="0" err="1"/>
              <a:t>y_pred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np.argmax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y_pred_cv</a:t>
            </a:r>
            <a:r>
              <a:rPr lang="en-US" altLang="ko-KR" sz="1100" dirty="0"/>
              <a:t>, axis = 1)</a:t>
            </a:r>
          </a:p>
          <a:p>
            <a:endParaRPr lang="en-US" altLang="ko-KR" sz="1100" dirty="0"/>
          </a:p>
          <a:p>
            <a:r>
              <a:rPr lang="en-US" altLang="ko-KR" sz="1100" dirty="0"/>
              <a:t>accuracy = </a:t>
            </a:r>
            <a:r>
              <a:rPr lang="en-US" altLang="ko-KR" sz="1100" dirty="0" err="1"/>
              <a:t>accuracy_score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y_pred</a:t>
            </a:r>
            <a:r>
              <a:rPr lang="en-US" altLang="ko-KR" sz="1100" dirty="0"/>
              <a:t>)</a:t>
            </a:r>
          </a:p>
          <a:p>
            <a:endParaRPr lang="ko-KR" altLang="en-US" sz="11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403099-9BA8-4D81-A0A2-F3D9EBF3D670}"/>
              </a:ext>
            </a:extLst>
          </p:cNvPr>
          <p:cNvSpPr txBox="1"/>
          <p:nvPr/>
        </p:nvSpPr>
        <p:spPr>
          <a:xfrm>
            <a:off x="883735" y="24226"/>
            <a:ext cx="2210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30</a:t>
            </a:r>
            <a:r>
              <a:rPr lang="ko-KR" altLang="en-US" sz="1100" dirty="0"/>
              <a:t>개의 진동데이터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09CF2C-2F1B-4CD0-BC03-1268976B934C}"/>
              </a:ext>
            </a:extLst>
          </p:cNvPr>
          <p:cNvSpPr txBox="1"/>
          <p:nvPr/>
        </p:nvSpPr>
        <p:spPr>
          <a:xfrm>
            <a:off x="505586" y="4905495"/>
            <a:ext cx="19560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chunk_size</a:t>
            </a:r>
            <a:r>
              <a:rPr lang="ko-KR" altLang="en-US" sz="1050" dirty="0"/>
              <a:t>로 나누기</a:t>
            </a:r>
          </a:p>
        </p:txBody>
      </p:sp>
    </p:spTree>
    <p:extLst>
      <p:ext uri="{BB962C8B-B14F-4D97-AF65-F5344CB8AC3E}">
        <p14:creationId xmlns:p14="http://schemas.microsoft.com/office/powerpoint/2010/main" val="357031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4B569-FDD7-4F69-AC2D-0543B60ABDF3}"/>
              </a:ext>
            </a:extLst>
          </p:cNvPr>
          <p:cNvSpPr txBox="1"/>
          <p:nvPr/>
        </p:nvSpPr>
        <p:spPr>
          <a:xfrm>
            <a:off x="3556000" y="4257040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기업과 함께 성장하는 최고의 파트너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F21BE-8EB8-4484-A6E9-8C5E06312AC5}"/>
              </a:ext>
            </a:extLst>
          </p:cNvPr>
          <p:cNvSpPr txBox="1"/>
          <p:nvPr/>
        </p:nvSpPr>
        <p:spPr>
          <a:xfrm>
            <a:off x="3331210" y="4590401"/>
            <a:ext cx="5504180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전자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분야 글로벌 전문생산연구기관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586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1089</Words>
  <Application>Microsoft Office PowerPoint</Application>
  <PresentationFormat>와이드스크린</PresentationFormat>
  <Paragraphs>215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KoPub돋움체 Bold</vt:lpstr>
      <vt:lpstr>Söhne Mono</vt:lpstr>
      <vt:lpstr>맑은 고딕</vt:lpstr>
      <vt:lpstr>Arial</vt:lpstr>
      <vt:lpstr>Courier New</vt:lpstr>
      <vt:lpstr>Tahoma</vt:lpstr>
      <vt:lpstr>times</vt:lpstr>
      <vt:lpstr>Times New Roman</vt:lpstr>
      <vt:lpstr>Verdana</vt:lpstr>
      <vt:lpstr>Wingdings</vt:lpstr>
      <vt:lpstr>Office 테마</vt:lpstr>
      <vt:lpstr>PowerPoint 프레젠테이션</vt:lpstr>
      <vt:lpstr>Analysis Pipeline - 1</vt:lpstr>
      <vt:lpstr>Analysis Pipeline - 2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</dc:title>
  <dc:creator>정환 이</dc:creator>
  <cp:lastModifiedBy>정환 이</cp:lastModifiedBy>
  <cp:revision>16</cp:revision>
  <dcterms:created xsi:type="dcterms:W3CDTF">2024-04-26T05:48:28Z</dcterms:created>
  <dcterms:modified xsi:type="dcterms:W3CDTF">2025-09-09T01:33:01Z</dcterms:modified>
</cp:coreProperties>
</file>