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0.jpeg" ContentType="image/jpeg"/>
  <Override PartName="/ppt/media/image13.png" ContentType="image/png"/>
  <Override PartName="/ppt/media/hdphoto3.wdp" ContentType="image/vnd.ms-photo"/>
  <Override PartName="/ppt/media/image24.png" ContentType="image/png"/>
  <Override PartName="/ppt/media/image1.png" ContentType="image/png"/>
  <Override PartName="/ppt/media/image31.png" ContentType="image/png"/>
  <Override PartName="/ppt/media/image16.png" ContentType="image/png"/>
  <Override PartName="/ppt/media/hdphoto1.wdp" ContentType="image/vnd.ms-photo"/>
  <Override PartName="/ppt/media/image11.png" ContentType="image/png"/>
  <Override PartName="/ppt/media/image48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6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50.png" ContentType="image/png"/>
  <Override PartName="/ppt/media/image51.png" ContentType="image/png"/>
  <Override PartName="/ppt/media/image40.png" ContentType="image/png"/>
  <Override PartName="/ppt/media/image20.png" ContentType="image/png"/>
  <Override PartName="/ppt/media/image36.jpeg" ContentType="image/jpeg"/>
  <Override PartName="/ppt/media/image52.png" ContentType="image/png"/>
  <Override PartName="/ppt/media/image41.png" ContentType="image/png"/>
  <Override PartName="/ppt/media/image53.png" ContentType="image/png"/>
  <Override PartName="/ppt/media/image37.png" ContentType="image/png"/>
  <Override PartName="/ppt/media/image34.jpeg" ContentType="image/jpeg"/>
  <Override PartName="/ppt/media/image18.png" ContentType="image/png"/>
  <Override PartName="/ppt/media/image30.png" ContentType="image/png"/>
  <Override PartName="/ppt/media/image38.png" ContentType="image/png"/>
  <Override PartName="/ppt/media/image8.jpeg" ContentType="image/jpeg"/>
  <Override PartName="/ppt/media/image7.jpeg" ContentType="image/jpeg"/>
  <Override PartName="/ppt/media/image28.png" ContentType="image/png"/>
  <Override PartName="/ppt/media/image29.png" ContentType="image/png"/>
  <Override PartName="/ppt/media/image12.png" ContentType="image/png"/>
  <Override PartName="/ppt/media/image49.png" ContentType="image/png"/>
  <Override PartName="/ppt/media/hdphoto2.wdp" ContentType="image/vnd.ms-photo"/>
  <Override PartName="/ppt/media/image5.png" ContentType="image/png"/>
  <Override PartName="/ppt/media/image35.png" ContentType="image/png"/>
  <Override PartName="/ppt/media/image39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53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5068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5680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4456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85068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5680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44560" y="-680400"/>
            <a:ext cx="1728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44560" y="-49680"/>
            <a:ext cx="35496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44560" y="-680400"/>
            <a:ext cx="1728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53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53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5068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5680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4456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85068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5680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44560" y="-680400"/>
            <a:ext cx="1728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44560" y="-49680"/>
            <a:ext cx="35496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53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53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5068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56800" y="153432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84456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85068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56800" y="3268080"/>
            <a:ext cx="540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44560" y="-49680"/>
            <a:ext cx="3549600" cy="579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331884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53560" y="326808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44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53560" y="1534320"/>
            <a:ext cx="8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44560" y="3268080"/>
            <a:ext cx="17280" cy="158292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2880" y="4156920"/>
            <a:ext cx="9141120" cy="273600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-2880" y="0"/>
            <a:ext cx="9141120" cy="41540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-2880" y="0"/>
            <a:ext cx="666720" cy="5140800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flipH="1">
            <a:off x="-2880" y="0"/>
            <a:ext cx="666720" cy="11372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</a:t>
            </a:r>
            <a:r>
              <a:rPr b="0" lang="en-GB" sz="1800" spc="-1" strike="noStrike">
                <a:latin typeface="Arial"/>
              </a:rPr>
              <a:t>to </a:t>
            </a:r>
            <a:r>
              <a:rPr b="0" lang="en-GB" sz="1800" spc="-1" strike="noStrike">
                <a:latin typeface="Arial"/>
              </a:rPr>
              <a:t>edit </a:t>
            </a:r>
            <a:r>
              <a:rPr b="0" lang="en-GB" sz="1800" spc="-1" strike="noStrike">
                <a:latin typeface="Arial"/>
              </a:rPr>
              <a:t>the </a:t>
            </a:r>
            <a:r>
              <a:rPr b="0" lang="en-GB" sz="1800" spc="-1" strike="noStrike">
                <a:latin typeface="Arial"/>
              </a:rPr>
              <a:t>title </a:t>
            </a:r>
            <a:r>
              <a:rPr b="0" lang="en-GB" sz="1800" spc="-1" strike="noStrike">
                <a:latin typeface="Arial"/>
              </a:rPr>
              <a:t>text </a:t>
            </a:r>
            <a:r>
              <a:rPr b="0" lang="en-GB" sz="1800" spc="-1" strike="noStrike">
                <a:latin typeface="Arial"/>
              </a:rPr>
              <a:t>form</a:t>
            </a:r>
            <a:r>
              <a:rPr b="0" lang="en-GB" sz="1800" spc="-1" strike="noStrike">
                <a:latin typeface="Arial"/>
              </a:rPr>
              <a:t>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280" cy="33188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280" cy="33188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H="1">
            <a:off x="-2880" y="0"/>
            <a:ext cx="666720" cy="5140800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 flipH="1">
            <a:off x="-2880" y="0"/>
            <a:ext cx="666720" cy="11372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844560" y="-49680"/>
            <a:ext cx="354960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44560" y="1534320"/>
            <a:ext cx="17280" cy="33188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863640" y="1534320"/>
            <a:ext cx="17280" cy="33188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microsoft.com/office/2007/relationships/hdphoto" Target="../media/hdphoto3.wdp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hyperlink" Target="https://bwtp.univ-lille.fr/" TargetMode="External"/><Relationship Id="rId4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image" Target="../media/image35.png"/><Relationship Id="rId5" Type="http://schemas.openxmlformats.org/officeDocument/2006/relationships/image" Target="../media/image36.jpe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microsoft.com/office/2007/relationships/hdphoto" Target="../media/hdphoto2.wdp"/><Relationship Id="rId4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" y="4176000"/>
            <a:ext cx="9097200" cy="6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468000" y="576000"/>
            <a:ext cx="6840000" cy="37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Easy-to-use and interpretable 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AI-based calculator predicting 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five year-weight trajectories 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after bariatric surgery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 multiple international cohort SOPHIA study</a:t>
            </a:r>
            <a:br/>
            <a:br/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124" name="Image 9" descr=""/>
          <p:cNvPicPr/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0" t="0" r="0" b="13012"/>
          <a:stretch/>
        </p:blipFill>
        <p:spPr>
          <a:xfrm>
            <a:off x="7056000" y="1944000"/>
            <a:ext cx="1945080" cy="1691640"/>
          </a:xfrm>
          <a:prstGeom prst="rect">
            <a:avLst/>
          </a:prstGeom>
          <a:ln>
            <a:noFill/>
          </a:ln>
        </p:spPr>
      </p:pic>
      <p:pic>
        <p:nvPicPr>
          <p:cNvPr id="125" name="Picture 2" descr="RÃ©sultat de recherche d'images pour &quot;logo chu lille&quot;"/>
          <p:cNvPicPr/>
          <p:nvPr/>
        </p:nvPicPr>
        <p:blipFill>
          <a:blip r:embed="rId3"/>
          <a:stretch/>
        </p:blipFill>
        <p:spPr>
          <a:xfrm>
            <a:off x="3913920" y="4304520"/>
            <a:ext cx="694080" cy="7099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0240" y="4668480"/>
            <a:ext cx="1211796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5106240" y="4284000"/>
            <a:ext cx="1551240" cy="5407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7091640" y="4433400"/>
            <a:ext cx="1653840" cy="4078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2088000" y="4279320"/>
            <a:ext cx="1584000" cy="6706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7"/>
          <a:stretch/>
        </p:blipFill>
        <p:spPr>
          <a:xfrm>
            <a:off x="257040" y="4407120"/>
            <a:ext cx="1614960" cy="48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1259D36-3B85-4FCD-A97D-BDF41678E9B7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1646280" y="1312920"/>
            <a:ext cx="6137640" cy="3581280"/>
          </a:xfrm>
          <a:prstGeom prst="rect">
            <a:avLst/>
          </a:prstGeom>
          <a:ln>
            <a:noFill/>
          </a:ln>
        </p:spPr>
      </p:pic>
      <p:sp>
        <p:nvSpPr>
          <p:cNvPr id="281" name="CustomShape 2"/>
          <p:cNvSpPr/>
          <p:nvPr/>
        </p:nvSpPr>
        <p:spPr>
          <a:xfrm>
            <a:off x="2772000" y="1342440"/>
            <a:ext cx="2842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Patient at preop visit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82" name="Image 9_2" descr=""/>
          <p:cNvPicPr/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0" t="0" r="0" b="13012"/>
          <a:stretch/>
        </p:blipFill>
        <p:spPr>
          <a:xfrm>
            <a:off x="1681560" y="1374480"/>
            <a:ext cx="1124640" cy="539640"/>
          </a:xfrm>
          <a:prstGeom prst="rect">
            <a:avLst/>
          </a:prstGeom>
          <a:ln>
            <a:noFill/>
          </a:ln>
        </p:spPr>
      </p:pic>
      <p:sp>
        <p:nvSpPr>
          <p:cNvPr id="283" name="CustomShape 3"/>
          <p:cNvSpPr/>
          <p:nvPr/>
        </p:nvSpPr>
        <p:spPr>
          <a:xfrm>
            <a:off x="1116000" y="180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#2: patient has unrealistic expectations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84" name="Image 9_1" descr=""/>
          <p:cNvPicPr/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0" t="0" r="0" b="13012"/>
          <a:stretch/>
        </p:blipFill>
        <p:spPr>
          <a:xfrm>
            <a:off x="4129920" y="3528000"/>
            <a:ext cx="404280" cy="761400"/>
          </a:xfrm>
          <a:prstGeom prst="rect">
            <a:avLst/>
          </a:prstGeom>
          <a:ln>
            <a:noFill/>
          </a:ln>
        </p:spPr>
      </p:pic>
      <p:sp>
        <p:nvSpPr>
          <p:cNvPr id="285" name="CustomShape 4"/>
          <p:cNvSpPr/>
          <p:nvPr/>
        </p:nvSpPr>
        <p:spPr>
          <a:xfrm>
            <a:off x="4572000" y="3096000"/>
            <a:ext cx="3346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Expected weight at M24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not consistent with IQR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 flipH="1">
            <a:off x="4331520" y="3816000"/>
            <a:ext cx="1911600" cy="4737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2b808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6"/>
          <p:cNvSpPr/>
          <p:nvPr/>
        </p:nvSpPr>
        <p:spPr>
          <a:xfrm flipH="1">
            <a:off x="2242440" y="1771920"/>
            <a:ext cx="1947960" cy="1425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2b808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BA06AC5-B783-4B2C-8AC4-AF27FACBB09A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890240" y="4361400"/>
            <a:ext cx="851652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616320" y="-347400"/>
            <a:ext cx="9141840" cy="2477520"/>
          </a:xfrm>
          <a:prstGeom prst="rect">
            <a:avLst/>
          </a:prstGeom>
          <a:ln>
            <a:noFill/>
          </a:ln>
        </p:spPr>
      </p:pic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3520800" y="1720800"/>
            <a:ext cx="2671200" cy="2671200"/>
          </a:xfrm>
          <a:prstGeom prst="rect">
            <a:avLst/>
          </a:prstGeom>
          <a:ln>
            <a:noFill/>
          </a:ln>
        </p:spPr>
      </p:pic>
      <p:sp>
        <p:nvSpPr>
          <p:cNvPr id="292" name="TextShape 3"/>
          <p:cNvSpPr txBox="1"/>
          <p:nvPr/>
        </p:nvSpPr>
        <p:spPr>
          <a:xfrm>
            <a:off x="3096360" y="4428000"/>
            <a:ext cx="34556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2400" spc="-1" strike="noStrike">
                <a:latin typeface="Times New Roman"/>
                <a:hlinkClick r:id="rId3"/>
              </a:rPr>
              <a:t>https://bwtp.univ-lille.fr/</a:t>
            </a:r>
            <a:endParaRPr b="0" lang="en-GB" sz="2400" spc="-1" strike="noStrike"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4D234D9-6BDB-4F7B-8356-79FA0AEBF412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311480" y="1175400"/>
            <a:ext cx="851652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4890240" y="4361400"/>
            <a:ext cx="851652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1116000" y="1728000"/>
            <a:ext cx="7413840" cy="120780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Appendix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4482C94-C509-43D5-BCEF-B4820C561065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116000" y="180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Validation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901440" y="1224000"/>
            <a:ext cx="7935480" cy="360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E4FAFA1-E8FE-4CC3-9CF9-22E98EBCCCB4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116000" y="180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Validation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2702520" y="1402200"/>
            <a:ext cx="4674960" cy="333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E84C8F1-B420-4182-9FE1-08839AE9B0E1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pic>
        <p:nvPicPr>
          <p:cNvPr id="132" name="Picture 2_0" descr="http://www.isite-ulne.fr/wp-content/uploads/2018/11/pattou.jpg"/>
          <p:cNvPicPr/>
          <p:nvPr/>
        </p:nvPicPr>
        <p:blipFill>
          <a:blip r:embed="rId1"/>
          <a:stretch/>
        </p:blipFill>
        <p:spPr>
          <a:xfrm>
            <a:off x="4653360" y="230760"/>
            <a:ext cx="817200" cy="1227600"/>
          </a:xfrm>
          <a:prstGeom prst="rect">
            <a:avLst/>
          </a:prstGeom>
          <a:ln>
            <a:noFill/>
          </a:ln>
        </p:spPr>
      </p:pic>
      <p:pic>
        <p:nvPicPr>
          <p:cNvPr id="133" name="Picture 2_1" descr="Philippe Preux, pionnier de l'apprentissage automatique | Inria"/>
          <p:cNvPicPr/>
          <p:nvPr/>
        </p:nvPicPr>
        <p:blipFill>
          <a:blip r:embed="rId2"/>
          <a:stretch/>
        </p:blipFill>
        <p:spPr>
          <a:xfrm>
            <a:off x="4500000" y="2694960"/>
            <a:ext cx="920520" cy="1227600"/>
          </a:xfrm>
          <a:prstGeom prst="rect">
            <a:avLst/>
          </a:prstGeom>
          <a:ln>
            <a:noFill/>
          </a:ln>
        </p:spPr>
      </p:pic>
      <p:pic>
        <p:nvPicPr>
          <p:cNvPr id="134" name="Image 8" descr=""/>
          <p:cNvPicPr/>
          <p:nvPr/>
        </p:nvPicPr>
        <p:blipFill>
          <a:blip r:embed="rId3"/>
          <a:stretch/>
        </p:blipFill>
        <p:spPr>
          <a:xfrm>
            <a:off x="6581880" y="432000"/>
            <a:ext cx="976680" cy="1188360"/>
          </a:xfrm>
          <a:prstGeom prst="rect">
            <a:avLst/>
          </a:prstGeom>
          <a:ln>
            <a:noFill/>
          </a:ln>
        </p:spPr>
      </p:pic>
      <p:pic>
        <p:nvPicPr>
          <p:cNvPr id="135" name="Image 2" descr=""/>
          <p:cNvPicPr/>
          <p:nvPr/>
        </p:nvPicPr>
        <p:blipFill>
          <a:blip r:embed="rId4"/>
          <a:srcRect l="12349" t="0" r="10499" b="0"/>
          <a:stretch/>
        </p:blipFill>
        <p:spPr>
          <a:xfrm>
            <a:off x="6119280" y="3057480"/>
            <a:ext cx="916560" cy="1189080"/>
          </a:xfrm>
          <a:prstGeom prst="rect">
            <a:avLst/>
          </a:prstGeom>
          <a:ln>
            <a:noFill/>
          </a:ln>
        </p:spPr>
      </p:pic>
      <p:pic>
        <p:nvPicPr>
          <p:cNvPr id="136" name="Image 4" descr=""/>
          <p:cNvPicPr/>
          <p:nvPr/>
        </p:nvPicPr>
        <p:blipFill>
          <a:blip r:embed="rId5"/>
          <a:stretch/>
        </p:blipFill>
        <p:spPr>
          <a:xfrm>
            <a:off x="7632000" y="2664000"/>
            <a:ext cx="945360" cy="1206360"/>
          </a:xfrm>
          <a:prstGeom prst="rect">
            <a:avLst/>
          </a:prstGeom>
          <a:ln>
            <a:noFill/>
          </a:ln>
        </p:spPr>
      </p:pic>
      <p:pic>
        <p:nvPicPr>
          <p:cNvPr id="137" name="Picture 2_2" descr="RÃ©sultat de recherche d'images pour &quot;logo chu lille&quot;"/>
          <p:cNvPicPr/>
          <p:nvPr/>
        </p:nvPicPr>
        <p:blipFill>
          <a:blip r:embed="rId6"/>
          <a:stretch/>
        </p:blipFill>
        <p:spPr>
          <a:xfrm>
            <a:off x="1224000" y="449280"/>
            <a:ext cx="826560" cy="845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7"/>
          <a:stretch/>
        </p:blipFill>
        <p:spPr>
          <a:xfrm>
            <a:off x="2340720" y="670680"/>
            <a:ext cx="1653840" cy="40788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4104360" y="1476000"/>
            <a:ext cx="2122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François Pattou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228720" y="1620000"/>
            <a:ext cx="1761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Pierre Bauvin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8"/>
          <a:stretch/>
        </p:blipFill>
        <p:spPr>
          <a:xfrm>
            <a:off x="1152000" y="2844000"/>
            <a:ext cx="1690560" cy="599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9"/>
          <a:stretch/>
        </p:blipFill>
        <p:spPr>
          <a:xfrm>
            <a:off x="1275840" y="3743640"/>
            <a:ext cx="1473840" cy="4986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10"/>
          <a:stretch/>
        </p:blipFill>
        <p:spPr>
          <a:xfrm>
            <a:off x="3024000" y="3326760"/>
            <a:ext cx="783360" cy="78336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4068360" y="3960000"/>
            <a:ext cx="1834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Philippe Preux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5760720" y="4248000"/>
            <a:ext cx="1834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Julien Teigny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7237080" y="3888000"/>
            <a:ext cx="183348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Patrick Saux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684000" y="4788000"/>
            <a:ext cx="8494560" cy="2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...and also Violeta Raverdy, Hélène Verkindt, Maxence Debert, Tomy Soumphonphakdy (and many more!) 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1"/>
          <a:stretch/>
        </p:blipFill>
        <p:spPr>
          <a:xfrm>
            <a:off x="1116000" y="1692000"/>
            <a:ext cx="2084040" cy="88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1CBE975-C60C-444B-8830-01962FD5A2AC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grpSp>
        <p:nvGrpSpPr>
          <p:cNvPr id="150" name="Group 2"/>
          <p:cNvGrpSpPr/>
          <p:nvPr/>
        </p:nvGrpSpPr>
        <p:grpSpPr>
          <a:xfrm>
            <a:off x="34560" y="1224000"/>
            <a:ext cx="6119280" cy="3777480"/>
            <a:chOff x="34560" y="1224000"/>
            <a:chExt cx="6119280" cy="3777480"/>
          </a:xfrm>
        </p:grpSpPr>
        <p:sp>
          <p:nvSpPr>
            <p:cNvPr id="151" name="CustomShape 3"/>
            <p:cNvSpPr/>
            <p:nvPr/>
          </p:nvSpPr>
          <p:spPr>
            <a:xfrm>
              <a:off x="4233960" y="2101680"/>
              <a:ext cx="1919880" cy="4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2" name="Group 4"/>
            <p:cNvGrpSpPr/>
            <p:nvPr/>
          </p:nvGrpSpPr>
          <p:grpSpPr>
            <a:xfrm>
              <a:off x="2049120" y="1224000"/>
              <a:ext cx="2162160" cy="3777480"/>
              <a:chOff x="2049120" y="1224000"/>
              <a:chExt cx="2162160" cy="3777480"/>
            </a:xfrm>
          </p:grpSpPr>
          <p:grpSp>
            <p:nvGrpSpPr>
              <p:cNvPr id="153" name="Group 5"/>
              <p:cNvGrpSpPr/>
              <p:nvPr/>
            </p:nvGrpSpPr>
            <p:grpSpPr>
              <a:xfrm>
                <a:off x="2049120" y="3156840"/>
                <a:ext cx="2162160" cy="1844640"/>
                <a:chOff x="2049120" y="3156840"/>
                <a:chExt cx="2162160" cy="1844640"/>
              </a:xfrm>
            </p:grpSpPr>
            <p:sp>
              <p:nvSpPr>
                <p:cNvPr id="154" name="CustomShape 6"/>
                <p:cNvSpPr/>
                <p:nvPr/>
              </p:nvSpPr>
              <p:spPr>
                <a:xfrm>
                  <a:off x="2049120" y="3156840"/>
                  <a:ext cx="1020960" cy="1332720"/>
                </a:xfrm>
                <a:custGeom>
                  <a:avLst/>
                  <a:gdLst/>
                  <a:ahLst/>
                  <a:rect l="l" t="t" r="r" b="b"/>
                  <a:pathLst>
                    <a:path w="807" h="998">
                      <a:moveTo>
                        <a:pt x="284" y="0"/>
                      </a:moveTo>
                      <a:cubicBezTo>
                        <a:pt x="246" y="66"/>
                        <a:pt x="24" y="454"/>
                        <a:pt x="24" y="454"/>
                      </a:cubicBezTo>
                      <a:cubicBezTo>
                        <a:pt x="9" y="481"/>
                        <a:pt x="0" y="512"/>
                        <a:pt x="0" y="545"/>
                      </a:cubicBezTo>
                      <a:cubicBezTo>
                        <a:pt x="0" y="578"/>
                        <a:pt x="9" y="609"/>
                        <a:pt x="24" y="636"/>
                      </a:cubicBezTo>
                      <a:cubicBezTo>
                        <a:pt x="233" y="998"/>
                        <a:pt x="233" y="998"/>
                        <a:pt x="233" y="998"/>
                      </a:cubicBezTo>
                      <a:cubicBezTo>
                        <a:pt x="233" y="998"/>
                        <a:pt x="667" y="242"/>
                        <a:pt x="807" y="0"/>
                      </a:cubicBezTo>
                      <a:lnTo>
                        <a:pt x="28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04040"/>
                    </a:gs>
                    <a:gs pos="100000">
                      <a:srgbClr val="808080"/>
                    </a:gs>
                  </a:gsLst>
                  <a:lin ang="1620000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" name="CustomShape 7"/>
                <p:cNvSpPr/>
                <p:nvPr/>
              </p:nvSpPr>
              <p:spPr>
                <a:xfrm>
                  <a:off x="2074320" y="3667320"/>
                  <a:ext cx="2136960" cy="1334160"/>
                </a:xfrm>
                <a:custGeom>
                  <a:avLst/>
                  <a:gdLst/>
                  <a:ahLst/>
                  <a:rect l="l" t="t" r="r" b="b"/>
                  <a:pathLst>
                    <a:path w="1684" h="999">
                      <a:moveTo>
                        <a:pt x="785" y="999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0"/>
                        <a:pt x="1015" y="799"/>
                        <a:pt x="785" y="99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ceed3"/>
                    </a:gs>
                    <a:gs pos="100000">
                      <a:srgbClr val="f1ac24"/>
                    </a:gs>
                  </a:gsLst>
                  <a:lin ang="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6" name="Group 8"/>
              <p:cNvGrpSpPr/>
              <p:nvPr/>
            </p:nvGrpSpPr>
            <p:grpSpPr>
              <a:xfrm>
                <a:off x="2053440" y="2085480"/>
                <a:ext cx="2157840" cy="1843560"/>
                <a:chOff x="2053440" y="2085480"/>
                <a:chExt cx="2157840" cy="1843560"/>
              </a:xfrm>
            </p:grpSpPr>
            <p:sp>
              <p:nvSpPr>
                <p:cNvPr id="157" name="CustomShape 9"/>
                <p:cNvSpPr/>
                <p:nvPr/>
              </p:nvSpPr>
              <p:spPr>
                <a:xfrm>
                  <a:off x="2053440" y="2085480"/>
                  <a:ext cx="1020600" cy="1331640"/>
                </a:xfrm>
                <a:custGeom>
                  <a:avLst/>
                  <a:gdLst/>
                  <a:ahLst/>
                  <a:rect l="l" t="t" r="r" b="b"/>
                  <a:pathLst>
                    <a:path w="807" h="998">
                      <a:moveTo>
                        <a:pt x="284" y="0"/>
                      </a:moveTo>
                      <a:cubicBezTo>
                        <a:pt x="246" y="66"/>
                        <a:pt x="24" y="454"/>
                        <a:pt x="24" y="454"/>
                      </a:cubicBezTo>
                      <a:cubicBezTo>
                        <a:pt x="9" y="481"/>
                        <a:pt x="0" y="512"/>
                        <a:pt x="0" y="545"/>
                      </a:cubicBezTo>
                      <a:cubicBezTo>
                        <a:pt x="0" y="578"/>
                        <a:pt x="9" y="609"/>
                        <a:pt x="24" y="636"/>
                      </a:cubicBezTo>
                      <a:cubicBezTo>
                        <a:pt x="233" y="998"/>
                        <a:pt x="233" y="998"/>
                        <a:pt x="233" y="998"/>
                      </a:cubicBezTo>
                      <a:cubicBezTo>
                        <a:pt x="233" y="998"/>
                        <a:pt x="667" y="242"/>
                        <a:pt x="807" y="0"/>
                      </a:cubicBezTo>
                      <a:lnTo>
                        <a:pt x="28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04040"/>
                    </a:gs>
                    <a:gs pos="100000">
                      <a:srgbClr val="808080"/>
                    </a:gs>
                  </a:gsLst>
                  <a:lin ang="1620000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8" name="CustomShape 10"/>
                <p:cNvSpPr/>
                <p:nvPr/>
              </p:nvSpPr>
              <p:spPr>
                <a:xfrm>
                  <a:off x="2074320" y="2596680"/>
                  <a:ext cx="2136960" cy="1332360"/>
                </a:xfrm>
                <a:custGeom>
                  <a:avLst/>
                  <a:gdLst/>
                  <a:ahLst/>
                  <a:rect l="l" t="t" r="r" b="b"/>
                  <a:pathLst>
                    <a:path w="1684" h="999">
                      <a:moveTo>
                        <a:pt x="785" y="999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0"/>
                        <a:pt x="1015" y="799"/>
                        <a:pt x="785" y="99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d0f1f6"/>
                    </a:gs>
                    <a:gs pos="100000">
                      <a:srgbClr val="26abbf"/>
                    </a:gs>
                  </a:gsLst>
                  <a:lin ang="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9" name="Group 11"/>
              <p:cNvGrpSpPr/>
              <p:nvPr/>
            </p:nvGrpSpPr>
            <p:grpSpPr>
              <a:xfrm>
                <a:off x="2053080" y="1224000"/>
                <a:ext cx="2158200" cy="1620000"/>
                <a:chOff x="2053080" y="1224000"/>
                <a:chExt cx="2158200" cy="1620000"/>
              </a:xfrm>
            </p:grpSpPr>
            <p:sp>
              <p:nvSpPr>
                <p:cNvPr id="160" name="CustomShape 12"/>
                <p:cNvSpPr/>
                <p:nvPr/>
              </p:nvSpPr>
              <p:spPr>
                <a:xfrm>
                  <a:off x="2053080" y="1224000"/>
                  <a:ext cx="896040" cy="1106640"/>
                </a:xfrm>
                <a:custGeom>
                  <a:avLst/>
                  <a:gdLst/>
                  <a:ahLst/>
                  <a:rect l="l" t="t" r="r" b="b"/>
                  <a:pathLst>
                    <a:path w="709" h="830">
                      <a:moveTo>
                        <a:pt x="186" y="0"/>
                      </a:moveTo>
                      <a:cubicBezTo>
                        <a:pt x="148" y="66"/>
                        <a:pt x="24" y="286"/>
                        <a:pt x="24" y="286"/>
                      </a:cubicBezTo>
                      <a:cubicBezTo>
                        <a:pt x="9" y="313"/>
                        <a:pt x="0" y="344"/>
                        <a:pt x="0" y="377"/>
                      </a:cubicBezTo>
                      <a:cubicBezTo>
                        <a:pt x="0" y="410"/>
                        <a:pt x="9" y="441"/>
                        <a:pt x="24" y="468"/>
                      </a:cubicBezTo>
                      <a:cubicBezTo>
                        <a:pt x="233" y="830"/>
                        <a:pt x="233" y="830"/>
                        <a:pt x="233" y="830"/>
                      </a:cubicBezTo>
                      <a:cubicBezTo>
                        <a:pt x="233" y="830"/>
                        <a:pt x="569" y="242"/>
                        <a:pt x="709" y="0"/>
                      </a:cubicBezTo>
                      <a:lnTo>
                        <a:pt x="18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04040"/>
                    </a:gs>
                    <a:gs pos="100000">
                      <a:srgbClr val="808080"/>
                    </a:gs>
                  </a:gsLst>
                  <a:lin ang="1620000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1" name="CustomShape 13"/>
                <p:cNvSpPr/>
                <p:nvPr/>
              </p:nvSpPr>
              <p:spPr>
                <a:xfrm>
                  <a:off x="2074320" y="1509840"/>
                  <a:ext cx="2136960" cy="1334160"/>
                </a:xfrm>
                <a:custGeom>
                  <a:avLst/>
                  <a:gdLst/>
                  <a:ahLst/>
                  <a:rect l="l" t="t" r="r" b="b"/>
                  <a:pathLst>
                    <a:path w="1684" h="1000">
                      <a:moveTo>
                        <a:pt x="785" y="1000"/>
                      </a:moveTo>
                      <a:cubicBezTo>
                        <a:pt x="884" y="726"/>
                        <a:pt x="884" y="726"/>
                        <a:pt x="884" y="726"/>
                      </a:cubicBezTo>
                      <a:cubicBezTo>
                        <a:pt x="865" y="726"/>
                        <a:pt x="865" y="726"/>
                        <a:pt x="865" y="726"/>
                      </a:cubicBezTo>
                      <a:cubicBezTo>
                        <a:pt x="381" y="726"/>
                        <a:pt x="381" y="726"/>
                        <a:pt x="381" y="726"/>
                      </a:cubicBezTo>
                      <a:cubicBezTo>
                        <a:pt x="350" y="726"/>
                        <a:pt x="319" y="719"/>
                        <a:pt x="290" y="702"/>
                      </a:cubicBezTo>
                      <a:cubicBezTo>
                        <a:pt x="262" y="686"/>
                        <a:pt x="240" y="662"/>
                        <a:pt x="224" y="636"/>
                      </a:cubicBezTo>
                      <a:cubicBezTo>
                        <a:pt x="0" y="246"/>
                        <a:pt x="0" y="246"/>
                        <a:pt x="0" y="246"/>
                      </a:cubicBezTo>
                      <a:cubicBezTo>
                        <a:pt x="0" y="246"/>
                        <a:pt x="39" y="273"/>
                        <a:pt x="102" y="273"/>
                      </a:cubicBezTo>
                      <a:cubicBezTo>
                        <a:pt x="165" y="273"/>
                        <a:pt x="865" y="273"/>
                        <a:pt x="865" y="273"/>
                      </a:cubicBezTo>
                      <a:cubicBezTo>
                        <a:pt x="884" y="273"/>
                        <a:pt x="884" y="273"/>
                        <a:pt x="884" y="273"/>
                      </a:cubicBezTo>
                      <a:cubicBezTo>
                        <a:pt x="785" y="0"/>
                        <a:pt x="785" y="0"/>
                        <a:pt x="785" y="0"/>
                      </a:cubicBezTo>
                      <a:cubicBezTo>
                        <a:pt x="1015" y="200"/>
                        <a:pt x="1385" y="389"/>
                        <a:pt x="1683" y="500"/>
                      </a:cubicBezTo>
                      <a:cubicBezTo>
                        <a:pt x="1683" y="500"/>
                        <a:pt x="1683" y="500"/>
                        <a:pt x="1684" y="500"/>
                      </a:cubicBezTo>
                      <a:cubicBezTo>
                        <a:pt x="1385" y="611"/>
                        <a:pt x="1015" y="799"/>
                        <a:pt x="785" y="100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cc9e6"/>
                    </a:gs>
                    <a:gs pos="100000">
                      <a:srgbClr val="d00d7c"/>
                    </a:gs>
                  </a:gsLst>
                  <a:lin ang="0"/>
                </a:gra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162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3085560" y="1841400"/>
                <a:ext cx="588600" cy="605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3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3222720" y="2968560"/>
                <a:ext cx="568080" cy="5835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4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3224880" y="4096080"/>
                <a:ext cx="438120" cy="4503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65" name="CustomShape 14"/>
            <p:cNvSpPr/>
            <p:nvPr/>
          </p:nvSpPr>
          <p:spPr>
            <a:xfrm>
              <a:off x="4233960" y="4254480"/>
              <a:ext cx="1919880" cy="406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5"/>
            <p:cNvSpPr/>
            <p:nvPr/>
          </p:nvSpPr>
          <p:spPr>
            <a:xfrm>
              <a:off x="2229480" y="2473920"/>
              <a:ext cx="434520" cy="75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"/>
            <p:cNvSpPr/>
            <p:nvPr/>
          </p:nvSpPr>
          <p:spPr>
            <a:xfrm>
              <a:off x="2229480" y="3547800"/>
              <a:ext cx="434520" cy="409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8" name="" descr=""/>
            <p:cNvPicPr/>
            <p:nvPr/>
          </p:nvPicPr>
          <p:blipFill>
            <a:blip r:embed="rId4"/>
            <a:stretch/>
          </p:blipFill>
          <p:spPr>
            <a:xfrm>
              <a:off x="34560" y="2152080"/>
              <a:ext cx="2251800" cy="2314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" descr=""/>
            <p:cNvPicPr/>
            <p:nvPr/>
          </p:nvPicPr>
          <p:blipFill>
            <a:blip r:embed="rId5"/>
            <a:stretch/>
          </p:blipFill>
          <p:spPr>
            <a:xfrm>
              <a:off x="803520" y="1514160"/>
              <a:ext cx="717120" cy="73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0" name="CustomShape 17"/>
          <p:cNvSpPr/>
          <p:nvPr/>
        </p:nvSpPr>
        <p:spPr>
          <a:xfrm>
            <a:off x="4271400" y="2844000"/>
            <a:ext cx="1843200" cy="813240"/>
          </a:xfrm>
          <a:prstGeom prst="ellipse">
            <a:avLst/>
          </a:prstGeom>
          <a:solidFill>
            <a:srgbClr val="0db7c4"/>
          </a:solidFill>
          <a:ln>
            <a:solidFill>
              <a:srgbClr val="0db7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Sleeve</a:t>
            </a:r>
            <a:endParaRPr b="0" lang="en-GB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Gastrectomy  (SG)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171" name="CustomShape 18"/>
          <p:cNvSpPr/>
          <p:nvPr/>
        </p:nvSpPr>
        <p:spPr>
          <a:xfrm>
            <a:off x="4271400" y="3926880"/>
            <a:ext cx="1843200" cy="812880"/>
          </a:xfrm>
          <a:prstGeom prst="ellipse">
            <a:avLst/>
          </a:prstGeom>
          <a:solidFill>
            <a:srgbClr val="0db7c4"/>
          </a:solidFill>
          <a:ln>
            <a:solidFill>
              <a:srgbClr val="0db7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Adjustable Gastric Band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(AGB)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4271400" y="1759680"/>
            <a:ext cx="1842840" cy="813600"/>
          </a:xfrm>
          <a:prstGeom prst="ellipse">
            <a:avLst/>
          </a:prstGeom>
          <a:solidFill>
            <a:srgbClr val="0db7c4"/>
          </a:solidFill>
          <a:ln>
            <a:solidFill>
              <a:srgbClr val="0db7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Roux-en-Y Gastric Bypass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(RYGB)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6341400" y="1189080"/>
            <a:ext cx="2584080" cy="3777120"/>
          </a:xfrm>
          <a:prstGeom prst="roundRect">
            <a:avLst>
              <a:gd name="adj" fmla="val 6320"/>
            </a:avLst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Total Weight Loss (%TWL)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between preop and follow-up visits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(1, 3, 12, 24, 60 months)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→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continuous %outcome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74" name="CustomShape 21"/>
          <p:cNvSpPr/>
          <p:nvPr/>
        </p:nvSpPr>
        <p:spPr>
          <a:xfrm>
            <a:off x="6336000" y="1188000"/>
            <a:ext cx="2584080" cy="83340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Outcome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75" name="CustomShape 22"/>
          <p:cNvSpPr/>
          <p:nvPr/>
        </p:nvSpPr>
        <p:spPr>
          <a:xfrm>
            <a:off x="1116000" y="180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Bariatric surgery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68EEF58-79E6-4A1C-B62A-073A4707E99A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19960" y="1333440"/>
            <a:ext cx="3631320" cy="356076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1119960" y="1347480"/>
            <a:ext cx="3631320" cy="45180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2208600" y="1549440"/>
            <a:ext cx="2542680" cy="19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Prospective cohort Retrospective study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N=1147 (first intervention)</a:t>
            </a:r>
            <a:endParaRPr b="0" lang="en-GB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&gt; 500 baseline attributes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499400" y="2490120"/>
            <a:ext cx="16333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>
            <a:off x="4896000" y="1333440"/>
            <a:ext cx="3631680" cy="355968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4896000" y="1333080"/>
            <a:ext cx="3633120" cy="45288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6264000" y="1374120"/>
            <a:ext cx="22651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egoe UI"/>
                <a:ea typeface="DejaVu Sans"/>
              </a:rPr>
              <a:t>BAREVAL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6624000" y="2450520"/>
            <a:ext cx="1465560" cy="5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090080" y="1333440"/>
            <a:ext cx="1033200" cy="9507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870080" y="1304280"/>
            <a:ext cx="1393200" cy="927000"/>
          </a:xfrm>
          <a:prstGeom prst="rect">
            <a:avLst/>
          </a:prstGeom>
          <a:ln>
            <a:noFill/>
          </a:ln>
        </p:spPr>
      </p:pic>
      <p:sp>
        <p:nvSpPr>
          <p:cNvPr id="187" name="CustomShape 10"/>
          <p:cNvSpPr/>
          <p:nvPr/>
        </p:nvSpPr>
        <p:spPr>
          <a:xfrm>
            <a:off x="1116000" y="396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Derivation cohorts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2127960" y="1371960"/>
            <a:ext cx="2623320" cy="3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Segoe UI"/>
                <a:ea typeface="DejaVu Sans"/>
              </a:rPr>
              <a:t>ABOS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1199160" y="2844000"/>
            <a:ext cx="3455280" cy="1990080"/>
          </a:xfrm>
          <a:prstGeom prst="rect">
            <a:avLst/>
          </a:prstGeom>
          <a:ln>
            <a:noFill/>
          </a:ln>
        </p:spPr>
      </p:pic>
      <p:sp>
        <p:nvSpPr>
          <p:cNvPr id="190" name="CustomShape 12"/>
          <p:cNvSpPr/>
          <p:nvPr/>
        </p:nvSpPr>
        <p:spPr>
          <a:xfrm>
            <a:off x="6312600" y="1549440"/>
            <a:ext cx="2542680" cy="19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N=348</a:t>
            </a:r>
            <a:endParaRPr b="0" lang="en-GB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IN" sz="1200" spc="-1" strike="noStrike">
                <a:solidFill>
                  <a:srgbClr val="ffffff"/>
                </a:solidFill>
                <a:latin typeface="Segoe UI"/>
                <a:ea typeface="Open Sans"/>
              </a:rPr>
              <a:t>SG only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4988160" y="2835360"/>
            <a:ext cx="3455280" cy="199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A59D01E-D2FA-4C91-A211-85DD301F5A2C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7039440" y="1814760"/>
            <a:ext cx="1834560" cy="2404080"/>
          </a:xfrm>
          <a:prstGeom prst="roundRect">
            <a:avLst>
              <a:gd name="adj" fmla="val 3431"/>
            </a:avLst>
          </a:prstGeom>
          <a:noFill/>
          <a:ln w="28440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4960080" y="1814760"/>
            <a:ext cx="1834200" cy="2404080"/>
          </a:xfrm>
          <a:prstGeom prst="roundRect">
            <a:avLst>
              <a:gd name="adj" fmla="val 3431"/>
            </a:avLst>
          </a:prstGeom>
          <a:noFill/>
          <a:ln w="28440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898000" y="1814760"/>
            <a:ext cx="1834560" cy="2404080"/>
          </a:xfrm>
          <a:prstGeom prst="roundRect">
            <a:avLst>
              <a:gd name="adj" fmla="val 3431"/>
            </a:avLst>
          </a:prstGeom>
          <a:noFill/>
          <a:ln w="28440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26560" y="1814760"/>
            <a:ext cx="1834560" cy="2404080"/>
          </a:xfrm>
          <a:prstGeom prst="roundRect">
            <a:avLst>
              <a:gd name="adj" fmla="val 3431"/>
            </a:avLst>
          </a:prstGeom>
          <a:noFill/>
          <a:ln w="28440">
            <a:solidFill>
              <a:srgbClr val="d9d9d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682200" y="2808000"/>
            <a:ext cx="2211840" cy="898920"/>
          </a:xfrm>
          <a:custGeom>
            <a:avLst/>
            <a:gdLst/>
            <a:ahLst/>
            <a:rect l="l" t="t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7"/>
          <p:cNvSpPr/>
          <p:nvPr/>
        </p:nvSpPr>
        <p:spPr>
          <a:xfrm>
            <a:off x="1441800" y="1527480"/>
            <a:ext cx="621000" cy="570240"/>
          </a:xfrm>
          <a:custGeom>
            <a:avLst/>
            <a:gdLst/>
            <a:ahLst/>
            <a:rect l="l" t="t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8"/>
          <p:cNvSpPr/>
          <p:nvPr/>
        </p:nvSpPr>
        <p:spPr>
          <a:xfrm>
            <a:off x="1428840" y="1517400"/>
            <a:ext cx="646920" cy="594360"/>
          </a:xfrm>
          <a:custGeom>
            <a:avLst/>
            <a:gdLst/>
            <a:ahLst/>
            <a:rect l="l" t="t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2717280" y="2808000"/>
            <a:ext cx="2211480" cy="898920"/>
          </a:xfrm>
          <a:custGeom>
            <a:avLst/>
            <a:gdLst/>
            <a:ahLst/>
            <a:rect l="l" t="t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0"/>
          <p:cNvSpPr/>
          <p:nvPr/>
        </p:nvSpPr>
        <p:spPr>
          <a:xfrm>
            <a:off x="3512520" y="1517400"/>
            <a:ext cx="620640" cy="57060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1"/>
          <p:cNvSpPr/>
          <p:nvPr/>
        </p:nvSpPr>
        <p:spPr>
          <a:xfrm>
            <a:off x="3500640" y="1507320"/>
            <a:ext cx="644400" cy="594360"/>
          </a:xfrm>
          <a:custGeom>
            <a:avLst/>
            <a:gdLst/>
            <a:ahLst/>
            <a:rect l="l" t="t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2"/>
          <p:cNvSpPr/>
          <p:nvPr/>
        </p:nvSpPr>
        <p:spPr>
          <a:xfrm>
            <a:off x="4787640" y="2808000"/>
            <a:ext cx="2211840" cy="898920"/>
          </a:xfrm>
          <a:custGeom>
            <a:avLst/>
            <a:gdLst/>
            <a:ahLst/>
            <a:rect l="l" t="t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rgbClr val="00a9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3"/>
          <p:cNvSpPr/>
          <p:nvPr/>
        </p:nvSpPr>
        <p:spPr>
          <a:xfrm>
            <a:off x="5574240" y="1517400"/>
            <a:ext cx="621000" cy="57060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4"/>
          <p:cNvSpPr/>
          <p:nvPr/>
        </p:nvSpPr>
        <p:spPr>
          <a:xfrm>
            <a:off x="5561280" y="1507320"/>
            <a:ext cx="646920" cy="594360"/>
          </a:xfrm>
          <a:custGeom>
            <a:avLst/>
            <a:gdLst/>
            <a:ahLst/>
            <a:rect l="l" t="t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5"/>
          <p:cNvSpPr/>
          <p:nvPr/>
        </p:nvSpPr>
        <p:spPr>
          <a:xfrm>
            <a:off x="6858360" y="2808000"/>
            <a:ext cx="2211480" cy="898920"/>
          </a:xfrm>
          <a:custGeom>
            <a:avLst/>
            <a:gdLst/>
            <a:ahLst/>
            <a:rect l="l" t="t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6"/>
          <p:cNvSpPr/>
          <p:nvPr/>
        </p:nvSpPr>
        <p:spPr>
          <a:xfrm>
            <a:off x="7653600" y="1517400"/>
            <a:ext cx="621000" cy="570600"/>
          </a:xfrm>
          <a:custGeom>
            <a:avLst/>
            <a:gdLst/>
            <a:ahLst/>
            <a:rect l="l" t="t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7"/>
          <p:cNvSpPr/>
          <p:nvPr/>
        </p:nvSpPr>
        <p:spPr>
          <a:xfrm>
            <a:off x="7640640" y="1507320"/>
            <a:ext cx="646920" cy="594360"/>
          </a:xfrm>
          <a:custGeom>
            <a:avLst/>
            <a:gdLst/>
            <a:ahLst/>
            <a:rect l="l" t="t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8"/>
          <p:cNvSpPr/>
          <p:nvPr/>
        </p:nvSpPr>
        <p:spPr>
          <a:xfrm>
            <a:off x="852480" y="3092760"/>
            <a:ext cx="18774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 Black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Arial Black"/>
                <a:ea typeface="DejaVu Sans"/>
              </a:rPr>
              <a:t>Preprocessing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0" name="CustomShape 19"/>
          <p:cNvSpPr/>
          <p:nvPr/>
        </p:nvSpPr>
        <p:spPr>
          <a:xfrm>
            <a:off x="3217680" y="2971080"/>
            <a:ext cx="12160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 Black"/>
                <a:ea typeface="DejaVu Sans"/>
              </a:rPr>
              <a:t>Feature 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 Black"/>
                <a:ea typeface="DejaVu Sans"/>
              </a:rPr>
              <a:t>selection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11" name="CustomShape 20"/>
          <p:cNvSpPr/>
          <p:nvPr/>
        </p:nvSpPr>
        <p:spPr>
          <a:xfrm>
            <a:off x="5090760" y="3077280"/>
            <a:ext cx="1594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Calibration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2" name="CustomShape 21"/>
          <p:cNvSpPr/>
          <p:nvPr/>
        </p:nvSpPr>
        <p:spPr>
          <a:xfrm>
            <a:off x="7106400" y="3054960"/>
            <a:ext cx="172188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Arial Black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 Black"/>
                <a:ea typeface="DejaVu Sans"/>
              </a:rPr>
              <a:t>Validation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3" name="CustomShape 22"/>
          <p:cNvSpPr/>
          <p:nvPr/>
        </p:nvSpPr>
        <p:spPr>
          <a:xfrm>
            <a:off x="779040" y="2131560"/>
            <a:ext cx="1956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1f497d"/>
                </a:solidFill>
                <a:latin typeface="Segoe UI"/>
                <a:ea typeface="League Spartan"/>
              </a:rPr>
              <a:t>Data cleaning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4" name="CustomShape 23"/>
          <p:cNvSpPr/>
          <p:nvPr/>
        </p:nvSpPr>
        <p:spPr>
          <a:xfrm>
            <a:off x="3319560" y="2131560"/>
            <a:ext cx="101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1f497d"/>
                </a:solidFill>
                <a:latin typeface="Segoe UI"/>
                <a:ea typeface="League Spartan"/>
              </a:rPr>
              <a:t>LASSO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CustomShape 24"/>
          <p:cNvSpPr/>
          <p:nvPr/>
        </p:nvSpPr>
        <p:spPr>
          <a:xfrm>
            <a:off x="4937040" y="2177640"/>
            <a:ext cx="19033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spAutoFit/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1f497d"/>
                </a:solidFill>
                <a:latin typeface="Segoe UI"/>
                <a:ea typeface="League Spartan"/>
              </a:rPr>
              <a:t>Regression Tree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216" name="CustomShape 25"/>
          <p:cNvSpPr/>
          <p:nvPr/>
        </p:nvSpPr>
        <p:spPr>
          <a:xfrm>
            <a:off x="7272360" y="2131560"/>
            <a:ext cx="1397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1f497d"/>
                </a:solidFill>
                <a:latin typeface="Segoe UI"/>
                <a:ea typeface="League Spartan"/>
              </a:rPr>
              <a:t>MAD, IQR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5615280" y="1589040"/>
            <a:ext cx="542160" cy="49788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3577320" y="1590480"/>
            <a:ext cx="513000" cy="470880"/>
          </a:xfrm>
          <a:prstGeom prst="rect">
            <a:avLst/>
          </a:prstGeom>
          <a:ln>
            <a:noFill/>
          </a:ln>
        </p:spPr>
      </p:pic>
      <p:sp>
        <p:nvSpPr>
          <p:cNvPr id="219" name="CustomShape 26"/>
          <p:cNvSpPr/>
          <p:nvPr/>
        </p:nvSpPr>
        <p:spPr>
          <a:xfrm>
            <a:off x="1519200" y="1602720"/>
            <a:ext cx="480240" cy="440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" descr=""/>
          <p:cNvPicPr/>
          <p:nvPr/>
        </p:nvPicPr>
        <p:blipFill>
          <a:blip r:embed="rId4"/>
          <a:stretch/>
        </p:blipFill>
        <p:spPr>
          <a:xfrm>
            <a:off x="7733880" y="1607040"/>
            <a:ext cx="455040" cy="417960"/>
          </a:xfrm>
          <a:prstGeom prst="rect">
            <a:avLst/>
          </a:prstGeom>
          <a:ln>
            <a:noFill/>
          </a:ln>
        </p:spPr>
      </p:pic>
      <p:sp>
        <p:nvSpPr>
          <p:cNvPr id="221" name="CustomShape 27"/>
          <p:cNvSpPr/>
          <p:nvPr/>
        </p:nvSpPr>
        <p:spPr>
          <a:xfrm>
            <a:off x="1116000" y="39600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Machine 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Learnin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 Model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C1616BB-BFFC-4022-A952-E8322DE2A538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311480" y="1175400"/>
            <a:ext cx="851652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4890240" y="4361400"/>
            <a:ext cx="851652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1116000" y="396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Weight loss predictive model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701880" y="1440000"/>
            <a:ext cx="5406120" cy="3420000"/>
          </a:xfrm>
          <a:prstGeom prst="rect">
            <a:avLst/>
          </a:prstGeom>
          <a:ln>
            <a:noFill/>
          </a:ln>
        </p:spPr>
      </p:pic>
      <p:sp>
        <p:nvSpPr>
          <p:cNvPr id="227" name="CustomShape 5"/>
          <p:cNvSpPr/>
          <p:nvPr/>
        </p:nvSpPr>
        <p:spPr>
          <a:xfrm>
            <a:off x="1157760" y="1657080"/>
            <a:ext cx="2584080" cy="3022920"/>
          </a:xfrm>
          <a:prstGeom prst="roundRect">
            <a:avLst>
              <a:gd name="adj" fmla="val 6320"/>
            </a:avLst>
          </a:prstGeom>
          <a:solidFill>
            <a:srgbClr val="0db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Weight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Height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Type of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intervent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Age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Type II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diabetes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Diabetes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duration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Smoking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OpenSymbol"/>
              <a:buChar char="✓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1152360" y="1656000"/>
            <a:ext cx="2584080" cy="71424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7 selected variables (among &gt; 500)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04E0DFC-52FC-4A21-A15A-B230464EE6CB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311480" y="1175400"/>
            <a:ext cx="851652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"/>
          <p:cNvSpPr/>
          <p:nvPr/>
        </p:nvSpPr>
        <p:spPr>
          <a:xfrm>
            <a:off x="4890240" y="4361400"/>
            <a:ext cx="8516520" cy="4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1116000" y="180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Validation: 10 cohorts in Europe, Asia and America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33" name="global.pdf" descr="global.pdf"/>
          <p:cNvPicPr/>
          <p:nvPr/>
        </p:nvPicPr>
        <p:blipFill>
          <a:blip r:embed="rId1"/>
          <a:srcRect l="0" t="32536" r="0" b="32536"/>
          <a:stretch/>
        </p:blipFill>
        <p:spPr>
          <a:xfrm>
            <a:off x="756000" y="1008000"/>
            <a:ext cx="8172000" cy="4104000"/>
          </a:xfrm>
          <a:prstGeom prst="rect">
            <a:avLst/>
          </a:prstGeom>
          <a:ln w="12600"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7691760" y="3009960"/>
            <a:ext cx="104760" cy="40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ned_obesitas.b307726dc9c2b5c13416.png" descr="ned_obesitas.b307726dc9c2b5c13416.png"/>
          <p:cNvPicPr/>
          <p:nvPr/>
        </p:nvPicPr>
        <p:blipFill>
          <a:blip r:embed="rId2"/>
          <a:stretch/>
        </p:blipFill>
        <p:spPr>
          <a:xfrm>
            <a:off x="3559680" y="1573200"/>
            <a:ext cx="570960" cy="465120"/>
          </a:xfrm>
          <a:prstGeom prst="rect">
            <a:avLst/>
          </a:prstGeom>
          <a:ln w="12600">
            <a:noFill/>
          </a:ln>
        </p:spPr>
      </p:pic>
      <p:pic>
        <p:nvPicPr>
          <p:cNvPr id="236" name="sgh.5dc20753c4bd69282e59.jpeg" descr="sgh.5dc20753c4bd69282e59.jpeg"/>
          <p:cNvPicPr/>
          <p:nvPr/>
        </p:nvPicPr>
        <p:blipFill>
          <a:blip r:embed="rId3"/>
          <a:stretch/>
        </p:blipFill>
        <p:spPr>
          <a:xfrm>
            <a:off x="7070040" y="3108240"/>
            <a:ext cx="1324440" cy="400320"/>
          </a:xfrm>
          <a:prstGeom prst="rect">
            <a:avLst/>
          </a:prstGeom>
          <a:ln w="12600">
            <a:noFill/>
          </a:ln>
        </p:spPr>
      </p:pic>
      <p:pic>
        <p:nvPicPr>
          <p:cNvPr id="237" name="oswaldo_cruz_logo.d7892eeb2abf392d78c3.png" descr="oswaldo_cruz_logo.d7892eeb2abf392d78c3.png"/>
          <p:cNvPicPr/>
          <p:nvPr/>
        </p:nvPicPr>
        <p:blipFill>
          <a:blip r:embed="rId4"/>
          <a:stretch/>
        </p:blipFill>
        <p:spPr>
          <a:xfrm>
            <a:off x="1765800" y="3714120"/>
            <a:ext cx="848520" cy="631800"/>
          </a:xfrm>
          <a:prstGeom prst="rect">
            <a:avLst/>
          </a:prstGeom>
          <a:ln w="12600">
            <a:noFill/>
          </a:ln>
        </p:spPr>
      </p:pic>
      <p:sp>
        <p:nvSpPr>
          <p:cNvPr id="238" name="CustomShape 6"/>
          <p:cNvSpPr/>
          <p:nvPr/>
        </p:nvSpPr>
        <p:spPr>
          <a:xfrm>
            <a:off x="3626640" y="4318920"/>
            <a:ext cx="105480" cy="40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clarunis_logo.916c6328ae393e5245fe.jpg" descr="clarunis_logo.916c6328ae393e5245fe.jpg"/>
          <p:cNvPicPr/>
          <p:nvPr/>
        </p:nvPicPr>
        <p:blipFill>
          <a:blip r:embed="rId5"/>
          <a:srcRect l="26106" t="0" r="0" b="61129"/>
          <a:stretch/>
        </p:blipFill>
        <p:spPr>
          <a:xfrm>
            <a:off x="5302080" y="2411640"/>
            <a:ext cx="912600" cy="213480"/>
          </a:xfrm>
          <a:prstGeom prst="rect">
            <a:avLst/>
          </a:prstGeom>
          <a:ln w="12600">
            <a:noFill/>
          </a:ln>
        </p:spPr>
      </p:pic>
      <p:pic>
        <p:nvPicPr>
          <p:cNvPr id="240" name="sos_logo.1dfb00daa050c6e4fcd2.png" descr="sos_logo.1dfb00daa050c6e4fcd2.png"/>
          <p:cNvPicPr/>
          <p:nvPr/>
        </p:nvPicPr>
        <p:blipFill>
          <a:blip r:embed="rId6"/>
          <a:stretch/>
        </p:blipFill>
        <p:spPr>
          <a:xfrm>
            <a:off x="4695120" y="1563840"/>
            <a:ext cx="970920" cy="322560"/>
          </a:xfrm>
          <a:prstGeom prst="rect">
            <a:avLst/>
          </a:prstGeom>
          <a:ln w="12600">
            <a:noFill/>
          </a:ln>
        </p:spPr>
      </p:pic>
      <p:sp>
        <p:nvSpPr>
          <p:cNvPr id="241" name="CustomShape 7"/>
          <p:cNvSpPr/>
          <p:nvPr/>
        </p:nvSpPr>
        <p:spPr>
          <a:xfrm>
            <a:off x="3414960" y="2234160"/>
            <a:ext cx="105480" cy="400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inconnu.png" descr="inconnu.png"/>
          <p:cNvPicPr/>
          <p:nvPr/>
        </p:nvPicPr>
        <p:blipFill>
          <a:blip r:embed="rId7"/>
          <a:stretch/>
        </p:blipFill>
        <p:spPr>
          <a:xfrm>
            <a:off x="1179360" y="1041480"/>
            <a:ext cx="1860840" cy="485640"/>
          </a:xfrm>
          <a:prstGeom prst="rect">
            <a:avLst/>
          </a:prstGeom>
          <a:ln w="12600">
            <a:noFill/>
          </a:ln>
        </p:spPr>
      </p:pic>
      <p:sp>
        <p:nvSpPr>
          <p:cNvPr id="243" name="CustomShape 8"/>
          <p:cNvSpPr/>
          <p:nvPr/>
        </p:nvSpPr>
        <p:spPr>
          <a:xfrm>
            <a:off x="4507560" y="2597400"/>
            <a:ext cx="83520" cy="8316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4592160" y="2558880"/>
            <a:ext cx="83520" cy="8316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"/>
          <p:cNvSpPr/>
          <p:nvPr/>
        </p:nvSpPr>
        <p:spPr>
          <a:xfrm>
            <a:off x="4692960" y="2626200"/>
            <a:ext cx="83520" cy="8316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"/>
          <p:cNvSpPr/>
          <p:nvPr/>
        </p:nvSpPr>
        <p:spPr>
          <a:xfrm>
            <a:off x="4757760" y="2331000"/>
            <a:ext cx="83520" cy="8316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2"/>
          <p:cNvSpPr/>
          <p:nvPr/>
        </p:nvSpPr>
        <p:spPr>
          <a:xfrm>
            <a:off x="5016960" y="2299680"/>
            <a:ext cx="83160" cy="8388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3"/>
          <p:cNvSpPr/>
          <p:nvPr/>
        </p:nvSpPr>
        <p:spPr>
          <a:xfrm>
            <a:off x="6451560" y="3545280"/>
            <a:ext cx="83520" cy="8352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4"/>
          <p:cNvSpPr/>
          <p:nvPr/>
        </p:nvSpPr>
        <p:spPr>
          <a:xfrm>
            <a:off x="3608280" y="4109400"/>
            <a:ext cx="83160" cy="8280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5"/>
          <p:cNvSpPr/>
          <p:nvPr/>
        </p:nvSpPr>
        <p:spPr>
          <a:xfrm>
            <a:off x="2700360" y="3168360"/>
            <a:ext cx="83880" cy="8316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6"/>
          <p:cNvSpPr/>
          <p:nvPr/>
        </p:nvSpPr>
        <p:spPr>
          <a:xfrm>
            <a:off x="4599000" y="2732400"/>
            <a:ext cx="83520" cy="8316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7"/>
          <p:cNvSpPr/>
          <p:nvPr/>
        </p:nvSpPr>
        <p:spPr>
          <a:xfrm flipH="1">
            <a:off x="4776480" y="2518920"/>
            <a:ext cx="521640" cy="14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8"/>
          <p:cNvSpPr/>
          <p:nvPr/>
        </p:nvSpPr>
        <p:spPr>
          <a:xfrm flipH="1" flipV="1">
            <a:off x="4130280" y="1804680"/>
            <a:ext cx="500760" cy="7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9"/>
          <p:cNvSpPr/>
          <p:nvPr/>
        </p:nvSpPr>
        <p:spPr>
          <a:xfrm flipV="1">
            <a:off x="4842720" y="1886400"/>
            <a:ext cx="337680" cy="4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0"/>
          <p:cNvSpPr/>
          <p:nvPr/>
        </p:nvSpPr>
        <p:spPr>
          <a:xfrm flipH="1" flipV="1">
            <a:off x="2614680" y="4029120"/>
            <a:ext cx="990000" cy="11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"/>
          <p:cNvSpPr/>
          <p:nvPr/>
        </p:nvSpPr>
        <p:spPr>
          <a:xfrm flipH="1">
            <a:off x="6534720" y="3308760"/>
            <a:ext cx="531720" cy="2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" descr=""/>
          <p:cNvPicPr/>
          <p:nvPr/>
        </p:nvPicPr>
        <p:blipFill>
          <a:blip r:embed="rId8"/>
          <a:stretch/>
        </p:blipFill>
        <p:spPr>
          <a:xfrm>
            <a:off x="5616720" y="2041560"/>
            <a:ext cx="720000" cy="267840"/>
          </a:xfrm>
          <a:prstGeom prst="rect">
            <a:avLst/>
          </a:prstGeom>
          <a:ln>
            <a:noFill/>
          </a:ln>
        </p:spPr>
      </p:pic>
      <p:sp>
        <p:nvSpPr>
          <p:cNvPr id="258" name="CustomShape 22"/>
          <p:cNvSpPr/>
          <p:nvPr/>
        </p:nvSpPr>
        <p:spPr>
          <a:xfrm flipH="1">
            <a:off x="5099760" y="2176200"/>
            <a:ext cx="513720" cy="16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" descr=""/>
          <p:cNvPicPr/>
          <p:nvPr/>
        </p:nvPicPr>
        <p:blipFill>
          <a:blip r:embed="rId9"/>
          <a:stretch/>
        </p:blipFill>
        <p:spPr>
          <a:xfrm>
            <a:off x="3625200" y="2394000"/>
            <a:ext cx="486000" cy="448200"/>
          </a:xfrm>
          <a:prstGeom prst="rect">
            <a:avLst/>
          </a:prstGeom>
          <a:ln>
            <a:noFill/>
          </a:ln>
        </p:spPr>
      </p:pic>
      <p:sp>
        <p:nvSpPr>
          <p:cNvPr id="260" name="CustomShape 23"/>
          <p:cNvSpPr/>
          <p:nvPr/>
        </p:nvSpPr>
        <p:spPr>
          <a:xfrm flipH="1" flipV="1">
            <a:off x="4111200" y="2617200"/>
            <a:ext cx="393120" cy="1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10"/>
          <a:stretch/>
        </p:blipFill>
        <p:spPr>
          <a:xfrm>
            <a:off x="4673880" y="3276720"/>
            <a:ext cx="534960" cy="188640"/>
          </a:xfrm>
          <a:prstGeom prst="rect">
            <a:avLst/>
          </a:prstGeom>
          <a:ln>
            <a:noFill/>
          </a:ln>
        </p:spPr>
      </p:pic>
      <p:sp>
        <p:nvSpPr>
          <p:cNvPr id="262" name="CustomShape 24"/>
          <p:cNvSpPr/>
          <p:nvPr/>
        </p:nvSpPr>
        <p:spPr>
          <a:xfrm>
            <a:off x="4784040" y="2750400"/>
            <a:ext cx="83160" cy="8316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5"/>
          <p:cNvSpPr/>
          <p:nvPr/>
        </p:nvSpPr>
        <p:spPr>
          <a:xfrm flipH="1" flipV="1">
            <a:off x="4824720" y="2833560"/>
            <a:ext cx="113400" cy="4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" descr=""/>
          <p:cNvPicPr/>
          <p:nvPr/>
        </p:nvPicPr>
        <p:blipFill>
          <a:blip r:embed="rId11"/>
          <a:stretch/>
        </p:blipFill>
        <p:spPr>
          <a:xfrm>
            <a:off x="1582560" y="3386880"/>
            <a:ext cx="939960" cy="230760"/>
          </a:xfrm>
          <a:prstGeom prst="rect">
            <a:avLst/>
          </a:prstGeom>
          <a:ln>
            <a:noFill/>
          </a:ln>
        </p:spPr>
      </p:pic>
      <p:sp>
        <p:nvSpPr>
          <p:cNvPr id="265" name="CustomShape 26"/>
          <p:cNvSpPr/>
          <p:nvPr/>
        </p:nvSpPr>
        <p:spPr>
          <a:xfrm flipH="1">
            <a:off x="2051640" y="3210480"/>
            <a:ext cx="645840" cy="17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7"/>
          <p:cNvSpPr/>
          <p:nvPr/>
        </p:nvSpPr>
        <p:spPr>
          <a:xfrm>
            <a:off x="4662360" y="2658240"/>
            <a:ext cx="83520" cy="8316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8"/>
          <p:cNvSpPr/>
          <p:nvPr/>
        </p:nvSpPr>
        <p:spPr>
          <a:xfrm flipH="1" flipV="1">
            <a:off x="4746240" y="2698560"/>
            <a:ext cx="102168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9"/>
          <p:cNvSpPr/>
          <p:nvPr/>
        </p:nvSpPr>
        <p:spPr>
          <a:xfrm>
            <a:off x="4833720" y="2731680"/>
            <a:ext cx="15084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" descr=""/>
          <p:cNvPicPr/>
          <p:nvPr/>
        </p:nvPicPr>
        <p:blipFill>
          <a:blip r:embed="rId12"/>
          <a:stretch/>
        </p:blipFill>
        <p:spPr>
          <a:xfrm>
            <a:off x="5770800" y="2870640"/>
            <a:ext cx="383040" cy="38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F502AAD-91A7-4861-81A9-3B8057A93A8A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646280" y="1312920"/>
            <a:ext cx="6137640" cy="3581280"/>
          </a:xfrm>
          <a:prstGeom prst="rect">
            <a:avLst/>
          </a:prstGeom>
          <a:ln>
            <a:noFill/>
          </a:ln>
        </p:spPr>
      </p:pic>
      <p:sp>
        <p:nvSpPr>
          <p:cNvPr id="272" name="CustomShape 2"/>
          <p:cNvSpPr/>
          <p:nvPr/>
        </p:nvSpPr>
        <p:spPr>
          <a:xfrm>
            <a:off x="1116000" y="180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Use case: patient support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0"/>
            <a:ext cx="66672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E7DB223-A227-4B45-8D30-1B0B90E21BDD}" type="slidenum">
              <a:rPr b="0" lang="en" sz="2400" spc="-1" strike="noStrike">
                <a:solidFill>
                  <a:srgbClr val="ffffff"/>
                </a:solidFill>
                <a:latin typeface="Dosis"/>
                <a:ea typeface="Dosis"/>
              </a:rPr>
              <a:t>&lt;number&gt;</a:t>
            </a:fld>
            <a:endParaRPr b="0" lang="en-GB" sz="2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646280" y="1312920"/>
            <a:ext cx="6137640" cy="3581280"/>
          </a:xfrm>
          <a:prstGeom prst="rect">
            <a:avLst/>
          </a:prstGeom>
          <a:ln>
            <a:noFill/>
          </a:ln>
        </p:spPr>
      </p:pic>
      <p:sp>
        <p:nvSpPr>
          <p:cNvPr id="275" name="Line 2"/>
          <p:cNvSpPr/>
          <p:nvPr/>
        </p:nvSpPr>
        <p:spPr>
          <a:xfrm flipV="1">
            <a:off x="3456000" y="2088000"/>
            <a:ext cx="720000" cy="936000"/>
          </a:xfrm>
          <a:prstGeom prst="line">
            <a:avLst/>
          </a:prstGeom>
          <a:ln>
            <a:solidFill>
              <a:srgbClr val="2b8086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3780000" y="1370520"/>
            <a:ext cx="5254200" cy="6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Patient is on track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415665"/>
                </a:solidFill>
                <a:latin typeface="Source Sans Pro"/>
                <a:ea typeface="Source Sans Pro"/>
              </a:rPr>
              <a:t>(weight is consistent with IQR)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77" name="Image 9_0" descr=""/>
          <p:cNvPicPr/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0" t="0" r="0" b="13012"/>
          <a:stretch/>
        </p:blipFill>
        <p:spPr>
          <a:xfrm>
            <a:off x="2905560" y="2808000"/>
            <a:ext cx="620640" cy="539640"/>
          </a:xfrm>
          <a:prstGeom prst="rect">
            <a:avLst/>
          </a:prstGeom>
          <a:ln>
            <a:noFill/>
          </a:ln>
        </p:spPr>
      </p:pic>
      <p:sp>
        <p:nvSpPr>
          <p:cNvPr id="278" name="CustomShape 4"/>
          <p:cNvSpPr/>
          <p:nvPr/>
        </p:nvSpPr>
        <p:spPr>
          <a:xfrm>
            <a:off x="1116000" y="180360"/>
            <a:ext cx="7413840" cy="729720"/>
          </a:xfrm>
          <a:prstGeom prst="roundRect">
            <a:avLst>
              <a:gd name="adj" fmla="val 6320"/>
            </a:avLst>
          </a:prstGeom>
          <a:solidFill>
            <a:srgbClr val="2b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#1: patient looses less than expected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3623</TotalTime>
  <Application>LibreOffice/6.4.7.2$Linux_X86_64 LibreOffice_project/40$Build-2</Application>
  <Words>843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PierreBauvin</dc:creator>
  <dc:description/>
  <dc:language>en-GB</dc:language>
  <cp:lastModifiedBy/>
  <dcterms:modified xsi:type="dcterms:W3CDTF">2022-11-17T14:47:10Z</dcterms:modified>
  <cp:revision>242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