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4.jpeg" ContentType="image/jpeg"/>
  <Override PartName="/ppt/media/image40.png" ContentType="image/png"/>
  <Override PartName="/ppt/media/image32.png" ContentType="image/png"/>
  <Override PartName="/ppt/media/hdphoto2.wdp" ContentType="image/vnd.ms-photo"/>
  <Override PartName="/ppt/media/image12.png" ContentType="image/png"/>
  <Override PartName="/ppt/media/image49.png" ContentType="image/png"/>
  <Override PartName="/ppt/media/image2.png" ContentType="image/png"/>
  <Override PartName="/ppt/media/image14.png" ContentType="image/png"/>
  <Override PartName="/ppt/media/image10.jpeg" ContentType="image/jpeg"/>
  <Override PartName="/ppt/media/image33.png" ContentType="image/png"/>
  <Override PartName="/ppt/media/hdphoto3.wdp" ContentType="image/vnd.ms-photo"/>
  <Override PartName="/ppt/media/image3.png" ContentType="image/png"/>
  <Override PartName="/ppt/media/image15.png" ContentType="image/png"/>
  <Override PartName="/ppt/media/image11.png" ContentType="image/png"/>
  <Override PartName="/ppt/media/image48.png" ContentType="image/png"/>
  <Override PartName="/ppt/media/hdphoto1.wdp" ContentType="image/vnd.ms-photo"/>
  <Override PartName="/ppt/media/image31.png" ContentType="image/png"/>
  <Override PartName="/ppt/media/image13.png" ContentType="image/png"/>
  <Override PartName="/ppt/media/image1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7.png" ContentType="image/png"/>
  <Override PartName="/ppt/media/image22.png" ContentType="image/png"/>
  <Override PartName="/ppt/media/image59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19.png" ContentType="image/png"/>
  <Override PartName="/ppt/media/image61.png" ContentType="image/png"/>
  <Override PartName="/ppt/media/image24.png" ContentType="image/png"/>
  <Override PartName="/ppt/media/image36.png" ContentType="image/png"/>
  <Override PartName="/ppt/media/image18.png" ContentType="image/png"/>
  <Override PartName="/ppt/media/image6.png" ContentType="image/png"/>
  <Override PartName="/ppt/media/image20.png" ContentType="image/png"/>
  <Override PartName="/ppt/media/image57.png" ContentType="image/png"/>
  <Override PartName="/ppt/media/image16.png" ContentType="image/png"/>
  <Override PartName="/ppt/media/image7.jpeg" ContentType="image/jpeg"/>
  <Override PartName="/ppt/media/image28.png" ContentType="image/png"/>
  <Override PartName="/ppt/media/image9.png" ContentType="image/png"/>
  <Override PartName="/ppt/media/image39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26.png" ContentType="image/png"/>
  <Override PartName="/ppt/media/image8.jpeg" ContentType="image/jpeg"/>
  <Override PartName="/ppt/media/image38.png" ContentType="image/png"/>
  <Override PartName="/ppt/media/image29.png" ContentType="image/png"/>
  <Override PartName="/ppt/media/image30.png" ContentType="image/png"/>
  <Override PartName="/ppt/media/image34.png" ContentType="image/png"/>
  <Override PartName="/ppt/media/image37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5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367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44560" y="3268080"/>
            <a:ext cx="367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6364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57160" y="153432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69400" y="153432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44560" y="326808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857160" y="326808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69400" y="326808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44560" y="-680040"/>
            <a:ext cx="3672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3672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44560" y="-49680"/>
            <a:ext cx="354996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44560" y="-680040"/>
            <a:ext cx="3672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6364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367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367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44560" y="3268080"/>
            <a:ext cx="367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6364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57160" y="153432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69400" y="153432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44560" y="326808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857160" y="326808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69400" y="326808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44560" y="-680040"/>
            <a:ext cx="3672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3672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3672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44560" y="-49680"/>
            <a:ext cx="354996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6364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367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367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44560" y="3268080"/>
            <a:ext cx="367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6364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57160" y="153432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69400" y="153432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844560" y="326808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857160" y="326808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69400" y="3268080"/>
            <a:ext cx="115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44560" y="-49680"/>
            <a:ext cx="354996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33192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63640" y="326808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64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3672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2520" y="4156920"/>
            <a:ext cx="9141480" cy="273960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-2880" y="0"/>
            <a:ext cx="9141480" cy="41544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-2880" y="0"/>
            <a:ext cx="667080" cy="5141160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flipH="1">
            <a:off x="-2880" y="0"/>
            <a:ext cx="667080" cy="11376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44560" y="1534320"/>
            <a:ext cx="36720" cy="33192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83800" y="1534320"/>
            <a:ext cx="36720" cy="33192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H="1">
            <a:off x="-2880" y="0"/>
            <a:ext cx="667080" cy="5141160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 flipH="1">
            <a:off x="-2880" y="0"/>
            <a:ext cx="667080" cy="11376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96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44560" y="1534320"/>
            <a:ext cx="36720" cy="33192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83800" y="1534320"/>
            <a:ext cx="36720" cy="33192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microsoft.com/office/2007/relationships/hdphoto" Target="../media/hdphoto2.wdp"/><Relationship Id="rId4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microsoft.com/office/2007/relationships/hdphoto" Target="../media/hdphoto3.wdp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bwtp.univ-lille.fr/" TargetMode="Externa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" y="4176000"/>
            <a:ext cx="8997840" cy="66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16000" y="-46800"/>
            <a:ext cx="7269840" cy="36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Easy to use and Interpretable Model Based on Artificial Intelligence 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for Predicting 5-Year Weight Trajectories After Bariatric Surgery</a:t>
            </a:r>
            <a:br/>
            <a:br/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124" name="Image 9" descr=""/>
          <p:cNvPicPr/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0" t="0" r="0" b="13012"/>
          <a:stretch/>
        </p:blipFill>
        <p:spPr>
          <a:xfrm>
            <a:off x="7056000" y="1944000"/>
            <a:ext cx="1945440" cy="1692000"/>
          </a:xfrm>
          <a:prstGeom prst="rect">
            <a:avLst/>
          </a:prstGeom>
          <a:ln>
            <a:noFill/>
          </a:ln>
        </p:spPr>
      </p:pic>
      <p:pic>
        <p:nvPicPr>
          <p:cNvPr id="125" name="Picture 2" descr="RÃ©sultat de recherche d'images pour &quot;universitÃ© de lille logo&quot;"/>
          <p:cNvPicPr/>
          <p:nvPr/>
        </p:nvPicPr>
        <p:blipFill>
          <a:blip r:embed="rId3"/>
          <a:stretch/>
        </p:blipFill>
        <p:spPr>
          <a:xfrm>
            <a:off x="1902960" y="4410720"/>
            <a:ext cx="1219320" cy="415800"/>
          </a:xfrm>
          <a:prstGeom prst="rect">
            <a:avLst/>
          </a:prstGeom>
          <a:ln>
            <a:noFill/>
          </a:ln>
        </p:spPr>
      </p:pic>
      <p:pic>
        <p:nvPicPr>
          <p:cNvPr id="126" name="Picture 2" descr="RÃ©sultat de recherche d'images pour &quot;logo chu lille&quot;"/>
          <p:cNvPicPr/>
          <p:nvPr/>
        </p:nvPicPr>
        <p:blipFill>
          <a:blip r:embed="rId4"/>
          <a:stretch/>
        </p:blipFill>
        <p:spPr>
          <a:xfrm>
            <a:off x="3769920" y="4313160"/>
            <a:ext cx="615600" cy="629640"/>
          </a:xfrm>
          <a:prstGeom prst="rect">
            <a:avLst/>
          </a:prstGeom>
          <a:ln>
            <a:noFill/>
          </a:ln>
        </p:spPr>
      </p:pic>
      <p:pic>
        <p:nvPicPr>
          <p:cNvPr id="127" name="Picture 2" descr="EGID - European Genomic Institute for Diabetes (Page d&amp;#39;accueil) - EGID"/>
          <p:cNvPicPr/>
          <p:nvPr/>
        </p:nvPicPr>
        <p:blipFill>
          <a:blip r:embed="rId5"/>
          <a:srcRect l="0" t="10052" r="0" b="8308"/>
          <a:stretch/>
        </p:blipFill>
        <p:spPr>
          <a:xfrm>
            <a:off x="242640" y="4244400"/>
            <a:ext cx="1027800" cy="83844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30240" y="4668480"/>
            <a:ext cx="1211832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4962240" y="4284000"/>
            <a:ext cx="1551600" cy="541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7"/>
          <a:stretch/>
        </p:blipFill>
        <p:spPr>
          <a:xfrm>
            <a:off x="6911640" y="4433400"/>
            <a:ext cx="1654200" cy="40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F01AF18-6134-47E8-967B-21D31F66014C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116000" y="39600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Validation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844560" y="1441800"/>
            <a:ext cx="7532640" cy="33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Root Mean Squared Error (RMSE)</a:t>
            </a:r>
            <a:endParaRPr b="0" lang="en-GB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bias + variance</a:t>
            </a: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 of predicted outcomes.</a:t>
            </a:r>
            <a:endParaRPr b="0" lang="en-GB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The lower, the better.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Inter Quartile Range (IQR) of prediction errors</a:t>
            </a:r>
            <a:endParaRPr b="0" lang="en-GB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Typical dispersion of weight trajectories.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745560" y="14796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>
            <a:off x="745200" y="29556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1332000" y="469800"/>
            <a:ext cx="646560" cy="57456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864000" y="1513800"/>
            <a:ext cx="430560" cy="35856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3"/>
          <a:stretch/>
        </p:blipFill>
        <p:spPr>
          <a:xfrm>
            <a:off x="864000" y="2989800"/>
            <a:ext cx="430560" cy="35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7A10EE8-2F32-4BEA-9A82-77A44A365D0B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311480" y="1175400"/>
            <a:ext cx="851688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"/>
          <p:cNvSpPr/>
          <p:nvPr/>
        </p:nvSpPr>
        <p:spPr>
          <a:xfrm>
            <a:off x="4890240" y="4361400"/>
            <a:ext cx="851688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1116000" y="39636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%TWL Prediction at M24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684000" y="1175400"/>
            <a:ext cx="6375600" cy="357948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6212520" y="1357200"/>
            <a:ext cx="2210040" cy="85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8366B13-339B-4C61-95ED-57A21B235D9E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311480" y="1175400"/>
            <a:ext cx="851688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4890240" y="4361400"/>
            <a:ext cx="851688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"/>
          <p:cNvSpPr/>
          <p:nvPr/>
        </p:nvSpPr>
        <p:spPr>
          <a:xfrm>
            <a:off x="1116000" y="18036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Validation results</a:t>
            </a:r>
            <a:endParaRPr b="0" lang="en-GB" sz="4000" spc="-1" strike="noStrike">
              <a:latin typeface="Arial"/>
            </a:endParaRPr>
          </a:p>
        </p:txBody>
      </p:sp>
      <p:graphicFrame>
        <p:nvGraphicFramePr>
          <p:cNvPr id="291" name="Table 5"/>
          <p:cNvGraphicFramePr/>
          <p:nvPr/>
        </p:nvGraphicFramePr>
        <p:xfrm>
          <a:off x="1145880" y="1060920"/>
          <a:ext cx="7404840" cy="3805560"/>
        </p:xfrm>
        <a:graphic>
          <a:graphicData uri="http://schemas.openxmlformats.org/drawingml/2006/table">
            <a:tbl>
              <a:tblPr/>
              <a:tblGrid>
                <a:gridCol w="3710520"/>
                <a:gridCol w="1221840"/>
                <a:gridCol w="1207800"/>
                <a:gridCol w="1265040"/>
              </a:tblGrid>
              <a:tr h="347760">
                <a:tc>
                  <a:tcPr marL="90000" marR="90000">
                    <a:solidFill>
                      <a:srgbClr val="ffffff"/>
                    </a:solidFill>
                  </a:tcPr>
                </a:tc>
                <a:tc gridSpan="3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RMSE in kg/m2 (bootstrap CI)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M12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M24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M60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ABOS+Montpellier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(derivation, n=1151)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3.7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(3.4 - 4.0)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4.5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(4.3 - 4.8)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5.2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(4.9 - 5.7)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ABOS+Montpellier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(validation, n=230)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3.9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(3.5 - 4.2)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4.7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(4.0 - 5.4)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4.8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(3.9 - 5.7)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PRECOS (n=237)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3.9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(3.5 - 4.3)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4.7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(4.3 - 5.2)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6.1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(5.7 - 6.6)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NOK (n=5,888)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3.3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(3.3 - 3.4)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4.1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(4.1 - 4.3)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4.7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(4.5 - 4.8)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SOS (n=642)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Existing literature models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2b808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3.8 - 6.1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4.9 - 7.0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b8086"/>
                          </a:solidFill>
                          <a:latin typeface="Arial"/>
                        </a:rPr>
                        <a:t>5.4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4AFA80D-1660-444F-9DE8-215076D34798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646280" y="1312920"/>
            <a:ext cx="6138000" cy="3581640"/>
          </a:xfrm>
          <a:prstGeom prst="rect">
            <a:avLst/>
          </a:prstGeom>
          <a:ln>
            <a:noFill/>
          </a:ln>
        </p:spPr>
      </p:pic>
      <p:sp>
        <p:nvSpPr>
          <p:cNvPr id="294" name="CustomShape 2"/>
          <p:cNvSpPr/>
          <p:nvPr/>
        </p:nvSpPr>
        <p:spPr>
          <a:xfrm>
            <a:off x="1116000" y="18036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Use case: patient support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B9A573F-624D-4EA7-A511-FABEB65F68E8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646280" y="1312920"/>
            <a:ext cx="6138000" cy="3581640"/>
          </a:xfrm>
          <a:prstGeom prst="rect">
            <a:avLst/>
          </a:prstGeom>
          <a:ln>
            <a:noFill/>
          </a:ln>
        </p:spPr>
      </p:pic>
      <p:sp>
        <p:nvSpPr>
          <p:cNvPr id="297" name="Line 2"/>
          <p:cNvSpPr/>
          <p:nvPr/>
        </p:nvSpPr>
        <p:spPr>
          <a:xfrm flipV="1">
            <a:off x="3456000" y="2088000"/>
            <a:ext cx="720000" cy="936000"/>
          </a:xfrm>
          <a:prstGeom prst="line">
            <a:avLst/>
          </a:prstGeom>
          <a:ln>
            <a:solidFill>
              <a:srgbClr val="2b8086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"/>
          <p:cNvSpPr/>
          <p:nvPr/>
        </p:nvSpPr>
        <p:spPr>
          <a:xfrm>
            <a:off x="3780000" y="1370520"/>
            <a:ext cx="525456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Patient is on track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(weight is consistent with IQR)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99" name="Image 9_0" descr=""/>
          <p:cNvPicPr/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0" t="0" r="0" b="13012"/>
          <a:stretch/>
        </p:blipFill>
        <p:spPr>
          <a:xfrm>
            <a:off x="2905560" y="2808000"/>
            <a:ext cx="621000" cy="540000"/>
          </a:xfrm>
          <a:prstGeom prst="rect">
            <a:avLst/>
          </a:prstGeom>
          <a:ln>
            <a:noFill/>
          </a:ln>
        </p:spPr>
      </p:pic>
      <p:sp>
        <p:nvSpPr>
          <p:cNvPr id="300" name="CustomShape 4"/>
          <p:cNvSpPr/>
          <p:nvPr/>
        </p:nvSpPr>
        <p:spPr>
          <a:xfrm>
            <a:off x="1116000" y="18036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#1: patient looses less than expected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14056E6-1234-4D5C-A269-1EFB666091DB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1646280" y="1312920"/>
            <a:ext cx="6138000" cy="3581640"/>
          </a:xfrm>
          <a:prstGeom prst="rect">
            <a:avLst/>
          </a:prstGeom>
          <a:ln>
            <a:noFill/>
          </a:ln>
        </p:spPr>
      </p:pic>
      <p:sp>
        <p:nvSpPr>
          <p:cNvPr id="303" name="CustomShape 2"/>
          <p:cNvSpPr/>
          <p:nvPr/>
        </p:nvSpPr>
        <p:spPr>
          <a:xfrm>
            <a:off x="2772000" y="1342440"/>
            <a:ext cx="284256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Patient at preop visit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304" name="Image 9_2" descr=""/>
          <p:cNvPicPr/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0" t="0" r="0" b="13012"/>
          <a:stretch/>
        </p:blipFill>
        <p:spPr>
          <a:xfrm>
            <a:off x="1681560" y="1374480"/>
            <a:ext cx="1125000" cy="54000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1116000" y="18036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#2: patient has unrealistic expectations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06" name="Image 9_1" descr=""/>
          <p:cNvPicPr/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0" t="0" r="0" b="13012"/>
          <a:stretch/>
        </p:blipFill>
        <p:spPr>
          <a:xfrm>
            <a:off x="4129920" y="3528000"/>
            <a:ext cx="404640" cy="761760"/>
          </a:xfrm>
          <a:prstGeom prst="rect">
            <a:avLst/>
          </a:prstGeom>
          <a:ln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4572000" y="3096000"/>
            <a:ext cx="3346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Expected weight at M24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not consistent with IQR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 flipH="1">
            <a:off x="4331520" y="3816000"/>
            <a:ext cx="1911960" cy="4741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2b808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"/>
          <p:cNvSpPr/>
          <p:nvPr/>
        </p:nvSpPr>
        <p:spPr>
          <a:xfrm flipH="1">
            <a:off x="2243160" y="1771920"/>
            <a:ext cx="1948320" cy="142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2b808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B082090-4AE8-44CF-8B3B-6EE35A9F1599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890240" y="4361400"/>
            <a:ext cx="851688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611280" y="3999600"/>
            <a:ext cx="8531280" cy="6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1155cc"/>
                </a:solidFill>
                <a:uFillTx/>
                <a:latin typeface="Times New Roman"/>
                <a:ea typeface="DejaVu Sans"/>
                <a:hlinkClick r:id="rId1"/>
              </a:rPr>
              <a:t>https://bwtp.univ-lille.fr/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616320" y="-347400"/>
            <a:ext cx="9142200" cy="247788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3"/>
          <a:stretch/>
        </p:blipFill>
        <p:spPr>
          <a:xfrm>
            <a:off x="3780000" y="1887840"/>
            <a:ext cx="2088000" cy="20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D58B605-6645-490D-B4A8-E4ABB0DDF4F0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311480" y="1175400"/>
            <a:ext cx="851688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4890240" y="4361400"/>
            <a:ext cx="851688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1116000" y="1728000"/>
            <a:ext cx="7414200" cy="120816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Appendix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262CFD1-86D9-4186-B379-E18BA4EA69EA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497680" y="1058040"/>
            <a:ext cx="851688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/>
          <p:cNvSpPr/>
          <p:nvPr/>
        </p:nvSpPr>
        <p:spPr>
          <a:xfrm>
            <a:off x="4890240" y="4361400"/>
            <a:ext cx="8516880" cy="4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"/>
          <p:cNvSpPr/>
          <p:nvPr/>
        </p:nvSpPr>
        <p:spPr>
          <a:xfrm>
            <a:off x="1116000" y="18000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Validation results</a:t>
            </a:r>
            <a:endParaRPr b="0" lang="en-GB" sz="4000" spc="-1" strike="noStrike">
              <a:latin typeface="Arial"/>
            </a:endParaRPr>
          </a:p>
        </p:txBody>
      </p:sp>
      <p:graphicFrame>
        <p:nvGraphicFramePr>
          <p:cNvPr id="323" name="Table 5"/>
          <p:cNvGraphicFramePr/>
          <p:nvPr/>
        </p:nvGraphicFramePr>
        <p:xfrm>
          <a:off x="1369440" y="1106640"/>
          <a:ext cx="6944400" cy="3849120"/>
        </p:xfrm>
        <a:graphic>
          <a:graphicData uri="http://schemas.openxmlformats.org/drawingml/2006/table">
            <a:tbl>
              <a:tblPr/>
              <a:tblGrid>
                <a:gridCol w="1441800"/>
                <a:gridCol w="1189800"/>
                <a:gridCol w="2194200"/>
                <a:gridCol w="632520"/>
                <a:gridCol w="1486440"/>
              </a:tblGrid>
              <a:tr h="347760">
                <a:tc gridSpan="5">
                  <a:txBody>
                    <a:bodyPr lIns="7560" rIns="75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Implementation of literature models in ABOS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7560" marR="7560">
                    <a:lnT w="6480">
                      <a:noFill/>
                    </a:lnT>
                    <a:solidFill>
                      <a:srgbClr val="2b8086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33880">
                <a:tc>
                  <a:txBody>
                    <a:bodyPr lIns="7560" rIns="75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5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Model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2b8086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5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Month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2b8086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5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Intervention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2b8086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5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2b8086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500" spc="-1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RMSE (kg/m2)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2b8086"/>
                    </a:solidFill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Cottam2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SG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232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4.8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Velazquez1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RYGB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741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4.0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Wise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RYGB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686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4.7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Goulard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SG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232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5.9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Seyssel1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RYGB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744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4.0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Janik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SG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232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5.1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Baltasar2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RYGB + SG + GB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1098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7.0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Baltasar3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RYGB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684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5.3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Baltasar4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SG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191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7.5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Velazquez2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RYGB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684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5.0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noFill/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Seyssel2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RYGB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684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5.1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solidFill>
                      <a:srgbClr val="e7e7e7"/>
                    </a:solidFill>
                  </a:tcPr>
                </a:tc>
              </a:tr>
              <a:tr h="247320"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Seyssel3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60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RYGB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398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5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5.9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7560" marR="7560"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E771885-97E4-4629-9108-7396FFDDEE77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pic>
        <p:nvPicPr>
          <p:cNvPr id="132" name="Picture 2_0" descr="http://www.isite-ulne.fr/wp-content/uploads/2018/11/pattou.jpg"/>
          <p:cNvPicPr/>
          <p:nvPr/>
        </p:nvPicPr>
        <p:blipFill>
          <a:blip r:embed="rId1"/>
          <a:stretch/>
        </p:blipFill>
        <p:spPr>
          <a:xfrm>
            <a:off x="4653360" y="230760"/>
            <a:ext cx="817560" cy="1227960"/>
          </a:xfrm>
          <a:prstGeom prst="rect">
            <a:avLst/>
          </a:prstGeom>
          <a:ln>
            <a:noFill/>
          </a:ln>
        </p:spPr>
      </p:pic>
      <p:pic>
        <p:nvPicPr>
          <p:cNvPr id="133" name="Picture 2_1" descr="Philippe Preux, pionnier de l'apprentissage automatique | Inria"/>
          <p:cNvPicPr/>
          <p:nvPr/>
        </p:nvPicPr>
        <p:blipFill>
          <a:blip r:embed="rId2"/>
          <a:stretch/>
        </p:blipFill>
        <p:spPr>
          <a:xfrm>
            <a:off x="4500000" y="2694960"/>
            <a:ext cx="920880" cy="1227960"/>
          </a:xfrm>
          <a:prstGeom prst="rect">
            <a:avLst/>
          </a:prstGeom>
          <a:ln>
            <a:noFill/>
          </a:ln>
        </p:spPr>
      </p:pic>
      <p:pic>
        <p:nvPicPr>
          <p:cNvPr id="134" name="Image 8" descr=""/>
          <p:cNvPicPr/>
          <p:nvPr/>
        </p:nvPicPr>
        <p:blipFill>
          <a:blip r:embed="rId3"/>
          <a:stretch/>
        </p:blipFill>
        <p:spPr>
          <a:xfrm>
            <a:off x="6581880" y="432000"/>
            <a:ext cx="977040" cy="1188720"/>
          </a:xfrm>
          <a:prstGeom prst="rect">
            <a:avLst/>
          </a:prstGeom>
          <a:ln>
            <a:noFill/>
          </a:ln>
        </p:spPr>
      </p:pic>
      <p:pic>
        <p:nvPicPr>
          <p:cNvPr id="135" name="Image 2" descr=""/>
          <p:cNvPicPr/>
          <p:nvPr/>
        </p:nvPicPr>
        <p:blipFill>
          <a:blip r:embed="rId4"/>
          <a:srcRect l="12349" t="0" r="10499" b="0"/>
          <a:stretch/>
        </p:blipFill>
        <p:spPr>
          <a:xfrm>
            <a:off x="6119280" y="3057480"/>
            <a:ext cx="916920" cy="1189440"/>
          </a:xfrm>
          <a:prstGeom prst="rect">
            <a:avLst/>
          </a:prstGeom>
          <a:ln>
            <a:noFill/>
          </a:ln>
        </p:spPr>
      </p:pic>
      <p:pic>
        <p:nvPicPr>
          <p:cNvPr id="136" name="Image 4" descr=""/>
          <p:cNvPicPr/>
          <p:nvPr/>
        </p:nvPicPr>
        <p:blipFill>
          <a:blip r:embed="rId5"/>
          <a:stretch/>
        </p:blipFill>
        <p:spPr>
          <a:xfrm>
            <a:off x="7632000" y="2664000"/>
            <a:ext cx="945720" cy="1206720"/>
          </a:xfrm>
          <a:prstGeom prst="rect">
            <a:avLst/>
          </a:prstGeom>
          <a:ln>
            <a:noFill/>
          </a:ln>
        </p:spPr>
      </p:pic>
      <p:pic>
        <p:nvPicPr>
          <p:cNvPr id="137" name="Picture 2_2" descr="RÃ©sultat de recherche d'images pour &quot;logo chu lille&quot;"/>
          <p:cNvPicPr/>
          <p:nvPr/>
        </p:nvPicPr>
        <p:blipFill>
          <a:blip r:embed="rId6"/>
          <a:stretch/>
        </p:blipFill>
        <p:spPr>
          <a:xfrm>
            <a:off x="1224000" y="449280"/>
            <a:ext cx="826920" cy="8456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7"/>
          <a:stretch/>
        </p:blipFill>
        <p:spPr>
          <a:xfrm>
            <a:off x="2340720" y="670680"/>
            <a:ext cx="1654200" cy="40824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4104360" y="1476000"/>
            <a:ext cx="2122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François Pattou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228720" y="1620000"/>
            <a:ext cx="1762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Pierre Bauvin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1" name="Picture 2_3" descr="RÃ©sultat de recherche d'images pour &quot;universitÃ© de lille logo&quot;"/>
          <p:cNvPicPr/>
          <p:nvPr/>
        </p:nvPicPr>
        <p:blipFill>
          <a:blip r:embed="rId8"/>
          <a:stretch/>
        </p:blipFill>
        <p:spPr>
          <a:xfrm>
            <a:off x="1398960" y="1836000"/>
            <a:ext cx="1801080" cy="6145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9"/>
          <a:stretch/>
        </p:blipFill>
        <p:spPr>
          <a:xfrm>
            <a:off x="1152000" y="2844000"/>
            <a:ext cx="1690920" cy="6001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10"/>
          <a:stretch/>
        </p:blipFill>
        <p:spPr>
          <a:xfrm>
            <a:off x="1275840" y="3743640"/>
            <a:ext cx="1474200" cy="4989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11"/>
          <a:stretch/>
        </p:blipFill>
        <p:spPr>
          <a:xfrm>
            <a:off x="3024000" y="3326760"/>
            <a:ext cx="783720" cy="78372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4068360" y="3960000"/>
            <a:ext cx="1834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Philippe Preux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5760720" y="4248000"/>
            <a:ext cx="1834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Julien Teigny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237080" y="3888000"/>
            <a:ext cx="183384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Patrick Saux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684000" y="4788000"/>
            <a:ext cx="849492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...and also Violeta Raverdy, Hélène Verkindt, Maxence Debert, Tomy Soumphonphakdy (and many more!) 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4C2DC98-F394-492F-88F8-1D557074D7C6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grpSp>
        <p:nvGrpSpPr>
          <p:cNvPr id="150" name="Group 2"/>
          <p:cNvGrpSpPr/>
          <p:nvPr/>
        </p:nvGrpSpPr>
        <p:grpSpPr>
          <a:xfrm>
            <a:off x="34560" y="1224000"/>
            <a:ext cx="6119640" cy="3777840"/>
            <a:chOff x="34560" y="1224000"/>
            <a:chExt cx="6119640" cy="3777840"/>
          </a:xfrm>
        </p:grpSpPr>
        <p:sp>
          <p:nvSpPr>
            <p:cNvPr id="151" name="CustomShape 3"/>
            <p:cNvSpPr/>
            <p:nvPr/>
          </p:nvSpPr>
          <p:spPr>
            <a:xfrm>
              <a:off x="4233960" y="2101680"/>
              <a:ext cx="1920240" cy="40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2" name="Group 4"/>
            <p:cNvGrpSpPr/>
            <p:nvPr/>
          </p:nvGrpSpPr>
          <p:grpSpPr>
            <a:xfrm>
              <a:off x="2049120" y="1224000"/>
              <a:ext cx="2162520" cy="3777840"/>
              <a:chOff x="2049120" y="1224000"/>
              <a:chExt cx="2162520" cy="3777840"/>
            </a:xfrm>
          </p:grpSpPr>
          <p:grpSp>
            <p:nvGrpSpPr>
              <p:cNvPr id="153" name="Group 5"/>
              <p:cNvGrpSpPr/>
              <p:nvPr/>
            </p:nvGrpSpPr>
            <p:grpSpPr>
              <a:xfrm>
                <a:off x="2049120" y="3156840"/>
                <a:ext cx="2162520" cy="1845000"/>
                <a:chOff x="2049120" y="3156840"/>
                <a:chExt cx="2162520" cy="1845000"/>
              </a:xfrm>
            </p:grpSpPr>
            <p:sp>
              <p:nvSpPr>
                <p:cNvPr id="154" name="CustomShape 6"/>
                <p:cNvSpPr/>
                <p:nvPr/>
              </p:nvSpPr>
              <p:spPr>
                <a:xfrm>
                  <a:off x="2049120" y="3156840"/>
                  <a:ext cx="1021320" cy="1333080"/>
                </a:xfrm>
                <a:custGeom>
                  <a:avLst/>
                  <a:gdLst/>
                  <a:ahLst/>
                  <a:rect l="l" t="t" r="r" b="b"/>
                  <a:pathLst>
                    <a:path w="807" h="998">
                      <a:moveTo>
                        <a:pt x="284" y="0"/>
                      </a:moveTo>
                      <a:cubicBezTo>
                        <a:pt x="246" y="66"/>
                        <a:pt x="24" y="454"/>
                        <a:pt x="24" y="454"/>
                      </a:cubicBezTo>
                      <a:cubicBezTo>
                        <a:pt x="9" y="481"/>
                        <a:pt x="0" y="512"/>
                        <a:pt x="0" y="545"/>
                      </a:cubicBezTo>
                      <a:cubicBezTo>
                        <a:pt x="0" y="578"/>
                        <a:pt x="9" y="609"/>
                        <a:pt x="24" y="636"/>
                      </a:cubicBezTo>
                      <a:cubicBezTo>
                        <a:pt x="233" y="998"/>
                        <a:pt x="233" y="998"/>
                        <a:pt x="233" y="998"/>
                      </a:cubicBezTo>
                      <a:cubicBezTo>
                        <a:pt x="233" y="998"/>
                        <a:pt x="667" y="242"/>
                        <a:pt x="807" y="0"/>
                      </a:cubicBezTo>
                      <a:lnTo>
                        <a:pt x="28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04040"/>
                    </a:gs>
                    <a:gs pos="100000">
                      <a:srgbClr val="808080"/>
                    </a:gs>
                  </a:gsLst>
                  <a:lin ang="1620000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" name="CustomShape 7"/>
                <p:cNvSpPr/>
                <p:nvPr/>
              </p:nvSpPr>
              <p:spPr>
                <a:xfrm>
                  <a:off x="2074320" y="3667320"/>
                  <a:ext cx="2137320" cy="1334520"/>
                </a:xfrm>
                <a:custGeom>
                  <a:avLst/>
                  <a:gdLst/>
                  <a:ahLst/>
                  <a:rect l="l" t="t" r="r" b="b"/>
                  <a:pathLst>
                    <a:path w="1684" h="999">
                      <a:moveTo>
                        <a:pt x="785" y="999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0"/>
                        <a:pt x="1015" y="799"/>
                        <a:pt x="785" y="99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ceed3"/>
                    </a:gs>
                    <a:gs pos="100000">
                      <a:srgbClr val="f1ac24"/>
                    </a:gs>
                  </a:gsLst>
                  <a:lin ang="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6" name="Group 8"/>
              <p:cNvGrpSpPr/>
              <p:nvPr/>
            </p:nvGrpSpPr>
            <p:grpSpPr>
              <a:xfrm>
                <a:off x="2053440" y="2085480"/>
                <a:ext cx="2158200" cy="1843920"/>
                <a:chOff x="2053440" y="2085480"/>
                <a:chExt cx="2158200" cy="1843920"/>
              </a:xfrm>
            </p:grpSpPr>
            <p:sp>
              <p:nvSpPr>
                <p:cNvPr id="157" name="CustomShape 9"/>
                <p:cNvSpPr/>
                <p:nvPr/>
              </p:nvSpPr>
              <p:spPr>
                <a:xfrm>
                  <a:off x="2053440" y="2085480"/>
                  <a:ext cx="1020960" cy="1332000"/>
                </a:xfrm>
                <a:custGeom>
                  <a:avLst/>
                  <a:gdLst/>
                  <a:ahLst/>
                  <a:rect l="l" t="t" r="r" b="b"/>
                  <a:pathLst>
                    <a:path w="807" h="998">
                      <a:moveTo>
                        <a:pt x="284" y="0"/>
                      </a:moveTo>
                      <a:cubicBezTo>
                        <a:pt x="246" y="66"/>
                        <a:pt x="24" y="454"/>
                        <a:pt x="24" y="454"/>
                      </a:cubicBezTo>
                      <a:cubicBezTo>
                        <a:pt x="9" y="481"/>
                        <a:pt x="0" y="512"/>
                        <a:pt x="0" y="545"/>
                      </a:cubicBezTo>
                      <a:cubicBezTo>
                        <a:pt x="0" y="578"/>
                        <a:pt x="9" y="609"/>
                        <a:pt x="24" y="636"/>
                      </a:cubicBezTo>
                      <a:cubicBezTo>
                        <a:pt x="233" y="998"/>
                        <a:pt x="233" y="998"/>
                        <a:pt x="233" y="998"/>
                      </a:cubicBezTo>
                      <a:cubicBezTo>
                        <a:pt x="233" y="998"/>
                        <a:pt x="667" y="242"/>
                        <a:pt x="807" y="0"/>
                      </a:cubicBezTo>
                      <a:lnTo>
                        <a:pt x="28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04040"/>
                    </a:gs>
                    <a:gs pos="100000">
                      <a:srgbClr val="808080"/>
                    </a:gs>
                  </a:gsLst>
                  <a:lin ang="1620000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8" name="CustomShape 10"/>
                <p:cNvSpPr/>
                <p:nvPr/>
              </p:nvSpPr>
              <p:spPr>
                <a:xfrm>
                  <a:off x="2074320" y="2596680"/>
                  <a:ext cx="2137320" cy="1332720"/>
                </a:xfrm>
                <a:custGeom>
                  <a:avLst/>
                  <a:gdLst/>
                  <a:ahLst/>
                  <a:rect l="l" t="t" r="r" b="b"/>
                  <a:pathLst>
                    <a:path w="1684" h="999">
                      <a:moveTo>
                        <a:pt x="785" y="999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0"/>
                        <a:pt x="1015" y="799"/>
                        <a:pt x="785" y="99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d0f1f6"/>
                    </a:gs>
                    <a:gs pos="100000">
                      <a:srgbClr val="26abbf"/>
                    </a:gs>
                  </a:gsLst>
                  <a:lin ang="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9" name="Group 11"/>
              <p:cNvGrpSpPr/>
              <p:nvPr/>
            </p:nvGrpSpPr>
            <p:grpSpPr>
              <a:xfrm>
                <a:off x="2053080" y="1224000"/>
                <a:ext cx="2158560" cy="1620360"/>
                <a:chOff x="2053080" y="1224000"/>
                <a:chExt cx="2158560" cy="1620360"/>
              </a:xfrm>
            </p:grpSpPr>
            <p:sp>
              <p:nvSpPr>
                <p:cNvPr id="160" name="CustomShape 12"/>
                <p:cNvSpPr/>
                <p:nvPr/>
              </p:nvSpPr>
              <p:spPr>
                <a:xfrm>
                  <a:off x="2053080" y="1224000"/>
                  <a:ext cx="896400" cy="1107000"/>
                </a:xfrm>
                <a:custGeom>
                  <a:avLst/>
                  <a:gdLst/>
                  <a:ahLst/>
                  <a:rect l="l" t="t" r="r" b="b"/>
                  <a:pathLst>
                    <a:path w="709" h="830">
                      <a:moveTo>
                        <a:pt x="186" y="0"/>
                      </a:moveTo>
                      <a:cubicBezTo>
                        <a:pt x="148" y="66"/>
                        <a:pt x="24" y="286"/>
                        <a:pt x="24" y="286"/>
                      </a:cubicBezTo>
                      <a:cubicBezTo>
                        <a:pt x="9" y="313"/>
                        <a:pt x="0" y="344"/>
                        <a:pt x="0" y="377"/>
                      </a:cubicBezTo>
                      <a:cubicBezTo>
                        <a:pt x="0" y="410"/>
                        <a:pt x="9" y="441"/>
                        <a:pt x="24" y="468"/>
                      </a:cubicBezTo>
                      <a:cubicBezTo>
                        <a:pt x="233" y="830"/>
                        <a:pt x="233" y="830"/>
                        <a:pt x="233" y="830"/>
                      </a:cubicBezTo>
                      <a:cubicBezTo>
                        <a:pt x="233" y="830"/>
                        <a:pt x="569" y="242"/>
                        <a:pt x="709" y="0"/>
                      </a:cubicBezTo>
                      <a:lnTo>
                        <a:pt x="18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04040"/>
                    </a:gs>
                    <a:gs pos="100000">
                      <a:srgbClr val="808080"/>
                    </a:gs>
                  </a:gsLst>
                  <a:lin ang="1620000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1" name="CustomShape 13"/>
                <p:cNvSpPr/>
                <p:nvPr/>
              </p:nvSpPr>
              <p:spPr>
                <a:xfrm>
                  <a:off x="2074320" y="1509840"/>
                  <a:ext cx="2137320" cy="1334520"/>
                </a:xfrm>
                <a:custGeom>
                  <a:avLst/>
                  <a:gdLst/>
                  <a:ahLst/>
                  <a:rect l="l" t="t" r="r" b="b"/>
                  <a:pathLst>
                    <a:path w="1684" h="1000">
                      <a:moveTo>
                        <a:pt x="785" y="1000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1"/>
                        <a:pt x="1015" y="799"/>
                        <a:pt x="785" y="100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cc9e6"/>
                    </a:gs>
                    <a:gs pos="100000">
                      <a:srgbClr val="d00d7c"/>
                    </a:gs>
                  </a:gsLst>
                  <a:lin ang="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162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3085560" y="1841400"/>
                <a:ext cx="588960" cy="605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3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3222720" y="2968560"/>
                <a:ext cx="568440" cy="5839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4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3224880" y="4096080"/>
                <a:ext cx="438480" cy="45072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65" name="CustomShape 14"/>
            <p:cNvSpPr/>
            <p:nvPr/>
          </p:nvSpPr>
          <p:spPr>
            <a:xfrm>
              <a:off x="4233960" y="4254480"/>
              <a:ext cx="1920240" cy="40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5"/>
            <p:cNvSpPr/>
            <p:nvPr/>
          </p:nvSpPr>
          <p:spPr>
            <a:xfrm>
              <a:off x="2229480" y="2473920"/>
              <a:ext cx="434880" cy="758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"/>
            <p:cNvSpPr/>
            <p:nvPr/>
          </p:nvSpPr>
          <p:spPr>
            <a:xfrm>
              <a:off x="2229480" y="3547800"/>
              <a:ext cx="434880" cy="41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8" name="" descr=""/>
            <p:cNvPicPr/>
            <p:nvPr/>
          </p:nvPicPr>
          <p:blipFill>
            <a:blip r:embed="rId4"/>
            <a:stretch/>
          </p:blipFill>
          <p:spPr>
            <a:xfrm>
              <a:off x="34560" y="2152080"/>
              <a:ext cx="2252160" cy="2314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9" name="" descr=""/>
            <p:cNvPicPr/>
            <p:nvPr/>
          </p:nvPicPr>
          <p:blipFill>
            <a:blip r:embed="rId5"/>
            <a:stretch/>
          </p:blipFill>
          <p:spPr>
            <a:xfrm>
              <a:off x="803520" y="1514160"/>
              <a:ext cx="717480" cy="73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0" name="CustomShape 17"/>
          <p:cNvSpPr/>
          <p:nvPr/>
        </p:nvSpPr>
        <p:spPr>
          <a:xfrm>
            <a:off x="4271400" y="2844000"/>
            <a:ext cx="1843560" cy="813600"/>
          </a:xfrm>
          <a:prstGeom prst="ellipse">
            <a:avLst/>
          </a:prstGeom>
          <a:solidFill>
            <a:srgbClr val="0db7c4"/>
          </a:solidFill>
          <a:ln>
            <a:solidFill>
              <a:srgbClr val="0db7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Sleeve</a:t>
            </a:r>
            <a:endParaRPr b="0" lang="en-GB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Gastrectomy  (SG)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71" name="CustomShape 18"/>
          <p:cNvSpPr/>
          <p:nvPr/>
        </p:nvSpPr>
        <p:spPr>
          <a:xfrm>
            <a:off x="4271400" y="3926880"/>
            <a:ext cx="1843560" cy="813240"/>
          </a:xfrm>
          <a:prstGeom prst="ellipse">
            <a:avLst/>
          </a:prstGeom>
          <a:solidFill>
            <a:srgbClr val="0db7c4"/>
          </a:solidFill>
          <a:ln>
            <a:solidFill>
              <a:srgbClr val="0db7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Adjustable Gastric Band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(AGB)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" name="CustomShape 19"/>
          <p:cNvSpPr/>
          <p:nvPr/>
        </p:nvSpPr>
        <p:spPr>
          <a:xfrm>
            <a:off x="4271400" y="1759680"/>
            <a:ext cx="1843200" cy="813960"/>
          </a:xfrm>
          <a:prstGeom prst="ellipse">
            <a:avLst/>
          </a:prstGeom>
          <a:solidFill>
            <a:srgbClr val="0db7c4"/>
          </a:solidFill>
          <a:ln>
            <a:solidFill>
              <a:srgbClr val="0db7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Roux-en-Y Gastric Bypass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(RYGB)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6341400" y="1189080"/>
            <a:ext cx="2584440" cy="3777480"/>
          </a:xfrm>
          <a:prstGeom prst="roundRect">
            <a:avLst>
              <a:gd name="adj" fmla="val 6320"/>
            </a:avLst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Total Weight Loss (%TWL)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between preop and follow-up visits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(1, 3, 12, 24, 60 months)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→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continuous %outcome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4" name="CustomShape 21"/>
          <p:cNvSpPr/>
          <p:nvPr/>
        </p:nvSpPr>
        <p:spPr>
          <a:xfrm>
            <a:off x="6336000" y="1188000"/>
            <a:ext cx="2584440" cy="83376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Outcome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75" name="CustomShape 22"/>
          <p:cNvSpPr/>
          <p:nvPr/>
        </p:nvSpPr>
        <p:spPr>
          <a:xfrm>
            <a:off x="1116000" y="18036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Bariatric surgery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C0A558EB-4951-41C7-B9C2-BFD16BA5F35E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19960" y="1333440"/>
            <a:ext cx="3631680" cy="356112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1119960" y="1347480"/>
            <a:ext cx="3631680" cy="45216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2208600" y="1549440"/>
            <a:ext cx="2543040" cy="19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Prospective cohort Retrospective study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N=1147 (first intervention)</a:t>
            </a: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&gt; 500 baseline attributes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499400" y="2490120"/>
            <a:ext cx="163368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4896000" y="1333440"/>
            <a:ext cx="3632040" cy="356004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4896000" y="1333080"/>
            <a:ext cx="3633480" cy="45324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6264000" y="1374120"/>
            <a:ext cx="226548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egoe UI"/>
                <a:ea typeface="DejaVu Sans"/>
              </a:rPr>
              <a:t>BAREVAL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6624000" y="2450520"/>
            <a:ext cx="1465920" cy="5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090080" y="1333440"/>
            <a:ext cx="1033560" cy="95112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870080" y="1304280"/>
            <a:ext cx="1393560" cy="927360"/>
          </a:xfrm>
          <a:prstGeom prst="rect">
            <a:avLst/>
          </a:prstGeom>
          <a:ln>
            <a:noFill/>
          </a:ln>
        </p:spPr>
      </p:pic>
      <p:sp>
        <p:nvSpPr>
          <p:cNvPr id="187" name="CustomShape 10"/>
          <p:cNvSpPr/>
          <p:nvPr/>
        </p:nvSpPr>
        <p:spPr>
          <a:xfrm>
            <a:off x="1116000" y="39636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Derivation cohorts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2127960" y="1371960"/>
            <a:ext cx="26236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egoe UI"/>
                <a:ea typeface="DejaVu Sans"/>
              </a:rPr>
              <a:t>ABOS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1199160" y="2844000"/>
            <a:ext cx="3455640" cy="1990440"/>
          </a:xfrm>
          <a:prstGeom prst="rect">
            <a:avLst/>
          </a:prstGeom>
          <a:ln>
            <a:noFill/>
          </a:ln>
        </p:spPr>
      </p:pic>
      <p:sp>
        <p:nvSpPr>
          <p:cNvPr id="190" name="CustomShape 12"/>
          <p:cNvSpPr/>
          <p:nvPr/>
        </p:nvSpPr>
        <p:spPr>
          <a:xfrm>
            <a:off x="6312600" y="1549440"/>
            <a:ext cx="2543040" cy="19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N=348</a:t>
            </a: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SG only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4988160" y="2835360"/>
            <a:ext cx="3455640" cy="199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96C8CA1-9EED-4181-8147-27245EE8B985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16000" y="39636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Validation cohorts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116360" y="1332720"/>
            <a:ext cx="2338560" cy="3562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1116360" y="2382480"/>
            <a:ext cx="2338560" cy="44496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1146960" y="2457000"/>
            <a:ext cx="2307960" cy="2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egoe UI"/>
                <a:ea typeface="DejaVu Sans"/>
              </a:rPr>
              <a:t>PRECOS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3658320" y="1332720"/>
            <a:ext cx="2338560" cy="356256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658320" y="2382480"/>
            <a:ext cx="2338560" cy="44496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3658320" y="2457000"/>
            <a:ext cx="2338560" cy="2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egoe UI"/>
                <a:ea typeface="DejaVu Sans"/>
              </a:rPr>
              <a:t>NOK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4109760" y="3572280"/>
            <a:ext cx="1772280" cy="8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N=5,888</a:t>
            </a: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RYGB, SG, AGB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2448360" y="2990160"/>
            <a:ext cx="588240" cy="33840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514350" y="9525"/>
                </a:moveTo>
                <a:cubicBezTo>
                  <a:pt x="514350" y="4264"/>
                  <a:pt x="510086" y="0"/>
                  <a:pt x="504825" y="0"/>
                </a:cubicBezTo>
                <a:cubicBezTo>
                  <a:pt x="499564" y="0"/>
                  <a:pt x="495300" y="4264"/>
                  <a:pt x="495300" y="9525"/>
                </a:cubicBezTo>
                <a:lnTo>
                  <a:pt x="495300" y="57150"/>
                </a:lnTo>
                <a:lnTo>
                  <a:pt x="152400" y="57150"/>
                </a:lnTo>
                <a:lnTo>
                  <a:pt x="152400" y="9525"/>
                </a:lnTo>
                <a:cubicBezTo>
                  <a:pt x="152400" y="4264"/>
                  <a:pt x="148136" y="0"/>
                  <a:pt x="142875" y="0"/>
                </a:cubicBezTo>
                <a:cubicBezTo>
                  <a:pt x="137614" y="0"/>
                  <a:pt x="133350" y="4264"/>
                  <a:pt x="133350" y="9525"/>
                </a:cubicBezTo>
                <a:lnTo>
                  <a:pt x="133350" y="57150"/>
                </a:lnTo>
                <a:lnTo>
                  <a:pt x="0" y="57150"/>
                </a:lnTo>
                <a:lnTo>
                  <a:pt x="0" y="647700"/>
                </a:lnTo>
                <a:lnTo>
                  <a:pt x="647700" y="647700"/>
                </a:lnTo>
                <a:lnTo>
                  <a:pt x="647700" y="57150"/>
                </a:lnTo>
                <a:lnTo>
                  <a:pt x="514350" y="57150"/>
                </a:lnTo>
                <a:close/>
                <a:moveTo>
                  <a:pt x="628650" y="628650"/>
                </a:moveTo>
                <a:lnTo>
                  <a:pt x="19050" y="628650"/>
                </a:lnTo>
                <a:lnTo>
                  <a:pt x="19050" y="219075"/>
                </a:lnTo>
                <a:lnTo>
                  <a:pt x="628650" y="219075"/>
                </a:lnTo>
                <a:close/>
                <a:moveTo>
                  <a:pt x="628650" y="76200"/>
                </a:moveTo>
                <a:lnTo>
                  <a:pt x="628650" y="200025"/>
                </a:lnTo>
                <a:lnTo>
                  <a:pt x="19050" y="200025"/>
                </a:lnTo>
                <a:lnTo>
                  <a:pt x="19050" y="76200"/>
                </a:lnTo>
                <a:lnTo>
                  <a:pt x="133350" y="76200"/>
                </a:lnTo>
                <a:lnTo>
                  <a:pt x="133350" y="114300"/>
                </a:lnTo>
                <a:cubicBezTo>
                  <a:pt x="133350" y="119561"/>
                  <a:pt x="137614" y="123825"/>
                  <a:pt x="142875" y="123825"/>
                </a:cubicBezTo>
                <a:cubicBezTo>
                  <a:pt x="148136" y="123825"/>
                  <a:pt x="152400" y="119561"/>
                  <a:pt x="152400" y="114300"/>
                </a:cubicBezTo>
                <a:lnTo>
                  <a:pt x="152400" y="76200"/>
                </a:lnTo>
                <a:lnTo>
                  <a:pt x="495300" y="76200"/>
                </a:lnTo>
                <a:lnTo>
                  <a:pt x="495300" y="114300"/>
                </a:lnTo>
                <a:cubicBezTo>
                  <a:pt x="495300" y="119561"/>
                  <a:pt x="499564" y="123825"/>
                  <a:pt x="504825" y="123825"/>
                </a:cubicBezTo>
                <a:cubicBezTo>
                  <a:pt x="510086" y="123825"/>
                  <a:pt x="514350" y="119561"/>
                  <a:pt x="514350" y="114300"/>
                </a:cubicBezTo>
                <a:lnTo>
                  <a:pt x="514350" y="7620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Picture 3" descr="https://lh3.googleusercontent.com/WMDtDHRAJIz07p1moRmjN3FwV1m3Pmd7QDJCR-Ay1eTYGKMouMfgseiaH4fVRRERC0IXz0vtHXGxXfkIb-Cg_uHwkcsv6XZStz7c0RmKPDB7jejAVWL3gFrg-DUSXcX9Dsn5Wk0j"/>
          <p:cNvPicPr/>
          <p:nvPr/>
        </p:nvPicPr>
        <p:blipFill>
          <a:blip r:embed="rId1"/>
          <a:stretch/>
        </p:blipFill>
        <p:spPr>
          <a:xfrm>
            <a:off x="1163520" y="2941920"/>
            <a:ext cx="2215440" cy="10166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1396440" y="1404360"/>
            <a:ext cx="673200" cy="55656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2401560" y="1332000"/>
            <a:ext cx="851760" cy="70416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1645200" y="1981440"/>
            <a:ext cx="1270800" cy="31968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5"/>
          <a:stretch/>
        </p:blipFill>
        <p:spPr>
          <a:xfrm>
            <a:off x="4021560" y="1568520"/>
            <a:ext cx="1655640" cy="523080"/>
          </a:xfrm>
          <a:prstGeom prst="rect">
            <a:avLst/>
          </a:prstGeom>
          <a:ln>
            <a:noFill/>
          </a:ln>
        </p:spPr>
      </p:pic>
      <p:pic>
        <p:nvPicPr>
          <p:cNvPr id="207" name="Picture 7" descr="https://lh4.googleusercontent.com/72f_rYhAjm6a0fZyqb1ebPczZ57pPZOOmVwhMr6ZOzTJsz3DKos0gnCWfUxC1qz5uIBu-BZ6bZu_qrTkIfdZ1PEiHH5eE9fXmPMHdJkBTXxJKsr24YtqS3t1r0555B-47www7Ncr"/>
          <p:cNvPicPr/>
          <p:nvPr/>
        </p:nvPicPr>
        <p:blipFill>
          <a:blip r:embed="rId6"/>
          <a:stretch/>
        </p:blipFill>
        <p:spPr>
          <a:xfrm>
            <a:off x="3714120" y="2950920"/>
            <a:ext cx="2195280" cy="1007640"/>
          </a:xfrm>
          <a:prstGeom prst="rect">
            <a:avLst/>
          </a:prstGeom>
          <a:ln>
            <a:noFill/>
          </a:ln>
        </p:spPr>
      </p:pic>
      <p:sp>
        <p:nvSpPr>
          <p:cNvPr id="208" name="CustomShape 11"/>
          <p:cNvSpPr/>
          <p:nvPr/>
        </p:nvSpPr>
        <p:spPr>
          <a:xfrm>
            <a:off x="6178320" y="1323720"/>
            <a:ext cx="2338560" cy="356256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2"/>
          <p:cNvSpPr/>
          <p:nvPr/>
        </p:nvSpPr>
        <p:spPr>
          <a:xfrm>
            <a:off x="6178320" y="2373480"/>
            <a:ext cx="2338560" cy="444960"/>
          </a:xfrm>
          <a:prstGeom prst="rect">
            <a:avLst/>
          </a:prstGeom>
          <a:solidFill>
            <a:srgbClr val="2d4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3"/>
          <p:cNvSpPr/>
          <p:nvPr/>
        </p:nvSpPr>
        <p:spPr>
          <a:xfrm>
            <a:off x="6178320" y="2448000"/>
            <a:ext cx="2338560" cy="2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egoe UI"/>
                <a:ea typeface="DejaVu Sans"/>
              </a:rPr>
              <a:t>SOS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1" name="CustomShape 14"/>
          <p:cNvSpPr/>
          <p:nvPr/>
        </p:nvSpPr>
        <p:spPr>
          <a:xfrm>
            <a:off x="6629760" y="3563280"/>
            <a:ext cx="1772280" cy="8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N=642</a:t>
            </a: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RYGB, AGB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7"/>
          <a:stretch/>
        </p:blipFill>
        <p:spPr>
          <a:xfrm>
            <a:off x="6832800" y="1371240"/>
            <a:ext cx="977760" cy="993240"/>
          </a:xfrm>
          <a:prstGeom prst="rect">
            <a:avLst/>
          </a:prstGeom>
          <a:ln>
            <a:noFill/>
          </a:ln>
        </p:spPr>
      </p:pic>
      <p:sp>
        <p:nvSpPr>
          <p:cNvPr id="213" name="CustomShape 15"/>
          <p:cNvSpPr/>
          <p:nvPr/>
        </p:nvSpPr>
        <p:spPr>
          <a:xfrm>
            <a:off x="1589760" y="3574440"/>
            <a:ext cx="1772280" cy="8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N=237</a:t>
            </a:r>
            <a:endParaRPr b="0" lang="en-GB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RYGB, SG, AGB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8"/>
          <a:stretch/>
        </p:blipFill>
        <p:spPr>
          <a:xfrm>
            <a:off x="6228000" y="2952000"/>
            <a:ext cx="2216160" cy="101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BDAC988-57C4-4EDD-B471-B3DC9759D526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039440" y="1814760"/>
            <a:ext cx="1834920" cy="2404440"/>
          </a:xfrm>
          <a:prstGeom prst="roundRect">
            <a:avLst>
              <a:gd name="adj" fmla="val 3431"/>
            </a:avLst>
          </a:prstGeom>
          <a:noFill/>
          <a:ln w="28440">
            <a:solidFill>
              <a:srgbClr val="d9d9d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4960080" y="1814760"/>
            <a:ext cx="1834560" cy="2404440"/>
          </a:xfrm>
          <a:prstGeom prst="roundRect">
            <a:avLst>
              <a:gd name="adj" fmla="val 3431"/>
            </a:avLst>
          </a:prstGeom>
          <a:noFill/>
          <a:ln w="28440">
            <a:solidFill>
              <a:srgbClr val="d9d9d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2898000" y="1814760"/>
            <a:ext cx="1834920" cy="2404440"/>
          </a:xfrm>
          <a:prstGeom prst="roundRect">
            <a:avLst>
              <a:gd name="adj" fmla="val 3431"/>
            </a:avLst>
          </a:prstGeom>
          <a:noFill/>
          <a:ln w="28440">
            <a:solidFill>
              <a:srgbClr val="d9d9d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826560" y="1814760"/>
            <a:ext cx="1834920" cy="2404440"/>
          </a:xfrm>
          <a:prstGeom prst="roundRect">
            <a:avLst>
              <a:gd name="adj" fmla="val 3431"/>
            </a:avLst>
          </a:prstGeom>
          <a:noFill/>
          <a:ln w="28440">
            <a:solidFill>
              <a:srgbClr val="d9d9d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682200" y="2808000"/>
            <a:ext cx="2212200" cy="899280"/>
          </a:xfrm>
          <a:custGeom>
            <a:avLst/>
            <a:gdLst/>
            <a:ahLst/>
            <a:rect l="l" t="t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"/>
          <p:cNvSpPr/>
          <p:nvPr/>
        </p:nvSpPr>
        <p:spPr>
          <a:xfrm>
            <a:off x="1441800" y="1527480"/>
            <a:ext cx="621360" cy="570600"/>
          </a:xfrm>
          <a:custGeom>
            <a:avLst/>
            <a:gdLst/>
            <a:ahLst/>
            <a:rect l="l" t="t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1428840" y="1517400"/>
            <a:ext cx="647280" cy="594720"/>
          </a:xfrm>
          <a:custGeom>
            <a:avLst/>
            <a:gdLst/>
            <a:ahLst/>
            <a:rect l="l" t="t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9"/>
          <p:cNvSpPr/>
          <p:nvPr/>
        </p:nvSpPr>
        <p:spPr>
          <a:xfrm>
            <a:off x="2717280" y="2808000"/>
            <a:ext cx="2211840" cy="899280"/>
          </a:xfrm>
          <a:custGeom>
            <a:avLst/>
            <a:gdLst/>
            <a:ahLst/>
            <a:rect l="l" t="t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0"/>
          <p:cNvSpPr/>
          <p:nvPr/>
        </p:nvSpPr>
        <p:spPr>
          <a:xfrm>
            <a:off x="3512520" y="15174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1"/>
          <p:cNvSpPr/>
          <p:nvPr/>
        </p:nvSpPr>
        <p:spPr>
          <a:xfrm>
            <a:off x="3500640" y="1507320"/>
            <a:ext cx="644760" cy="594720"/>
          </a:xfrm>
          <a:custGeom>
            <a:avLst/>
            <a:gdLst/>
            <a:ahLst/>
            <a:rect l="l" t="t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2"/>
          <p:cNvSpPr/>
          <p:nvPr/>
        </p:nvSpPr>
        <p:spPr>
          <a:xfrm>
            <a:off x="4787640" y="2808000"/>
            <a:ext cx="2212200" cy="899280"/>
          </a:xfrm>
          <a:custGeom>
            <a:avLst/>
            <a:gdLst/>
            <a:ahLst/>
            <a:rect l="l" t="t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rgbClr val="00a9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3"/>
          <p:cNvSpPr/>
          <p:nvPr/>
        </p:nvSpPr>
        <p:spPr>
          <a:xfrm>
            <a:off x="5574240" y="1517400"/>
            <a:ext cx="62136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4"/>
          <p:cNvSpPr/>
          <p:nvPr/>
        </p:nvSpPr>
        <p:spPr>
          <a:xfrm>
            <a:off x="5561280" y="1507320"/>
            <a:ext cx="647280" cy="594720"/>
          </a:xfrm>
          <a:custGeom>
            <a:avLst/>
            <a:gdLst/>
            <a:ahLst/>
            <a:rect l="l" t="t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5"/>
          <p:cNvSpPr/>
          <p:nvPr/>
        </p:nvSpPr>
        <p:spPr>
          <a:xfrm>
            <a:off x="6858360" y="2808000"/>
            <a:ext cx="2211840" cy="899280"/>
          </a:xfrm>
          <a:custGeom>
            <a:avLst/>
            <a:gdLst/>
            <a:ahLst/>
            <a:rect l="l" t="t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6"/>
          <p:cNvSpPr/>
          <p:nvPr/>
        </p:nvSpPr>
        <p:spPr>
          <a:xfrm>
            <a:off x="7653600" y="1517400"/>
            <a:ext cx="62136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7"/>
          <p:cNvSpPr/>
          <p:nvPr/>
        </p:nvSpPr>
        <p:spPr>
          <a:xfrm>
            <a:off x="7640640" y="1507320"/>
            <a:ext cx="647280" cy="594720"/>
          </a:xfrm>
          <a:custGeom>
            <a:avLst/>
            <a:gdLst/>
            <a:ahLst/>
            <a:rect l="l" t="t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8"/>
          <p:cNvSpPr/>
          <p:nvPr/>
        </p:nvSpPr>
        <p:spPr>
          <a:xfrm>
            <a:off x="852480" y="3092760"/>
            <a:ext cx="18774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 Black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fff"/>
                </a:solidFill>
                <a:latin typeface="Arial Black"/>
                <a:ea typeface="DejaVu Sans"/>
              </a:rPr>
              <a:t>Preprocessing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3217680" y="2971080"/>
            <a:ext cx="12160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 Black"/>
                <a:ea typeface="DejaVu Sans"/>
              </a:rPr>
              <a:t>Feature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 Black"/>
                <a:ea typeface="DejaVu Sans"/>
              </a:rPr>
              <a:t>selection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5090760" y="3077280"/>
            <a:ext cx="1594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Calibration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5" name="CustomShape 21"/>
          <p:cNvSpPr/>
          <p:nvPr/>
        </p:nvSpPr>
        <p:spPr>
          <a:xfrm>
            <a:off x="7106400" y="3054960"/>
            <a:ext cx="172188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 Black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 Black"/>
                <a:ea typeface="DejaVu Sans"/>
              </a:rPr>
              <a:t>Validation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6" name="CustomShape 22"/>
          <p:cNvSpPr/>
          <p:nvPr/>
        </p:nvSpPr>
        <p:spPr>
          <a:xfrm>
            <a:off x="779040" y="2131920"/>
            <a:ext cx="1956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1f497d"/>
                </a:solidFill>
                <a:latin typeface="Segoe UI"/>
                <a:ea typeface="League Spartan"/>
              </a:rPr>
              <a:t>Data cleaning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7" name="CustomShape 23"/>
          <p:cNvSpPr/>
          <p:nvPr/>
        </p:nvSpPr>
        <p:spPr>
          <a:xfrm>
            <a:off x="3319560" y="2131920"/>
            <a:ext cx="101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1f497d"/>
                </a:solidFill>
                <a:latin typeface="Segoe UI"/>
                <a:ea typeface="League Spartan"/>
              </a:rPr>
              <a:t>LASSO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8" name="CustomShape 24"/>
          <p:cNvSpPr/>
          <p:nvPr/>
        </p:nvSpPr>
        <p:spPr>
          <a:xfrm>
            <a:off x="4937040" y="2178000"/>
            <a:ext cx="19033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spAutoFit/>
          </a:bodyPr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1f497d"/>
                </a:solidFill>
                <a:latin typeface="Segoe UI"/>
                <a:ea typeface="League Spartan"/>
              </a:rPr>
              <a:t>Regression Tree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39" name="CustomShape 25"/>
          <p:cNvSpPr/>
          <p:nvPr/>
        </p:nvSpPr>
        <p:spPr>
          <a:xfrm>
            <a:off x="7207560" y="2131920"/>
            <a:ext cx="152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1f497d"/>
                </a:solidFill>
                <a:latin typeface="Segoe UI"/>
                <a:ea typeface="League Spartan"/>
              </a:rPr>
              <a:t>RMSE, IQR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5615280" y="1589040"/>
            <a:ext cx="542520" cy="49824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3577320" y="1590480"/>
            <a:ext cx="513360" cy="471240"/>
          </a:xfrm>
          <a:prstGeom prst="rect">
            <a:avLst/>
          </a:prstGeom>
          <a:ln>
            <a:noFill/>
          </a:ln>
        </p:spPr>
      </p:pic>
      <p:sp>
        <p:nvSpPr>
          <p:cNvPr id="242" name="CustomShape 26"/>
          <p:cNvSpPr/>
          <p:nvPr/>
        </p:nvSpPr>
        <p:spPr>
          <a:xfrm>
            <a:off x="1519200" y="1602720"/>
            <a:ext cx="480600" cy="440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" descr=""/>
          <p:cNvPicPr/>
          <p:nvPr/>
        </p:nvPicPr>
        <p:blipFill>
          <a:blip r:embed="rId4"/>
          <a:stretch/>
        </p:blipFill>
        <p:spPr>
          <a:xfrm>
            <a:off x="7733880" y="1607040"/>
            <a:ext cx="455400" cy="418320"/>
          </a:xfrm>
          <a:prstGeom prst="rect">
            <a:avLst/>
          </a:prstGeom>
          <a:ln>
            <a:noFill/>
          </a:ln>
        </p:spPr>
      </p:pic>
      <p:sp>
        <p:nvSpPr>
          <p:cNvPr id="244" name="CustomShape 27"/>
          <p:cNvSpPr/>
          <p:nvPr/>
        </p:nvSpPr>
        <p:spPr>
          <a:xfrm>
            <a:off x="1116000" y="39600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Weight Loss Predictive Model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23B5855-068C-4A24-9606-CEBD95644D10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116000" y="39600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Preprocessing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332000" y="468000"/>
            <a:ext cx="646560" cy="574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844560" y="1441800"/>
            <a:ext cx="7532640" cy="33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Date adjustment: patients do not come </a:t>
            </a:r>
            <a:r>
              <a:rPr b="0" i="1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exactly </a:t>
            </a: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on</a:t>
            </a:r>
            <a:r>
              <a:rPr b="0" i="1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 </a:t>
            </a: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schedule!</a:t>
            </a:r>
            <a:endParaRPr b="0" lang="en-GB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Linear interpolation of weights.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Example: exact M3 (3 months postop), delayed M12 (13 months).</a:t>
            </a:r>
            <a:endParaRPr b="0" lang="en-GB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Proxy M12 weight = </a:t>
            </a:r>
            <a:endParaRPr b="0" lang="en-GB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9/10 x M12 weight + 1/10 x M3 weight.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864000" y="1549800"/>
            <a:ext cx="430560" cy="356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6"/>
          <p:cNvSpPr/>
          <p:nvPr/>
        </p:nvSpPr>
        <p:spPr>
          <a:xfrm>
            <a:off x="864000" y="2953800"/>
            <a:ext cx="430560" cy="356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E5B3969-DD14-4DD6-945E-FD08B9D7FA02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116000" y="39600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Feature selection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44560" y="1441800"/>
            <a:ext cx="7532640" cy="33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Least Absolute Shrinkage and Selection Operator.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Linear model + penalization:</a:t>
            </a:r>
            <a:endParaRPr b="0" lang="en-GB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Select relevant attributes, discard the others.</a:t>
            </a:r>
            <a:endParaRPr b="0" lang="en-GB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Tuned by cross-validation on ABOS.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From 1370 baseline attributes to only 8:</a:t>
            </a:r>
            <a:endParaRPr b="0" lang="en-GB" sz="20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preop weight, height, age, intervention, age of first diet, smoking habit, T2D status and duration.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381320" y="474840"/>
            <a:ext cx="646560" cy="574560"/>
          </a:xfrm>
          <a:prstGeom prst="rect">
            <a:avLst/>
          </a:prstGeom>
          <a:ln>
            <a:noFill/>
          </a:ln>
        </p:spPr>
      </p:pic>
      <p:sp>
        <p:nvSpPr>
          <p:cNvPr id="255" name="CustomShape 4"/>
          <p:cNvSpPr/>
          <p:nvPr/>
        </p:nvSpPr>
        <p:spPr>
          <a:xfrm>
            <a:off x="745560" y="14796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864000" y="1584000"/>
            <a:ext cx="430560" cy="358560"/>
          </a:xfrm>
          <a:prstGeom prst="rect">
            <a:avLst/>
          </a:prstGeom>
          <a:ln>
            <a:noFill/>
          </a:ln>
        </p:spPr>
      </p:pic>
      <p:sp>
        <p:nvSpPr>
          <p:cNvPr id="257" name="CustomShape 5"/>
          <p:cNvSpPr/>
          <p:nvPr/>
        </p:nvSpPr>
        <p:spPr>
          <a:xfrm>
            <a:off x="745200" y="22356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3"/>
          <a:stretch/>
        </p:blipFill>
        <p:spPr>
          <a:xfrm>
            <a:off x="863640" y="2340000"/>
            <a:ext cx="430560" cy="358560"/>
          </a:xfrm>
          <a:prstGeom prst="rect">
            <a:avLst/>
          </a:prstGeom>
          <a:ln>
            <a:noFill/>
          </a:ln>
        </p:spPr>
      </p:pic>
      <p:sp>
        <p:nvSpPr>
          <p:cNvPr id="259" name="CustomShape 6"/>
          <p:cNvSpPr/>
          <p:nvPr/>
        </p:nvSpPr>
        <p:spPr>
          <a:xfrm>
            <a:off x="744840" y="37116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4"/>
          <a:stretch/>
        </p:blipFill>
        <p:spPr>
          <a:xfrm>
            <a:off x="863280" y="3816000"/>
            <a:ext cx="430560" cy="35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0"/>
            <a:ext cx="6670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072017C-A7FF-41AE-A519-7FAE841A8320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116000" y="396000"/>
            <a:ext cx="7414200" cy="73008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Calibration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844560" y="1441800"/>
            <a:ext cx="7532640" cy="33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Regression Tree trained with the CART algorithm.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Recursively split population to minimize dispersion within subgroups → </a:t>
            </a:r>
            <a:r>
              <a:rPr b="1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stratification of patients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Fit a simple (constant) %TWL prediction model for each final subgroup.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 marL="457200" indent="-353160">
              <a:lnSpc>
                <a:spcPct val="100000"/>
              </a:lnSpc>
              <a:spcBef>
                <a:spcPts val="601"/>
              </a:spcBef>
              <a:buClr>
                <a:srgbClr val="0db7c4"/>
              </a:buClr>
              <a:buFont typeface="Source Sans Pro"/>
              <a:buChar char="▹"/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Captures nonlinear, conditional dependencies, yet remains interpretable.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745560" y="14796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745200" y="22356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6"/>
          <p:cNvSpPr/>
          <p:nvPr/>
        </p:nvSpPr>
        <p:spPr>
          <a:xfrm>
            <a:off x="744840" y="34596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328040" y="483840"/>
            <a:ext cx="646560" cy="57456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827640" y="1553040"/>
            <a:ext cx="430560" cy="35856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3"/>
          <a:stretch/>
        </p:blipFill>
        <p:spPr>
          <a:xfrm>
            <a:off x="827640" y="2309040"/>
            <a:ext cx="430560" cy="35856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4"/>
          <a:stretch/>
        </p:blipFill>
        <p:spPr>
          <a:xfrm>
            <a:off x="827640" y="3389040"/>
            <a:ext cx="430560" cy="358560"/>
          </a:xfrm>
          <a:prstGeom prst="rect">
            <a:avLst/>
          </a:prstGeom>
          <a:ln>
            <a:noFill/>
          </a:ln>
        </p:spPr>
      </p:pic>
      <p:sp>
        <p:nvSpPr>
          <p:cNvPr id="271" name="CustomShape 7"/>
          <p:cNvSpPr/>
          <p:nvPr/>
        </p:nvSpPr>
        <p:spPr>
          <a:xfrm>
            <a:off x="744480" y="4395600"/>
            <a:ext cx="621000" cy="57096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2" name="" descr=""/>
          <p:cNvPicPr/>
          <p:nvPr/>
        </p:nvPicPr>
        <p:blipFill>
          <a:blip r:embed="rId5"/>
          <a:stretch/>
        </p:blipFill>
        <p:spPr>
          <a:xfrm>
            <a:off x="827280" y="4469040"/>
            <a:ext cx="430560" cy="35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</TotalTime>
  <Application>LibreOffice/6.4.7.2$Linux_X86_64 LibreOffice_project/40$Build-2</Application>
  <Words>843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PierreBauvin</dc:creator>
  <dc:description/>
  <dc:language>en-GB</dc:language>
  <cp:lastModifiedBy/>
  <dcterms:modified xsi:type="dcterms:W3CDTF">2022-09-16T11:36:32Z</dcterms:modified>
  <cp:revision>233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