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cb8d4751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cb8d4751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cb8d4751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6cb8d4751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6cb8d4751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6cb8d4751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cb8d4751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6cb8d4751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cb8d4751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cb8d4751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cb8d4751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cb8d4751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6cb8d4751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cb8d4751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cb8d4751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cb8d4751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cb8d4751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cb8d4751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cb8d4751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cb8d4751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cb8d4751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cb8d4751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cb8d4751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cb8d4751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Cyclistic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t>
            </a:r>
            <a:r>
              <a:rPr lang="en"/>
              <a:t>Savannah</a:t>
            </a:r>
            <a:r>
              <a:rPr lang="en"/>
              <a:t> Rodriguez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5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92" name="Google Shape;192;p22"/>
          <p:cNvSpPr txBox="1"/>
          <p:nvPr>
            <p:ph idx="1" type="body"/>
          </p:nvPr>
        </p:nvSpPr>
        <p:spPr>
          <a:xfrm>
            <a:off x="1297500" y="961050"/>
            <a:ext cx="7038900" cy="351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Cyclistic has a 32% gap from having all customers become members.  Given that casual and member riders are correlated the first suggestion is to focus on membership customer retention.  By providing members more benefits and increasing customer relationships, member loyalty should be more established. </a:t>
            </a:r>
            <a:endParaRPr/>
          </a:p>
          <a:p>
            <a:pPr indent="0" lvl="0" marL="457200" rtl="0" algn="l">
              <a:spcBef>
                <a:spcPts val="1200"/>
              </a:spcBef>
              <a:spcAft>
                <a:spcPts val="0"/>
              </a:spcAft>
              <a:buNone/>
            </a:pPr>
            <a:r>
              <a:rPr lang="en"/>
              <a:t>Based on membership trips averaging shorter durations and having more commuters, it might suggest that they use multiple modes of transportation.  To cater to Cyclistic </a:t>
            </a:r>
            <a:r>
              <a:rPr lang="en"/>
              <a:t>members</a:t>
            </a:r>
            <a:r>
              <a:rPr lang="en"/>
              <a:t>,  providing more docking stations closer to transportation hubs and working districts will increase </a:t>
            </a:r>
            <a:r>
              <a:rPr lang="en"/>
              <a:t>convenience and customer satisfaction.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93" name="Google Shape;193;p22"/>
          <p:cNvPicPr preferRelativeResize="0"/>
          <p:nvPr/>
        </p:nvPicPr>
        <p:blipFill rotWithShape="1">
          <a:blip r:embed="rId3">
            <a:alphaModFix/>
          </a:blip>
          <a:srcRect b="12987" l="0" r="0" t="15532"/>
          <a:stretch/>
        </p:blipFill>
        <p:spPr>
          <a:xfrm>
            <a:off x="3499075" y="3063700"/>
            <a:ext cx="2635774" cy="1884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idx="1" type="body"/>
          </p:nvPr>
        </p:nvSpPr>
        <p:spPr>
          <a:xfrm>
            <a:off x="1297500" y="329250"/>
            <a:ext cx="7038900" cy="41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We know that membership declines the most during the spring and summer while casual ridership increases.  The second </a:t>
            </a:r>
            <a:r>
              <a:rPr lang="en"/>
              <a:t>recommendation is that Cyclistic increases digital marketing during these quarters.  Increasing marketing will not only reach new audiences but will also provide a friendly reminder to current members  that Cyclistic membership is the best option for customers.  </a:t>
            </a:r>
            <a:endParaRPr/>
          </a:p>
          <a:p>
            <a:pPr indent="0" lvl="0" marL="0" rtl="0" algn="l">
              <a:spcBef>
                <a:spcPts val="1200"/>
              </a:spcBef>
              <a:spcAft>
                <a:spcPts val="0"/>
              </a:spcAft>
              <a:buNone/>
            </a:pPr>
            <a:r>
              <a:rPr lang="en"/>
              <a:t>There could be a variety of reasons why certain members cancel or switch to casual ridership during these quarters.  Based on membership behavior we can categorize them as working people.  Most working people take vacations and leaves during the summer which may indicate a loss in necessity.  To combat this issue, creating a summer marketing campaign that highlights the benefits of Cyclistic membership might work well on preventing cancellations.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9" name="Google Shape;199;p23"/>
          <p:cNvPicPr preferRelativeResize="0"/>
          <p:nvPr/>
        </p:nvPicPr>
        <p:blipFill rotWithShape="1">
          <a:blip r:embed="rId3">
            <a:alphaModFix/>
          </a:blip>
          <a:srcRect b="7267" l="0" r="3034" t="9861"/>
          <a:stretch/>
        </p:blipFill>
        <p:spPr>
          <a:xfrm>
            <a:off x="4858750" y="3028625"/>
            <a:ext cx="3477651" cy="1981400"/>
          </a:xfrm>
          <a:prstGeom prst="rect">
            <a:avLst/>
          </a:prstGeom>
          <a:noFill/>
          <a:ln>
            <a:noFill/>
          </a:ln>
        </p:spPr>
      </p:pic>
      <p:sp>
        <p:nvSpPr>
          <p:cNvPr id="200" name="Google Shape;200;p23"/>
          <p:cNvSpPr txBox="1"/>
          <p:nvPr/>
        </p:nvSpPr>
        <p:spPr>
          <a:xfrm>
            <a:off x="1692850" y="4702225"/>
            <a:ext cx="3165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Lato"/>
                <a:ea typeface="Lato"/>
                <a:cs typeface="Lato"/>
                <a:sym typeface="Lato"/>
              </a:rPr>
              <a:t>The following image is an example of a campaign from UCI.</a:t>
            </a:r>
            <a:endParaRPr sz="8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idx="1" type="body"/>
          </p:nvPr>
        </p:nvSpPr>
        <p:spPr>
          <a:xfrm>
            <a:off x="1288600" y="382650"/>
            <a:ext cx="7038900" cy="41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The last </a:t>
            </a:r>
            <a:r>
              <a:rPr lang="en"/>
              <a:t>recommendation</a:t>
            </a:r>
            <a:r>
              <a:rPr lang="en"/>
              <a:t> is concluding what tools may be the best to promote the Cyclistic campaign.  To best reach our target </a:t>
            </a:r>
            <a:r>
              <a:rPr lang="en"/>
              <a:t>audience</a:t>
            </a:r>
            <a:r>
              <a:rPr lang="en"/>
              <a:t> of members including ads on more professional aligned sites such as Linkedin or even community aligned platform like Facebook might be best.  To go a step further Cyclistic can offer special packages to workplaces around the city where they host their employees to an event or even provide bikes for a team building event.  Further </a:t>
            </a:r>
            <a:r>
              <a:rPr lang="en"/>
              <a:t>acknowledging</a:t>
            </a:r>
            <a:r>
              <a:rPr lang="en"/>
              <a:t> the membership customer base. </a:t>
            </a:r>
            <a:endParaRPr/>
          </a:p>
          <a:p>
            <a:pPr indent="0" lvl="0" marL="0" rtl="0" algn="l">
              <a:spcBef>
                <a:spcPts val="1200"/>
              </a:spcBef>
              <a:spcAft>
                <a:spcPts val="0"/>
              </a:spcAft>
              <a:buNone/>
            </a:pPr>
            <a:r>
              <a:rPr lang="en"/>
              <a:t>To best reach casual riders it might be useful to place ads on media platforms that promote active and social lifestyles such as Tiktok, Instagram, YouTube or even travel sites like Expedia and more.  </a:t>
            </a:r>
            <a:endParaRPr/>
          </a:p>
          <a:p>
            <a:pPr indent="0" lvl="0" marL="0" rtl="0" algn="l">
              <a:spcBef>
                <a:spcPts val="1200"/>
              </a:spcBef>
              <a:spcAft>
                <a:spcPts val="1200"/>
              </a:spcAft>
              <a:buNone/>
            </a:pPr>
            <a:r>
              <a:t/>
            </a:r>
            <a:endParaRPr/>
          </a:p>
        </p:txBody>
      </p:sp>
      <p:pic>
        <p:nvPicPr>
          <p:cNvPr id="206" name="Google Shape;206;p24"/>
          <p:cNvPicPr preferRelativeResize="0"/>
          <p:nvPr/>
        </p:nvPicPr>
        <p:blipFill>
          <a:blip r:embed="rId3">
            <a:alphaModFix/>
          </a:blip>
          <a:stretch>
            <a:fillRect/>
          </a:stretch>
        </p:blipFill>
        <p:spPr>
          <a:xfrm>
            <a:off x="2739489" y="2571750"/>
            <a:ext cx="3665025" cy="219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488950" y="557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212" name="Google Shape;212;p25"/>
          <p:cNvPicPr preferRelativeResize="0"/>
          <p:nvPr/>
        </p:nvPicPr>
        <p:blipFill>
          <a:blip r:embed="rId3">
            <a:alphaModFix/>
          </a:blip>
          <a:stretch>
            <a:fillRect/>
          </a:stretch>
        </p:blipFill>
        <p:spPr>
          <a:xfrm>
            <a:off x="3009900" y="1009650"/>
            <a:ext cx="3124200" cy="3124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Cyclistic Background</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Cyclistic is a bike-share company in Chicago that provides more than 5,800 bikes and 600 docking stations.  This encompasses a variety of bike types including </a:t>
            </a:r>
            <a:r>
              <a:rPr lang="en"/>
              <a:t>accessible</a:t>
            </a:r>
            <a:r>
              <a:rPr lang="en"/>
              <a:t> friendly bikes. Bike trips are available for casual riders with single ride or day passes and a membership service for frequent riders.</a:t>
            </a:r>
            <a:endParaRPr/>
          </a:p>
          <a:p>
            <a:pPr indent="0" lvl="0" marL="0" rtl="0" algn="l">
              <a:spcBef>
                <a:spcPts val="1200"/>
              </a:spcBef>
              <a:spcAft>
                <a:spcPts val="1200"/>
              </a:spcAft>
              <a:buNone/>
            </a:pPr>
            <a:r>
              <a:t/>
            </a:r>
            <a:endParaRPr sz="1400">
              <a:latin typeface="Arial"/>
              <a:ea typeface="Arial"/>
              <a:cs typeface="Arial"/>
              <a:sym typeface="Arial"/>
            </a:endParaRPr>
          </a:p>
        </p:txBody>
      </p:sp>
      <p:pic>
        <p:nvPicPr>
          <p:cNvPr descr="page1image3694010304" id="142" name="Google Shape;142;p14"/>
          <p:cNvPicPr preferRelativeResize="0"/>
          <p:nvPr/>
        </p:nvPicPr>
        <p:blipFill>
          <a:blip r:embed="rId3">
            <a:alphaModFix/>
          </a:blip>
          <a:stretch>
            <a:fillRect/>
          </a:stretch>
        </p:blipFill>
        <p:spPr>
          <a:xfrm>
            <a:off x="1297501" y="3185775"/>
            <a:ext cx="1433925" cy="1292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Task</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What:</a:t>
            </a:r>
            <a:endParaRPr/>
          </a:p>
          <a:p>
            <a:pPr indent="0" lvl="0" marL="0" rtl="0" algn="l">
              <a:spcBef>
                <a:spcPts val="1200"/>
              </a:spcBef>
              <a:spcAft>
                <a:spcPts val="0"/>
              </a:spcAft>
              <a:buNone/>
            </a:pPr>
            <a:r>
              <a:rPr lang="en"/>
              <a:t>T</a:t>
            </a:r>
            <a:r>
              <a:rPr lang="en"/>
              <a:t>he director of marketing believes the company’s future success depends on maximizing the number of annual memberships.  To achieve this growth Cyclistic has chosen it is best to convert casual riders into members rather than targeting outside customers.  </a:t>
            </a:r>
            <a:endParaRPr/>
          </a:p>
          <a:p>
            <a:pPr indent="0" lvl="0" marL="0" rtl="0" algn="l">
              <a:spcBef>
                <a:spcPts val="1200"/>
              </a:spcBef>
              <a:spcAft>
                <a:spcPts val="0"/>
              </a:spcAft>
              <a:buNone/>
            </a:pPr>
            <a:r>
              <a:rPr lang="en"/>
              <a:t>How:</a:t>
            </a:r>
            <a:endParaRPr/>
          </a:p>
          <a:p>
            <a:pPr indent="0" lvl="0" marL="0" rtl="0" algn="l">
              <a:lnSpc>
                <a:spcPct val="100000"/>
              </a:lnSpc>
              <a:spcBef>
                <a:spcPts val="1200"/>
              </a:spcBef>
              <a:spcAft>
                <a:spcPts val="0"/>
              </a:spcAft>
              <a:buNone/>
            </a:pPr>
            <a:r>
              <a:rPr lang="en"/>
              <a:t>To properly market and transition casual riders to membership riders we must answer, how do annual members and casual riders use Cyclistic bikes differently.  These insights will lead a path on how to best market and influence casual riders to make membership commitments through digital marketing.  </a:t>
            </a:r>
            <a:endParaRPr b="1"/>
          </a:p>
          <a:p>
            <a:pPr indent="0" lvl="0" marL="0" rtl="0" algn="l">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Prepare &amp; Process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1200"/>
              </a:spcBef>
              <a:spcAft>
                <a:spcPts val="0"/>
              </a:spcAft>
              <a:buSzPts val="1300"/>
              <a:buChar char="●"/>
            </a:pPr>
            <a:r>
              <a:rPr lang="en"/>
              <a:t>We are using prescreened and approved dataset offered by Google which uses publicly available data from the City of Chicago’s bike sharing service Divvy in operations with Lyft.  This data set is available for usage under the terms of agreements specified and is organized in spreadsheets.</a:t>
            </a:r>
            <a:endParaRPr/>
          </a:p>
          <a:p>
            <a:pPr indent="0" lvl="0" marL="457200" rtl="0" algn="l">
              <a:lnSpc>
                <a:spcPct val="100000"/>
              </a:lnSpc>
              <a:spcBef>
                <a:spcPts val="1200"/>
              </a:spcBef>
              <a:spcAft>
                <a:spcPts val="0"/>
              </a:spcAft>
              <a:buNone/>
            </a:pPr>
            <a:r>
              <a:t/>
            </a:r>
            <a:endParaRPr/>
          </a:p>
          <a:p>
            <a:pPr indent="-311150" lvl="0" marL="457200" rtl="0" algn="l">
              <a:lnSpc>
                <a:spcPct val="100000"/>
              </a:lnSpc>
              <a:spcBef>
                <a:spcPts val="1200"/>
              </a:spcBef>
              <a:spcAft>
                <a:spcPts val="0"/>
              </a:spcAft>
              <a:buSzPts val="1300"/>
              <a:buChar char="●"/>
            </a:pPr>
            <a:r>
              <a:rPr lang="en"/>
              <a:t>In order to maintain consistency and simplicity within the dataset blank rows and duplicates were cleared.  Next values were minimized and columns that measure the duration of bike trips and the day of the week each trip began were added. Lastly, to avoid test trips or false starts, all trips below 2 minutes were removed.</a:t>
            </a:r>
            <a:endParaRPr/>
          </a:p>
          <a:p>
            <a:pPr indent="0" lvl="0" marL="0" rtl="0" algn="l">
              <a:lnSpc>
                <a:spcPct val="100000"/>
              </a:lnSpc>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00"/>
              <a:t>Analysis Results</a:t>
            </a:r>
            <a:endParaRPr sz="2600"/>
          </a:p>
          <a:p>
            <a:pPr indent="0" lvl="0" marL="0" rtl="0" algn="l">
              <a:lnSpc>
                <a:spcPct val="115000"/>
              </a:lnSpc>
              <a:spcBef>
                <a:spcPts val="1200"/>
              </a:spcBef>
              <a:spcAft>
                <a:spcPts val="0"/>
              </a:spcAft>
              <a:buNone/>
            </a:pPr>
            <a:r>
              <a:rPr lang="en" sz="2000"/>
              <a:t>Membership Rider Insights</a:t>
            </a:r>
            <a:endParaRPr sz="2000"/>
          </a:p>
          <a:p>
            <a:pPr indent="0" lvl="0" marL="0" rtl="0" algn="l">
              <a:spcBef>
                <a:spcPts val="1200"/>
              </a:spcBef>
              <a:spcAft>
                <a:spcPts val="0"/>
              </a:spcAft>
              <a:buNone/>
            </a:pPr>
            <a:r>
              <a:t/>
            </a:r>
            <a:endParaRPr sz="2000"/>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Based on past analysis we know </a:t>
            </a:r>
            <a:r>
              <a:rPr lang="en"/>
              <a:t>Cyclistic users are more likely to ride for leisure, but about 30% use them to commute to work each day.  Based on a combination of trends it is safe to assume that those 30% align with member riders. </a:t>
            </a:r>
            <a:endParaRPr/>
          </a:p>
          <a:p>
            <a:pPr indent="-311150" lvl="0" marL="457200" rtl="0" algn="l">
              <a:spcBef>
                <a:spcPts val="1200"/>
              </a:spcBef>
              <a:spcAft>
                <a:spcPts val="0"/>
              </a:spcAft>
              <a:buSzPts val="1300"/>
              <a:buAutoNum type="arabicParenR"/>
            </a:pPr>
            <a:r>
              <a:rPr lang="en"/>
              <a:t>The first trend that suggests this is that member rides are found to ride the most on Monday’s with an average ride length of 13 minutes. </a:t>
            </a:r>
            <a:endParaRPr/>
          </a:p>
          <a:p>
            <a:pPr indent="-228600" lvl="0" marL="457200" rtl="0" algn="l">
              <a:spcBef>
                <a:spcPts val="0"/>
              </a:spcBef>
              <a:spcAft>
                <a:spcPts val="0"/>
              </a:spcAft>
              <a:buClr>
                <a:srgbClr val="000000"/>
              </a:buClr>
              <a:buSzPts val="1100"/>
              <a:buFont typeface="Arial"/>
              <a:buNone/>
            </a:pPr>
            <a:r>
              <a:t/>
            </a:r>
            <a:endParaRPr/>
          </a:p>
          <a:p>
            <a:pPr indent="0" lvl="0" marL="0" rtl="0" algn="l">
              <a:spcBef>
                <a:spcPts val="120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1297500" y="3053225"/>
            <a:ext cx="1425525" cy="142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1297500" y="284750"/>
            <a:ext cx="7038900" cy="4194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2)	Based on past </a:t>
            </a:r>
            <a:r>
              <a:rPr lang="en"/>
              <a:t>analysis</a:t>
            </a:r>
            <a:r>
              <a:rPr lang="en"/>
              <a:t> we also know that t</a:t>
            </a:r>
            <a:r>
              <a:rPr lang="en"/>
              <a:t>he majority of riders opt for traditional bikes.  	This matches new analysis on bike preference for membership riders.</a:t>
            </a:r>
            <a:endParaRPr/>
          </a:p>
          <a:p>
            <a:pPr indent="0" lvl="0" marL="0" rtl="0" algn="ctr">
              <a:spcBef>
                <a:spcPts val="1200"/>
              </a:spcBef>
              <a:spcAft>
                <a:spcPts val="0"/>
              </a:spcAft>
              <a:buNone/>
            </a:pPr>
            <a:r>
              <a:rPr lang="en"/>
              <a:t>Membership riders prefer classic bikes more than electric or docked bikes.</a:t>
            </a:r>
            <a:endParaRPr/>
          </a:p>
          <a:p>
            <a:pPr indent="0" lvl="0" marL="0" rtl="0" algn="l">
              <a:spcBef>
                <a:spcPts val="120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1690374" y="1699575"/>
            <a:ext cx="6253151" cy="277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1297500" y="1067850"/>
            <a:ext cx="2979000" cy="36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Membership experienced the most customers in the month of January and experienced the most growth from October through January. </a:t>
            </a:r>
            <a:endParaRPr/>
          </a:p>
          <a:p>
            <a:pPr indent="0" lvl="0" marL="0" rtl="0" algn="l">
              <a:spcBef>
                <a:spcPts val="1200"/>
              </a:spcBef>
              <a:spcAft>
                <a:spcPts val="0"/>
              </a:spcAft>
              <a:buNone/>
            </a:pPr>
            <a:r>
              <a:rPr lang="en"/>
              <a:t>This trend suggests again that more membership riders fall in the category as commuter riders.  High ridership in fall &amp; winter months suggest that their reasoning for riding may not be </a:t>
            </a:r>
            <a:r>
              <a:rPr lang="en"/>
              <a:t>leisure</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4276500" y="1067850"/>
            <a:ext cx="4400099" cy="3271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Casual Rider Insights</a:t>
            </a:r>
            <a:endParaRPr/>
          </a:p>
        </p:txBody>
      </p:sp>
      <p:sp>
        <p:nvSpPr>
          <p:cNvPr id="179" name="Google Shape;179;p20"/>
          <p:cNvSpPr txBox="1"/>
          <p:nvPr>
            <p:ph idx="1" type="body"/>
          </p:nvPr>
        </p:nvSpPr>
        <p:spPr>
          <a:xfrm>
            <a:off x="1297500" y="996675"/>
            <a:ext cx="7038900" cy="34821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AutoNum type="arabicParenR"/>
            </a:pPr>
            <a:r>
              <a:rPr lang="en"/>
              <a:t>On average casual riders’ trips last the most on Sunday and average ride length last around 24 minutes.  This supports the behavior of a customer who rides for </a:t>
            </a:r>
            <a:r>
              <a:rPr lang="en"/>
              <a:t>leisure</a:t>
            </a:r>
            <a:r>
              <a:rPr lang="en"/>
              <a:t>. </a:t>
            </a:r>
            <a:endParaRPr/>
          </a:p>
          <a:p>
            <a:pPr indent="0" lvl="0" marL="457200" rtl="0" algn="l">
              <a:lnSpc>
                <a:spcPct val="115000"/>
              </a:lnSpc>
              <a:spcBef>
                <a:spcPts val="1200"/>
              </a:spcBef>
              <a:spcAft>
                <a:spcPts val="0"/>
              </a:spcAft>
              <a:buNone/>
            </a:pPr>
            <a:r>
              <a:t/>
            </a:r>
            <a:endParaRPr/>
          </a:p>
          <a:p>
            <a:pPr indent="-311150" lvl="0" marL="457200" rtl="0" algn="l">
              <a:lnSpc>
                <a:spcPct val="115000"/>
              </a:lnSpc>
              <a:spcBef>
                <a:spcPts val="1200"/>
              </a:spcBef>
              <a:spcAft>
                <a:spcPts val="0"/>
              </a:spcAft>
              <a:buSzPts val="1300"/>
              <a:buAutoNum type="arabicParenR"/>
            </a:pPr>
            <a:r>
              <a:rPr lang="en"/>
              <a:t>From previous analysis we know that 8% of riders prefer </a:t>
            </a:r>
            <a:r>
              <a:rPr lang="en"/>
              <a:t>assistive</a:t>
            </a:r>
            <a:r>
              <a:rPr lang="en"/>
              <a:t> options.  Casual riders use docked bikes more than membership riders.  Due to the specialty that comes with assistive bikes it is likely that they are required to be docked.  With this assumption, casual riders might hold a majority of the </a:t>
            </a:r>
            <a:r>
              <a:rPr lang="en"/>
              <a:t>assistive</a:t>
            </a:r>
            <a:r>
              <a:rPr lang="en"/>
              <a:t> bike usage.  </a:t>
            </a:r>
            <a:endParaRPr/>
          </a:p>
          <a:p>
            <a:pPr indent="0" lvl="0" marL="0" rtl="0" algn="l">
              <a:spcBef>
                <a:spcPts val="1200"/>
              </a:spcBef>
              <a:spcAft>
                <a:spcPts val="1200"/>
              </a:spcAft>
              <a:buNone/>
            </a:pPr>
            <a:r>
              <a:t/>
            </a:r>
            <a:endParaRPr/>
          </a:p>
        </p:txBody>
      </p:sp>
      <p:pic>
        <p:nvPicPr>
          <p:cNvPr id="180" name="Google Shape;180;p20"/>
          <p:cNvPicPr preferRelativeResize="0"/>
          <p:nvPr/>
        </p:nvPicPr>
        <p:blipFill>
          <a:blip r:embed="rId3">
            <a:alphaModFix/>
          </a:blip>
          <a:stretch>
            <a:fillRect/>
          </a:stretch>
        </p:blipFill>
        <p:spPr>
          <a:xfrm>
            <a:off x="5624037" y="3123750"/>
            <a:ext cx="2712374" cy="180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1297500" y="347050"/>
            <a:ext cx="7038900" cy="41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Casual ridership experienced the most customers in June and experienced the most growth in months February through June.  With high ridership in spring &amp; summer months, this aligns that casual customers  ride for </a:t>
            </a:r>
            <a:r>
              <a:rPr lang="en"/>
              <a:t>leisure. </a:t>
            </a:r>
            <a:endParaRPr/>
          </a:p>
          <a:p>
            <a:pPr indent="0" lvl="0" marL="0" rtl="0" algn="l">
              <a:spcBef>
                <a:spcPts val="1200"/>
              </a:spcBef>
              <a:spcAft>
                <a:spcPts val="0"/>
              </a:spcAft>
              <a:buNone/>
            </a:pPr>
            <a:r>
              <a:rPr lang="en"/>
              <a:t>4)	Lastly, we can assume that casual customers and membership customers correlated.  When casual riders experience their most customers member ridership declines to its lowest and vice versa. </a:t>
            </a:r>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2499600" y="1880300"/>
            <a:ext cx="4634676" cy="2803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