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0" r:id="rId7"/>
    <p:sldId id="286" r:id="rId8"/>
    <p:sldId id="258" r:id="rId9"/>
    <p:sldId id="287" r:id="rId10"/>
    <p:sldId id="261" r:id="rId11"/>
    <p:sldId id="295" r:id="rId12"/>
    <p:sldId id="296" r:id="rId13"/>
    <p:sldId id="288" r:id="rId14"/>
    <p:sldId id="292" r:id="rId15"/>
    <p:sldId id="293" r:id="rId16"/>
    <p:sldId id="297" r:id="rId17"/>
    <p:sldId id="294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k.andreev@student.fontys.nl" TargetMode="External"/><Relationship Id="rId7" Type="http://schemas.openxmlformats.org/officeDocument/2006/relationships/image" Target="../media/image1.jfif"/><Relationship Id="rId2" Type="http://schemas.openxmlformats.org/officeDocument/2006/relationships/hyperlink" Target="https://git.fhict.nl/I480437" TargetMode="External"/><Relationship Id="rId1" Type="http://schemas.openxmlformats.org/officeDocument/2006/relationships/hyperlink" Target="mailto:f.marco@student.fontys.nl" TargetMode="External"/><Relationship Id="rId6" Type="http://schemas.openxmlformats.org/officeDocument/2006/relationships/hyperlink" Target="https://git.fhict.nl/I495166" TargetMode="External"/><Relationship Id="rId5" Type="http://schemas.openxmlformats.org/officeDocument/2006/relationships/hyperlink" Target="mailto:s.vasilev@student.fontys.nl" TargetMode="External"/><Relationship Id="rId4" Type="http://schemas.openxmlformats.org/officeDocument/2006/relationships/hyperlink" Target="https://git.fhict.nl/I476236" TargetMode="External"/><Relationship Id="rId9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mailto:k.andreev@student.fontys.nl" TargetMode="External"/><Relationship Id="rId3" Type="http://schemas.openxmlformats.org/officeDocument/2006/relationships/hyperlink" Target="https://git.fhict.nl/I480437" TargetMode="External"/><Relationship Id="rId7" Type="http://schemas.openxmlformats.org/officeDocument/2006/relationships/image" Target="../media/image3.jpg"/><Relationship Id="rId2" Type="http://schemas.openxmlformats.org/officeDocument/2006/relationships/hyperlink" Target="mailto:f.marco@student.fontys.nl" TargetMode="External"/><Relationship Id="rId1" Type="http://schemas.openxmlformats.org/officeDocument/2006/relationships/image" Target="../media/image1.jfif"/><Relationship Id="rId6" Type="http://schemas.openxmlformats.org/officeDocument/2006/relationships/hyperlink" Target="https://git.fhict.nl/I495166" TargetMode="External"/><Relationship Id="rId5" Type="http://schemas.openxmlformats.org/officeDocument/2006/relationships/hyperlink" Target="mailto:s.vasilev@student.fontys.nl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git.fhict.nl/I476236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#1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noProof="0" dirty="0">
              <a:solidFill>
                <a:schemeClr val="bg1"/>
              </a:solidFill>
            </a:rPr>
            <a:t>Francisco Marco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f.marco@student.fontys.nl</a:t>
          </a:r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://git.fhict.nl/I480437</a:t>
          </a:r>
          <a:endParaRPr lang="es-ES" noProof="0" dirty="0">
            <a:solidFill>
              <a:schemeClr val="bg1"/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es-ES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es-ES" noProof="0" dirty="0"/>
        </a:p>
      </dgm:t>
    </dgm:pt>
    <dgm:pt modelId="{B2F9B3BC-1849-4A4A-BBE4-752B9B492C7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noProof="0" dirty="0">
              <a:solidFill>
                <a:schemeClr val="bg1"/>
              </a:solidFill>
            </a:rPr>
            <a:t>Kaloyan </a:t>
          </a:r>
          <a:r>
            <a:rPr lang="es-ES" noProof="0" dirty="0" err="1">
              <a:solidFill>
                <a:schemeClr val="bg1"/>
              </a:solidFill>
            </a:rPr>
            <a:t>Andreev</a:t>
          </a:r>
          <a:endParaRPr lang="es-ES" noProof="0" dirty="0">
            <a:solidFill>
              <a:schemeClr val="bg1"/>
            </a:solidFill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k.andreev@student.fontys.nl</a:t>
          </a:r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://git.fhict.nl/I476236</a:t>
          </a:r>
          <a:endParaRPr lang="es-ES" noProof="0" dirty="0">
            <a:solidFill>
              <a:schemeClr val="bg1"/>
            </a:solidFill>
          </a:endParaRP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es-ES" noProof="0" dirty="0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es-ES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noProof="0" dirty="0" err="1">
              <a:solidFill>
                <a:schemeClr val="bg1"/>
              </a:solidFill>
            </a:rPr>
            <a:t>Sava</a:t>
          </a:r>
          <a:r>
            <a:rPr lang="es-ES" noProof="0" dirty="0">
              <a:solidFill>
                <a:schemeClr val="bg1"/>
              </a:solidFill>
            </a:rPr>
            <a:t> </a:t>
          </a:r>
          <a:r>
            <a:rPr lang="es-ES" noProof="0" dirty="0" err="1">
              <a:solidFill>
                <a:schemeClr val="bg1"/>
              </a:solidFill>
            </a:rPr>
            <a:t>Vasilev</a:t>
          </a:r>
          <a:endParaRPr lang="es-ES" noProof="0" dirty="0">
            <a:solidFill>
              <a:schemeClr val="bg1"/>
            </a:solidFill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s.vasilev@student.fontys.nl</a:t>
          </a:r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://git.fhict.nl/I495166</a:t>
          </a:r>
          <a:endParaRPr lang="es-ES" noProof="0" dirty="0">
            <a:solidFill>
              <a:schemeClr val="bg1"/>
            </a:solidFill>
          </a:endParaRPr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es-ES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es-ES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0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0" presStyleCnt="6" custScaleX="99948" custScaleY="196277" custLinFactNeighborX="1073" custLinFactNeighborY="9632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1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1" presStyleCnt="3" custScaleX="130326" custScaleY="146617" custLinFactNeighborX="2" custLinFactNeighborY="1494"/>
      <dgm:spPr>
        <a:prstGeom prst="rect">
          <a:avLst/>
        </a:prstGeom>
        <a:blipFill rotWithShape="1">
          <a:blip xmlns:r="http://schemas.openxmlformats.org/officeDocument/2006/relationships" r:embed="rId8"/>
          <a:srcRect/>
          <a:stretch>
            <a:fillRect l="-6000" r="-6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2" presStyleCnt="6" custScaleY="195183" custLinFactNeighborX="1" custLinFactNeighborY="98043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3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2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4" presStyleCnt="6" custScaleX="107786" custScaleY="165292" custLinFactNeighborX="816" custLinFactNeighborY="82550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5" presStyleCnt="6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0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#1"/>
    <dgm:cxn modelId="{4C525577-8965-4DD8-A876-005F65E1D723}" type="presOf" srcId="{B2F9B3BC-1849-4A4A-BBE4-752B9B492C76}" destId="{79C5F495-3DD9-41C8-99AE-150A333447D0}" srcOrd="0" destOrd="0" presId="urn:microsoft.com/office/officeart/2019/1/layout/PeoplePortraitsList#1"/>
    <dgm:cxn modelId="{103DE3A3-70BD-4C08-B354-5518A18B954E}" type="presOf" srcId="{DA3F2F2F-B5A8-4CFD-ABCE-1BC48CD913AF}" destId="{9B5C14B8-8D61-4009-9F8C-194486F530FA}" srcOrd="0" destOrd="0" presId="urn:microsoft.com/office/officeart/2019/1/layout/PeoplePortraitsList#1"/>
    <dgm:cxn modelId="{BB48F2B9-3F80-43D5-9223-76526A774C2D}" srcId="{5C72703F-EB58-4B0C-8B2A-EDF2A51B2C6C}" destId="{B2F9B3BC-1849-4A4A-BBE4-752B9B492C76}" srcOrd="2" destOrd="0" parTransId="{48FD486C-824F-4590-8CFC-BC1053E533DD}" sibTransId="{2946CE56-B018-4C0E-918D-0B36D170024F}"/>
    <dgm:cxn modelId="{307321D6-32A9-4F29-A35B-8328C6417311}" srcId="{5C72703F-EB58-4B0C-8B2A-EDF2A51B2C6C}" destId="{DA3F2F2F-B5A8-4CFD-ABCE-1BC48CD913AF}" srcOrd="1" destOrd="0" parTransId="{D4AFA5E0-6624-49A6-B10B-4FFA7483C001}" sibTransId="{038FE749-6004-418E-86C7-7C1B1D7930F4}"/>
    <dgm:cxn modelId="{74A68EEE-876E-4134-B088-DC53246E11FE}" type="presOf" srcId="{5C72703F-EB58-4B0C-8B2A-EDF2A51B2C6C}" destId="{BF30E86D-EAFC-44CE-B56C-D7C5EC7742F3}" srcOrd="0" destOrd="0" presId="urn:microsoft.com/office/officeart/2019/1/layout/PeoplePortraitsList#1"/>
    <dgm:cxn modelId="{E4C40201-6BC4-420D-A8E7-A3465911B5D7}" type="presParOf" srcId="{BF30E86D-EAFC-44CE-B56C-D7C5EC7742F3}" destId="{E40BB94D-AE1C-4F05-8AA5-E9FA9A8CCCDE}" srcOrd="0" destOrd="0" presId="urn:microsoft.com/office/officeart/2019/1/layout/PeoplePortraitsList#1"/>
    <dgm:cxn modelId="{DF091FE9-5356-4A17-932D-C2EAD2530E8C}" type="presParOf" srcId="{E40BB94D-AE1C-4F05-8AA5-E9FA9A8CCCDE}" destId="{1BC7C3C6-BE78-4F0A-9E69-54742F1AA0F3}" srcOrd="0" destOrd="0" presId="urn:microsoft.com/office/officeart/2019/1/layout/PeoplePortraitsList#1"/>
    <dgm:cxn modelId="{43A6DAE1-8229-474F-B737-E5233B5044F7}" type="presParOf" srcId="{E40BB94D-AE1C-4F05-8AA5-E9FA9A8CCCDE}" destId="{25238F18-07B8-41D8-8BD9-9F8514E8F9C4}" srcOrd="1" destOrd="0" presId="urn:microsoft.com/office/officeart/2019/1/layout/PeoplePortraitsList#1"/>
    <dgm:cxn modelId="{811B328F-D513-4A25-BB09-9EDD8689ED34}" type="presParOf" srcId="{E40BB94D-AE1C-4F05-8AA5-E9FA9A8CCCDE}" destId="{6FFE343B-847F-4D3F-A2F9-B95E826EC656}" srcOrd="2" destOrd="0" presId="urn:microsoft.com/office/officeart/2019/1/layout/PeoplePortraitsList#1"/>
    <dgm:cxn modelId="{B86088D4-B825-4152-895F-72CD7428D68F}" type="presParOf" srcId="{E40BB94D-AE1C-4F05-8AA5-E9FA9A8CCCDE}" destId="{866F95BB-E9D9-40E2-AB9F-99D5F69BA82A}" srcOrd="3" destOrd="0" presId="urn:microsoft.com/office/officeart/2019/1/layout/PeoplePortraitsList#1"/>
    <dgm:cxn modelId="{9DF4ADBA-E8BF-45F3-B4C1-57BC4E46838A}" type="presParOf" srcId="{E40BB94D-AE1C-4F05-8AA5-E9FA9A8CCCDE}" destId="{B22197FE-7BF1-485D-9B2D-0AD12CF41435}" srcOrd="4" destOrd="0" presId="urn:microsoft.com/office/officeart/2019/1/layout/PeoplePortraitsList#1"/>
    <dgm:cxn modelId="{AE599A69-85C5-4380-827C-D751478A667D}" type="presParOf" srcId="{E40BB94D-AE1C-4F05-8AA5-E9FA9A8CCCDE}" destId="{1223E777-77CB-4A9A-BF21-12B513842696}" srcOrd="5" destOrd="0" presId="urn:microsoft.com/office/officeart/2019/1/layout/PeoplePortraitsList#1"/>
    <dgm:cxn modelId="{F8E06700-DE35-4D59-8FE6-04C15FF36365}" type="presParOf" srcId="{E40BB94D-AE1C-4F05-8AA5-E9FA9A8CCCDE}" destId="{48A93FE3-F550-4840-B560-2DB8553BED7D}" srcOrd="6" destOrd="0" presId="urn:microsoft.com/office/officeart/2019/1/layout/PeoplePortraitsList#1"/>
    <dgm:cxn modelId="{B3BC6484-B724-49D7-B0A5-B96774D6C5A7}" type="presParOf" srcId="{BF30E86D-EAFC-44CE-B56C-D7C5EC7742F3}" destId="{DCDF700C-8587-4AD0-95CF-A8CEBB3AD30B}" srcOrd="1" destOrd="0" presId="urn:microsoft.com/office/officeart/2019/1/layout/PeoplePortraitsList#1"/>
    <dgm:cxn modelId="{123A582B-C4F8-4519-967F-856EBB9F6F06}" type="presParOf" srcId="{BF30E86D-EAFC-44CE-B56C-D7C5EC7742F3}" destId="{D5C9CF54-A3DB-4262-A188-C006BBF08A29}" srcOrd="2" destOrd="0" presId="urn:microsoft.com/office/officeart/2019/1/layout/PeoplePortraitsList#1"/>
    <dgm:cxn modelId="{0A329E61-D0BD-4638-AFBB-ECC1E1BB2FE5}" type="presParOf" srcId="{D5C9CF54-A3DB-4262-A188-C006BBF08A29}" destId="{EB21A753-DAF6-4914-9F97-D017DE4534D0}" srcOrd="0" destOrd="0" presId="urn:microsoft.com/office/officeart/2019/1/layout/PeoplePortraitsList#1"/>
    <dgm:cxn modelId="{4E8CFC80-611A-4174-A442-0AFBB471F58A}" type="presParOf" srcId="{D5C9CF54-A3DB-4262-A188-C006BBF08A29}" destId="{418E44D8-60E4-4008-9F09-1A652C62E8A6}" srcOrd="1" destOrd="0" presId="urn:microsoft.com/office/officeart/2019/1/layout/PeoplePortraitsList#1"/>
    <dgm:cxn modelId="{D991B0D3-565F-44D9-A83F-197781E114D0}" type="presParOf" srcId="{D5C9CF54-A3DB-4262-A188-C006BBF08A29}" destId="{51349271-76B0-4CC0-A678-325A9A4D3475}" srcOrd="2" destOrd="0" presId="urn:microsoft.com/office/officeart/2019/1/layout/PeoplePortraitsList#1"/>
    <dgm:cxn modelId="{7FC54EBB-A416-48DA-AADE-209AE477B46E}" type="presParOf" srcId="{D5C9CF54-A3DB-4262-A188-C006BBF08A29}" destId="{9B5C14B8-8D61-4009-9F8C-194486F530FA}" srcOrd="3" destOrd="0" presId="urn:microsoft.com/office/officeart/2019/1/layout/PeoplePortraitsList#1"/>
    <dgm:cxn modelId="{2DCC0C79-D17C-4625-A51E-8C6146272B0A}" type="presParOf" srcId="{D5C9CF54-A3DB-4262-A188-C006BBF08A29}" destId="{7C23080D-6185-431F-BAF8-5277AA3C0E29}" srcOrd="4" destOrd="0" presId="urn:microsoft.com/office/officeart/2019/1/layout/PeoplePortraitsList#1"/>
    <dgm:cxn modelId="{A2D210FF-C687-4AED-82B0-395AAD28B698}" type="presParOf" srcId="{D5C9CF54-A3DB-4262-A188-C006BBF08A29}" destId="{EE420F84-477D-4635-BEF8-66426E9A259D}" srcOrd="5" destOrd="0" presId="urn:microsoft.com/office/officeart/2019/1/layout/PeoplePortraitsList#1"/>
    <dgm:cxn modelId="{948ADD0E-8022-4129-AB57-AF1F16DEEC20}" type="presParOf" srcId="{D5C9CF54-A3DB-4262-A188-C006BBF08A29}" destId="{DB61A93F-5AE0-4A97-AFE4-E1EA7F61D044}" srcOrd="6" destOrd="0" presId="urn:microsoft.com/office/officeart/2019/1/layout/PeoplePortraitsList#1"/>
    <dgm:cxn modelId="{B37D38BA-04F9-4FDE-90E3-13C84B9D3351}" type="presParOf" srcId="{BF30E86D-EAFC-44CE-B56C-D7C5EC7742F3}" destId="{75D7FAE6-857D-40F6-B564-3F282FD27B77}" srcOrd="3" destOrd="0" presId="urn:microsoft.com/office/officeart/2019/1/layout/PeoplePortraitsList#1"/>
    <dgm:cxn modelId="{C9461069-5B02-4E7D-89BF-60D89C5520D1}" type="presParOf" srcId="{BF30E86D-EAFC-44CE-B56C-D7C5EC7742F3}" destId="{F836F72C-94C1-41ED-BA62-813057647F9C}" srcOrd="4" destOrd="0" presId="urn:microsoft.com/office/officeart/2019/1/layout/PeoplePortraitsList#1"/>
    <dgm:cxn modelId="{074A72EB-DB29-40AB-9670-D77CF64F72EE}" type="presParOf" srcId="{F836F72C-94C1-41ED-BA62-813057647F9C}" destId="{8D7BA638-A338-4090-BADA-C1ECE7868394}" srcOrd="0" destOrd="0" presId="urn:microsoft.com/office/officeart/2019/1/layout/PeoplePortraitsList#1"/>
    <dgm:cxn modelId="{ACF70A6D-0F45-437B-9C70-8A65D4111C5E}" type="presParOf" srcId="{F836F72C-94C1-41ED-BA62-813057647F9C}" destId="{04A8E640-7EB5-4EF2-8C83-19A3E5328324}" srcOrd="1" destOrd="0" presId="urn:microsoft.com/office/officeart/2019/1/layout/PeoplePortraitsList#1"/>
    <dgm:cxn modelId="{207CB733-8608-4FD4-8942-AEF56B8AD050}" type="presParOf" srcId="{F836F72C-94C1-41ED-BA62-813057647F9C}" destId="{278B038A-7223-4C22-98FA-84D16AB2359F}" srcOrd="2" destOrd="0" presId="urn:microsoft.com/office/officeart/2019/1/layout/PeoplePortraitsList#1"/>
    <dgm:cxn modelId="{ABBDB8AD-1D60-4A5E-A05E-58E73FB4EE6D}" type="presParOf" srcId="{F836F72C-94C1-41ED-BA62-813057647F9C}" destId="{79C5F495-3DD9-41C8-99AE-150A333447D0}" srcOrd="3" destOrd="0" presId="urn:microsoft.com/office/officeart/2019/1/layout/PeoplePortraitsList#1"/>
    <dgm:cxn modelId="{4C2F2B28-9C3F-433B-AB15-CE2605DCD325}" type="presParOf" srcId="{F836F72C-94C1-41ED-BA62-813057647F9C}" destId="{0D329E5F-B8D6-4027-B396-6AF7DD7D0537}" srcOrd="4" destOrd="0" presId="urn:microsoft.com/office/officeart/2019/1/layout/PeoplePortraitsList#1"/>
    <dgm:cxn modelId="{A3CD0915-11F1-4C29-91BA-EF724E1525A8}" type="presParOf" srcId="{F836F72C-94C1-41ED-BA62-813057647F9C}" destId="{5A7600AF-A34B-4D03-B3D6-B3C760AE8E06}" srcOrd="5" destOrd="0" presId="urn:microsoft.com/office/officeart/2019/1/layout/PeoplePortraitsList#1"/>
    <dgm:cxn modelId="{82E4B52A-F0D2-438B-8CA3-5A6EB2771E78}" type="presParOf" srcId="{F836F72C-94C1-41ED-BA62-813057647F9C}" destId="{F9799C58-A628-4E75-9DAC-6616D2E34649}" srcOrd="6" destOrd="0" presId="urn:microsoft.com/office/officeart/2019/1/layout/PeoplePortraits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38F18-07B8-41D8-8BD9-9F8514E8F9C4}">
      <dsp:nvSpPr>
        <dsp:cNvPr id="0" name=""/>
        <dsp:cNvSpPr/>
      </dsp:nvSpPr>
      <dsp:spPr>
        <a:xfrm>
          <a:off x="1388764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1318012" y="3098502"/>
          <a:ext cx="2387321" cy="95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400" kern="1200" noProof="0" dirty="0">
              <a:solidFill>
                <a:schemeClr val="bg1"/>
              </a:solidFill>
            </a:rPr>
            <a:t>Francisco Marco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400" kern="1200" dirty="0" err="1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f.marco@student.fontys.nl</a:t>
          </a:r>
          <a:r>
            <a:rPr lang="en-US" sz="1400" kern="1200" dirty="0" err="1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</a:t>
          </a: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://git.fhict.nl/I480437</a:t>
          </a:r>
          <a:endParaRPr lang="es-ES" sz="1400" kern="1200" noProof="0" dirty="0">
            <a:solidFill>
              <a:schemeClr val="bg1"/>
            </a:solidFill>
          </a:endParaRPr>
        </a:p>
      </dsp:txBody>
      <dsp:txXfrm>
        <a:off x="1318012" y="3098502"/>
        <a:ext cx="2387321" cy="956555"/>
      </dsp:txXfrm>
    </dsp:sp>
    <dsp:sp modelId="{1223E777-77CB-4A9A-BF21-12B513842696}">
      <dsp:nvSpPr>
        <dsp:cNvPr id="0" name=""/>
        <dsp:cNvSpPr/>
      </dsp:nvSpPr>
      <dsp:spPr>
        <a:xfrm>
          <a:off x="1291762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4195360" y="486105"/>
          <a:ext cx="2194559" cy="2468883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6000" r="-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4098348" y="3109565"/>
          <a:ext cx="2388563" cy="95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400" kern="1200" noProof="0" dirty="0" err="1">
              <a:solidFill>
                <a:schemeClr val="bg1"/>
              </a:solidFill>
            </a:rPr>
            <a:t>Sava</a:t>
          </a:r>
          <a:r>
            <a:rPr lang="es-ES" sz="1400" kern="1200" noProof="0" dirty="0">
              <a:solidFill>
                <a:schemeClr val="bg1"/>
              </a:solidFill>
            </a:rPr>
            <a:t> </a:t>
          </a:r>
          <a:r>
            <a:rPr lang="es-ES" sz="1400" kern="1200" noProof="0" dirty="0" err="1">
              <a:solidFill>
                <a:schemeClr val="bg1"/>
              </a:solidFill>
            </a:rPr>
            <a:t>Vasilev</a:t>
          </a:r>
          <a:endParaRPr lang="es-ES" sz="1400" kern="1200" noProof="0" dirty="0">
            <a:solidFill>
              <a:schemeClr val="bg1"/>
            </a:solidFill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400" kern="1200" dirty="0" err="1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s.vasilev@student.fontys.nl</a:t>
          </a:r>
          <a:r>
            <a:rPr lang="en-US" sz="1400" kern="1200" dirty="0" err="1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</a:t>
          </a: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://git.fhict.nl/I495166</a:t>
          </a:r>
          <a:endParaRPr lang="es-ES" sz="1400" kern="1200" noProof="0" dirty="0">
            <a:solidFill>
              <a:schemeClr val="bg1"/>
            </a:solidFill>
          </a:endParaRPr>
        </a:p>
      </dsp:txBody>
      <dsp:txXfrm>
        <a:off x="4098348" y="3109565"/>
        <a:ext cx="2388563" cy="951224"/>
      </dsp:txXfrm>
    </dsp:sp>
    <dsp:sp modelId="{EE420F84-477D-4635-BEF8-66426E9A259D}">
      <dsp:nvSpPr>
        <dsp:cNvPr id="0" name=""/>
        <dsp:cNvSpPr/>
      </dsp:nvSpPr>
      <dsp:spPr>
        <a:xfrm>
          <a:off x="4098324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7094876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6924378" y="3106897"/>
          <a:ext cx="2574537" cy="80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400" kern="1200" noProof="0" dirty="0">
              <a:solidFill>
                <a:schemeClr val="bg1"/>
              </a:solidFill>
            </a:rPr>
            <a:t>Kaloyan </a:t>
          </a:r>
          <a:r>
            <a:rPr lang="es-ES" sz="1400" kern="1200" noProof="0" dirty="0" err="1">
              <a:solidFill>
                <a:schemeClr val="bg1"/>
              </a:solidFill>
            </a:rPr>
            <a:t>Andreev</a:t>
          </a:r>
          <a:endParaRPr lang="es-ES" sz="1400" kern="1200" noProof="0" dirty="0">
            <a:solidFill>
              <a:schemeClr val="bg1"/>
            </a:solidFill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400" kern="1200" dirty="0" err="1">
              <a:solidFill>
                <a:schemeClr val="bg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k.andreev@student.fontys.nl</a:t>
          </a:r>
          <a:r>
            <a:rPr lang="en-US" sz="1400" kern="1200" dirty="0" err="1">
              <a:solidFill>
                <a:schemeClr val="bg1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</a:t>
          </a: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://git.fhict.nl/I476236</a:t>
          </a:r>
          <a:endParaRPr lang="es-ES" sz="1400" kern="1200" noProof="0" dirty="0">
            <a:solidFill>
              <a:schemeClr val="bg1"/>
            </a:solidFill>
          </a:endParaRPr>
        </a:p>
      </dsp:txBody>
      <dsp:txXfrm>
        <a:off x="6924378" y="3106897"/>
        <a:ext cx="2574537" cy="805550"/>
      </dsp:txXfrm>
    </dsp:sp>
    <dsp:sp modelId="{5A7600AF-A34B-4D03-B3D6-B3C760AE8E06}">
      <dsp:nvSpPr>
        <dsp:cNvPr id="0" name=""/>
        <dsp:cNvSpPr/>
      </dsp:nvSpPr>
      <dsp:spPr>
        <a:xfrm>
          <a:off x="6997874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#1">
  <dgm:title val="Lista de retratos de personas"/>
  <dgm:desc val="Lista de retratos de personas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Case-Study 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0290AC8-A425-49D6-8454-5D9A55762B71}"/>
              </a:ext>
            </a:extLst>
          </p:cNvPr>
          <p:cNvSpPr txBox="1">
            <a:spLocks/>
          </p:cNvSpPr>
          <p:nvPr/>
        </p:nvSpPr>
        <p:spPr>
          <a:xfrm>
            <a:off x="5641848" y="4700016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Francisco Marc</a:t>
            </a:r>
            <a:r>
              <a:rPr lang="es-AR"/>
              <a:t>ó</a:t>
            </a:r>
            <a:endParaRPr lang="en-US"/>
          </a:p>
          <a:p>
            <a:r>
              <a:rPr lang="en-US" sz="2000"/>
              <a:t>Sava Vasilev</a:t>
            </a:r>
          </a:p>
          <a:p>
            <a:r>
              <a:rPr lang="en-US" sz="2000"/>
              <a:t>Kaloyan Andreev</a:t>
            </a:r>
            <a:endParaRPr lang="es-ES" sz="2000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6010C-65C9-4B5B-9AAD-DAD90FF7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5F4977B-A82D-40A7-935C-A0C96175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Technical specifications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785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778D6A-763A-45BB-9338-8022DE26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Diagram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96341-8670-4D1A-B6F5-BED0320E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149987C4-9349-48C3-BB81-03E9D2DD8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2" t="1359" r="2305" b="2575"/>
          <a:stretch/>
        </p:blipFill>
        <p:spPr>
          <a:xfrm>
            <a:off x="2472613" y="1884784"/>
            <a:ext cx="7128588" cy="4180114"/>
          </a:xfrm>
        </p:spPr>
      </p:pic>
    </p:spTree>
    <p:extLst>
      <p:ext uri="{BB962C8B-B14F-4D97-AF65-F5344CB8AC3E}">
        <p14:creationId xmlns:p14="http://schemas.microsoft.com/office/powerpoint/2010/main" val="82694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B994AD-08BE-499E-89BB-D74B71A5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setup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33F654-772D-4F07-8A1A-6C3D07E506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Firewall</a:t>
            </a:r>
          </a:p>
          <a:p>
            <a:r>
              <a:rPr lang="en-GB" dirty="0"/>
              <a:t>OS: </a:t>
            </a:r>
            <a:r>
              <a:rPr lang="en-GB" dirty="0" err="1"/>
              <a:t>pfSense</a:t>
            </a:r>
            <a:endParaRPr lang="en-GB" dirty="0"/>
          </a:p>
          <a:p>
            <a:r>
              <a:rPr lang="en-GB" dirty="0"/>
              <a:t>Services</a:t>
            </a:r>
            <a:r>
              <a:rPr lang="en-GB"/>
              <a:t>: DHCP</a:t>
            </a:r>
            <a:endParaRPr lang="LID4096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430AB-7058-4A29-8043-EBAB57227C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Zabbix</a:t>
            </a:r>
          </a:p>
          <a:p>
            <a:r>
              <a:rPr lang="en-GB" dirty="0"/>
              <a:t>OS: Ubuntu 22.04 LTS</a:t>
            </a:r>
          </a:p>
          <a:p>
            <a:r>
              <a:rPr lang="en-GB" dirty="0"/>
              <a:t>Services: Zabbix</a:t>
            </a:r>
            <a:endParaRPr lang="LID4096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7E3DC6-700C-45D3-AD46-0F9132BDC0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File server</a:t>
            </a:r>
          </a:p>
          <a:p>
            <a:r>
              <a:rPr lang="en-GB" dirty="0"/>
              <a:t>OS: Windows Server 2019</a:t>
            </a:r>
          </a:p>
          <a:p>
            <a:r>
              <a:rPr lang="en-GB" dirty="0"/>
              <a:t>Services: SQL Server, Flask Web App</a:t>
            </a:r>
            <a:endParaRPr lang="LID4096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6DD793A-A289-4685-A844-5E70FAA4EA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AD DC</a:t>
            </a:r>
          </a:p>
          <a:p>
            <a:r>
              <a:rPr lang="en-GB" dirty="0"/>
              <a:t>OS: Windows Server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651168-876A-43CC-8320-6137C4CB9B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User PC</a:t>
            </a:r>
          </a:p>
          <a:p>
            <a:r>
              <a:rPr lang="en-GB" dirty="0"/>
              <a:t>OS: Windows 10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CF6E75-3A22-4F70-AA82-5B5012AF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034" name="Picture 10" descr="Firewall No Background">
            <a:extLst>
              <a:ext uri="{FF2B5EF4-FFF2-40B4-BE49-F238E27FC236}">
                <a16:creationId xmlns:a16="http://schemas.microsoft.com/office/drawing/2014/main" id="{D608B8BF-8FF4-4A58-8915-60432340A31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abbix Monitoring | Drupal.org">
            <a:extLst>
              <a:ext uri="{FF2B5EF4-FFF2-40B4-BE49-F238E27FC236}">
                <a16:creationId xmlns:a16="http://schemas.microsoft.com/office/drawing/2014/main" id="{761ACEE1-FB78-4AB0-BC6E-7BB3800125FF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8" b="62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Server Icon Download Icons - Pngroyale">
            <a:extLst>
              <a:ext uri="{FF2B5EF4-FFF2-40B4-BE49-F238E27FC236}">
                <a16:creationId xmlns:a16="http://schemas.microsoft.com/office/drawing/2014/main" id="{7F417DF1-4A03-4ADC-AB07-AFFFD3C2A8E2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ctive Directory CORE (Simplified) - Overview | OutSystems">
            <a:extLst>
              <a:ext uri="{FF2B5EF4-FFF2-40B4-BE49-F238E27FC236}">
                <a16:creationId xmlns:a16="http://schemas.microsoft.com/office/drawing/2014/main" id="{41658FFA-8D09-4FB8-BE6E-9B31E267FCD3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C Client Svg Png Icon Free Download (#88006) - OnlineWebFonts.COM">
            <a:extLst>
              <a:ext uri="{FF2B5EF4-FFF2-40B4-BE49-F238E27FC236}">
                <a16:creationId xmlns:a16="http://schemas.microsoft.com/office/drawing/2014/main" id="{ED517061-0CD3-446B-B0C3-B015BA451A11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" r="320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6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544000-8D52-4167-B633-D1F8E9C9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39C98-6C6F-4C76-9BE1-F0C7D75C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9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85E032A8-4ADA-43C1-A7D4-9ACC6894C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972" y="1825625"/>
            <a:ext cx="7749568" cy="4351338"/>
          </a:xfrm>
        </p:spPr>
      </p:pic>
    </p:spTree>
    <p:extLst>
      <p:ext uri="{BB962C8B-B14F-4D97-AF65-F5344CB8AC3E}">
        <p14:creationId xmlns:p14="http://schemas.microsoft.com/office/powerpoint/2010/main" val="326202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02AA2-7E55-44E7-BA17-85000E81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Flask web application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81617-CECD-4E6B-9783-1AC0F73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123AF0-1B38-46F5-9EAF-34D3B3EA0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Login page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17A717-271C-4896-BB54-86CA2EFDA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681163"/>
            <a:ext cx="5183188" cy="823912"/>
          </a:xfrm>
        </p:spPr>
        <p:txBody>
          <a:bodyPr/>
          <a:lstStyle/>
          <a:p>
            <a:r>
              <a:rPr lang="en-GB" dirty="0"/>
              <a:t>Main page</a:t>
            </a:r>
            <a:endParaRPr lang="LID4096" dirty="0"/>
          </a:p>
        </p:txBody>
      </p:sp>
      <p:pic>
        <p:nvPicPr>
          <p:cNvPr id="11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8DB1EFD-5FEE-4398-890C-C8D5805E76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90" y="2505075"/>
            <a:ext cx="4719408" cy="36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9A758A2-6289-47D4-8E77-995466668C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92" y="2505075"/>
            <a:ext cx="4720228" cy="3684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28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6010C-65C9-4B5B-9AAD-DAD90FF7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5F4977B-A82D-40A7-935C-A0C96175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8835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6010C-65C9-4B5B-9AAD-DAD90FF7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5F4977B-A82D-40A7-935C-A0C96175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340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87" y="379602"/>
            <a:ext cx="7781544" cy="859055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233" y="1248282"/>
            <a:ext cx="6803136" cy="365760"/>
          </a:xfrm>
        </p:spPr>
        <p:txBody>
          <a:bodyPr/>
          <a:lstStyle/>
          <a:p>
            <a:r>
              <a:rPr lang="en-US" dirty="0"/>
              <a:t>Group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Marcador de contenido 2" descr="Elemento gráfico SmartArt de equipo">
            <a:extLst>
              <a:ext uri="{FF2B5EF4-FFF2-40B4-BE49-F238E27FC236}">
                <a16:creationId xmlns:a16="http://schemas.microsoft.com/office/drawing/2014/main" id="{0B73D10B-3EF3-45C4-BF43-C62DD98BE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572455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D9FA01-8A33-4B57-9881-56E88BAEF4C9}"/>
              </a:ext>
            </a:extLst>
          </p:cNvPr>
          <p:cNvSpPr txBox="1">
            <a:spLocks/>
          </p:cNvSpPr>
          <p:nvPr/>
        </p:nvSpPr>
        <p:spPr>
          <a:xfrm>
            <a:off x="387487" y="379602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A3B765C-E7AD-4D6C-A9D1-9D9AABC18EE2}"/>
              </a:ext>
            </a:extLst>
          </p:cNvPr>
          <p:cNvSpPr txBox="1">
            <a:spLocks/>
          </p:cNvSpPr>
          <p:nvPr/>
        </p:nvSpPr>
        <p:spPr>
          <a:xfrm>
            <a:off x="387487" y="1382378"/>
            <a:ext cx="6718300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Idea Pitch</a:t>
            </a:r>
          </a:p>
          <a:p>
            <a:r>
              <a:rPr lang="en-US" dirty="0">
                <a:solidFill>
                  <a:schemeClr val="bg1"/>
                </a:solidFill>
              </a:rPr>
              <a:t>Project Definition</a:t>
            </a:r>
          </a:p>
          <a:p>
            <a:r>
              <a:rPr lang="en-US" dirty="0">
                <a:solidFill>
                  <a:schemeClr val="bg1"/>
                </a:solidFill>
              </a:rPr>
              <a:t>Technical Specifications</a:t>
            </a:r>
          </a:p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14D2-9C09-4B8D-9096-5BF02172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Pitch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87C-EBFE-47CF-A9AB-42AB3BB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64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Our clients for this project are companies that are looking to securely store their media files in a remote server. We propose to deliver an easy-to-use application which ,when used with our servers, will provide a flexible, simple, and effective media storage management experience. Our aim is to reduce storage costs for companies, while fulfilling any security expectations they may have.</a:t>
            </a:r>
          </a:p>
          <a:p>
            <a:r>
              <a:rPr lang="en-GB" dirty="0"/>
              <a:t>The project aims to develop and provide an IT SaaS, able to store and manage files for large-scale media companies. The software manages the files stored in a remote server (managed by us), which then can be viewed and organized in a web application.</a:t>
            </a:r>
          </a:p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E088A0-1DDA-47F3-9E92-290FCF51A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6010C-65C9-4B5B-9AAD-DAD90FF7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5F4977B-A82D-40A7-935C-A0C96175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Definition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900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GB" dirty="0"/>
              <a:t>Upload, Delete and send files to other users in the network.</a:t>
            </a:r>
          </a:p>
          <a:p>
            <a:r>
              <a:rPr lang="en-GB" dirty="0"/>
              <a:t>Manage and view the files using the web application.</a:t>
            </a:r>
          </a:p>
          <a:p>
            <a:r>
              <a:rPr lang="en-GB" dirty="0"/>
              <a:t>Reduce storage costs by storing all the files remotely.</a:t>
            </a:r>
          </a:p>
          <a:p>
            <a:r>
              <a:rPr lang="en-GB" dirty="0"/>
              <a:t>Synchronize files between the server and a local machine.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Security: By use of </a:t>
            </a:r>
            <a:r>
              <a:rPr lang="en-GB" dirty="0" err="1"/>
              <a:t>SyncThing</a:t>
            </a:r>
            <a:r>
              <a:rPr lang="en-GB" dirty="0"/>
              <a:t> and other security protocols we ensure that the data is always kept safe and is compliant to various guidelines (GDPR, CIA, and more).</a:t>
            </a:r>
          </a:p>
          <a:p>
            <a:r>
              <a:rPr lang="en-GB" dirty="0"/>
              <a:t>Scalability: Quickly scale operations by easily adding more users, managing files divided by folders called [Workspaces].</a:t>
            </a:r>
          </a:p>
          <a:p>
            <a:r>
              <a:rPr lang="en-GB" dirty="0"/>
              <a:t>Usability: By click of a button, and an easy-to-use GUI, the User can manage their files and synchronize it real-time with the server.</a:t>
            </a:r>
          </a:p>
          <a:p>
            <a:r>
              <a:rPr lang="en-GB" dirty="0"/>
              <a:t>Portability: Our solution is platform-agnostic, meaning it will run on any platform the user desires (as long as it’s connected to our network).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B960-9F79-475D-B819-CF1E7622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MoSCoW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BD98F-6F8E-4FD3-999B-CF12C5D3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28595F35-2A67-43B3-989E-B5A535DCD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426" y="1825625"/>
            <a:ext cx="9816660" cy="4351338"/>
          </a:xfrm>
        </p:spPr>
      </p:pic>
    </p:spTree>
    <p:extLst>
      <p:ext uri="{BB962C8B-B14F-4D97-AF65-F5344CB8AC3E}">
        <p14:creationId xmlns:p14="http://schemas.microsoft.com/office/powerpoint/2010/main" val="331352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4241-9805-48DC-8232-F29711A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Agreements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708EF5-DFFB-4292-9347-60A3A5D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41993-5B0C-4A07-BE14-F8AA6B36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Weekly meetings with Project tutor</a:t>
            </a:r>
          </a:p>
          <a:p>
            <a:r>
              <a:rPr lang="en-GB" dirty="0"/>
              <a:t>Agenda elaboration</a:t>
            </a:r>
          </a:p>
          <a:p>
            <a:r>
              <a:rPr lang="en-GB" dirty="0"/>
              <a:t>Roles in every meeting, rotating per member and per meeting</a:t>
            </a:r>
          </a:p>
          <a:p>
            <a:r>
              <a:rPr lang="en-GB" dirty="0"/>
              <a:t>2 / 3 times a week internal team meetings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0969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599</TotalTime>
  <Words>462</Words>
  <Application>Microsoft Office PowerPoint</Application>
  <PresentationFormat>Panorámica</PresentationFormat>
  <Paragraphs>77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Office Theme</vt:lpstr>
      <vt:lpstr>Case-Study 2</vt:lpstr>
      <vt:lpstr>Our Team</vt:lpstr>
      <vt:lpstr>Presentación de PowerPoint</vt:lpstr>
      <vt:lpstr>Idea Pitch</vt:lpstr>
      <vt:lpstr>Background</vt:lpstr>
      <vt:lpstr>Project Definition</vt:lpstr>
      <vt:lpstr>Goals</vt:lpstr>
      <vt:lpstr>MoSCoW</vt:lpstr>
      <vt:lpstr>Professional Agreements</vt:lpstr>
      <vt:lpstr>Technical specifications</vt:lpstr>
      <vt:lpstr>Network Diagram</vt:lpstr>
      <vt:lpstr>System setup</vt:lpstr>
      <vt:lpstr>Database</vt:lpstr>
      <vt:lpstr>Flask web application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Case-Study 2</dc:title>
  <dc:creator>Vasilev,Sava S.</dc:creator>
  <cp:lastModifiedBy>FRANCISCO MARCO</cp:lastModifiedBy>
  <cp:revision>6</cp:revision>
  <dcterms:created xsi:type="dcterms:W3CDTF">2022-05-24T09:31:01Z</dcterms:created>
  <dcterms:modified xsi:type="dcterms:W3CDTF">2022-05-25T09:28:30Z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