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77" r:id="rId4"/>
    <p:sldId id="258" r:id="rId5"/>
    <p:sldId id="264" r:id="rId6"/>
    <p:sldId id="263" r:id="rId7"/>
    <p:sldId id="268" r:id="rId8"/>
    <p:sldId id="266" r:id="rId9"/>
    <p:sldId id="267" r:id="rId10"/>
    <p:sldId id="281" r:id="rId11"/>
    <p:sldId id="278" r:id="rId12"/>
    <p:sldId id="280" r:id="rId13"/>
    <p:sldId id="269" r:id="rId14"/>
    <p:sldId id="271" r:id="rId15"/>
    <p:sldId id="270" r:id="rId16"/>
    <p:sldId id="279" r:id="rId17"/>
    <p:sldId id="272" r:id="rId18"/>
    <p:sldId id="273" r:id="rId19"/>
    <p:sldId id="274" r:id="rId20"/>
    <p:sldId id="275" r:id="rId21"/>
    <p:sldId id="282" r:id="rId22"/>
    <p:sldId id="265" r:id="rId23"/>
    <p:sldId id="276" r:id="rId24"/>
    <p:sldId id="260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F0CAB-1A39-462E-BBCD-89C9884D8E76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BBB2C0A-A78F-49E0-906D-71DB626B9725}">
      <dgm:prSet/>
      <dgm:spPr/>
      <dgm:t>
        <a:bodyPr/>
        <a:lstStyle/>
        <a:p>
          <a:r>
            <a:rPr lang="en-US" dirty="0"/>
            <a:t>Develop a platform for users to upload and store their files remotely.</a:t>
          </a:r>
        </a:p>
      </dgm:t>
    </dgm:pt>
    <dgm:pt modelId="{9D8ECDF9-3338-4409-A68C-957A0000D6D9}" type="parTrans" cxnId="{2249D743-E7ED-4739-BB13-A32FCA12F33C}">
      <dgm:prSet/>
      <dgm:spPr/>
      <dgm:t>
        <a:bodyPr/>
        <a:lstStyle/>
        <a:p>
          <a:endParaRPr lang="en-US"/>
        </a:p>
      </dgm:t>
    </dgm:pt>
    <dgm:pt modelId="{022D52E8-EFC9-4457-A6BC-2493FA964FDC}" type="sibTrans" cxnId="{2249D743-E7ED-4739-BB13-A32FCA12F33C}">
      <dgm:prSet/>
      <dgm:spPr/>
      <dgm:t>
        <a:bodyPr/>
        <a:lstStyle/>
        <a:p>
          <a:endParaRPr lang="en-US"/>
        </a:p>
      </dgm:t>
    </dgm:pt>
    <dgm:pt modelId="{781C3722-5713-499F-B757-DFAE66FEE64C}">
      <dgm:prSet/>
      <dgm:spPr/>
      <dgm:t>
        <a:bodyPr/>
        <a:lstStyle/>
        <a:p>
          <a:r>
            <a:rPr lang="en-US" dirty="0"/>
            <a:t>Allow users to synchronize folders between different devices.</a:t>
          </a:r>
        </a:p>
      </dgm:t>
    </dgm:pt>
    <dgm:pt modelId="{3FBCB03F-E9C7-44DF-87D7-2038E16E3580}" type="parTrans" cxnId="{F6660304-A226-4459-8243-B16CFB5201BC}">
      <dgm:prSet/>
      <dgm:spPr/>
      <dgm:t>
        <a:bodyPr/>
        <a:lstStyle/>
        <a:p>
          <a:endParaRPr lang="en-US"/>
        </a:p>
      </dgm:t>
    </dgm:pt>
    <dgm:pt modelId="{234450E5-DCF4-4A33-9D29-59EE6CDC3B8D}" type="sibTrans" cxnId="{F6660304-A226-4459-8243-B16CFB5201BC}">
      <dgm:prSet/>
      <dgm:spPr/>
      <dgm:t>
        <a:bodyPr/>
        <a:lstStyle/>
        <a:p>
          <a:endParaRPr lang="en-US"/>
        </a:p>
      </dgm:t>
    </dgm:pt>
    <dgm:pt modelId="{25288A68-50CA-455C-B8EF-508680964991}">
      <dgm:prSet/>
      <dgm:spPr/>
      <dgm:t>
        <a:bodyPr/>
        <a:lstStyle/>
        <a:p>
          <a:r>
            <a:rPr lang="en-US" dirty="0"/>
            <a:t>Google Drive, Dropbox, OneDrive, etc.</a:t>
          </a:r>
        </a:p>
      </dgm:t>
    </dgm:pt>
    <dgm:pt modelId="{8E0591AF-237D-4224-B0B2-B7BCB640306E}" type="parTrans" cxnId="{300064F8-FD6C-4CCC-B085-BA2C0AA2ECEA}">
      <dgm:prSet/>
      <dgm:spPr/>
      <dgm:t>
        <a:bodyPr/>
        <a:lstStyle/>
        <a:p>
          <a:endParaRPr lang="en-US"/>
        </a:p>
      </dgm:t>
    </dgm:pt>
    <dgm:pt modelId="{77EB7B5C-36BB-4DB6-BB49-C313B83CEAF8}" type="sibTrans" cxnId="{300064F8-FD6C-4CCC-B085-BA2C0AA2ECEA}">
      <dgm:prSet/>
      <dgm:spPr/>
      <dgm:t>
        <a:bodyPr/>
        <a:lstStyle/>
        <a:p>
          <a:endParaRPr lang="en-US"/>
        </a:p>
      </dgm:t>
    </dgm:pt>
    <dgm:pt modelId="{21A1681A-4A61-4714-9AC2-1B73231A1E7E}">
      <dgm:prSet/>
      <dgm:spPr/>
      <dgm:t>
        <a:bodyPr/>
        <a:lstStyle/>
        <a:p>
          <a:r>
            <a:rPr lang="en-US" dirty="0"/>
            <a:t>Users connect to a web-application, register an account, and get access to the service.</a:t>
          </a:r>
        </a:p>
      </dgm:t>
    </dgm:pt>
    <dgm:pt modelId="{77161800-C244-43F6-90C0-92CBD3FC0770}" type="parTrans" cxnId="{D4A9F3E6-FD40-4C93-91CF-E94E605C1EEA}">
      <dgm:prSet/>
      <dgm:spPr/>
      <dgm:t>
        <a:bodyPr/>
        <a:lstStyle/>
        <a:p>
          <a:endParaRPr lang="en-US"/>
        </a:p>
      </dgm:t>
    </dgm:pt>
    <dgm:pt modelId="{8DF1E31E-AB75-42B0-AA42-D8E6D3506500}" type="sibTrans" cxnId="{D4A9F3E6-FD40-4C93-91CF-E94E605C1EEA}">
      <dgm:prSet/>
      <dgm:spPr/>
      <dgm:t>
        <a:bodyPr/>
        <a:lstStyle/>
        <a:p>
          <a:endParaRPr lang="en-US"/>
        </a:p>
      </dgm:t>
    </dgm:pt>
    <dgm:pt modelId="{2EA4A3F9-3640-48CF-BE4E-A6702E7C8ED7}">
      <dgm:prSet custT="1"/>
      <dgm:spPr/>
      <dgm:t>
        <a:bodyPr/>
        <a:lstStyle/>
        <a:p>
          <a:r>
            <a:rPr lang="en-US" sz="2400" dirty="0"/>
            <a:t>VPN connection required</a:t>
          </a:r>
        </a:p>
      </dgm:t>
    </dgm:pt>
    <dgm:pt modelId="{AB11AD98-742E-44B0-BA93-BAE5FE7EE78A}" type="parTrans" cxnId="{3FFA546B-B09B-48E7-A30C-6C4B9A14328A}">
      <dgm:prSet/>
      <dgm:spPr/>
      <dgm:t>
        <a:bodyPr/>
        <a:lstStyle/>
        <a:p>
          <a:endParaRPr lang="en-US"/>
        </a:p>
      </dgm:t>
    </dgm:pt>
    <dgm:pt modelId="{E6CB3B5F-4E32-4E1F-A7FA-F9322BE9CC9A}" type="sibTrans" cxnId="{3FFA546B-B09B-48E7-A30C-6C4B9A14328A}">
      <dgm:prSet/>
      <dgm:spPr/>
      <dgm:t>
        <a:bodyPr/>
        <a:lstStyle/>
        <a:p>
          <a:endParaRPr lang="en-US"/>
        </a:p>
      </dgm:t>
    </dgm:pt>
    <dgm:pt modelId="{6F005216-8885-4C27-A448-DD74449404F9}" type="pres">
      <dgm:prSet presAssocID="{74AF0CAB-1A39-462E-BBCD-89C9884D8E76}" presName="vert0" presStyleCnt="0">
        <dgm:presLayoutVars>
          <dgm:dir/>
          <dgm:animOne val="branch"/>
          <dgm:animLvl val="lvl"/>
        </dgm:presLayoutVars>
      </dgm:prSet>
      <dgm:spPr/>
    </dgm:pt>
    <dgm:pt modelId="{053CC5AA-C04D-42AA-9719-AC77EE870EBC}" type="pres">
      <dgm:prSet presAssocID="{CBBB2C0A-A78F-49E0-906D-71DB626B9725}" presName="thickLine" presStyleLbl="alignNode1" presStyleIdx="0" presStyleCnt="5"/>
      <dgm:spPr/>
    </dgm:pt>
    <dgm:pt modelId="{5D7947AE-A381-4FA5-AE6A-803A09534185}" type="pres">
      <dgm:prSet presAssocID="{CBBB2C0A-A78F-49E0-906D-71DB626B9725}" presName="horz1" presStyleCnt="0"/>
      <dgm:spPr/>
    </dgm:pt>
    <dgm:pt modelId="{8FB2F8CF-3AE1-47F9-BB87-B873688B529E}" type="pres">
      <dgm:prSet presAssocID="{CBBB2C0A-A78F-49E0-906D-71DB626B9725}" presName="tx1" presStyleLbl="revTx" presStyleIdx="0" presStyleCnt="5"/>
      <dgm:spPr/>
    </dgm:pt>
    <dgm:pt modelId="{49F68631-2964-40FA-9839-52415530D942}" type="pres">
      <dgm:prSet presAssocID="{CBBB2C0A-A78F-49E0-906D-71DB626B9725}" presName="vert1" presStyleCnt="0"/>
      <dgm:spPr/>
    </dgm:pt>
    <dgm:pt modelId="{5D87F647-28A2-4DF6-B126-BB1096BBF038}" type="pres">
      <dgm:prSet presAssocID="{781C3722-5713-499F-B757-DFAE66FEE64C}" presName="thickLine" presStyleLbl="alignNode1" presStyleIdx="1" presStyleCnt="5"/>
      <dgm:spPr/>
    </dgm:pt>
    <dgm:pt modelId="{B05C000D-1557-4AFB-8DCD-6DE9D1DA59D0}" type="pres">
      <dgm:prSet presAssocID="{781C3722-5713-499F-B757-DFAE66FEE64C}" presName="horz1" presStyleCnt="0"/>
      <dgm:spPr/>
    </dgm:pt>
    <dgm:pt modelId="{CC7A5D83-8BEF-4B26-A9AF-0C379AD78F2B}" type="pres">
      <dgm:prSet presAssocID="{781C3722-5713-499F-B757-DFAE66FEE64C}" presName="tx1" presStyleLbl="revTx" presStyleIdx="1" presStyleCnt="5"/>
      <dgm:spPr/>
    </dgm:pt>
    <dgm:pt modelId="{2265600D-F861-46A5-A511-80D2674B021B}" type="pres">
      <dgm:prSet presAssocID="{781C3722-5713-499F-B757-DFAE66FEE64C}" presName="vert1" presStyleCnt="0"/>
      <dgm:spPr/>
    </dgm:pt>
    <dgm:pt modelId="{1CB96A67-307D-4195-9E7F-D2B4E84B1118}" type="pres">
      <dgm:prSet presAssocID="{25288A68-50CA-455C-B8EF-508680964991}" presName="thickLine" presStyleLbl="alignNode1" presStyleIdx="2" presStyleCnt="5"/>
      <dgm:spPr/>
    </dgm:pt>
    <dgm:pt modelId="{294FE828-97D2-41E3-B708-3BD61465DE83}" type="pres">
      <dgm:prSet presAssocID="{25288A68-50CA-455C-B8EF-508680964991}" presName="horz1" presStyleCnt="0"/>
      <dgm:spPr/>
    </dgm:pt>
    <dgm:pt modelId="{293307CC-C820-4F85-A09D-70BA81ED013F}" type="pres">
      <dgm:prSet presAssocID="{25288A68-50CA-455C-B8EF-508680964991}" presName="tx1" presStyleLbl="revTx" presStyleIdx="2" presStyleCnt="5"/>
      <dgm:spPr/>
    </dgm:pt>
    <dgm:pt modelId="{DE4AE689-9C57-49A4-9E6A-95B0CB49E0E5}" type="pres">
      <dgm:prSet presAssocID="{25288A68-50CA-455C-B8EF-508680964991}" presName="vert1" presStyleCnt="0"/>
      <dgm:spPr/>
    </dgm:pt>
    <dgm:pt modelId="{43418AD2-9E51-427A-A7CC-47B38C0A5AEA}" type="pres">
      <dgm:prSet presAssocID="{21A1681A-4A61-4714-9AC2-1B73231A1E7E}" presName="thickLine" presStyleLbl="alignNode1" presStyleIdx="3" presStyleCnt="5"/>
      <dgm:spPr/>
    </dgm:pt>
    <dgm:pt modelId="{67C1C636-F657-4775-90E5-4253631EBC16}" type="pres">
      <dgm:prSet presAssocID="{21A1681A-4A61-4714-9AC2-1B73231A1E7E}" presName="horz1" presStyleCnt="0"/>
      <dgm:spPr/>
    </dgm:pt>
    <dgm:pt modelId="{66E56D95-06ED-4B04-BE90-1F5B5BFD326A}" type="pres">
      <dgm:prSet presAssocID="{21A1681A-4A61-4714-9AC2-1B73231A1E7E}" presName="tx1" presStyleLbl="revTx" presStyleIdx="3" presStyleCnt="5"/>
      <dgm:spPr/>
    </dgm:pt>
    <dgm:pt modelId="{2303925E-42AC-4FF2-96CA-B65EC153AB01}" type="pres">
      <dgm:prSet presAssocID="{21A1681A-4A61-4714-9AC2-1B73231A1E7E}" presName="vert1" presStyleCnt="0"/>
      <dgm:spPr/>
    </dgm:pt>
    <dgm:pt modelId="{7D618085-B456-4F3E-A911-EB3A3FAF607F}" type="pres">
      <dgm:prSet presAssocID="{2EA4A3F9-3640-48CF-BE4E-A6702E7C8ED7}" presName="thickLine" presStyleLbl="alignNode1" presStyleIdx="4" presStyleCnt="5"/>
      <dgm:spPr/>
    </dgm:pt>
    <dgm:pt modelId="{B947CC90-BEC9-43DC-B231-FA64BDBA6C4E}" type="pres">
      <dgm:prSet presAssocID="{2EA4A3F9-3640-48CF-BE4E-A6702E7C8ED7}" presName="horz1" presStyleCnt="0"/>
      <dgm:spPr/>
    </dgm:pt>
    <dgm:pt modelId="{9363B31D-5BD0-4FF6-9E06-18BF98F22E38}" type="pres">
      <dgm:prSet presAssocID="{2EA4A3F9-3640-48CF-BE4E-A6702E7C8ED7}" presName="tx1" presStyleLbl="revTx" presStyleIdx="4" presStyleCnt="5"/>
      <dgm:spPr/>
    </dgm:pt>
    <dgm:pt modelId="{C142D787-41DE-4B57-81CE-8DD475A32BAE}" type="pres">
      <dgm:prSet presAssocID="{2EA4A3F9-3640-48CF-BE4E-A6702E7C8ED7}" presName="vert1" presStyleCnt="0"/>
      <dgm:spPr/>
    </dgm:pt>
  </dgm:ptLst>
  <dgm:cxnLst>
    <dgm:cxn modelId="{F6660304-A226-4459-8243-B16CFB5201BC}" srcId="{74AF0CAB-1A39-462E-BBCD-89C9884D8E76}" destId="{781C3722-5713-499F-B757-DFAE66FEE64C}" srcOrd="1" destOrd="0" parTransId="{3FBCB03F-E9C7-44DF-87D7-2038E16E3580}" sibTransId="{234450E5-DCF4-4A33-9D29-59EE6CDC3B8D}"/>
    <dgm:cxn modelId="{2249D743-E7ED-4739-BB13-A32FCA12F33C}" srcId="{74AF0CAB-1A39-462E-BBCD-89C9884D8E76}" destId="{CBBB2C0A-A78F-49E0-906D-71DB626B9725}" srcOrd="0" destOrd="0" parTransId="{9D8ECDF9-3338-4409-A68C-957A0000D6D9}" sibTransId="{022D52E8-EFC9-4457-A6BC-2493FA964FDC}"/>
    <dgm:cxn modelId="{A13EB266-2AEB-49B8-A4E1-3B7E4057A5CB}" type="presOf" srcId="{2EA4A3F9-3640-48CF-BE4E-A6702E7C8ED7}" destId="{9363B31D-5BD0-4FF6-9E06-18BF98F22E38}" srcOrd="0" destOrd="0" presId="urn:microsoft.com/office/officeart/2008/layout/LinedList"/>
    <dgm:cxn modelId="{3FFA546B-B09B-48E7-A30C-6C4B9A14328A}" srcId="{74AF0CAB-1A39-462E-BBCD-89C9884D8E76}" destId="{2EA4A3F9-3640-48CF-BE4E-A6702E7C8ED7}" srcOrd="4" destOrd="0" parTransId="{AB11AD98-742E-44B0-BA93-BAE5FE7EE78A}" sibTransId="{E6CB3B5F-4E32-4E1F-A7FA-F9322BE9CC9A}"/>
    <dgm:cxn modelId="{C51A6871-162E-481B-9224-D771B9B7CD62}" type="presOf" srcId="{74AF0CAB-1A39-462E-BBCD-89C9884D8E76}" destId="{6F005216-8885-4C27-A448-DD74449404F9}" srcOrd="0" destOrd="0" presId="urn:microsoft.com/office/officeart/2008/layout/LinedList"/>
    <dgm:cxn modelId="{BBA03F83-51FB-479A-8F09-4802604808BD}" type="presOf" srcId="{781C3722-5713-499F-B757-DFAE66FEE64C}" destId="{CC7A5D83-8BEF-4B26-A9AF-0C379AD78F2B}" srcOrd="0" destOrd="0" presId="urn:microsoft.com/office/officeart/2008/layout/LinedList"/>
    <dgm:cxn modelId="{D4A9F3E6-FD40-4C93-91CF-E94E605C1EEA}" srcId="{74AF0CAB-1A39-462E-BBCD-89C9884D8E76}" destId="{21A1681A-4A61-4714-9AC2-1B73231A1E7E}" srcOrd="3" destOrd="0" parTransId="{77161800-C244-43F6-90C0-92CBD3FC0770}" sibTransId="{8DF1E31E-AB75-42B0-AA42-D8E6D3506500}"/>
    <dgm:cxn modelId="{327F62E8-FFA8-4D3C-ABF0-0388970C39E5}" type="presOf" srcId="{21A1681A-4A61-4714-9AC2-1B73231A1E7E}" destId="{66E56D95-06ED-4B04-BE90-1F5B5BFD326A}" srcOrd="0" destOrd="0" presId="urn:microsoft.com/office/officeart/2008/layout/LinedList"/>
    <dgm:cxn modelId="{40861FEE-8D55-4E5A-912F-86429BA6424F}" type="presOf" srcId="{25288A68-50CA-455C-B8EF-508680964991}" destId="{293307CC-C820-4F85-A09D-70BA81ED013F}" srcOrd="0" destOrd="0" presId="urn:microsoft.com/office/officeart/2008/layout/LinedList"/>
    <dgm:cxn modelId="{ED7061F0-F49A-496D-B936-BA150B00C9CD}" type="presOf" srcId="{CBBB2C0A-A78F-49E0-906D-71DB626B9725}" destId="{8FB2F8CF-3AE1-47F9-BB87-B873688B529E}" srcOrd="0" destOrd="0" presId="urn:microsoft.com/office/officeart/2008/layout/LinedList"/>
    <dgm:cxn modelId="{300064F8-FD6C-4CCC-B085-BA2C0AA2ECEA}" srcId="{74AF0CAB-1A39-462E-BBCD-89C9884D8E76}" destId="{25288A68-50CA-455C-B8EF-508680964991}" srcOrd="2" destOrd="0" parTransId="{8E0591AF-237D-4224-B0B2-B7BCB640306E}" sibTransId="{77EB7B5C-36BB-4DB6-BB49-C313B83CEAF8}"/>
    <dgm:cxn modelId="{037D59AF-4D1D-47E4-A4B7-5F6F767C4D1F}" type="presParOf" srcId="{6F005216-8885-4C27-A448-DD74449404F9}" destId="{053CC5AA-C04D-42AA-9719-AC77EE870EBC}" srcOrd="0" destOrd="0" presId="urn:microsoft.com/office/officeart/2008/layout/LinedList"/>
    <dgm:cxn modelId="{D9C676C0-99D2-453F-B0AC-548C4170104D}" type="presParOf" srcId="{6F005216-8885-4C27-A448-DD74449404F9}" destId="{5D7947AE-A381-4FA5-AE6A-803A09534185}" srcOrd="1" destOrd="0" presId="urn:microsoft.com/office/officeart/2008/layout/LinedList"/>
    <dgm:cxn modelId="{30F21DE5-5ECC-4C99-8F8D-1CF03BA875C3}" type="presParOf" srcId="{5D7947AE-A381-4FA5-AE6A-803A09534185}" destId="{8FB2F8CF-3AE1-47F9-BB87-B873688B529E}" srcOrd="0" destOrd="0" presId="urn:microsoft.com/office/officeart/2008/layout/LinedList"/>
    <dgm:cxn modelId="{220152C8-8ECD-4262-B1BF-D1EDD915927C}" type="presParOf" srcId="{5D7947AE-A381-4FA5-AE6A-803A09534185}" destId="{49F68631-2964-40FA-9839-52415530D942}" srcOrd="1" destOrd="0" presId="urn:microsoft.com/office/officeart/2008/layout/LinedList"/>
    <dgm:cxn modelId="{D1BAD398-9A76-4519-A151-EC10156E1F96}" type="presParOf" srcId="{6F005216-8885-4C27-A448-DD74449404F9}" destId="{5D87F647-28A2-4DF6-B126-BB1096BBF038}" srcOrd="2" destOrd="0" presId="urn:microsoft.com/office/officeart/2008/layout/LinedList"/>
    <dgm:cxn modelId="{B5572E4E-B0E0-40FC-B6D1-59E47A2F46C7}" type="presParOf" srcId="{6F005216-8885-4C27-A448-DD74449404F9}" destId="{B05C000D-1557-4AFB-8DCD-6DE9D1DA59D0}" srcOrd="3" destOrd="0" presId="urn:microsoft.com/office/officeart/2008/layout/LinedList"/>
    <dgm:cxn modelId="{2B9CD019-D560-4BB5-8C0B-A776E9888B91}" type="presParOf" srcId="{B05C000D-1557-4AFB-8DCD-6DE9D1DA59D0}" destId="{CC7A5D83-8BEF-4B26-A9AF-0C379AD78F2B}" srcOrd="0" destOrd="0" presId="urn:microsoft.com/office/officeart/2008/layout/LinedList"/>
    <dgm:cxn modelId="{BEA09359-321C-4C6A-98FE-AB67FFF070AE}" type="presParOf" srcId="{B05C000D-1557-4AFB-8DCD-6DE9D1DA59D0}" destId="{2265600D-F861-46A5-A511-80D2674B021B}" srcOrd="1" destOrd="0" presId="urn:microsoft.com/office/officeart/2008/layout/LinedList"/>
    <dgm:cxn modelId="{562596BF-F632-49C5-9114-C8B5ADCC5E84}" type="presParOf" srcId="{6F005216-8885-4C27-A448-DD74449404F9}" destId="{1CB96A67-307D-4195-9E7F-D2B4E84B1118}" srcOrd="4" destOrd="0" presId="urn:microsoft.com/office/officeart/2008/layout/LinedList"/>
    <dgm:cxn modelId="{DCB64E40-24B6-4A39-ACB8-A38A65EB1338}" type="presParOf" srcId="{6F005216-8885-4C27-A448-DD74449404F9}" destId="{294FE828-97D2-41E3-B708-3BD61465DE83}" srcOrd="5" destOrd="0" presId="urn:microsoft.com/office/officeart/2008/layout/LinedList"/>
    <dgm:cxn modelId="{DD80A8CE-9A31-4FE6-8505-18CE7758E1A5}" type="presParOf" srcId="{294FE828-97D2-41E3-B708-3BD61465DE83}" destId="{293307CC-C820-4F85-A09D-70BA81ED013F}" srcOrd="0" destOrd="0" presId="urn:microsoft.com/office/officeart/2008/layout/LinedList"/>
    <dgm:cxn modelId="{C56B9C8A-2333-40EE-AFFD-D5F41702DADC}" type="presParOf" srcId="{294FE828-97D2-41E3-B708-3BD61465DE83}" destId="{DE4AE689-9C57-49A4-9E6A-95B0CB49E0E5}" srcOrd="1" destOrd="0" presId="urn:microsoft.com/office/officeart/2008/layout/LinedList"/>
    <dgm:cxn modelId="{C0871EF4-456A-4E50-8099-6FDAB953CEF0}" type="presParOf" srcId="{6F005216-8885-4C27-A448-DD74449404F9}" destId="{43418AD2-9E51-427A-A7CC-47B38C0A5AEA}" srcOrd="6" destOrd="0" presId="urn:microsoft.com/office/officeart/2008/layout/LinedList"/>
    <dgm:cxn modelId="{DA94FC7E-489D-4112-9D47-16534C67093C}" type="presParOf" srcId="{6F005216-8885-4C27-A448-DD74449404F9}" destId="{67C1C636-F657-4775-90E5-4253631EBC16}" srcOrd="7" destOrd="0" presId="urn:microsoft.com/office/officeart/2008/layout/LinedList"/>
    <dgm:cxn modelId="{AF0198E8-F842-4DFE-9708-9782CD53822B}" type="presParOf" srcId="{67C1C636-F657-4775-90E5-4253631EBC16}" destId="{66E56D95-06ED-4B04-BE90-1F5B5BFD326A}" srcOrd="0" destOrd="0" presId="urn:microsoft.com/office/officeart/2008/layout/LinedList"/>
    <dgm:cxn modelId="{CF003FDC-ADC7-4A17-A6F4-85F9F44A2B37}" type="presParOf" srcId="{67C1C636-F657-4775-90E5-4253631EBC16}" destId="{2303925E-42AC-4FF2-96CA-B65EC153AB01}" srcOrd="1" destOrd="0" presId="urn:microsoft.com/office/officeart/2008/layout/LinedList"/>
    <dgm:cxn modelId="{BADAF0C5-88DD-4A8B-BCC9-905ECDE022D5}" type="presParOf" srcId="{6F005216-8885-4C27-A448-DD74449404F9}" destId="{7D618085-B456-4F3E-A911-EB3A3FAF607F}" srcOrd="8" destOrd="0" presId="urn:microsoft.com/office/officeart/2008/layout/LinedList"/>
    <dgm:cxn modelId="{0E358A5F-48E4-4040-8453-3D024E27209A}" type="presParOf" srcId="{6F005216-8885-4C27-A448-DD74449404F9}" destId="{B947CC90-BEC9-43DC-B231-FA64BDBA6C4E}" srcOrd="9" destOrd="0" presId="urn:microsoft.com/office/officeart/2008/layout/LinedList"/>
    <dgm:cxn modelId="{717BA38C-9738-40D9-B513-A5A4C923511E}" type="presParOf" srcId="{B947CC90-BEC9-43DC-B231-FA64BDBA6C4E}" destId="{9363B31D-5BD0-4FF6-9E06-18BF98F22E38}" srcOrd="0" destOrd="0" presId="urn:microsoft.com/office/officeart/2008/layout/LinedList"/>
    <dgm:cxn modelId="{190E5214-1075-4402-97B7-1DB188E1615F}" type="presParOf" srcId="{B947CC90-BEC9-43DC-B231-FA64BDBA6C4E}" destId="{C142D787-41DE-4B57-81CE-8DD475A32B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CC5AA-C04D-42AA-9719-AC77EE870EBC}">
      <dsp:nvSpPr>
        <dsp:cNvPr id="0" name=""/>
        <dsp:cNvSpPr/>
      </dsp:nvSpPr>
      <dsp:spPr>
        <a:xfrm>
          <a:off x="0" y="449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B2F8CF-3AE1-47F9-BB87-B873688B529E}">
      <dsp:nvSpPr>
        <dsp:cNvPr id="0" name=""/>
        <dsp:cNvSpPr/>
      </dsp:nvSpPr>
      <dsp:spPr>
        <a:xfrm>
          <a:off x="0" y="449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a platform for users to upload and store their files remotely.</a:t>
          </a:r>
        </a:p>
      </dsp:txBody>
      <dsp:txXfrm>
        <a:off x="0" y="449"/>
        <a:ext cx="11029615" cy="735480"/>
      </dsp:txXfrm>
    </dsp:sp>
    <dsp:sp modelId="{5D87F647-28A2-4DF6-B126-BB1096BBF038}">
      <dsp:nvSpPr>
        <dsp:cNvPr id="0" name=""/>
        <dsp:cNvSpPr/>
      </dsp:nvSpPr>
      <dsp:spPr>
        <a:xfrm>
          <a:off x="0" y="735930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7A5D83-8BEF-4B26-A9AF-0C379AD78F2B}">
      <dsp:nvSpPr>
        <dsp:cNvPr id="0" name=""/>
        <dsp:cNvSpPr/>
      </dsp:nvSpPr>
      <dsp:spPr>
        <a:xfrm>
          <a:off x="0" y="735930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 users to synchronize folders between different devices.</a:t>
          </a:r>
        </a:p>
      </dsp:txBody>
      <dsp:txXfrm>
        <a:off x="0" y="735930"/>
        <a:ext cx="11029615" cy="735480"/>
      </dsp:txXfrm>
    </dsp:sp>
    <dsp:sp modelId="{1CB96A67-307D-4195-9E7F-D2B4E84B1118}">
      <dsp:nvSpPr>
        <dsp:cNvPr id="0" name=""/>
        <dsp:cNvSpPr/>
      </dsp:nvSpPr>
      <dsp:spPr>
        <a:xfrm>
          <a:off x="0" y="147141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3307CC-C820-4F85-A09D-70BA81ED013F}">
      <dsp:nvSpPr>
        <dsp:cNvPr id="0" name=""/>
        <dsp:cNvSpPr/>
      </dsp:nvSpPr>
      <dsp:spPr>
        <a:xfrm>
          <a:off x="0" y="147141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Google Drive, Dropbox, OneDrive, etc.</a:t>
          </a:r>
        </a:p>
      </dsp:txBody>
      <dsp:txXfrm>
        <a:off x="0" y="1471411"/>
        <a:ext cx="11029615" cy="735480"/>
      </dsp:txXfrm>
    </dsp:sp>
    <dsp:sp modelId="{43418AD2-9E51-427A-A7CC-47B38C0A5AEA}">
      <dsp:nvSpPr>
        <dsp:cNvPr id="0" name=""/>
        <dsp:cNvSpPr/>
      </dsp:nvSpPr>
      <dsp:spPr>
        <a:xfrm>
          <a:off x="0" y="2206891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E56D95-06ED-4B04-BE90-1F5B5BFD326A}">
      <dsp:nvSpPr>
        <dsp:cNvPr id="0" name=""/>
        <dsp:cNvSpPr/>
      </dsp:nvSpPr>
      <dsp:spPr>
        <a:xfrm>
          <a:off x="0" y="2206891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connect to a web-application, register an account, and get access to the service.</a:t>
          </a:r>
        </a:p>
      </dsp:txBody>
      <dsp:txXfrm>
        <a:off x="0" y="2206891"/>
        <a:ext cx="11029615" cy="735480"/>
      </dsp:txXfrm>
    </dsp:sp>
    <dsp:sp modelId="{7D618085-B456-4F3E-A911-EB3A3FAF607F}">
      <dsp:nvSpPr>
        <dsp:cNvPr id="0" name=""/>
        <dsp:cNvSpPr/>
      </dsp:nvSpPr>
      <dsp:spPr>
        <a:xfrm>
          <a:off x="0" y="2942372"/>
          <a:ext cx="110296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63B31D-5BD0-4FF6-9E06-18BF98F22E38}">
      <dsp:nvSpPr>
        <dsp:cNvPr id="0" name=""/>
        <dsp:cNvSpPr/>
      </dsp:nvSpPr>
      <dsp:spPr>
        <a:xfrm>
          <a:off x="0" y="2942372"/>
          <a:ext cx="11029615" cy="73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VPN connection required</a:t>
          </a:r>
        </a:p>
      </dsp:txBody>
      <dsp:txXfrm>
        <a:off x="0" y="2942372"/>
        <a:ext cx="11029615" cy="735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14/06/2022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42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45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44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1828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17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1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024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2776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684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4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796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543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38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070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34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67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61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7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14/06/2022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fhict.nl/I495166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git.fhict.nl/I4804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.andreev@student.fontys.nl" TargetMode="External"/><Relationship Id="rId5" Type="http://schemas.openxmlformats.org/officeDocument/2006/relationships/hyperlink" Target="mailto:s.vasilev@student.fontys.nl" TargetMode="External"/><Relationship Id="rId4" Type="http://schemas.openxmlformats.org/officeDocument/2006/relationships/hyperlink" Target="mailto:f.marco@student.fontys.nl" TargetMode="External"/><Relationship Id="rId9" Type="http://schemas.openxmlformats.org/officeDocument/2006/relationships/hyperlink" Target="https://git.fhict.nl/I47623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68879"/>
          </a:xfrm>
        </p:spPr>
        <p:txBody>
          <a:bodyPr rtlCol="0" anchor="ctr">
            <a:noAutofit/>
          </a:bodyPr>
          <a:lstStyle/>
          <a:p>
            <a:pPr rtl="0"/>
            <a:r>
              <a:rPr lang="es-ES" sz="5400" dirty="0">
                <a:solidFill>
                  <a:schemeClr val="bg1"/>
                </a:solidFill>
              </a:rPr>
              <a:t>Case study 2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61" y="5339291"/>
            <a:ext cx="11128207" cy="993535"/>
          </a:xfrm>
        </p:spPr>
        <p:txBody>
          <a:bodyPr rtlCol="0" anchor="ctr">
            <a:normAutofit fontScale="55000" lnSpcReduction="20000"/>
          </a:bodyPr>
          <a:lstStyle/>
          <a:p>
            <a:pPr rtl="0"/>
            <a:r>
              <a:rPr lang="es-ES" sz="2200" dirty="0">
                <a:solidFill>
                  <a:srgbClr val="7CEBFF"/>
                </a:solidFill>
              </a:rPr>
              <a:t>Francisco marco							sava vasilev							kaloyan andreev</a:t>
            </a:r>
          </a:p>
          <a:p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f.marco@student.fontys.nl</a:t>
            </a:r>
            <a:r>
              <a:rPr lang="en-US" sz="1800" dirty="0">
                <a:solidFill>
                  <a:schemeClr val="bg1"/>
                </a:solidFill>
              </a:rPr>
              <a:t>						</a:t>
            </a:r>
            <a:r>
              <a:rPr lang="en-US" sz="2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s.vasilev@student.fontys.nl</a:t>
            </a: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k.andreev@student.fontys.</a:t>
            </a:r>
            <a:r>
              <a:rPr lang="en-US" sz="2200" dirty="0">
                <a:solidFill>
                  <a:schemeClr val="bg1"/>
                </a:solidFill>
              </a:rPr>
              <a:t>nl</a:t>
            </a:r>
          </a:p>
          <a:p>
            <a:r>
              <a:rPr lang="en-US" sz="22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https://git.fhict.nl/I480437</a:t>
            </a:r>
            <a:r>
              <a:rPr lang="en-US" sz="2200" dirty="0">
                <a:solidFill>
                  <a:schemeClr val="bg1"/>
                </a:solidFill>
              </a:rPr>
              <a:t>						</a:t>
            </a:r>
            <a:r>
              <a:rPr lang="en-US" sz="2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https://git.fhict.nl/I495166</a:t>
            </a:r>
            <a:r>
              <a:rPr lang="en-US" sz="2200" dirty="0">
                <a:solidFill>
                  <a:schemeClr val="bg1"/>
                </a:solidFill>
              </a:rPr>
              <a:t>				</a:t>
            </a:r>
            <a:r>
              <a:rPr lang="en-US" sz="22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https://git.fhict.nl/I476236</a:t>
            </a:r>
            <a:endParaRPr lang="en-US" sz="2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E5B360-5746-4C76-8B5D-D4120E8E0065}"/>
              </a:ext>
            </a:extLst>
          </p:cNvPr>
          <p:cNvSpPr txBox="1"/>
          <p:nvPr/>
        </p:nvSpPr>
        <p:spPr>
          <a:xfrm>
            <a:off x="360728" y="634694"/>
            <a:ext cx="546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https://git.fhict.nl/I495166/case-study-2-project-group-10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137197-ABC5-4FD5-B923-B5EE969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definition – Use case diagram</a:t>
            </a:r>
            <a:endParaRPr lang="bg-BG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EB0688-45B0-432C-BDA6-24654E87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08" y="1888654"/>
            <a:ext cx="4857388" cy="48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5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08F3906-49B8-4D36-BB08-236F63E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3169329"/>
            <a:ext cx="11314397" cy="9205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000000"/>
                </a:highlight>
              </a:rPr>
              <a:t>architecture</a:t>
            </a:r>
            <a:endParaRPr lang="en-US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389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5E10-4C21-4C13-B6A0-D8D63F32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network diagram</a:t>
            </a:r>
            <a:endParaRPr lang="bg-BG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F60CCE4-8D1D-45B7-AB18-111B41AA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43" y="1968159"/>
            <a:ext cx="11029616" cy="4632539"/>
          </a:xfrm>
        </p:spPr>
      </p:pic>
    </p:spTree>
    <p:extLst>
      <p:ext uri="{BB962C8B-B14F-4D97-AF65-F5344CB8AC3E}">
        <p14:creationId xmlns:p14="http://schemas.microsoft.com/office/powerpoint/2010/main" val="220155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Architecture – </a:t>
            </a:r>
            <a:r>
              <a:rPr lang="es-ES" dirty="0" err="1"/>
              <a:t>Design</a:t>
            </a:r>
            <a:r>
              <a:rPr lang="es-ES" dirty="0"/>
              <a:t> for </a:t>
            </a:r>
            <a:r>
              <a:rPr lang="en-US" dirty="0"/>
              <a:t>failure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FBE4F1-FD44-4EA2-9331-35C15CED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6405" y="1834104"/>
            <a:ext cx="11499190" cy="4770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589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Architecture – features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0901FA9-4147-2190-1752-749F5244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2"/>
            <a:ext cx="5393099" cy="536005"/>
          </a:xfrm>
        </p:spPr>
        <p:txBody>
          <a:bodyPr/>
          <a:lstStyle/>
          <a:p>
            <a:pPr algn="ctr"/>
            <a:r>
              <a:rPr lang="en-US" sz="2400" dirty="0"/>
              <a:t>Monitoring</a:t>
            </a:r>
          </a:p>
        </p:txBody>
      </p:sp>
      <p:pic>
        <p:nvPicPr>
          <p:cNvPr id="4" name="Marcador de contenido 3" descr="Texto, Logotipo&#10;&#10;Descripción generada automáticamente">
            <a:extLst>
              <a:ext uri="{FF2B5EF4-FFF2-40B4-BE49-F238E27FC236}">
                <a16:creationId xmlns:a16="http://schemas.microsoft.com/office/drawing/2014/main" id="{8B87BB7A-246E-4F56-83C6-6CF92B8E3B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46144" y="2697403"/>
            <a:ext cx="1463194" cy="1463194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389E15-6734-7BA6-B322-8EE46E3F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pPr algn="ctr"/>
            <a:r>
              <a:rPr lang="en-US" sz="2400" dirty="0"/>
              <a:t>IDS/IPS</a:t>
            </a:r>
          </a:p>
        </p:txBody>
      </p:sp>
      <p:pic>
        <p:nvPicPr>
          <p:cNvPr id="3074" name="Picture 2" descr="Our Story - Suricata">
            <a:extLst>
              <a:ext uri="{FF2B5EF4-FFF2-40B4-BE49-F238E27FC236}">
                <a16:creationId xmlns:a16="http://schemas.microsoft.com/office/drawing/2014/main" id="{A650193A-87B8-4BD0-8C31-6227C969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525" y="2676071"/>
            <a:ext cx="1577465" cy="157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BFE1DE0-C7E8-4223-A15E-8BDFCC860B55}"/>
              </a:ext>
            </a:extLst>
          </p:cNvPr>
          <p:cNvSpPr txBox="1">
            <a:spLocks/>
          </p:cNvSpPr>
          <p:nvPr/>
        </p:nvSpPr>
        <p:spPr>
          <a:xfrm>
            <a:off x="581191" y="4494359"/>
            <a:ext cx="53930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Database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C838510-71FB-4DB6-BE71-16D2945DEB12}"/>
              </a:ext>
            </a:extLst>
          </p:cNvPr>
          <p:cNvSpPr txBox="1">
            <a:spLocks/>
          </p:cNvSpPr>
          <p:nvPr/>
        </p:nvSpPr>
        <p:spPr>
          <a:xfrm>
            <a:off x="6217709" y="4494359"/>
            <a:ext cx="53930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Active Directory</a:t>
            </a:r>
          </a:p>
        </p:txBody>
      </p:sp>
      <p:pic>
        <p:nvPicPr>
          <p:cNvPr id="12" name="Gráfico 11" descr="Carpeta abierta con relleno sólido">
            <a:extLst>
              <a:ext uri="{FF2B5EF4-FFF2-40B4-BE49-F238E27FC236}">
                <a16:creationId xmlns:a16="http://schemas.microsoft.com/office/drawing/2014/main" id="{5F82AA9E-306B-4391-B989-DF80F66E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7062" y="5229982"/>
            <a:ext cx="914400" cy="914400"/>
          </a:xfrm>
          <a:prstGeom prst="rect">
            <a:avLst/>
          </a:prstGeom>
        </p:spPr>
      </p:pic>
      <p:pic>
        <p:nvPicPr>
          <p:cNvPr id="18" name="Marcador de contenido 17" descr="Base de datos con relleno sólido">
            <a:extLst>
              <a:ext uri="{FF2B5EF4-FFF2-40B4-BE49-F238E27FC236}">
                <a16:creationId xmlns:a16="http://schemas.microsoft.com/office/drawing/2014/main" id="{38DCB34A-7725-420F-832C-C0974E73F9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0540" y="5213942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51402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Architecture – High </a:t>
            </a:r>
            <a:r>
              <a:rPr lang="en-US" noProof="1"/>
              <a:t>Availability</a:t>
            </a:r>
            <a:r>
              <a:rPr lang="es-ES" dirty="0"/>
              <a:t> &amp; REDUNDANCY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4D4C87-A672-43E5-9A2C-10464CB45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/>
              <a:t>Zabbix</a:t>
            </a:r>
            <a:endParaRPr lang="bg-BG" dirty="0"/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425F209B-FB1C-41F2-88FF-A7D5212330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319799"/>
            <a:ext cx="3200847" cy="258163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0BA72E-577E-4EB1-84EF-C621F806D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/>
              <a:t>Domain Controller(s)</a:t>
            </a:r>
            <a:endParaRPr lang="bg-BG" sz="2400" dirty="0"/>
          </a:p>
        </p:txBody>
      </p:sp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C1F41F67-0274-4CA4-A75C-0DA93927CC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4578" r="5618"/>
          <a:stretch/>
        </p:blipFill>
        <p:spPr>
          <a:xfrm>
            <a:off x="3200847" y="3319799"/>
            <a:ext cx="3200847" cy="2581635"/>
          </a:xfrm>
        </p:spPr>
      </p:pic>
      <p:pic>
        <p:nvPicPr>
          <p:cNvPr id="4098" name="Picture 2" descr="Domain controller | Microsoft Enterprise">
            <a:extLst>
              <a:ext uri="{FF2B5EF4-FFF2-40B4-BE49-F238E27FC236}">
                <a16:creationId xmlns:a16="http://schemas.microsoft.com/office/drawing/2014/main" id="{41A419C8-4915-410E-BF52-942BFC86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14" y="3744100"/>
            <a:ext cx="1040540" cy="13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main controller | Microsoft Enterprise">
            <a:extLst>
              <a:ext uri="{FF2B5EF4-FFF2-40B4-BE49-F238E27FC236}">
                <a16:creationId xmlns:a16="http://schemas.microsoft.com/office/drawing/2014/main" id="{6E6D260C-6884-416F-8A62-7612165C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929" y="3744100"/>
            <a:ext cx="1040540" cy="138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25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08F3906-49B8-4D36-BB08-236F63E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3177309"/>
            <a:ext cx="11314397" cy="9125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000000"/>
                </a:highlight>
              </a:rPr>
              <a:t>security</a:t>
            </a:r>
            <a:endParaRPr lang="en-US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632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Security –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40A5-44AF-4790-A90D-F7A957657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Host-based backup</a:t>
            </a:r>
            <a:endParaRPr lang="LID4096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4C0F-6A92-4F26-996B-E3D9414F54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Once week</a:t>
            </a:r>
          </a:p>
          <a:p>
            <a:r>
              <a:rPr lang="en-GB" dirty="0"/>
              <a:t>Backup of File Server</a:t>
            </a:r>
          </a:p>
          <a:p>
            <a:r>
              <a:rPr lang="en-GB" dirty="0"/>
              <a:t>Backup to C:\Backups</a:t>
            </a:r>
          </a:p>
          <a:p>
            <a:r>
              <a:rPr lang="en-GB" dirty="0"/>
              <a:t>Encrypted</a:t>
            </a:r>
          </a:p>
          <a:p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4F227-E6DE-4404-B5BE-2C7E33194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400" dirty="0"/>
              <a:t>Agent-based</a:t>
            </a:r>
            <a:r>
              <a:rPr lang="en-GB" dirty="0"/>
              <a:t> backup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B41B8-2A72-4A0A-9662-291B447110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Every day – 23:59</a:t>
            </a:r>
          </a:p>
          <a:p>
            <a:r>
              <a:rPr lang="en-GB" dirty="0"/>
              <a:t>BRM backup of File Server</a:t>
            </a:r>
          </a:p>
          <a:p>
            <a:r>
              <a:rPr lang="en-GB" dirty="0"/>
              <a:t>Backup to Backup Server</a:t>
            </a:r>
          </a:p>
          <a:p>
            <a:r>
              <a:rPr lang="en-GB" dirty="0"/>
              <a:t>Encrypted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206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Security – measures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C7A3B6-0F67-C235-0069-C1F53792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pPr algn="ctr"/>
            <a:r>
              <a:rPr lang="en-US" sz="2400" dirty="0"/>
              <a:t>VLANs</a:t>
            </a:r>
          </a:p>
        </p:txBody>
      </p:sp>
      <p:pic>
        <p:nvPicPr>
          <p:cNvPr id="4" name="Marcador de contenido 3" descr="Enrutador inalámbrico con relleno sólido">
            <a:extLst>
              <a:ext uri="{FF2B5EF4-FFF2-40B4-BE49-F238E27FC236}">
                <a16:creationId xmlns:a16="http://schemas.microsoft.com/office/drawing/2014/main" id="{D3F20A04-E6AD-45E5-BF83-20996D8D8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0194" y="2974181"/>
            <a:ext cx="914400" cy="914400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6EFAC00-F0DC-7C99-C80F-E8560038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/>
          <a:lstStyle/>
          <a:p>
            <a:pPr algn="ctr"/>
            <a:r>
              <a:rPr lang="en-US" sz="2400" dirty="0"/>
              <a:t>High Availability</a:t>
            </a:r>
          </a:p>
        </p:txBody>
      </p:sp>
      <p:pic>
        <p:nvPicPr>
          <p:cNvPr id="6" name="Marcador de contenido 5" descr="Marca de verificación con relleno sólido">
            <a:extLst>
              <a:ext uri="{FF2B5EF4-FFF2-40B4-BE49-F238E27FC236}">
                <a16:creationId xmlns:a16="http://schemas.microsoft.com/office/drawing/2014/main" id="{9DFEB4F4-3EAA-4D37-9658-A591C8F639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7406" y="2974181"/>
            <a:ext cx="914400" cy="914400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D6C108-8BC7-4F05-93FE-FAB8B6897544}"/>
              </a:ext>
            </a:extLst>
          </p:cNvPr>
          <p:cNvSpPr txBox="1">
            <a:spLocks/>
          </p:cNvSpPr>
          <p:nvPr/>
        </p:nvSpPr>
        <p:spPr>
          <a:xfrm>
            <a:off x="581190" y="4362721"/>
            <a:ext cx="539310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Encryption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BA5B58-E9E4-42C5-BC25-51DB29AAEC3B}"/>
              </a:ext>
            </a:extLst>
          </p:cNvPr>
          <p:cNvSpPr txBox="1">
            <a:spLocks/>
          </p:cNvSpPr>
          <p:nvPr/>
        </p:nvSpPr>
        <p:spPr>
          <a:xfrm>
            <a:off x="6217707" y="4362720"/>
            <a:ext cx="539310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CIA complaint</a:t>
            </a:r>
          </a:p>
        </p:txBody>
      </p:sp>
      <p:pic>
        <p:nvPicPr>
          <p:cNvPr id="14" name="Gráfico 13" descr="Bloquear con relleno sólido">
            <a:extLst>
              <a:ext uri="{FF2B5EF4-FFF2-40B4-BE49-F238E27FC236}">
                <a16:creationId xmlns:a16="http://schemas.microsoft.com/office/drawing/2014/main" id="{A66A5893-BACE-48B2-954D-2AEE5685C8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0194" y="5174380"/>
            <a:ext cx="914400" cy="914400"/>
          </a:xfrm>
          <a:prstGeom prst="rect">
            <a:avLst/>
          </a:prstGeom>
        </p:spPr>
      </p:pic>
      <p:pic>
        <p:nvPicPr>
          <p:cNvPr id="11266" name="Picture 2" descr="What Is The CIA Triad?">
            <a:extLst>
              <a:ext uri="{FF2B5EF4-FFF2-40B4-BE49-F238E27FC236}">
                <a16:creationId xmlns:a16="http://schemas.microsoft.com/office/drawing/2014/main" id="{B2200332-245C-4B84-8A5D-289BC6DF2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92" y="4889313"/>
            <a:ext cx="1995531" cy="148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Security – GDPR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0E022D-B3BE-8D21-5DBB-CC16AD13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ctr"/>
          <a:lstStyle/>
          <a:p>
            <a:pPr algn="ctr"/>
            <a:r>
              <a:rPr lang="en-US" sz="2400" dirty="0"/>
              <a:t>Data Processing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A5E3B56-CB25-5A51-A8E1-772995B5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5393102" cy="251840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Username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/>
              <a:t>Password</a:t>
            </a:r>
          </a:p>
          <a:p>
            <a:r>
              <a:rPr lang="en-US" sz="2000" dirty="0"/>
              <a:t>Email address</a:t>
            </a:r>
          </a:p>
          <a:p>
            <a:r>
              <a:rPr lang="en-US" sz="2000" dirty="0"/>
              <a:t>Phone number</a:t>
            </a:r>
          </a:p>
          <a:p>
            <a:r>
              <a:rPr lang="en-US" sz="2000" dirty="0"/>
              <a:t>Uploaded Files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0A3ECAC-1AE9-3B2F-8ED5-C641FDAD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1" cy="553373"/>
          </a:xfrm>
        </p:spPr>
        <p:txBody>
          <a:bodyPr anchor="ctr"/>
          <a:lstStyle/>
          <a:p>
            <a:pPr algn="ctr"/>
            <a:r>
              <a:rPr lang="en-US" sz="2400" dirty="0"/>
              <a:t>User’s Individual Rights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FC53A1A-27AB-59C6-BDE5-9D5425138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6" y="2926053"/>
            <a:ext cx="5393105" cy="251840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Be informed including privacy information</a:t>
            </a:r>
          </a:p>
          <a:p>
            <a:r>
              <a:rPr lang="en-US" sz="2000" dirty="0"/>
              <a:t>Request personal data</a:t>
            </a:r>
          </a:p>
          <a:p>
            <a:r>
              <a:rPr lang="en-US" sz="2000" dirty="0"/>
              <a:t>Rectification and data quality</a:t>
            </a:r>
          </a:p>
          <a:p>
            <a:r>
              <a:rPr lang="en-US" sz="2000" dirty="0"/>
              <a:t>Erasure including retention and disposal</a:t>
            </a:r>
          </a:p>
          <a:p>
            <a:r>
              <a:rPr lang="en-US" sz="2000" dirty="0">
                <a:highlight>
                  <a:srgbClr val="FFFF00"/>
                </a:highlight>
              </a:rPr>
              <a:t>Restrict Processing</a:t>
            </a:r>
          </a:p>
          <a:p>
            <a:r>
              <a:rPr lang="en-US" sz="2000" dirty="0">
                <a:highlight>
                  <a:srgbClr val="FFFF00"/>
                </a:highlight>
              </a:rPr>
              <a:t>Right to object</a:t>
            </a:r>
          </a:p>
        </p:txBody>
      </p:sp>
    </p:spTree>
    <p:extLst>
      <p:ext uri="{BB962C8B-B14F-4D97-AF65-F5344CB8AC3E}">
        <p14:creationId xmlns:p14="http://schemas.microsoft.com/office/powerpoint/2010/main" val="164962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10507-C7E8-4F35-9A38-FF0C027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028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3AB8EFBE-B8A0-467C-A492-4FA9B94FF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5181"/>
          <a:stretch/>
        </p:blipFill>
        <p:spPr bwMode="auto">
          <a:xfrm>
            <a:off x="1475864" y="2322112"/>
            <a:ext cx="3633047" cy="34448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C579F-C3F3-4050-A979-BD4BDA6D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Project definition</a:t>
            </a:r>
          </a:p>
          <a:p>
            <a:r>
              <a:rPr lang="en-US" sz="2400" dirty="0"/>
              <a:t>Architecture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4958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Security – pen-testing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FB6581-683C-580B-0BD8-6C54F1B0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50892"/>
            <a:ext cx="5393102" cy="536005"/>
          </a:xfrm>
        </p:spPr>
        <p:txBody>
          <a:bodyPr/>
          <a:lstStyle/>
          <a:p>
            <a:r>
              <a:rPr lang="en-US" dirty="0"/>
              <a:t>Reconnaissance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7242A17-52D4-868E-899D-93AC7030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097" cy="1934271"/>
          </a:xfrm>
        </p:spPr>
        <p:txBody>
          <a:bodyPr>
            <a:normAutofit/>
          </a:bodyPr>
          <a:lstStyle/>
          <a:p>
            <a:r>
              <a:rPr lang="en-US" dirty="0"/>
              <a:t>Network Discovery: </a:t>
            </a:r>
          </a:p>
          <a:p>
            <a:pPr lvl="1"/>
            <a:r>
              <a:rPr lang="en-US" dirty="0" err="1"/>
              <a:t>Netdiscover</a:t>
            </a:r>
            <a:endParaRPr lang="en-US" dirty="0"/>
          </a:p>
          <a:p>
            <a:pPr lvl="1"/>
            <a:r>
              <a:rPr lang="en-US" dirty="0"/>
              <a:t>Nmap</a:t>
            </a:r>
          </a:p>
          <a:p>
            <a:pPr lvl="1"/>
            <a:r>
              <a:rPr lang="en-US" dirty="0"/>
              <a:t>LEGION</a:t>
            </a:r>
          </a:p>
          <a:p>
            <a:pPr lvl="1"/>
            <a:r>
              <a:rPr lang="en-US" dirty="0" err="1"/>
              <a:t>Zenmap</a:t>
            </a:r>
            <a:endParaRPr lang="en-US" dirty="0"/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D178BD67-E6FA-4A1E-933E-5810D86D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12" y="2042756"/>
            <a:ext cx="5932702" cy="471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20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Security – pen-testing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75C9036-3AE8-0F59-87B6-4D57375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390" y="2256057"/>
            <a:ext cx="5087075" cy="536005"/>
          </a:xfrm>
        </p:spPr>
        <p:txBody>
          <a:bodyPr/>
          <a:lstStyle/>
          <a:p>
            <a:r>
              <a:rPr lang="en-US" dirty="0"/>
              <a:t>Vulnerability Analysis</a:t>
            </a:r>
          </a:p>
        </p:txBody>
      </p:sp>
      <p:sp>
        <p:nvSpPr>
          <p:cNvPr id="1033" name="Content Placeholder 3">
            <a:extLst>
              <a:ext uri="{FF2B5EF4-FFF2-40B4-BE49-F238E27FC236}">
                <a16:creationId xmlns:a16="http://schemas.microsoft.com/office/drawing/2014/main" id="{90281CBD-6F6D-EDA8-6D18-4BF010B7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390" y="2914412"/>
            <a:ext cx="5087075" cy="2934999"/>
          </a:xfrm>
        </p:spPr>
        <p:txBody>
          <a:bodyPr/>
          <a:lstStyle/>
          <a:p>
            <a:r>
              <a:rPr lang="en-US" dirty="0"/>
              <a:t>Malware (Trojans, Worms)</a:t>
            </a:r>
          </a:p>
          <a:p>
            <a:r>
              <a:rPr lang="en-US" dirty="0"/>
              <a:t>DoS</a:t>
            </a:r>
          </a:p>
          <a:p>
            <a:r>
              <a:rPr lang="en-US" dirty="0"/>
              <a:t>RCE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8DEF6-62E3-4686-8FE2-6C191A67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1027" y="1962691"/>
            <a:ext cx="6530583" cy="483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08F3906-49B8-4D36-BB08-236F63E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3124941"/>
            <a:ext cx="11314397" cy="964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000000"/>
                </a:highlight>
              </a:rPr>
              <a:t>DEMO</a:t>
            </a:r>
            <a:endParaRPr lang="en-US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128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08F3906-49B8-4D36-BB08-236F63E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3142695"/>
            <a:ext cx="11314397" cy="94714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000000"/>
                </a:highlight>
              </a:rPr>
              <a:t>conclusion</a:t>
            </a:r>
            <a:endParaRPr lang="en-US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599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268" y="3505095"/>
            <a:ext cx="3603198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https://git.fhict.nl/I495166/case-study-2-project-group-10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08F3906-49B8-4D36-BB08-236F63E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3160451"/>
            <a:ext cx="11314397" cy="929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000000"/>
                </a:highlight>
              </a:rPr>
              <a:t>Project definition</a:t>
            </a:r>
            <a:endParaRPr lang="en-US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1784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b="0" kern="1200" cap="all" dirty="0">
                <a:latin typeface="+mj-lt"/>
                <a:ea typeface="+mj-ea"/>
                <a:cs typeface="+mj-cs"/>
              </a:rPr>
              <a:t>Project definition – introduction</a:t>
            </a:r>
          </a:p>
        </p:txBody>
      </p:sp>
      <p:graphicFrame>
        <p:nvGraphicFramePr>
          <p:cNvPr id="11" name="CuadroTexto 6">
            <a:extLst>
              <a:ext uri="{FF2B5EF4-FFF2-40B4-BE49-F238E27FC236}">
                <a16:creationId xmlns:a16="http://schemas.microsoft.com/office/drawing/2014/main" id="{F52EAF91-E4D0-0E71-B159-EDD45BA7C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0623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Project definition – Functional requirements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44D589-61E5-2AC9-1978-B958864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782" y="2155730"/>
            <a:ext cx="5087075" cy="536005"/>
          </a:xfrm>
        </p:spPr>
        <p:txBody>
          <a:bodyPr/>
          <a:lstStyle/>
          <a:p>
            <a:pPr algn="ctr"/>
            <a:r>
              <a:rPr lang="en-US" sz="2400" dirty="0"/>
              <a:t>Upload, delete and download your files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82E22E4-EC53-58C0-81BE-B33F36F2D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0144" y="2138362"/>
            <a:ext cx="5087073" cy="553373"/>
          </a:xfrm>
        </p:spPr>
        <p:txBody>
          <a:bodyPr/>
          <a:lstStyle/>
          <a:p>
            <a:pPr algn="ctr"/>
            <a:r>
              <a:rPr lang="en-US" sz="2400" dirty="0"/>
              <a:t>Manage and view your files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27B03C-0D4F-4BBC-8353-B2C8F4910248}"/>
              </a:ext>
            </a:extLst>
          </p:cNvPr>
          <p:cNvSpPr txBox="1">
            <a:spLocks/>
          </p:cNvSpPr>
          <p:nvPr/>
        </p:nvSpPr>
        <p:spPr>
          <a:xfrm>
            <a:off x="514782" y="4329648"/>
            <a:ext cx="5087075" cy="83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Reduce storage costs by storing your files remotely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4C0525C-83BC-4474-BE3A-ABAF3967A640}"/>
              </a:ext>
            </a:extLst>
          </p:cNvPr>
          <p:cNvSpPr txBox="1">
            <a:spLocks/>
          </p:cNvSpPr>
          <p:nvPr/>
        </p:nvSpPr>
        <p:spPr>
          <a:xfrm>
            <a:off x="6590144" y="4338828"/>
            <a:ext cx="5087073" cy="838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Synchronize files between two machines</a:t>
            </a:r>
          </a:p>
        </p:txBody>
      </p:sp>
      <p:pic>
        <p:nvPicPr>
          <p:cNvPr id="9" name="Marcador de contenido 8" descr="Carpeta con relleno sólido">
            <a:extLst>
              <a:ext uri="{FF2B5EF4-FFF2-40B4-BE49-F238E27FC236}">
                <a16:creationId xmlns:a16="http://schemas.microsoft.com/office/drawing/2014/main" id="{4137209E-643C-4182-B493-71B81E42BF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5016" y="2932906"/>
            <a:ext cx="914400" cy="914400"/>
          </a:xfrm>
        </p:spPr>
      </p:pic>
      <p:pic>
        <p:nvPicPr>
          <p:cNvPr id="16" name="Marcador de contenido 15" descr="Diseño web con relleno sólido">
            <a:extLst>
              <a:ext uri="{FF2B5EF4-FFF2-40B4-BE49-F238E27FC236}">
                <a16:creationId xmlns:a16="http://schemas.microsoft.com/office/drawing/2014/main" id="{F81E6366-88EB-4F13-8AC6-E7D27C501E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4211" y="2970038"/>
            <a:ext cx="914400" cy="914400"/>
          </a:xfrm>
        </p:spPr>
      </p:pic>
      <p:pic>
        <p:nvPicPr>
          <p:cNvPr id="20" name="Gráfico 19" descr="Nube de sincronización con relleno sólido">
            <a:extLst>
              <a:ext uri="{FF2B5EF4-FFF2-40B4-BE49-F238E27FC236}">
                <a16:creationId xmlns:a16="http://schemas.microsoft.com/office/drawing/2014/main" id="{FA2DB5F3-7232-43D2-B878-B4FEFA281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657" y="5347995"/>
            <a:ext cx="914400" cy="914400"/>
          </a:xfrm>
          <a:prstGeom prst="rect">
            <a:avLst/>
          </a:prstGeom>
        </p:spPr>
      </p:pic>
      <p:pic>
        <p:nvPicPr>
          <p:cNvPr id="22" name="Gráfico 21" descr="Buen inventario con relleno sólido">
            <a:extLst>
              <a:ext uri="{FF2B5EF4-FFF2-40B4-BE49-F238E27FC236}">
                <a16:creationId xmlns:a16="http://schemas.microsoft.com/office/drawing/2014/main" id="{10E7F9FF-DE90-4E2B-9F26-F5E6BF85F3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5016" y="52955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9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Project definition – non-Functional requirements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44D589-61E5-2AC9-1978-B958864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680" y="2013742"/>
            <a:ext cx="5087075" cy="536005"/>
          </a:xfrm>
        </p:spPr>
        <p:txBody>
          <a:bodyPr/>
          <a:lstStyle/>
          <a:p>
            <a:pPr algn="ctr"/>
            <a:r>
              <a:rPr lang="en-US" sz="2400" dirty="0"/>
              <a:t>Security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82E22E4-EC53-58C0-81BE-B33F36F2D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6247" y="2005057"/>
            <a:ext cx="5087073" cy="553373"/>
          </a:xfrm>
        </p:spPr>
        <p:txBody>
          <a:bodyPr/>
          <a:lstStyle/>
          <a:p>
            <a:pPr algn="ctr"/>
            <a:r>
              <a:rPr lang="en-US" sz="2400" dirty="0"/>
              <a:t>Scalability</a:t>
            </a:r>
          </a:p>
        </p:txBody>
      </p:sp>
      <p:pic>
        <p:nvPicPr>
          <p:cNvPr id="14" name="Marcador de contenido 13" descr="Montañas con relleno sólido">
            <a:extLst>
              <a:ext uri="{FF2B5EF4-FFF2-40B4-BE49-F238E27FC236}">
                <a16:creationId xmlns:a16="http://schemas.microsoft.com/office/drawing/2014/main" id="{47B18375-2BD3-4278-8C87-EBB403B28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481" y="2932906"/>
            <a:ext cx="914400" cy="914400"/>
          </a:xfr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27B03C-0D4F-4BBC-8353-B2C8F4910248}"/>
              </a:ext>
            </a:extLst>
          </p:cNvPr>
          <p:cNvSpPr txBox="1">
            <a:spLocks/>
          </p:cNvSpPr>
          <p:nvPr/>
        </p:nvSpPr>
        <p:spPr>
          <a:xfrm>
            <a:off x="448679" y="4329648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Usability</a:t>
            </a:r>
          </a:p>
        </p:txBody>
      </p:sp>
      <p:pic>
        <p:nvPicPr>
          <p:cNvPr id="5" name="Marcador de contenido 4" descr="Marca de escudo con relleno sólido">
            <a:extLst>
              <a:ext uri="{FF2B5EF4-FFF2-40B4-BE49-F238E27FC236}">
                <a16:creationId xmlns:a16="http://schemas.microsoft.com/office/drawing/2014/main" id="{AE5199E0-B555-4A54-BC3E-9B6EAD751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5238" y="2932906"/>
            <a:ext cx="914400" cy="914400"/>
          </a:xfr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4C0525C-83BC-4474-BE3A-ABAF3967A640}"/>
              </a:ext>
            </a:extLst>
          </p:cNvPr>
          <p:cNvSpPr txBox="1">
            <a:spLocks/>
          </p:cNvSpPr>
          <p:nvPr/>
        </p:nvSpPr>
        <p:spPr>
          <a:xfrm>
            <a:off x="6656247" y="4329648"/>
            <a:ext cx="508707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Portability</a:t>
            </a:r>
          </a:p>
        </p:txBody>
      </p:sp>
      <p:pic>
        <p:nvPicPr>
          <p:cNvPr id="17" name="Gráfico 16" descr="Crecimiento empresarial con relleno sólido">
            <a:extLst>
              <a:ext uri="{FF2B5EF4-FFF2-40B4-BE49-F238E27FC236}">
                <a16:creationId xmlns:a16="http://schemas.microsoft.com/office/drawing/2014/main" id="{DCE2E26D-9B8C-4588-A07D-B7FE89209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5016" y="5102604"/>
            <a:ext cx="914400" cy="914400"/>
          </a:xfrm>
          <a:prstGeom prst="rect">
            <a:avLst/>
          </a:prstGeom>
        </p:spPr>
      </p:pic>
      <p:pic>
        <p:nvPicPr>
          <p:cNvPr id="19" name="Gráfico 18" descr="Maleta con relleno sólido">
            <a:extLst>
              <a:ext uri="{FF2B5EF4-FFF2-40B4-BE49-F238E27FC236}">
                <a16:creationId xmlns:a16="http://schemas.microsoft.com/office/drawing/2014/main" id="{528FD545-F8F9-4C77-9B33-B5C9026293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42586" y="51613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Project definition – c4 </a:t>
            </a:r>
            <a:r>
              <a:rPr lang="en-US" dirty="0"/>
              <a:t>model</a:t>
            </a:r>
          </a:p>
        </p:txBody>
      </p:sp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02EDDDB0-C495-4AE9-9E29-68239F15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74" y="2207416"/>
            <a:ext cx="10653651" cy="403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58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Project definition – erd</a:t>
            </a:r>
          </a:p>
        </p:txBody>
      </p:sp>
      <p:pic>
        <p:nvPicPr>
          <p:cNvPr id="13" name="Marcador de contenido 1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7F1D2F48-1B08-4894-B35D-DA35A7DEB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64424" y="2184560"/>
            <a:ext cx="9263152" cy="4081428"/>
          </a:xfrm>
        </p:spPr>
      </p:pic>
    </p:spTree>
    <p:extLst>
      <p:ext uri="{BB962C8B-B14F-4D97-AF65-F5344CB8AC3E}">
        <p14:creationId xmlns:p14="http://schemas.microsoft.com/office/powerpoint/2010/main" val="164698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es-ES" dirty="0"/>
              <a:t>Project definition – uml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6293CE66-0B0C-4829-86F6-B8EDACCDC62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17" b="92678" l="2545" r="97091">
                        <a14:foregroundMark x1="50130" y1="27989" x2="50130" y2="27989"/>
                        <a14:foregroundMark x1="50130" y1="27989" x2="50130" y2="27989"/>
                        <a14:foregroundMark x1="52468" y1="14921" x2="52468" y2="14921"/>
                        <a14:foregroundMark x1="52468" y1="15848" x2="52468" y2="15848"/>
                        <a14:foregroundMark x1="52364" y1="15848" x2="49247" y2="15848"/>
                        <a14:foregroundMark x1="43532" y1="12882" x2="42649" y2="24189"/>
                        <a14:foregroundMark x1="42649" y1="24189" x2="44260" y2="34384"/>
                        <a14:foregroundMark x1="44260" y1="34384" x2="48364" y2="40686"/>
                        <a14:foregroundMark x1="48364" y1="40686" x2="64987" y2="37535"/>
                        <a14:foregroundMark x1="64987" y1="37535" x2="65558" y2="18165"/>
                        <a14:foregroundMark x1="65558" y1="18165" x2="59584" y2="12512"/>
                        <a14:foregroundMark x1="59584" y1="12512" x2="43429" y2="12882"/>
                        <a14:foregroundMark x1="43948" y1="28638" x2="43273" y2="38925"/>
                        <a14:foregroundMark x1="43273" y1="38925" x2="38857" y2="43930"/>
                        <a14:foregroundMark x1="38857" y1="43930" x2="6182" y2="45042"/>
                        <a14:foregroundMark x1="6182" y1="45042" x2="675" y2="53568"/>
                        <a14:foregroundMark x1="675" y1="53568" x2="571" y2="62280"/>
                        <a14:foregroundMark x1="571" y1="62280" x2="10286" y2="69972"/>
                        <a14:foregroundMark x1="10286" y1="69972" x2="17195" y2="71084"/>
                        <a14:foregroundMark x1="17195" y1="71084" x2="24623" y2="70528"/>
                        <a14:foregroundMark x1="24623" y1="70528" x2="37818" y2="74791"/>
                        <a14:foregroundMark x1="37818" y1="74791" x2="45974" y2="73772"/>
                        <a14:foregroundMark x1="45974" y1="73772" x2="51481" y2="97498"/>
                        <a14:foregroundMark x1="51481" y1="97498" x2="58753" y2="99537"/>
                        <a14:foregroundMark x1="58753" y1="99537" x2="71169" y2="97127"/>
                        <a14:foregroundMark x1="71169" y1="97127" x2="75169" y2="89342"/>
                        <a14:foregroundMark x1="75169" y1="89342" x2="76468" y2="80630"/>
                        <a14:foregroundMark x1="76468" y1="80630" x2="85247" y2="77386"/>
                        <a14:foregroundMark x1="85247" y1="77386" x2="98494" y2="79889"/>
                        <a14:foregroundMark x1="98494" y1="79889" x2="99325" y2="58202"/>
                        <a14:foregroundMark x1="99325" y1="58202" x2="94545" y2="48749"/>
                        <a14:foregroundMark x1="94545" y1="48749" x2="64779" y2="40593"/>
                        <a14:foregroundMark x1="75221" y1="44300" x2="75065" y2="53197"/>
                        <a14:foregroundMark x1="75065" y1="53197" x2="78182" y2="72475"/>
                        <a14:foregroundMark x1="78182" y1="72475" x2="85662" y2="81001"/>
                        <a14:foregroundMark x1="85662" y1="81001" x2="94338" y2="79333"/>
                        <a14:foregroundMark x1="94338" y1="79333" x2="99117" y2="73679"/>
                        <a14:foregroundMark x1="99117" y1="73679" x2="99117" y2="64319"/>
                        <a14:foregroundMark x1="99117" y1="64319" x2="97091" y2="55514"/>
                        <a14:foregroundMark x1="97091" y1="55514" x2="91532" y2="49027"/>
                        <a14:foregroundMark x1="91532" y1="49027" x2="72623" y2="44764"/>
                        <a14:foregroundMark x1="72623" y1="44764" x2="68260" y2="45876"/>
                        <a14:foregroundMark x1="7325" y1="44764" x2="883" y2="55144"/>
                        <a14:foregroundMark x1="883" y1="55144" x2="12052" y2="70528"/>
                        <a14:foregroundMark x1="12052" y1="70528" x2="21091" y2="67655"/>
                        <a14:foregroundMark x1="21091" y1="67655" x2="25558" y2="62373"/>
                        <a14:foregroundMark x1="25558" y1="62373" x2="24779" y2="49120"/>
                        <a14:foregroundMark x1="24779" y1="49120" x2="14805" y2="43744"/>
                        <a14:foregroundMark x1="14805" y1="43744" x2="8312" y2="45876"/>
                        <a14:foregroundMark x1="5351" y1="50602" x2="260" y2="51251"/>
                        <a14:foregroundMark x1="260" y1="51251" x2="3532" y2="67748"/>
                        <a14:foregroundMark x1="3532" y1="67748" x2="8312" y2="61631"/>
                        <a14:foregroundMark x1="8312" y1="61631" x2="7429" y2="44856"/>
                        <a14:foregroundMark x1="7429" y1="44856" x2="2597" y2="49212"/>
                        <a14:foregroundMark x1="50753" y1="95088" x2="60987" y2="99537"/>
                        <a14:foregroundMark x1="60987" y1="99537" x2="72000" y2="98054"/>
                        <a14:foregroundMark x1="72000" y1="98054" x2="61922" y2="91288"/>
                        <a14:foregroundMark x1="61922" y1="91288" x2="51740" y2="92678"/>
                        <a14:foregroundMark x1="60364" y1="12512" x2="65195" y2="12697"/>
                      </a14:backgroundRemoval>
                    </a14:imgEffect>
                  </a14:imgLayer>
                </a14:imgProps>
              </a:ext>
            </a:extLst>
          </a:blip>
          <a:srcRect t="10673"/>
          <a:stretch/>
        </p:blipFill>
        <p:spPr>
          <a:xfrm>
            <a:off x="1412339" y="1985738"/>
            <a:ext cx="9356725" cy="4683125"/>
          </a:xfrm>
        </p:spPr>
      </p:pic>
    </p:spTree>
    <p:extLst>
      <p:ext uri="{BB962C8B-B14F-4D97-AF65-F5344CB8AC3E}">
        <p14:creationId xmlns:p14="http://schemas.microsoft.com/office/powerpoint/2010/main" val="893779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167</TotalTime>
  <Words>405</Words>
  <Application>Microsoft Office PowerPoint</Application>
  <PresentationFormat>Widescreen</PresentationFormat>
  <Paragraphs>115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Corbel</vt:lpstr>
      <vt:lpstr>Gill Sans MT</vt:lpstr>
      <vt:lpstr>Wingdings 2</vt:lpstr>
      <vt:lpstr>Dividendo</vt:lpstr>
      <vt:lpstr>Case study 2 Project</vt:lpstr>
      <vt:lpstr>AGENDA</vt:lpstr>
      <vt:lpstr>Project definition</vt:lpstr>
      <vt:lpstr>Project definition – introduction</vt:lpstr>
      <vt:lpstr>Project definition – Functional requirements</vt:lpstr>
      <vt:lpstr>Project definition – non-Functional requirements</vt:lpstr>
      <vt:lpstr>Project definition – c4 model</vt:lpstr>
      <vt:lpstr>Project definition – erd</vt:lpstr>
      <vt:lpstr>Project definition – uml</vt:lpstr>
      <vt:lpstr>Project definition – Use case diagram</vt:lpstr>
      <vt:lpstr>architecture</vt:lpstr>
      <vt:lpstr>Architecture – network diagram</vt:lpstr>
      <vt:lpstr>Architecture – Design for failure</vt:lpstr>
      <vt:lpstr>Architecture – features</vt:lpstr>
      <vt:lpstr>Architecture – High Availability &amp; REDUNDANCY</vt:lpstr>
      <vt:lpstr>security</vt:lpstr>
      <vt:lpstr>Security – backups</vt:lpstr>
      <vt:lpstr>Security – measures</vt:lpstr>
      <vt:lpstr>Security – GDPR</vt:lpstr>
      <vt:lpstr>Security – pen-testing</vt:lpstr>
      <vt:lpstr>Security – pen-testing</vt:lpstr>
      <vt:lpstr>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2</dc:title>
  <dc:creator>FRANCISCO MARCO</dc:creator>
  <cp:lastModifiedBy>Andreev,Kaloyan K.K.</cp:lastModifiedBy>
  <cp:revision>25</cp:revision>
  <dcterms:created xsi:type="dcterms:W3CDTF">2022-06-11T16:45:30Z</dcterms:created>
  <dcterms:modified xsi:type="dcterms:W3CDTF">2022-06-14T14:10:30Z</dcterms:modified>
</cp:coreProperties>
</file>