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7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AF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6950C-A568-9540-9DEE-7E3D61C6DAEC}" v="1" dt="2021-12-13T02:03:19.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showGuides="1">
      <p:cViewPr varScale="1">
        <p:scale>
          <a:sx n="126" d="100"/>
          <a:sy n="126" d="100"/>
        </p:scale>
        <p:origin x="256" y="192"/>
      </p:cViewPr>
      <p:guideLst>
        <p:guide orient="horz" pos="218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nt Savage" userId="ea2a00c7-0c11-42df-aec0-080d491ba5cb" providerId="ADAL" clId="{1586950C-A568-9540-9DEE-7E3D61C6DAEC}"/>
    <pc:docChg chg="modSld">
      <pc:chgData name="Grant Savage" userId="ea2a00c7-0c11-42df-aec0-080d491ba5cb" providerId="ADAL" clId="{1586950C-A568-9540-9DEE-7E3D61C6DAEC}" dt="2021-12-13T02:03:19.112" v="0" actId="5736"/>
      <pc:docMkLst>
        <pc:docMk/>
      </pc:docMkLst>
      <pc:sldChg chg="modSp">
        <pc:chgData name="Grant Savage" userId="ea2a00c7-0c11-42df-aec0-080d491ba5cb" providerId="ADAL" clId="{1586950C-A568-9540-9DEE-7E3D61C6DAEC}" dt="2021-12-13T02:03:19.112" v="0" actId="5736"/>
        <pc:sldMkLst>
          <pc:docMk/>
          <pc:sldMk cId="1943792958" sldId="263"/>
        </pc:sldMkLst>
        <pc:graphicFrameChg chg="mod">
          <ac:chgData name="Grant Savage" userId="ea2a00c7-0c11-42df-aec0-080d491ba5cb" providerId="ADAL" clId="{1586950C-A568-9540-9DEE-7E3D61C6DAEC}" dt="2021-12-13T02:03:19.112" v="0" actId="5736"/>
          <ac:graphicFrameMkLst>
            <pc:docMk/>
            <pc:sldMk cId="1943792958" sldId="263"/>
            <ac:graphicFrameMk id="6" creationId="{0FA2B7F9-4528-46B6-B085-3340C1669BD0}"/>
          </ac:graphicFrameMkLst>
        </pc:graphicFrameChg>
      </pc:sldChg>
    </pc:docChg>
  </pc:docChgLst>
  <pc:docChgLst>
    <pc:chgData name="Grant Savage" userId="ea2a00c7-0c11-42df-aec0-080d491ba5cb" providerId="ADAL" clId="{A5F2D892-D0FB-4B28-ACDD-81D8B73393DF}"/>
    <pc:docChg chg="custSel delSld modSld">
      <pc:chgData name="Grant Savage" userId="ea2a00c7-0c11-42df-aec0-080d491ba5cb" providerId="ADAL" clId="{A5F2D892-D0FB-4B28-ACDD-81D8B73393DF}" dt="2021-12-08T02:10:53.817" v="48" actId="47"/>
      <pc:docMkLst>
        <pc:docMk/>
      </pc:docMkLst>
      <pc:sldChg chg="modSp mod">
        <pc:chgData name="Grant Savage" userId="ea2a00c7-0c11-42df-aec0-080d491ba5cb" providerId="ADAL" clId="{A5F2D892-D0FB-4B28-ACDD-81D8B73393DF}" dt="2021-12-08T02:07:52.980" v="14" actId="1076"/>
        <pc:sldMkLst>
          <pc:docMk/>
          <pc:sldMk cId="4270969861" sldId="258"/>
        </pc:sldMkLst>
        <pc:spChg chg="mod">
          <ac:chgData name="Grant Savage" userId="ea2a00c7-0c11-42df-aec0-080d491ba5cb" providerId="ADAL" clId="{A5F2D892-D0FB-4B28-ACDD-81D8B73393DF}" dt="2021-12-08T02:07:52.980" v="14" actId="1076"/>
          <ac:spMkLst>
            <pc:docMk/>
            <pc:sldMk cId="4270969861" sldId="258"/>
            <ac:spMk id="3" creationId="{457A449D-2FA5-4203-B885-DF8B2AF76500}"/>
          </ac:spMkLst>
        </pc:spChg>
      </pc:sldChg>
      <pc:sldChg chg="del">
        <pc:chgData name="Grant Savage" userId="ea2a00c7-0c11-42df-aec0-080d491ba5cb" providerId="ADAL" clId="{A5F2D892-D0FB-4B28-ACDD-81D8B73393DF}" dt="2021-12-08T02:04:41.726" v="4" actId="47"/>
        <pc:sldMkLst>
          <pc:docMk/>
          <pc:sldMk cId="2916172739" sldId="259"/>
        </pc:sldMkLst>
      </pc:sldChg>
      <pc:sldChg chg="modSp mod">
        <pc:chgData name="Grant Savage" userId="ea2a00c7-0c11-42df-aec0-080d491ba5cb" providerId="ADAL" clId="{A5F2D892-D0FB-4B28-ACDD-81D8B73393DF}" dt="2021-12-08T02:08:17.362" v="37" actId="20577"/>
        <pc:sldMkLst>
          <pc:docMk/>
          <pc:sldMk cId="1754522540" sldId="262"/>
        </pc:sldMkLst>
        <pc:spChg chg="mod">
          <ac:chgData name="Grant Savage" userId="ea2a00c7-0c11-42df-aec0-080d491ba5cb" providerId="ADAL" clId="{A5F2D892-D0FB-4B28-ACDD-81D8B73393DF}" dt="2021-12-08T02:08:17.362" v="37" actId="20577"/>
          <ac:spMkLst>
            <pc:docMk/>
            <pc:sldMk cId="1754522540" sldId="262"/>
            <ac:spMk id="2" creationId="{8BC3230F-54DD-4FA5-A6F7-DC1FA80D4F35}"/>
          </ac:spMkLst>
        </pc:spChg>
      </pc:sldChg>
      <pc:sldChg chg="modSp mod">
        <pc:chgData name="Grant Savage" userId="ea2a00c7-0c11-42df-aec0-080d491ba5cb" providerId="ADAL" clId="{A5F2D892-D0FB-4B28-ACDD-81D8B73393DF}" dt="2021-12-08T02:08:39.749" v="41" actId="5793"/>
        <pc:sldMkLst>
          <pc:docMk/>
          <pc:sldMk cId="2534289780" sldId="264"/>
        </pc:sldMkLst>
        <pc:spChg chg="mod">
          <ac:chgData name="Grant Savage" userId="ea2a00c7-0c11-42df-aec0-080d491ba5cb" providerId="ADAL" clId="{A5F2D892-D0FB-4B28-ACDD-81D8B73393DF}" dt="2021-12-08T02:08:39.749" v="41" actId="5793"/>
          <ac:spMkLst>
            <pc:docMk/>
            <pc:sldMk cId="2534289780" sldId="264"/>
            <ac:spMk id="128" creationId="{5EACA396-26C2-4986-87E9-F6EF07FD5983}"/>
          </ac:spMkLst>
        </pc:spChg>
      </pc:sldChg>
      <pc:sldChg chg="modSp mod">
        <pc:chgData name="Grant Savage" userId="ea2a00c7-0c11-42df-aec0-080d491ba5cb" providerId="ADAL" clId="{A5F2D892-D0FB-4B28-ACDD-81D8B73393DF}" dt="2021-12-08T02:09:42.415" v="46" actId="1076"/>
        <pc:sldMkLst>
          <pc:docMk/>
          <pc:sldMk cId="3299955305" sldId="265"/>
        </pc:sldMkLst>
        <pc:spChg chg="mod">
          <ac:chgData name="Grant Savage" userId="ea2a00c7-0c11-42df-aec0-080d491ba5cb" providerId="ADAL" clId="{A5F2D892-D0FB-4B28-ACDD-81D8B73393DF}" dt="2021-12-08T02:09:42.415" v="46" actId="1076"/>
          <ac:spMkLst>
            <pc:docMk/>
            <pc:sldMk cId="3299955305" sldId="265"/>
            <ac:spMk id="6" creationId="{25B45DB5-4910-46CE-B261-33AC52F7A71F}"/>
          </ac:spMkLst>
        </pc:spChg>
      </pc:sldChg>
      <pc:sldChg chg="delSp">
        <pc:chgData name="Grant Savage" userId="ea2a00c7-0c11-42df-aec0-080d491ba5cb" providerId="ADAL" clId="{A5F2D892-D0FB-4B28-ACDD-81D8B73393DF}" dt="2021-12-08T02:10:38.076" v="47"/>
        <pc:sldMkLst>
          <pc:docMk/>
          <pc:sldMk cId="4047943376" sldId="267"/>
        </pc:sldMkLst>
        <pc:picChg chg="del">
          <ac:chgData name="Grant Savage" userId="ea2a00c7-0c11-42df-aec0-080d491ba5cb" providerId="ADAL" clId="{A5F2D892-D0FB-4B28-ACDD-81D8B73393DF}" dt="2021-12-08T02:10:38.076" v="47"/>
          <ac:picMkLst>
            <pc:docMk/>
            <pc:sldMk cId="4047943376" sldId="267"/>
            <ac:picMk id="4" creationId="{AEDB4E14-678F-4C53-B83A-FC60CCEB31B3}"/>
          </ac:picMkLst>
        </pc:picChg>
      </pc:sldChg>
      <pc:sldChg chg="del">
        <pc:chgData name="Grant Savage" userId="ea2a00c7-0c11-42df-aec0-080d491ba5cb" providerId="ADAL" clId="{A5F2D892-D0FB-4B28-ACDD-81D8B73393DF}" dt="2021-12-08T02:04:42.147" v="5" actId="47"/>
        <pc:sldMkLst>
          <pc:docMk/>
          <pc:sldMk cId="743024156" sldId="268"/>
        </pc:sldMkLst>
      </pc:sldChg>
      <pc:sldChg chg="del">
        <pc:chgData name="Grant Savage" userId="ea2a00c7-0c11-42df-aec0-080d491ba5cb" providerId="ADAL" clId="{A5F2D892-D0FB-4B28-ACDD-81D8B73393DF}" dt="2021-12-08T02:10:53.817" v="48" actId="47"/>
        <pc:sldMkLst>
          <pc:docMk/>
          <pc:sldMk cId="2373881342" sldId="268"/>
        </pc:sldMkLst>
      </pc:sldChg>
      <pc:sldChg chg="del">
        <pc:chgData name="Grant Savage" userId="ea2a00c7-0c11-42df-aec0-080d491ba5cb" providerId="ADAL" clId="{A5F2D892-D0FB-4B28-ACDD-81D8B73393DF}" dt="2021-12-08T02:04:41.305" v="3" actId="47"/>
        <pc:sldMkLst>
          <pc:docMk/>
          <pc:sldMk cId="232940689" sldId="269"/>
        </pc:sldMkLst>
      </pc:sldChg>
      <pc:sldChg chg="del">
        <pc:chgData name="Grant Savage" userId="ea2a00c7-0c11-42df-aec0-080d491ba5cb" providerId="ADAL" clId="{A5F2D892-D0FB-4B28-ACDD-81D8B73393DF}" dt="2021-12-08T02:04:40.931" v="2" actId="47"/>
        <pc:sldMkLst>
          <pc:docMk/>
          <pc:sldMk cId="2692582825" sldId="270"/>
        </pc:sldMkLst>
      </pc:sldChg>
      <pc:sldChg chg="modSp mod">
        <pc:chgData name="Grant Savage" userId="ea2a00c7-0c11-42df-aec0-080d491ba5cb" providerId="ADAL" clId="{A5F2D892-D0FB-4B28-ACDD-81D8B73393DF}" dt="2021-12-08T02:09:18.925" v="45" actId="5793"/>
        <pc:sldMkLst>
          <pc:docMk/>
          <pc:sldMk cId="2096070780" sldId="271"/>
        </pc:sldMkLst>
        <pc:spChg chg="mod">
          <ac:chgData name="Grant Savage" userId="ea2a00c7-0c11-42df-aec0-080d491ba5cb" providerId="ADAL" clId="{A5F2D892-D0FB-4B28-ACDD-81D8B73393DF}" dt="2021-12-08T02:09:18.925" v="45" actId="5793"/>
          <ac:spMkLst>
            <pc:docMk/>
            <pc:sldMk cId="2096070780" sldId="271"/>
            <ac:spMk id="3" creationId="{BBF96343-552A-4E09-B23C-2D21C629F1E9}"/>
          </ac:spMkLst>
        </pc:spChg>
      </pc:sldChg>
      <pc:sldChg chg="del">
        <pc:chgData name="Grant Savage" userId="ea2a00c7-0c11-42df-aec0-080d491ba5cb" providerId="ADAL" clId="{A5F2D892-D0FB-4B28-ACDD-81D8B73393DF}" dt="2021-12-08T02:04:40.006" v="0" actId="47"/>
        <pc:sldMkLst>
          <pc:docMk/>
          <pc:sldMk cId="3350103873" sldId="272"/>
        </pc:sldMkLst>
      </pc:sldChg>
      <pc:sldChg chg="del">
        <pc:chgData name="Grant Savage" userId="ea2a00c7-0c11-42df-aec0-080d491ba5cb" providerId="ADAL" clId="{A5F2D892-D0FB-4B28-ACDD-81D8B73393DF}" dt="2021-12-08T02:04:40.513" v="1" actId="47"/>
        <pc:sldMkLst>
          <pc:docMk/>
          <pc:sldMk cId="3345306627"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t>Violent victimization</a:t>
            </a:r>
            <a:r>
              <a:rPr lang="en-US" sz="1800" baseline="0" dirty="0"/>
              <a:t>, by victim-offender relationship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Domestic Violence</c:v>
                </c:pt>
              </c:strCache>
            </c:strRef>
          </c:tx>
          <c:spPr>
            <a:solidFill>
              <a:schemeClr val="accent1"/>
            </a:solidFill>
            <a:ln>
              <a:noFill/>
            </a:ln>
            <a:effectLst/>
          </c:spPr>
          <c:invertIfNegative val="0"/>
          <c:cat>
            <c:strRef>
              <c:f>Sheet1!$A$2:$A$6</c:f>
              <c:strCache>
                <c:ptCount val="5"/>
                <c:pt idx="0">
                  <c:v>Intimate Partner</c:v>
                </c:pt>
                <c:pt idx="1">
                  <c:v>Immediate Family</c:v>
                </c:pt>
                <c:pt idx="2">
                  <c:v>Other Relative</c:v>
                </c:pt>
                <c:pt idx="3">
                  <c:v>Acquaintance</c:v>
                </c:pt>
                <c:pt idx="4">
                  <c:v>Stranger</c:v>
                </c:pt>
              </c:strCache>
            </c:strRef>
          </c:cat>
          <c:val>
            <c:numRef>
              <c:f>Sheet1!$B$2:$B$6</c:f>
              <c:numCache>
                <c:formatCode>General</c:formatCode>
                <c:ptCount val="5"/>
                <c:pt idx="0">
                  <c:v>15</c:v>
                </c:pt>
                <c:pt idx="1">
                  <c:v>4</c:v>
                </c:pt>
                <c:pt idx="2">
                  <c:v>2</c:v>
                </c:pt>
                <c:pt idx="3">
                  <c:v>0</c:v>
                </c:pt>
                <c:pt idx="4">
                  <c:v>0</c:v>
                </c:pt>
              </c:numCache>
            </c:numRef>
          </c:val>
          <c:extLst>
            <c:ext xmlns:c16="http://schemas.microsoft.com/office/drawing/2014/chart" uri="{C3380CC4-5D6E-409C-BE32-E72D297353CC}">
              <c16:uniqueId val="{00000000-0602-40C5-9CC8-74A8CD806311}"/>
            </c:ext>
          </c:extLst>
        </c:ser>
        <c:ser>
          <c:idx val="1"/>
          <c:order val="1"/>
          <c:tx>
            <c:strRef>
              <c:f>Sheet1!$C$1</c:f>
              <c:strCache>
                <c:ptCount val="1"/>
                <c:pt idx="0">
                  <c:v>Other Violent Victimization</c:v>
                </c:pt>
              </c:strCache>
            </c:strRef>
          </c:tx>
          <c:spPr>
            <a:solidFill>
              <a:schemeClr val="accent6"/>
            </a:solidFill>
            <a:ln>
              <a:noFill/>
            </a:ln>
            <a:effectLst/>
          </c:spPr>
          <c:invertIfNegative val="0"/>
          <c:cat>
            <c:strRef>
              <c:f>Sheet1!$A$2:$A$6</c:f>
              <c:strCache>
                <c:ptCount val="5"/>
                <c:pt idx="0">
                  <c:v>Intimate Partner</c:v>
                </c:pt>
                <c:pt idx="1">
                  <c:v>Immediate Family</c:v>
                </c:pt>
                <c:pt idx="2">
                  <c:v>Other Relative</c:v>
                </c:pt>
                <c:pt idx="3">
                  <c:v>Acquaintance</c:v>
                </c:pt>
                <c:pt idx="4">
                  <c:v>Stranger</c:v>
                </c:pt>
              </c:strCache>
            </c:strRef>
          </c:cat>
          <c:val>
            <c:numRef>
              <c:f>Sheet1!$C$2:$C$6</c:f>
              <c:numCache>
                <c:formatCode>General</c:formatCode>
                <c:ptCount val="5"/>
                <c:pt idx="0">
                  <c:v>0</c:v>
                </c:pt>
                <c:pt idx="1">
                  <c:v>0</c:v>
                </c:pt>
                <c:pt idx="2">
                  <c:v>0</c:v>
                </c:pt>
                <c:pt idx="3">
                  <c:v>32</c:v>
                </c:pt>
                <c:pt idx="4">
                  <c:v>38</c:v>
                </c:pt>
              </c:numCache>
            </c:numRef>
          </c:val>
          <c:extLst>
            <c:ext xmlns:c16="http://schemas.microsoft.com/office/drawing/2014/chart" uri="{C3380CC4-5D6E-409C-BE32-E72D297353CC}">
              <c16:uniqueId val="{00000005-0602-40C5-9CC8-74A8CD806311}"/>
            </c:ext>
          </c:extLst>
        </c:ser>
        <c:dLbls>
          <c:showLegendKey val="0"/>
          <c:showVal val="0"/>
          <c:showCatName val="0"/>
          <c:showSerName val="0"/>
          <c:showPercent val="0"/>
          <c:showBubbleSize val="0"/>
        </c:dLbls>
        <c:gapWidth val="150"/>
        <c:axId val="435682080"/>
        <c:axId val="435683744"/>
      </c:barChart>
      <c:catAx>
        <c:axId val="43568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5683744"/>
        <c:crosses val="autoZero"/>
        <c:auto val="1"/>
        <c:lblAlgn val="ctr"/>
        <c:lblOffset val="100"/>
        <c:noMultiLvlLbl val="0"/>
      </c:catAx>
      <c:valAx>
        <c:axId val="43568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t" anchorCtr="0"/>
              <a:lstStyle/>
              <a:p>
                <a:pPr>
                  <a:defRPr sz="1330" b="0" i="0" u="none" strike="noStrike" kern="1200" baseline="0">
                    <a:solidFill>
                      <a:schemeClr val="tx1">
                        <a:lumMod val="65000"/>
                        <a:lumOff val="35000"/>
                      </a:schemeClr>
                    </a:solidFill>
                    <a:latin typeface="+mn-lt"/>
                    <a:ea typeface="+mn-ea"/>
                    <a:cs typeface="+mn-cs"/>
                  </a:defRPr>
                </a:pPr>
                <a:r>
                  <a:rPr lang="en-US" dirty="0"/>
                  <a:t>Percent</a:t>
                </a:r>
              </a:p>
            </c:rich>
          </c:tx>
          <c:layout>
            <c:manualLayout>
              <c:xMode val="edge"/>
              <c:yMode val="edge"/>
              <c:x val="0.12195121951219512"/>
              <c:y val="0.11365883298325689"/>
            </c:manualLayout>
          </c:layout>
          <c:overlay val="0"/>
          <c:spPr>
            <a:noFill/>
            <a:ln>
              <a:noFill/>
            </a:ln>
            <a:effectLst/>
          </c:spPr>
          <c:txPr>
            <a:bodyPr rot="0" spcFirstLastPara="1" vertOverflow="ellipsis" wrap="square" anchor="t" anchorCtr="0"/>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5682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Estimated Cost</a:t>
            </a:r>
            <a:r>
              <a:rPr lang="en-US" baseline="0" dirty="0"/>
              <a:t> of IPV over a Victim’s Lifetime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Lifetime Cost</c:v>
                </c:pt>
              </c:strCache>
            </c:strRef>
          </c:tx>
          <c:spPr>
            <a:solidFill>
              <a:schemeClr val="accent1"/>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Men</c:v>
                </c:pt>
                <c:pt idx="1">
                  <c:v>Women</c:v>
                </c:pt>
              </c:strCache>
            </c:strRef>
          </c:cat>
          <c:val>
            <c:numRef>
              <c:f>Sheet1!$B$2:$B$3</c:f>
              <c:numCache>
                <c:formatCode>General</c:formatCode>
                <c:ptCount val="2"/>
                <c:pt idx="0">
                  <c:v>23414</c:v>
                </c:pt>
                <c:pt idx="1">
                  <c:v>103767</c:v>
                </c:pt>
              </c:numCache>
            </c:numRef>
          </c:val>
          <c:extLst>
            <c:ext xmlns:c16="http://schemas.microsoft.com/office/drawing/2014/chart" uri="{C3380CC4-5D6E-409C-BE32-E72D297353CC}">
              <c16:uniqueId val="{00000000-7F6F-4DE1-A322-8930505A3D91}"/>
            </c:ext>
          </c:extLst>
        </c:ser>
        <c:dLbls>
          <c:showLegendKey val="0"/>
          <c:showVal val="0"/>
          <c:showCatName val="0"/>
          <c:showSerName val="0"/>
          <c:showPercent val="0"/>
          <c:showBubbleSize val="0"/>
        </c:dLbls>
        <c:gapWidth val="219"/>
        <c:overlap val="-27"/>
        <c:axId val="718046672"/>
        <c:axId val="718046256"/>
      </c:barChart>
      <c:catAx>
        <c:axId val="71804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8046256"/>
        <c:crosses val="autoZero"/>
        <c:auto val="1"/>
        <c:lblAlgn val="ctr"/>
        <c:lblOffset val="100"/>
        <c:noMultiLvlLbl val="0"/>
      </c:catAx>
      <c:valAx>
        <c:axId val="718046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USD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8046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Yearly</a:t>
            </a:r>
            <a:r>
              <a:rPr lang="en-US" baseline="0" dirty="0"/>
              <a:t> Reported</a:t>
            </a:r>
            <a:r>
              <a:rPr lang="en-US" dirty="0"/>
              <a:t> DV</a:t>
            </a:r>
            <a:r>
              <a:rPr lang="en-US" baseline="0" dirty="0"/>
              <a:t> Cases</a:t>
            </a:r>
            <a:endParaRPr lang="en-US" dirty="0"/>
          </a:p>
        </c:rich>
      </c:tx>
      <c:layout>
        <c:manualLayout>
          <c:xMode val="edge"/>
          <c:yMode val="edge"/>
          <c:x val="6.3094844724048693E-2"/>
          <c:y val="3.66936276087972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Actual Reported Cases</c:v>
                </c:pt>
              </c:strCache>
            </c:strRef>
          </c:tx>
          <c:spPr>
            <a:solidFill>
              <a:schemeClr val="accent4"/>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520</c:v>
                </c:pt>
                <c:pt idx="1">
                  <c:v>531</c:v>
                </c:pt>
                <c:pt idx="2">
                  <c:v>723</c:v>
                </c:pt>
                <c:pt idx="3">
                  <c:v>585</c:v>
                </c:pt>
              </c:numCache>
            </c:numRef>
          </c:val>
          <c:extLst>
            <c:ext xmlns:c16="http://schemas.microsoft.com/office/drawing/2014/chart" uri="{C3380CC4-5D6E-409C-BE32-E72D297353CC}">
              <c16:uniqueId val="{00000000-DAF6-4EFC-8244-5E30C3D39E92}"/>
            </c:ext>
          </c:extLst>
        </c:ser>
        <c:ser>
          <c:idx val="1"/>
          <c:order val="1"/>
          <c:tx>
            <c:strRef>
              <c:f>Sheet1!$C$1</c:f>
              <c:strCache>
                <c:ptCount val="1"/>
                <c:pt idx="0">
                  <c:v>Projected Repored Cases</c:v>
                </c:pt>
              </c:strCache>
            </c:strRef>
          </c:tx>
          <c:spPr>
            <a:solidFill>
              <a:schemeClr val="accent2"/>
            </a:solidFill>
            <a:ln>
              <a:noFill/>
            </a:ln>
            <a:effectLst/>
          </c:spPr>
          <c:invertIfNegative val="0"/>
          <c:dPt>
            <c:idx val="3"/>
            <c:invertIfNegative val="0"/>
            <c:bubble3D val="0"/>
            <c:spPr>
              <a:solidFill>
                <a:schemeClr val="accent2"/>
              </a:solidFill>
              <a:ln>
                <a:noFill/>
              </a:ln>
              <a:effectLst/>
            </c:spPr>
            <c:extLst>
              <c:ext xmlns:c16="http://schemas.microsoft.com/office/drawing/2014/chart" uri="{C3380CC4-5D6E-409C-BE32-E72D297353CC}">
                <c16:uniqueId val="{00000004-DAF6-4EFC-8244-5E30C3D39E92}"/>
              </c:ext>
            </c:extLst>
          </c:dPt>
          <c:cat>
            <c:numRef>
              <c:f>Sheet1!$A$2:$A$5</c:f>
              <c:numCache>
                <c:formatCode>General</c:formatCode>
                <c:ptCount val="4"/>
                <c:pt idx="0">
                  <c:v>2018</c:v>
                </c:pt>
                <c:pt idx="1">
                  <c:v>2019</c:v>
                </c:pt>
                <c:pt idx="2">
                  <c:v>2020</c:v>
                </c:pt>
                <c:pt idx="3">
                  <c:v>2021</c:v>
                </c:pt>
              </c:numCache>
            </c:numRef>
          </c:cat>
          <c:val>
            <c:numRef>
              <c:f>Sheet1!$C$2:$C$5</c:f>
              <c:numCache>
                <c:formatCode>General</c:formatCode>
                <c:ptCount val="4"/>
                <c:pt idx="0">
                  <c:v>0</c:v>
                </c:pt>
                <c:pt idx="1">
                  <c:v>0</c:v>
                </c:pt>
                <c:pt idx="2">
                  <c:v>0</c:v>
                </c:pt>
                <c:pt idx="3">
                  <c:v>49</c:v>
                </c:pt>
              </c:numCache>
            </c:numRef>
          </c:val>
          <c:extLst>
            <c:ext xmlns:c16="http://schemas.microsoft.com/office/drawing/2014/chart" uri="{C3380CC4-5D6E-409C-BE32-E72D297353CC}">
              <c16:uniqueId val="{00000001-DAF6-4EFC-8244-5E30C3D39E92}"/>
            </c:ext>
          </c:extLst>
        </c:ser>
        <c:dLbls>
          <c:showLegendKey val="0"/>
          <c:showVal val="0"/>
          <c:showCatName val="0"/>
          <c:showSerName val="0"/>
          <c:showPercent val="0"/>
          <c:showBubbleSize val="0"/>
        </c:dLbls>
        <c:gapWidth val="150"/>
        <c:overlap val="100"/>
        <c:axId val="665496991"/>
        <c:axId val="665498239"/>
      </c:barChart>
      <c:catAx>
        <c:axId val="6654969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498239"/>
        <c:crosses val="autoZero"/>
        <c:auto val="1"/>
        <c:lblAlgn val="ctr"/>
        <c:lblOffset val="100"/>
        <c:noMultiLvlLbl val="0"/>
      </c:catAx>
      <c:valAx>
        <c:axId val="6654982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496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F7C7F1-F004-4E77-BB99-7FE000EB8CD6}"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294317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C7F1-F004-4E77-BB99-7FE000EB8CD6}"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89848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C7F1-F004-4E77-BB99-7FE000EB8CD6}"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233437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C7F1-F004-4E77-BB99-7FE000EB8CD6}"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0703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C7F1-F004-4E77-BB99-7FE000EB8CD6}"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319670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F7C7F1-F004-4E77-BB99-7FE000EB8CD6}"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405737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F7C7F1-F004-4E77-BB99-7FE000EB8CD6}" type="datetimeFigureOut">
              <a:rPr lang="en-US" smtClean="0"/>
              <a:t>12/12/21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01906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7C7F1-F004-4E77-BB99-7FE000EB8CD6}" type="datetimeFigureOut">
              <a:rPr lang="en-US" smtClean="0"/>
              <a:t>12/12/21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19785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7C7F1-F004-4E77-BB99-7FE000EB8CD6}" type="datetimeFigureOut">
              <a:rPr lang="en-US" smtClean="0"/>
              <a:t>12/12/21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76333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7C7F1-F004-4E77-BB99-7FE000EB8CD6}"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364417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7C7F1-F004-4E77-BB99-7FE000EB8CD6}"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03276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7C7F1-F004-4E77-BB99-7FE000EB8CD6}" type="datetimeFigureOut">
              <a:rPr lang="en-US" smtClean="0"/>
              <a:t>12/12/21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8B0C-8F02-4C2A-9C36-C7C93DD87288}" type="slidenum">
              <a:rPr lang="en-US" smtClean="0"/>
              <a:t>‹#›</a:t>
            </a:fld>
            <a:endParaRPr lang="en-US"/>
          </a:p>
        </p:txBody>
      </p:sp>
    </p:spTree>
    <p:extLst>
      <p:ext uri="{BB962C8B-B14F-4D97-AF65-F5344CB8AC3E}">
        <p14:creationId xmlns:p14="http://schemas.microsoft.com/office/powerpoint/2010/main" val="10845381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afegraph.com/"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livewell.uw.edu/survivor-support-advocacy/" TargetMode="External"/><Relationship Id="rId7" Type="http://schemas.openxmlformats.org/officeDocument/2006/relationships/image" Target="../media/image2.svg"/><Relationship Id="rId2" Type="http://schemas.openxmlformats.org/officeDocument/2006/relationships/hyperlink" Target="https://www.thehotline.org/"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police.uw.edu/aboutus/divisions/operations/criminalinvestigations/victimadvocacy/domesticviolence/#DV" TargetMode="External"/><Relationship Id="rId4" Type="http://schemas.openxmlformats.org/officeDocument/2006/relationships/hyperlink" Target="https://www.lifewire.org/" TargetMode="External"/><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victimconnect.org/" TargetMode="External"/><Relationship Id="rId7" Type="http://schemas.openxmlformats.org/officeDocument/2006/relationships/image" Target="../media/image4.svg"/><Relationship Id="rId2" Type="http://schemas.openxmlformats.org/officeDocument/2006/relationships/hyperlink" Target="https://www.thehotline.org/"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C4E6-A45B-472C-B42E-77A8339738C5}"/>
              </a:ext>
            </a:extLst>
          </p:cNvPr>
          <p:cNvSpPr>
            <a:spLocks noGrp="1"/>
          </p:cNvSpPr>
          <p:nvPr>
            <p:ph type="ctrTitle"/>
          </p:nvPr>
        </p:nvSpPr>
        <p:spPr/>
        <p:txBody>
          <a:bodyPr>
            <a:normAutofit/>
          </a:bodyPr>
          <a:lstStyle/>
          <a:p>
            <a:r>
              <a:rPr lang="en-US" dirty="0"/>
              <a:t>Domestic Violence During COVID-19 Pandemic</a:t>
            </a:r>
          </a:p>
        </p:txBody>
      </p:sp>
      <p:sp>
        <p:nvSpPr>
          <p:cNvPr id="3" name="Subtitle 2">
            <a:extLst>
              <a:ext uri="{FF2B5EF4-FFF2-40B4-BE49-F238E27FC236}">
                <a16:creationId xmlns:a16="http://schemas.microsoft.com/office/drawing/2014/main" id="{9C5B9060-16BA-47AE-8F6A-8672F4EA4C2C}"/>
              </a:ext>
            </a:extLst>
          </p:cNvPr>
          <p:cNvSpPr>
            <a:spLocks noGrp="1"/>
          </p:cNvSpPr>
          <p:nvPr>
            <p:ph type="subTitle" idx="1"/>
          </p:nvPr>
        </p:nvSpPr>
        <p:spPr/>
        <p:txBody>
          <a:bodyPr/>
          <a:lstStyle/>
          <a:p>
            <a:r>
              <a:rPr lang="en-US" dirty="0"/>
              <a:t>Grant Savage</a:t>
            </a:r>
          </a:p>
          <a:p>
            <a:r>
              <a:rPr lang="en-US" dirty="0"/>
              <a:t>Data 512</a:t>
            </a:r>
          </a:p>
        </p:txBody>
      </p:sp>
      <p:grpSp>
        <p:nvGrpSpPr>
          <p:cNvPr id="15" name="Group 14">
            <a:extLst>
              <a:ext uri="{FF2B5EF4-FFF2-40B4-BE49-F238E27FC236}">
                <a16:creationId xmlns:a16="http://schemas.microsoft.com/office/drawing/2014/main" id="{A2353385-2DFE-42D8-9AB7-2EA9567F5BC5}"/>
              </a:ext>
            </a:extLst>
          </p:cNvPr>
          <p:cNvGrpSpPr/>
          <p:nvPr/>
        </p:nvGrpSpPr>
        <p:grpSpPr>
          <a:xfrm>
            <a:off x="-38803" y="6536214"/>
            <a:ext cx="1082170" cy="321786"/>
            <a:chOff x="-69075" y="6510300"/>
            <a:chExt cx="1169320" cy="347700"/>
          </a:xfrm>
        </p:grpSpPr>
        <p:pic>
          <p:nvPicPr>
            <p:cNvPr id="16" name="Graphic 15" descr="Man outline">
              <a:extLst>
                <a:ext uri="{FF2B5EF4-FFF2-40B4-BE49-F238E27FC236}">
                  <a16:creationId xmlns:a16="http://schemas.microsoft.com/office/drawing/2014/main" id="{BFDEEDBE-C136-416F-8066-2ED1A4AEA3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7" name="Graphic 16" descr="Woman outline">
              <a:extLst>
                <a:ext uri="{FF2B5EF4-FFF2-40B4-BE49-F238E27FC236}">
                  <a16:creationId xmlns:a16="http://schemas.microsoft.com/office/drawing/2014/main" id="{5068B94F-3456-4A78-96A8-3D816F19C8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8" name="Graphic 17" descr="Man outline">
              <a:extLst>
                <a:ext uri="{FF2B5EF4-FFF2-40B4-BE49-F238E27FC236}">
                  <a16:creationId xmlns:a16="http://schemas.microsoft.com/office/drawing/2014/main" id="{2226480C-E90E-43F1-A296-2C3C50796B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9" name="Graphic 18" descr="Woman outline">
              <a:extLst>
                <a:ext uri="{FF2B5EF4-FFF2-40B4-BE49-F238E27FC236}">
                  <a16:creationId xmlns:a16="http://schemas.microsoft.com/office/drawing/2014/main" id="{3E19EB22-ABC1-49F5-BA04-C88F7E5F2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20" name="Graphic 19" descr="Man outline">
              <a:extLst>
                <a:ext uri="{FF2B5EF4-FFF2-40B4-BE49-F238E27FC236}">
                  <a16:creationId xmlns:a16="http://schemas.microsoft.com/office/drawing/2014/main" id="{B3E1EBA7-0E2D-4D22-B107-F52F7DB58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21" name="Graphic 20" descr="Woman outline">
              <a:extLst>
                <a:ext uri="{FF2B5EF4-FFF2-40B4-BE49-F238E27FC236}">
                  <a16:creationId xmlns:a16="http://schemas.microsoft.com/office/drawing/2014/main" id="{D5A85A21-AB01-46B1-9AD4-45E8C664A5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spTree>
    <p:extLst>
      <p:ext uri="{BB962C8B-B14F-4D97-AF65-F5344CB8AC3E}">
        <p14:creationId xmlns:p14="http://schemas.microsoft.com/office/powerpoint/2010/main" val="382833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F820-0E1C-4420-BBFA-75343547DF3F}"/>
              </a:ext>
            </a:extLst>
          </p:cNvPr>
          <p:cNvSpPr>
            <a:spLocks noGrp="1"/>
          </p:cNvSpPr>
          <p:nvPr>
            <p:ph type="title"/>
          </p:nvPr>
        </p:nvSpPr>
        <p:spPr/>
        <p:txBody>
          <a:bodyPr/>
          <a:lstStyle/>
          <a:p>
            <a:r>
              <a:rPr lang="en-US" dirty="0"/>
              <a:t>Impact of the Vaccine on Domestic Violence</a:t>
            </a:r>
          </a:p>
        </p:txBody>
      </p:sp>
      <p:grpSp>
        <p:nvGrpSpPr>
          <p:cNvPr id="74" name="Group 73">
            <a:extLst>
              <a:ext uri="{FF2B5EF4-FFF2-40B4-BE49-F238E27FC236}">
                <a16:creationId xmlns:a16="http://schemas.microsoft.com/office/drawing/2014/main" id="{5515D576-7B93-4D27-BEFA-E83256A9ED70}"/>
              </a:ext>
            </a:extLst>
          </p:cNvPr>
          <p:cNvGrpSpPr/>
          <p:nvPr/>
        </p:nvGrpSpPr>
        <p:grpSpPr>
          <a:xfrm>
            <a:off x="-38803" y="6536214"/>
            <a:ext cx="2135090" cy="321786"/>
            <a:chOff x="-69075" y="6510300"/>
            <a:chExt cx="2307034" cy="347700"/>
          </a:xfrm>
        </p:grpSpPr>
        <p:grpSp>
          <p:nvGrpSpPr>
            <p:cNvPr id="75" name="Group 74">
              <a:extLst>
                <a:ext uri="{FF2B5EF4-FFF2-40B4-BE49-F238E27FC236}">
                  <a16:creationId xmlns:a16="http://schemas.microsoft.com/office/drawing/2014/main" id="{52FA40F0-C004-46A8-A1C5-494D3307A545}"/>
                </a:ext>
              </a:extLst>
            </p:cNvPr>
            <p:cNvGrpSpPr/>
            <p:nvPr/>
          </p:nvGrpSpPr>
          <p:grpSpPr>
            <a:xfrm>
              <a:off x="-69075" y="6510300"/>
              <a:ext cx="1169320" cy="347700"/>
              <a:chOff x="-69075" y="6510300"/>
              <a:chExt cx="1169320" cy="347700"/>
            </a:xfrm>
          </p:grpSpPr>
          <p:pic>
            <p:nvPicPr>
              <p:cNvPr id="84" name="Graphic 83" descr="Man outline">
                <a:extLst>
                  <a:ext uri="{FF2B5EF4-FFF2-40B4-BE49-F238E27FC236}">
                    <a16:creationId xmlns:a16="http://schemas.microsoft.com/office/drawing/2014/main" id="{6530A6A6-C3BD-44F2-8B4C-5BFB3839E4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85" name="Graphic 84" descr="Woman outline">
                <a:extLst>
                  <a:ext uri="{FF2B5EF4-FFF2-40B4-BE49-F238E27FC236}">
                    <a16:creationId xmlns:a16="http://schemas.microsoft.com/office/drawing/2014/main" id="{8F8895F2-5437-4320-A2F2-0442FFB6F2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86" name="Graphic 85" descr="Man outline">
                <a:extLst>
                  <a:ext uri="{FF2B5EF4-FFF2-40B4-BE49-F238E27FC236}">
                    <a16:creationId xmlns:a16="http://schemas.microsoft.com/office/drawing/2014/main" id="{6BDB4797-7024-4DE8-A997-C716122145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87" name="Graphic 86" descr="Woman outline">
                <a:extLst>
                  <a:ext uri="{FF2B5EF4-FFF2-40B4-BE49-F238E27FC236}">
                    <a16:creationId xmlns:a16="http://schemas.microsoft.com/office/drawing/2014/main" id="{C89ACD3C-C70A-4884-9A5B-07411EC01F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88" name="Graphic 87" descr="Man outline">
                <a:extLst>
                  <a:ext uri="{FF2B5EF4-FFF2-40B4-BE49-F238E27FC236}">
                    <a16:creationId xmlns:a16="http://schemas.microsoft.com/office/drawing/2014/main" id="{EDFB9659-B2E4-40A4-9F21-C4BC50AE4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89" name="Graphic 88" descr="Woman outline">
                <a:extLst>
                  <a:ext uri="{FF2B5EF4-FFF2-40B4-BE49-F238E27FC236}">
                    <a16:creationId xmlns:a16="http://schemas.microsoft.com/office/drawing/2014/main" id="{B0694FD9-0F6D-43B1-A573-FDF109826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76" name="Group 75">
              <a:extLst>
                <a:ext uri="{FF2B5EF4-FFF2-40B4-BE49-F238E27FC236}">
                  <a16:creationId xmlns:a16="http://schemas.microsoft.com/office/drawing/2014/main" id="{EA572CC7-C802-477B-AF90-363AF107EFB8}"/>
                </a:ext>
              </a:extLst>
            </p:cNvPr>
            <p:cNvGrpSpPr/>
            <p:nvPr/>
          </p:nvGrpSpPr>
          <p:grpSpPr>
            <a:xfrm>
              <a:off x="913841" y="6510300"/>
              <a:ext cx="1324118" cy="347700"/>
              <a:chOff x="-50023" y="5291100"/>
              <a:chExt cx="1324118" cy="347700"/>
            </a:xfrm>
          </p:grpSpPr>
          <p:pic>
            <p:nvPicPr>
              <p:cNvPr id="77" name="Graphic 76" descr="Man outline">
                <a:extLst>
                  <a:ext uri="{FF2B5EF4-FFF2-40B4-BE49-F238E27FC236}">
                    <a16:creationId xmlns:a16="http://schemas.microsoft.com/office/drawing/2014/main" id="{8452E95B-3628-499C-99F1-D66D9CDE19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78" name="Graphic 77" descr="Woman outline">
                <a:extLst>
                  <a:ext uri="{FF2B5EF4-FFF2-40B4-BE49-F238E27FC236}">
                    <a16:creationId xmlns:a16="http://schemas.microsoft.com/office/drawing/2014/main" id="{BC044CD8-17E4-461E-9EF6-68F7B7FAA2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79" name="Graphic 78" descr="Man outline">
                <a:extLst>
                  <a:ext uri="{FF2B5EF4-FFF2-40B4-BE49-F238E27FC236}">
                    <a16:creationId xmlns:a16="http://schemas.microsoft.com/office/drawing/2014/main" id="{97981605-5A67-4053-97F7-F68EA75D68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80" name="Graphic 79" descr="Woman outline">
                <a:extLst>
                  <a:ext uri="{FF2B5EF4-FFF2-40B4-BE49-F238E27FC236}">
                    <a16:creationId xmlns:a16="http://schemas.microsoft.com/office/drawing/2014/main" id="{70D2CF41-D08C-4646-B53C-D7E42BA90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81" name="Graphic 80" descr="Man outline">
                <a:extLst>
                  <a:ext uri="{FF2B5EF4-FFF2-40B4-BE49-F238E27FC236}">
                    <a16:creationId xmlns:a16="http://schemas.microsoft.com/office/drawing/2014/main" id="{CAE84AF9-4A26-4FE9-81E8-90E76DDC21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82" name="Graphic 81" descr="Woman outline">
                <a:extLst>
                  <a:ext uri="{FF2B5EF4-FFF2-40B4-BE49-F238E27FC236}">
                    <a16:creationId xmlns:a16="http://schemas.microsoft.com/office/drawing/2014/main" id="{30307A72-8E4E-4982-BFC5-490B4B90A9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83" name="Graphic 82" descr="Man outline">
                <a:extLst>
                  <a:ext uri="{FF2B5EF4-FFF2-40B4-BE49-F238E27FC236}">
                    <a16:creationId xmlns:a16="http://schemas.microsoft.com/office/drawing/2014/main" id="{5AADFA7D-37C6-4948-BF4C-C59AEE587D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grpSp>
        <p:nvGrpSpPr>
          <p:cNvPr id="90" name="Group 89">
            <a:extLst>
              <a:ext uri="{FF2B5EF4-FFF2-40B4-BE49-F238E27FC236}">
                <a16:creationId xmlns:a16="http://schemas.microsoft.com/office/drawing/2014/main" id="{C9221D92-D10A-40DF-BF16-D54AA8A59AEA}"/>
              </a:ext>
            </a:extLst>
          </p:cNvPr>
          <p:cNvGrpSpPr/>
          <p:nvPr/>
        </p:nvGrpSpPr>
        <p:grpSpPr>
          <a:xfrm>
            <a:off x="1944742" y="6536214"/>
            <a:ext cx="1214453" cy="321786"/>
            <a:chOff x="95249" y="6510300"/>
            <a:chExt cx="1312256" cy="347700"/>
          </a:xfrm>
        </p:grpSpPr>
        <p:pic>
          <p:nvPicPr>
            <p:cNvPr id="91" name="Graphic 90" descr="Woman outline">
              <a:extLst>
                <a:ext uri="{FF2B5EF4-FFF2-40B4-BE49-F238E27FC236}">
                  <a16:creationId xmlns:a16="http://schemas.microsoft.com/office/drawing/2014/main" id="{42CC4889-29A7-4E30-827D-E028A5FBC5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92" name="Graphic 91" descr="Man outline">
              <a:extLst>
                <a:ext uri="{FF2B5EF4-FFF2-40B4-BE49-F238E27FC236}">
                  <a16:creationId xmlns:a16="http://schemas.microsoft.com/office/drawing/2014/main" id="{E5B7E811-AF58-4AEC-A4D4-25D151ED7E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93" name="Graphic 92" descr="Woman outline">
              <a:extLst>
                <a:ext uri="{FF2B5EF4-FFF2-40B4-BE49-F238E27FC236}">
                  <a16:creationId xmlns:a16="http://schemas.microsoft.com/office/drawing/2014/main" id="{0F4A0D9E-9986-4D9D-BEB5-BC4FD95C94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94" name="Graphic 93" descr="Man outline">
              <a:extLst>
                <a:ext uri="{FF2B5EF4-FFF2-40B4-BE49-F238E27FC236}">
                  <a16:creationId xmlns:a16="http://schemas.microsoft.com/office/drawing/2014/main" id="{8719ED0A-E6EC-419C-9033-17DD0C646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95" name="Graphic 94" descr="Woman outline">
              <a:extLst>
                <a:ext uri="{FF2B5EF4-FFF2-40B4-BE49-F238E27FC236}">
                  <a16:creationId xmlns:a16="http://schemas.microsoft.com/office/drawing/2014/main" id="{223D6E95-7301-43C3-95D2-3E03042F0A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96" name="Graphic 95" descr="Man outline">
              <a:extLst>
                <a:ext uri="{FF2B5EF4-FFF2-40B4-BE49-F238E27FC236}">
                  <a16:creationId xmlns:a16="http://schemas.microsoft.com/office/drawing/2014/main" id="{BE16C532-62F1-437D-A8A8-A00D880E8D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97" name="Graphic 96" descr="Woman outline">
              <a:extLst>
                <a:ext uri="{FF2B5EF4-FFF2-40B4-BE49-F238E27FC236}">
                  <a16:creationId xmlns:a16="http://schemas.microsoft.com/office/drawing/2014/main" id="{C61DBC8F-E68E-48B1-BCA3-2B0D43D9D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98" name="Group 97">
            <a:extLst>
              <a:ext uri="{FF2B5EF4-FFF2-40B4-BE49-F238E27FC236}">
                <a16:creationId xmlns:a16="http://schemas.microsoft.com/office/drawing/2014/main" id="{19B2F3FD-49B8-4A50-A68B-3510FE22D701}"/>
              </a:ext>
            </a:extLst>
          </p:cNvPr>
          <p:cNvGrpSpPr/>
          <p:nvPr/>
        </p:nvGrpSpPr>
        <p:grpSpPr>
          <a:xfrm>
            <a:off x="3007650" y="6536214"/>
            <a:ext cx="1082169" cy="321786"/>
            <a:chOff x="-69075" y="6510300"/>
            <a:chExt cx="1169320" cy="347700"/>
          </a:xfrm>
        </p:grpSpPr>
        <p:pic>
          <p:nvPicPr>
            <p:cNvPr id="99" name="Graphic 98" descr="Man outline">
              <a:extLst>
                <a:ext uri="{FF2B5EF4-FFF2-40B4-BE49-F238E27FC236}">
                  <a16:creationId xmlns:a16="http://schemas.microsoft.com/office/drawing/2014/main" id="{C3C70CEE-F5BF-4E8D-910A-9DA2A1D10A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00" name="Graphic 99" descr="Woman outline">
              <a:extLst>
                <a:ext uri="{FF2B5EF4-FFF2-40B4-BE49-F238E27FC236}">
                  <a16:creationId xmlns:a16="http://schemas.microsoft.com/office/drawing/2014/main" id="{16537729-C39A-4DD8-A871-0A0CC8C17D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01" name="Graphic 100" descr="Man outline">
              <a:extLst>
                <a:ext uri="{FF2B5EF4-FFF2-40B4-BE49-F238E27FC236}">
                  <a16:creationId xmlns:a16="http://schemas.microsoft.com/office/drawing/2014/main" id="{085F44DE-6F7B-4135-8C97-FDB7F1BFE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02" name="Graphic 101" descr="Woman outline">
              <a:extLst>
                <a:ext uri="{FF2B5EF4-FFF2-40B4-BE49-F238E27FC236}">
                  <a16:creationId xmlns:a16="http://schemas.microsoft.com/office/drawing/2014/main" id="{73FDE04E-C9D3-4C9C-8DF3-5EB668FB1D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03" name="Graphic 102" descr="Man outline">
              <a:extLst>
                <a:ext uri="{FF2B5EF4-FFF2-40B4-BE49-F238E27FC236}">
                  <a16:creationId xmlns:a16="http://schemas.microsoft.com/office/drawing/2014/main" id="{0FEC3C4B-6A7A-4261-9ABB-4B031E1C9D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04" name="Graphic 103" descr="Woman outline">
              <a:extLst>
                <a:ext uri="{FF2B5EF4-FFF2-40B4-BE49-F238E27FC236}">
                  <a16:creationId xmlns:a16="http://schemas.microsoft.com/office/drawing/2014/main" id="{7409E16B-E285-429B-811C-9E7C66C38A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05" name="Group 104">
            <a:extLst>
              <a:ext uri="{FF2B5EF4-FFF2-40B4-BE49-F238E27FC236}">
                <a16:creationId xmlns:a16="http://schemas.microsoft.com/office/drawing/2014/main" id="{6DFD95D0-7839-42F2-BDA1-794019EB0153}"/>
              </a:ext>
            </a:extLst>
          </p:cNvPr>
          <p:cNvGrpSpPr/>
          <p:nvPr/>
        </p:nvGrpSpPr>
        <p:grpSpPr>
          <a:xfrm>
            <a:off x="3938274" y="6536214"/>
            <a:ext cx="1225431" cy="321786"/>
            <a:chOff x="-50023" y="5291100"/>
            <a:chExt cx="1324118" cy="347700"/>
          </a:xfrm>
        </p:grpSpPr>
        <p:pic>
          <p:nvPicPr>
            <p:cNvPr id="106" name="Graphic 105" descr="Man outline">
              <a:extLst>
                <a:ext uri="{FF2B5EF4-FFF2-40B4-BE49-F238E27FC236}">
                  <a16:creationId xmlns:a16="http://schemas.microsoft.com/office/drawing/2014/main" id="{3DD064C1-94A8-4242-B539-7F199C625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07" name="Graphic 106" descr="Woman outline">
              <a:extLst>
                <a:ext uri="{FF2B5EF4-FFF2-40B4-BE49-F238E27FC236}">
                  <a16:creationId xmlns:a16="http://schemas.microsoft.com/office/drawing/2014/main" id="{5CF2F6E6-9CD4-48DC-80A9-3537ADBA1D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08" name="Graphic 107" descr="Man outline">
              <a:extLst>
                <a:ext uri="{FF2B5EF4-FFF2-40B4-BE49-F238E27FC236}">
                  <a16:creationId xmlns:a16="http://schemas.microsoft.com/office/drawing/2014/main" id="{4C9F2D10-B433-4D92-AF47-F34B5E838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09" name="Graphic 108" descr="Woman outline">
              <a:extLst>
                <a:ext uri="{FF2B5EF4-FFF2-40B4-BE49-F238E27FC236}">
                  <a16:creationId xmlns:a16="http://schemas.microsoft.com/office/drawing/2014/main" id="{780B83B1-1BAD-43CF-8A40-427A2FE778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10" name="Graphic 109" descr="Man outline">
              <a:extLst>
                <a:ext uri="{FF2B5EF4-FFF2-40B4-BE49-F238E27FC236}">
                  <a16:creationId xmlns:a16="http://schemas.microsoft.com/office/drawing/2014/main" id="{9378C174-9DED-4B8C-A275-E3831EF89A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11" name="Graphic 110" descr="Woman outline">
              <a:extLst>
                <a:ext uri="{FF2B5EF4-FFF2-40B4-BE49-F238E27FC236}">
                  <a16:creationId xmlns:a16="http://schemas.microsoft.com/office/drawing/2014/main" id="{06A1AF1B-B8C7-413D-A9BA-4352AEF82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12" name="Graphic 111" descr="Man outline">
              <a:extLst>
                <a:ext uri="{FF2B5EF4-FFF2-40B4-BE49-F238E27FC236}">
                  <a16:creationId xmlns:a16="http://schemas.microsoft.com/office/drawing/2014/main" id="{EB9B7466-3F4C-4CD0-805B-7E5B326C3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nvGrpSpPr>
          <p:cNvPr id="113" name="Group 112">
            <a:extLst>
              <a:ext uri="{FF2B5EF4-FFF2-40B4-BE49-F238E27FC236}">
                <a16:creationId xmlns:a16="http://schemas.microsoft.com/office/drawing/2014/main" id="{B4AB8A2F-126E-482B-86C4-D7FEDCD8A0D2}"/>
              </a:ext>
            </a:extLst>
          </p:cNvPr>
          <p:cNvGrpSpPr/>
          <p:nvPr/>
        </p:nvGrpSpPr>
        <p:grpSpPr>
          <a:xfrm>
            <a:off x="5012160" y="6536214"/>
            <a:ext cx="1214453" cy="321786"/>
            <a:chOff x="95249" y="6510300"/>
            <a:chExt cx="1312256" cy="347700"/>
          </a:xfrm>
        </p:grpSpPr>
        <p:pic>
          <p:nvPicPr>
            <p:cNvPr id="114" name="Graphic 113" descr="Woman outline">
              <a:extLst>
                <a:ext uri="{FF2B5EF4-FFF2-40B4-BE49-F238E27FC236}">
                  <a16:creationId xmlns:a16="http://schemas.microsoft.com/office/drawing/2014/main" id="{4CDDA9F6-5BC4-4FC0-B661-AE3BDFFE82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15" name="Graphic 114" descr="Man outline">
              <a:extLst>
                <a:ext uri="{FF2B5EF4-FFF2-40B4-BE49-F238E27FC236}">
                  <a16:creationId xmlns:a16="http://schemas.microsoft.com/office/drawing/2014/main" id="{8D3DC2A6-6466-4758-A38C-50F1223E3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16" name="Graphic 115" descr="Woman outline">
              <a:extLst>
                <a:ext uri="{FF2B5EF4-FFF2-40B4-BE49-F238E27FC236}">
                  <a16:creationId xmlns:a16="http://schemas.microsoft.com/office/drawing/2014/main" id="{DF70BE66-92E7-4C05-8968-081851AF37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17" name="Graphic 116" descr="Man outline">
              <a:extLst>
                <a:ext uri="{FF2B5EF4-FFF2-40B4-BE49-F238E27FC236}">
                  <a16:creationId xmlns:a16="http://schemas.microsoft.com/office/drawing/2014/main" id="{3D13E69D-B1C2-4AAB-A2A9-756FEC9653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18" name="Graphic 117" descr="Woman outline">
              <a:extLst>
                <a:ext uri="{FF2B5EF4-FFF2-40B4-BE49-F238E27FC236}">
                  <a16:creationId xmlns:a16="http://schemas.microsoft.com/office/drawing/2014/main" id="{EA66C158-7C27-4890-954F-EE432B7E9C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19" name="Graphic 118" descr="Man outline">
              <a:extLst>
                <a:ext uri="{FF2B5EF4-FFF2-40B4-BE49-F238E27FC236}">
                  <a16:creationId xmlns:a16="http://schemas.microsoft.com/office/drawing/2014/main" id="{45CC1EE9-0A8C-49F3-AF5A-D1F4B9B706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20" name="Graphic 119" descr="Woman outline">
              <a:extLst>
                <a:ext uri="{FF2B5EF4-FFF2-40B4-BE49-F238E27FC236}">
                  <a16:creationId xmlns:a16="http://schemas.microsoft.com/office/drawing/2014/main" id="{848A6208-B5A6-4AC7-B4A9-D66F4A8385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121" name="Group 120">
            <a:extLst>
              <a:ext uri="{FF2B5EF4-FFF2-40B4-BE49-F238E27FC236}">
                <a16:creationId xmlns:a16="http://schemas.microsoft.com/office/drawing/2014/main" id="{FB8E8685-7E27-4736-A901-EB05E31F54AD}"/>
              </a:ext>
            </a:extLst>
          </p:cNvPr>
          <p:cNvGrpSpPr/>
          <p:nvPr/>
        </p:nvGrpSpPr>
        <p:grpSpPr>
          <a:xfrm>
            <a:off x="6075068" y="6536214"/>
            <a:ext cx="1082169" cy="321786"/>
            <a:chOff x="-69075" y="6510300"/>
            <a:chExt cx="1169320" cy="347700"/>
          </a:xfrm>
        </p:grpSpPr>
        <p:pic>
          <p:nvPicPr>
            <p:cNvPr id="122" name="Graphic 121" descr="Man outline">
              <a:extLst>
                <a:ext uri="{FF2B5EF4-FFF2-40B4-BE49-F238E27FC236}">
                  <a16:creationId xmlns:a16="http://schemas.microsoft.com/office/drawing/2014/main" id="{8428E8F9-58C0-4D57-97A2-48B0349395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23" name="Graphic 122" descr="Woman outline">
              <a:extLst>
                <a:ext uri="{FF2B5EF4-FFF2-40B4-BE49-F238E27FC236}">
                  <a16:creationId xmlns:a16="http://schemas.microsoft.com/office/drawing/2014/main" id="{7BD594AF-D7E8-436F-BFA2-EBB9A1D25C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24" name="Graphic 123" descr="Man outline">
              <a:extLst>
                <a:ext uri="{FF2B5EF4-FFF2-40B4-BE49-F238E27FC236}">
                  <a16:creationId xmlns:a16="http://schemas.microsoft.com/office/drawing/2014/main" id="{56E17825-8B8A-4EF4-9B97-75408D956F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25" name="Graphic 124" descr="Woman outline">
              <a:extLst>
                <a:ext uri="{FF2B5EF4-FFF2-40B4-BE49-F238E27FC236}">
                  <a16:creationId xmlns:a16="http://schemas.microsoft.com/office/drawing/2014/main" id="{8F9DEB45-1A86-4F9F-8A0E-C9E510CB43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26" name="Graphic 125" descr="Man outline">
              <a:extLst>
                <a:ext uri="{FF2B5EF4-FFF2-40B4-BE49-F238E27FC236}">
                  <a16:creationId xmlns:a16="http://schemas.microsoft.com/office/drawing/2014/main" id="{3BF903E2-03F8-4C58-9EB1-1090CC31E1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27" name="Graphic 126" descr="Woman outline">
              <a:extLst>
                <a:ext uri="{FF2B5EF4-FFF2-40B4-BE49-F238E27FC236}">
                  <a16:creationId xmlns:a16="http://schemas.microsoft.com/office/drawing/2014/main" id="{D91138C7-2769-4D8D-A6D1-9A0C62F1DC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28" name="Group 127">
            <a:extLst>
              <a:ext uri="{FF2B5EF4-FFF2-40B4-BE49-F238E27FC236}">
                <a16:creationId xmlns:a16="http://schemas.microsoft.com/office/drawing/2014/main" id="{2453AC1D-2667-4FB5-880F-F45A100B2396}"/>
              </a:ext>
            </a:extLst>
          </p:cNvPr>
          <p:cNvGrpSpPr/>
          <p:nvPr/>
        </p:nvGrpSpPr>
        <p:grpSpPr>
          <a:xfrm>
            <a:off x="7005692" y="6536214"/>
            <a:ext cx="1225431" cy="321786"/>
            <a:chOff x="-50023" y="5291100"/>
            <a:chExt cx="1324118" cy="347700"/>
          </a:xfrm>
        </p:grpSpPr>
        <p:pic>
          <p:nvPicPr>
            <p:cNvPr id="129" name="Graphic 128" descr="Man outline">
              <a:extLst>
                <a:ext uri="{FF2B5EF4-FFF2-40B4-BE49-F238E27FC236}">
                  <a16:creationId xmlns:a16="http://schemas.microsoft.com/office/drawing/2014/main" id="{3294349D-3F2D-418F-883F-E409C8696E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30" name="Graphic 129" descr="Woman outline">
              <a:extLst>
                <a:ext uri="{FF2B5EF4-FFF2-40B4-BE49-F238E27FC236}">
                  <a16:creationId xmlns:a16="http://schemas.microsoft.com/office/drawing/2014/main" id="{80352B81-4496-4991-8CA9-C942CC4CAE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31" name="Graphic 130" descr="Man outline">
              <a:extLst>
                <a:ext uri="{FF2B5EF4-FFF2-40B4-BE49-F238E27FC236}">
                  <a16:creationId xmlns:a16="http://schemas.microsoft.com/office/drawing/2014/main" id="{968EAAB3-9BB3-49C1-8528-0206C968D8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32" name="Graphic 131" descr="Woman outline">
              <a:extLst>
                <a:ext uri="{FF2B5EF4-FFF2-40B4-BE49-F238E27FC236}">
                  <a16:creationId xmlns:a16="http://schemas.microsoft.com/office/drawing/2014/main" id="{08E707F2-98D0-4D45-A302-8B322C6EC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33" name="Graphic 132" descr="Man outline">
              <a:extLst>
                <a:ext uri="{FF2B5EF4-FFF2-40B4-BE49-F238E27FC236}">
                  <a16:creationId xmlns:a16="http://schemas.microsoft.com/office/drawing/2014/main" id="{9993156A-A3DA-49FA-8DD5-C7C4E88A27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34" name="Graphic 133" descr="Woman outline">
              <a:extLst>
                <a:ext uri="{FF2B5EF4-FFF2-40B4-BE49-F238E27FC236}">
                  <a16:creationId xmlns:a16="http://schemas.microsoft.com/office/drawing/2014/main" id="{168D45D4-850E-4D06-AD22-557FA85DE2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35" name="Graphic 134" descr="Man outline">
              <a:extLst>
                <a:ext uri="{FF2B5EF4-FFF2-40B4-BE49-F238E27FC236}">
                  <a16:creationId xmlns:a16="http://schemas.microsoft.com/office/drawing/2014/main" id="{00390C66-722B-4A0B-9958-01F169A444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nvGrpSpPr>
          <p:cNvPr id="136" name="Group 135">
            <a:extLst>
              <a:ext uri="{FF2B5EF4-FFF2-40B4-BE49-F238E27FC236}">
                <a16:creationId xmlns:a16="http://schemas.microsoft.com/office/drawing/2014/main" id="{47013E00-80DC-4FCB-BDD8-8AEB82C4927C}"/>
              </a:ext>
            </a:extLst>
          </p:cNvPr>
          <p:cNvGrpSpPr/>
          <p:nvPr/>
        </p:nvGrpSpPr>
        <p:grpSpPr>
          <a:xfrm>
            <a:off x="8079578" y="6536214"/>
            <a:ext cx="1214453" cy="321786"/>
            <a:chOff x="95249" y="6510300"/>
            <a:chExt cx="1312256" cy="347700"/>
          </a:xfrm>
        </p:grpSpPr>
        <p:pic>
          <p:nvPicPr>
            <p:cNvPr id="137" name="Graphic 136" descr="Woman outline">
              <a:extLst>
                <a:ext uri="{FF2B5EF4-FFF2-40B4-BE49-F238E27FC236}">
                  <a16:creationId xmlns:a16="http://schemas.microsoft.com/office/drawing/2014/main" id="{935540E6-5901-4D16-B37E-9F4B47E28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38" name="Graphic 137" descr="Man outline">
              <a:extLst>
                <a:ext uri="{FF2B5EF4-FFF2-40B4-BE49-F238E27FC236}">
                  <a16:creationId xmlns:a16="http://schemas.microsoft.com/office/drawing/2014/main" id="{2BCB6998-D735-4E3F-81A8-F6F17ECE93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39" name="Graphic 138" descr="Woman outline">
              <a:extLst>
                <a:ext uri="{FF2B5EF4-FFF2-40B4-BE49-F238E27FC236}">
                  <a16:creationId xmlns:a16="http://schemas.microsoft.com/office/drawing/2014/main" id="{78957A7A-A0FB-49F4-BC0F-A996E27278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40" name="Graphic 139" descr="Man outline">
              <a:extLst>
                <a:ext uri="{FF2B5EF4-FFF2-40B4-BE49-F238E27FC236}">
                  <a16:creationId xmlns:a16="http://schemas.microsoft.com/office/drawing/2014/main" id="{EF56476E-0969-43F7-895B-7419BF157F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41" name="Graphic 140" descr="Woman outline">
              <a:extLst>
                <a:ext uri="{FF2B5EF4-FFF2-40B4-BE49-F238E27FC236}">
                  <a16:creationId xmlns:a16="http://schemas.microsoft.com/office/drawing/2014/main" id="{DE0D148B-5B03-4847-807E-1D30952108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42" name="Graphic 141" descr="Man outline">
              <a:extLst>
                <a:ext uri="{FF2B5EF4-FFF2-40B4-BE49-F238E27FC236}">
                  <a16:creationId xmlns:a16="http://schemas.microsoft.com/office/drawing/2014/main" id="{0DEB3440-C9CC-43E0-B79E-0E8D22B87A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43" name="Graphic 142" descr="Woman outline">
              <a:extLst>
                <a:ext uri="{FF2B5EF4-FFF2-40B4-BE49-F238E27FC236}">
                  <a16:creationId xmlns:a16="http://schemas.microsoft.com/office/drawing/2014/main" id="{5714569C-2D30-4A90-9B74-1FF3C73DD5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pic>
        <p:nvPicPr>
          <p:cNvPr id="5" name="Picture 4" descr="Chart, histogram&#10;&#10;Description automatically generated">
            <a:extLst>
              <a:ext uri="{FF2B5EF4-FFF2-40B4-BE49-F238E27FC236}">
                <a16:creationId xmlns:a16="http://schemas.microsoft.com/office/drawing/2014/main" id="{1F30B2F9-A668-448F-8ADD-00E0EFD8BA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066" y="1368411"/>
            <a:ext cx="10248928" cy="5124464"/>
          </a:xfrm>
          <a:prstGeom prst="rect">
            <a:avLst/>
          </a:prstGeom>
        </p:spPr>
      </p:pic>
      <p:sp>
        <p:nvSpPr>
          <p:cNvPr id="6" name="TextBox 5">
            <a:extLst>
              <a:ext uri="{FF2B5EF4-FFF2-40B4-BE49-F238E27FC236}">
                <a16:creationId xmlns:a16="http://schemas.microsoft.com/office/drawing/2014/main" id="{25B45DB5-4910-46CE-B261-33AC52F7A71F}"/>
              </a:ext>
            </a:extLst>
          </p:cNvPr>
          <p:cNvSpPr txBox="1"/>
          <p:nvPr/>
        </p:nvSpPr>
        <p:spPr>
          <a:xfrm>
            <a:off x="9142486" y="2083983"/>
            <a:ext cx="2580238" cy="3693319"/>
          </a:xfrm>
          <a:prstGeom prst="rect">
            <a:avLst/>
          </a:prstGeom>
          <a:noFill/>
        </p:spPr>
        <p:txBody>
          <a:bodyPr wrap="square" rtlCol="0">
            <a:spAutoFit/>
          </a:bodyPr>
          <a:lstStyle/>
          <a:p>
            <a:r>
              <a:rPr lang="en-US" dirty="0"/>
              <a:t>The lower mean is promising, but t-tests and change detection methods (which did detected the beginning of the pandemic) do not show significance. </a:t>
            </a:r>
          </a:p>
          <a:p>
            <a:endParaRPr lang="en-US" dirty="0"/>
          </a:p>
          <a:p>
            <a:r>
              <a:rPr lang="en-US" dirty="0"/>
              <a:t>At this time we can not claim the vaccine is lowering the cases of reported domestic violence.</a:t>
            </a:r>
          </a:p>
        </p:txBody>
      </p:sp>
      <p:grpSp>
        <p:nvGrpSpPr>
          <p:cNvPr id="144" name="Group 143">
            <a:extLst>
              <a:ext uri="{FF2B5EF4-FFF2-40B4-BE49-F238E27FC236}">
                <a16:creationId xmlns:a16="http://schemas.microsoft.com/office/drawing/2014/main" id="{428D8033-0BFF-4EF4-9EE6-4D82194820B0}"/>
              </a:ext>
            </a:extLst>
          </p:cNvPr>
          <p:cNvGrpSpPr/>
          <p:nvPr/>
        </p:nvGrpSpPr>
        <p:grpSpPr>
          <a:xfrm>
            <a:off x="9142486" y="6536214"/>
            <a:ext cx="1082169" cy="321786"/>
            <a:chOff x="-69075" y="6510300"/>
            <a:chExt cx="1169320" cy="347700"/>
          </a:xfrm>
        </p:grpSpPr>
        <p:pic>
          <p:nvPicPr>
            <p:cNvPr id="145" name="Graphic 144" descr="Man outline">
              <a:extLst>
                <a:ext uri="{FF2B5EF4-FFF2-40B4-BE49-F238E27FC236}">
                  <a16:creationId xmlns:a16="http://schemas.microsoft.com/office/drawing/2014/main" id="{B878A0FA-CB35-4A1A-863B-61975DF1D2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46" name="Graphic 145" descr="Woman outline">
              <a:extLst>
                <a:ext uri="{FF2B5EF4-FFF2-40B4-BE49-F238E27FC236}">
                  <a16:creationId xmlns:a16="http://schemas.microsoft.com/office/drawing/2014/main" id="{5195A2FD-81B3-4F81-967A-E1E6CFC4CC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47" name="Graphic 146" descr="Man outline">
              <a:extLst>
                <a:ext uri="{FF2B5EF4-FFF2-40B4-BE49-F238E27FC236}">
                  <a16:creationId xmlns:a16="http://schemas.microsoft.com/office/drawing/2014/main" id="{DA224A5D-C59F-412E-8ED7-80E41C0F9B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48" name="Graphic 147" descr="Woman outline">
              <a:extLst>
                <a:ext uri="{FF2B5EF4-FFF2-40B4-BE49-F238E27FC236}">
                  <a16:creationId xmlns:a16="http://schemas.microsoft.com/office/drawing/2014/main" id="{1B0D42B6-E9F4-47FC-B368-45C857320E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49" name="Graphic 148" descr="Man outline">
              <a:extLst>
                <a:ext uri="{FF2B5EF4-FFF2-40B4-BE49-F238E27FC236}">
                  <a16:creationId xmlns:a16="http://schemas.microsoft.com/office/drawing/2014/main" id="{791D936A-90A2-4432-9CCE-2B2A31F8F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50" name="Graphic 149" descr="Woman outline">
              <a:extLst>
                <a:ext uri="{FF2B5EF4-FFF2-40B4-BE49-F238E27FC236}">
                  <a16:creationId xmlns:a16="http://schemas.microsoft.com/office/drawing/2014/main" id="{828BEDDD-CEA4-4F95-9258-F3283EFD5F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spTree>
    <p:extLst>
      <p:ext uri="{BB962C8B-B14F-4D97-AF65-F5344CB8AC3E}">
        <p14:creationId xmlns:p14="http://schemas.microsoft.com/office/powerpoint/2010/main" val="329995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285A-A145-4553-A8C5-900966877E8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638FC08-59F6-4463-B46D-FE4E68FB7C72}"/>
              </a:ext>
            </a:extLst>
          </p:cNvPr>
          <p:cNvSpPr>
            <a:spLocks noGrp="1"/>
          </p:cNvSpPr>
          <p:nvPr>
            <p:ph idx="1"/>
          </p:nvPr>
        </p:nvSpPr>
        <p:spPr/>
        <p:txBody>
          <a:bodyPr>
            <a:normAutofit lnSpcReduction="10000"/>
          </a:bodyPr>
          <a:lstStyle/>
          <a:p>
            <a:r>
              <a:rPr lang="en-US" dirty="0"/>
              <a:t>Acquire data that represent different signals for time spent at home (such as </a:t>
            </a:r>
            <a:r>
              <a:rPr lang="en-US" dirty="0" err="1">
                <a:hlinkClick r:id="rId2"/>
              </a:rPr>
              <a:t>SafeGraph</a:t>
            </a:r>
            <a:r>
              <a:rPr lang="en-US" dirty="0"/>
              <a:t>) and include it in the analysis</a:t>
            </a:r>
          </a:p>
          <a:p>
            <a:endParaRPr lang="en-US" dirty="0"/>
          </a:p>
          <a:p>
            <a:r>
              <a:rPr lang="en-US" dirty="0"/>
              <a:t>Acquire and incorporate timeseries data for job loss and include it in the analysis</a:t>
            </a:r>
          </a:p>
          <a:p>
            <a:endParaRPr lang="en-US" dirty="0"/>
          </a:p>
          <a:p>
            <a:r>
              <a:rPr lang="en-US" dirty="0"/>
              <a:t>Conduct similar review on a more granular data source (Chicago’s data portal provides much more granular incident data)</a:t>
            </a:r>
          </a:p>
          <a:p>
            <a:endParaRPr lang="en-US" dirty="0"/>
          </a:p>
          <a:p>
            <a:r>
              <a:rPr lang="en-US" dirty="0"/>
              <a:t>Use more sophisticated modeling techniques with additional signals</a:t>
            </a:r>
          </a:p>
        </p:txBody>
      </p:sp>
      <p:grpSp>
        <p:nvGrpSpPr>
          <p:cNvPr id="81" name="Group 80">
            <a:extLst>
              <a:ext uri="{FF2B5EF4-FFF2-40B4-BE49-F238E27FC236}">
                <a16:creationId xmlns:a16="http://schemas.microsoft.com/office/drawing/2014/main" id="{9821F0EF-B02C-44F8-9AA5-C30790C233B3}"/>
              </a:ext>
            </a:extLst>
          </p:cNvPr>
          <p:cNvGrpSpPr/>
          <p:nvPr/>
        </p:nvGrpSpPr>
        <p:grpSpPr>
          <a:xfrm>
            <a:off x="-38803" y="6536214"/>
            <a:ext cx="2135090" cy="321786"/>
            <a:chOff x="-69075" y="6510300"/>
            <a:chExt cx="2307034" cy="347700"/>
          </a:xfrm>
        </p:grpSpPr>
        <p:grpSp>
          <p:nvGrpSpPr>
            <p:cNvPr id="82" name="Group 81">
              <a:extLst>
                <a:ext uri="{FF2B5EF4-FFF2-40B4-BE49-F238E27FC236}">
                  <a16:creationId xmlns:a16="http://schemas.microsoft.com/office/drawing/2014/main" id="{56685C2A-3EF1-465D-A6C7-FE25B3606A13}"/>
                </a:ext>
              </a:extLst>
            </p:cNvPr>
            <p:cNvGrpSpPr/>
            <p:nvPr/>
          </p:nvGrpSpPr>
          <p:grpSpPr>
            <a:xfrm>
              <a:off x="-69075" y="6510300"/>
              <a:ext cx="1169320" cy="347700"/>
              <a:chOff x="-69075" y="6510300"/>
              <a:chExt cx="1169320" cy="347700"/>
            </a:xfrm>
          </p:grpSpPr>
          <p:pic>
            <p:nvPicPr>
              <p:cNvPr id="91" name="Graphic 90" descr="Man outline">
                <a:extLst>
                  <a:ext uri="{FF2B5EF4-FFF2-40B4-BE49-F238E27FC236}">
                    <a16:creationId xmlns:a16="http://schemas.microsoft.com/office/drawing/2014/main" id="{15E8D8AE-08D7-474D-AA56-D8F3BAE1F8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92" name="Graphic 91" descr="Woman outline">
                <a:extLst>
                  <a:ext uri="{FF2B5EF4-FFF2-40B4-BE49-F238E27FC236}">
                    <a16:creationId xmlns:a16="http://schemas.microsoft.com/office/drawing/2014/main" id="{23BF8B8E-3E80-46FF-A658-279A23A1D2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93" name="Graphic 92" descr="Man outline">
                <a:extLst>
                  <a:ext uri="{FF2B5EF4-FFF2-40B4-BE49-F238E27FC236}">
                    <a16:creationId xmlns:a16="http://schemas.microsoft.com/office/drawing/2014/main" id="{BE039C2C-11CC-4FAF-A3F1-0EA529A8EC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94" name="Graphic 93" descr="Woman outline">
                <a:extLst>
                  <a:ext uri="{FF2B5EF4-FFF2-40B4-BE49-F238E27FC236}">
                    <a16:creationId xmlns:a16="http://schemas.microsoft.com/office/drawing/2014/main" id="{C83383E4-BDCC-4198-AD29-80E645BC27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95" name="Graphic 94" descr="Man outline">
                <a:extLst>
                  <a:ext uri="{FF2B5EF4-FFF2-40B4-BE49-F238E27FC236}">
                    <a16:creationId xmlns:a16="http://schemas.microsoft.com/office/drawing/2014/main" id="{38D572EE-EC9F-4938-81DA-36A0743359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96" name="Graphic 95" descr="Woman outline">
                <a:extLst>
                  <a:ext uri="{FF2B5EF4-FFF2-40B4-BE49-F238E27FC236}">
                    <a16:creationId xmlns:a16="http://schemas.microsoft.com/office/drawing/2014/main" id="{43250AC3-906E-4488-8AE7-3A3E9E6F73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83" name="Group 82">
              <a:extLst>
                <a:ext uri="{FF2B5EF4-FFF2-40B4-BE49-F238E27FC236}">
                  <a16:creationId xmlns:a16="http://schemas.microsoft.com/office/drawing/2014/main" id="{D704E7E5-5C64-45AC-97EA-C6B58C2C2E30}"/>
                </a:ext>
              </a:extLst>
            </p:cNvPr>
            <p:cNvGrpSpPr/>
            <p:nvPr/>
          </p:nvGrpSpPr>
          <p:grpSpPr>
            <a:xfrm>
              <a:off x="913841" y="6510300"/>
              <a:ext cx="1324118" cy="347700"/>
              <a:chOff x="-50023" y="5291100"/>
              <a:chExt cx="1324118" cy="347700"/>
            </a:xfrm>
          </p:grpSpPr>
          <p:pic>
            <p:nvPicPr>
              <p:cNvPr id="84" name="Graphic 83" descr="Man outline">
                <a:extLst>
                  <a:ext uri="{FF2B5EF4-FFF2-40B4-BE49-F238E27FC236}">
                    <a16:creationId xmlns:a16="http://schemas.microsoft.com/office/drawing/2014/main" id="{5DE866FA-205E-4207-9DF9-2226F3A55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85" name="Graphic 84" descr="Woman outline">
                <a:extLst>
                  <a:ext uri="{FF2B5EF4-FFF2-40B4-BE49-F238E27FC236}">
                    <a16:creationId xmlns:a16="http://schemas.microsoft.com/office/drawing/2014/main" id="{6FF10D3D-A09B-4D15-A4CB-6F069CDD6D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86" name="Graphic 85" descr="Man outline">
                <a:extLst>
                  <a:ext uri="{FF2B5EF4-FFF2-40B4-BE49-F238E27FC236}">
                    <a16:creationId xmlns:a16="http://schemas.microsoft.com/office/drawing/2014/main" id="{40DFF8BA-C251-4144-B044-7D7A2970F2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87" name="Graphic 86" descr="Woman outline">
                <a:extLst>
                  <a:ext uri="{FF2B5EF4-FFF2-40B4-BE49-F238E27FC236}">
                    <a16:creationId xmlns:a16="http://schemas.microsoft.com/office/drawing/2014/main" id="{2D6B0F82-F888-472A-B271-42918C721C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88" name="Graphic 87" descr="Man outline">
                <a:extLst>
                  <a:ext uri="{FF2B5EF4-FFF2-40B4-BE49-F238E27FC236}">
                    <a16:creationId xmlns:a16="http://schemas.microsoft.com/office/drawing/2014/main" id="{AD072B48-9FDB-44DA-8F61-898E2ACDFC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89" name="Graphic 88" descr="Woman outline">
                <a:extLst>
                  <a:ext uri="{FF2B5EF4-FFF2-40B4-BE49-F238E27FC236}">
                    <a16:creationId xmlns:a16="http://schemas.microsoft.com/office/drawing/2014/main" id="{CC92070F-E096-4D1F-9D6A-1EE8BEA193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90" name="Graphic 89" descr="Man outline">
                <a:extLst>
                  <a:ext uri="{FF2B5EF4-FFF2-40B4-BE49-F238E27FC236}">
                    <a16:creationId xmlns:a16="http://schemas.microsoft.com/office/drawing/2014/main" id="{8772C596-2A34-4544-91DE-E2FE17F59A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grpSp>
        <p:nvGrpSpPr>
          <p:cNvPr id="97" name="Group 96">
            <a:extLst>
              <a:ext uri="{FF2B5EF4-FFF2-40B4-BE49-F238E27FC236}">
                <a16:creationId xmlns:a16="http://schemas.microsoft.com/office/drawing/2014/main" id="{ECCA268A-720C-4990-A9BB-7A750ED91C9A}"/>
              </a:ext>
            </a:extLst>
          </p:cNvPr>
          <p:cNvGrpSpPr/>
          <p:nvPr/>
        </p:nvGrpSpPr>
        <p:grpSpPr>
          <a:xfrm>
            <a:off x="1944742" y="6536214"/>
            <a:ext cx="1214453" cy="321786"/>
            <a:chOff x="95249" y="6510300"/>
            <a:chExt cx="1312256" cy="347700"/>
          </a:xfrm>
        </p:grpSpPr>
        <p:pic>
          <p:nvPicPr>
            <p:cNvPr id="98" name="Graphic 97" descr="Woman outline">
              <a:extLst>
                <a:ext uri="{FF2B5EF4-FFF2-40B4-BE49-F238E27FC236}">
                  <a16:creationId xmlns:a16="http://schemas.microsoft.com/office/drawing/2014/main" id="{FE2EEE00-0634-4A4D-A93A-9AEE5B777C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99" name="Graphic 98" descr="Man outline">
              <a:extLst>
                <a:ext uri="{FF2B5EF4-FFF2-40B4-BE49-F238E27FC236}">
                  <a16:creationId xmlns:a16="http://schemas.microsoft.com/office/drawing/2014/main" id="{7A71B3FE-B1F5-44FA-8B5E-8156D4218E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00" name="Graphic 99" descr="Woman outline">
              <a:extLst>
                <a:ext uri="{FF2B5EF4-FFF2-40B4-BE49-F238E27FC236}">
                  <a16:creationId xmlns:a16="http://schemas.microsoft.com/office/drawing/2014/main" id="{E4508EC8-43C2-437A-BFB6-09219CEAB1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01" name="Graphic 100" descr="Man outline">
              <a:extLst>
                <a:ext uri="{FF2B5EF4-FFF2-40B4-BE49-F238E27FC236}">
                  <a16:creationId xmlns:a16="http://schemas.microsoft.com/office/drawing/2014/main" id="{C53B8581-01A8-468A-9E5B-ACE9E70925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02" name="Graphic 101" descr="Woman outline">
              <a:extLst>
                <a:ext uri="{FF2B5EF4-FFF2-40B4-BE49-F238E27FC236}">
                  <a16:creationId xmlns:a16="http://schemas.microsoft.com/office/drawing/2014/main" id="{78873A18-CD84-432B-B60E-0BB11D0661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103" name="Graphic 102" descr="Man outline">
              <a:extLst>
                <a:ext uri="{FF2B5EF4-FFF2-40B4-BE49-F238E27FC236}">
                  <a16:creationId xmlns:a16="http://schemas.microsoft.com/office/drawing/2014/main" id="{B5172CA7-5B59-44D7-9755-CE9F0100AB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104" name="Graphic 103" descr="Woman outline">
              <a:extLst>
                <a:ext uri="{FF2B5EF4-FFF2-40B4-BE49-F238E27FC236}">
                  <a16:creationId xmlns:a16="http://schemas.microsoft.com/office/drawing/2014/main" id="{44CBB61D-23DD-4C52-9EC4-F0B1B08EC0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05" name="Group 104">
            <a:extLst>
              <a:ext uri="{FF2B5EF4-FFF2-40B4-BE49-F238E27FC236}">
                <a16:creationId xmlns:a16="http://schemas.microsoft.com/office/drawing/2014/main" id="{6371E293-3A85-4F7B-9C42-38A4EA0FEF6F}"/>
              </a:ext>
            </a:extLst>
          </p:cNvPr>
          <p:cNvGrpSpPr/>
          <p:nvPr/>
        </p:nvGrpSpPr>
        <p:grpSpPr>
          <a:xfrm>
            <a:off x="3007650" y="6536214"/>
            <a:ext cx="1082169" cy="321786"/>
            <a:chOff x="-69075" y="6510300"/>
            <a:chExt cx="1169320" cy="347700"/>
          </a:xfrm>
        </p:grpSpPr>
        <p:pic>
          <p:nvPicPr>
            <p:cNvPr id="106" name="Graphic 105" descr="Man outline">
              <a:extLst>
                <a:ext uri="{FF2B5EF4-FFF2-40B4-BE49-F238E27FC236}">
                  <a16:creationId xmlns:a16="http://schemas.microsoft.com/office/drawing/2014/main" id="{16FDF795-2392-458C-B094-5E1E614A51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07" name="Graphic 106" descr="Woman outline">
              <a:extLst>
                <a:ext uri="{FF2B5EF4-FFF2-40B4-BE49-F238E27FC236}">
                  <a16:creationId xmlns:a16="http://schemas.microsoft.com/office/drawing/2014/main" id="{851F97D5-FB32-44AA-8AF3-825CA19AB3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08" name="Graphic 107" descr="Man outline">
              <a:extLst>
                <a:ext uri="{FF2B5EF4-FFF2-40B4-BE49-F238E27FC236}">
                  <a16:creationId xmlns:a16="http://schemas.microsoft.com/office/drawing/2014/main" id="{1303EBF2-F048-431A-8808-B7A7596428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09" name="Graphic 108" descr="Woman outline">
              <a:extLst>
                <a:ext uri="{FF2B5EF4-FFF2-40B4-BE49-F238E27FC236}">
                  <a16:creationId xmlns:a16="http://schemas.microsoft.com/office/drawing/2014/main" id="{84FD7F90-6D4B-4D5F-B9DF-AF85245C8F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10" name="Graphic 109" descr="Man outline">
              <a:extLst>
                <a:ext uri="{FF2B5EF4-FFF2-40B4-BE49-F238E27FC236}">
                  <a16:creationId xmlns:a16="http://schemas.microsoft.com/office/drawing/2014/main" id="{D2D67146-188D-4535-B542-F031EA7D41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11" name="Graphic 110" descr="Woman outline">
              <a:extLst>
                <a:ext uri="{FF2B5EF4-FFF2-40B4-BE49-F238E27FC236}">
                  <a16:creationId xmlns:a16="http://schemas.microsoft.com/office/drawing/2014/main" id="{838240F5-24D9-4031-A6F2-1B484A5D15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112" name="Group 111">
            <a:extLst>
              <a:ext uri="{FF2B5EF4-FFF2-40B4-BE49-F238E27FC236}">
                <a16:creationId xmlns:a16="http://schemas.microsoft.com/office/drawing/2014/main" id="{B4D029D7-5556-48E9-B5D8-218DA2598D7E}"/>
              </a:ext>
            </a:extLst>
          </p:cNvPr>
          <p:cNvGrpSpPr/>
          <p:nvPr/>
        </p:nvGrpSpPr>
        <p:grpSpPr>
          <a:xfrm>
            <a:off x="3938274" y="6536214"/>
            <a:ext cx="1225431" cy="321786"/>
            <a:chOff x="-50023" y="5291100"/>
            <a:chExt cx="1324118" cy="347700"/>
          </a:xfrm>
        </p:grpSpPr>
        <p:pic>
          <p:nvPicPr>
            <p:cNvPr id="113" name="Graphic 112" descr="Man outline">
              <a:extLst>
                <a:ext uri="{FF2B5EF4-FFF2-40B4-BE49-F238E27FC236}">
                  <a16:creationId xmlns:a16="http://schemas.microsoft.com/office/drawing/2014/main" id="{932B301D-C7E8-4A97-A6CB-0B993F9EE0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114" name="Graphic 113" descr="Woman outline">
              <a:extLst>
                <a:ext uri="{FF2B5EF4-FFF2-40B4-BE49-F238E27FC236}">
                  <a16:creationId xmlns:a16="http://schemas.microsoft.com/office/drawing/2014/main" id="{743F997B-A799-4EBB-8EE1-1C69E6D959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115" name="Graphic 114" descr="Man outline">
              <a:extLst>
                <a:ext uri="{FF2B5EF4-FFF2-40B4-BE49-F238E27FC236}">
                  <a16:creationId xmlns:a16="http://schemas.microsoft.com/office/drawing/2014/main" id="{5CC91AC8-550C-4046-93DD-418374C17D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116" name="Graphic 115" descr="Woman outline">
              <a:extLst>
                <a:ext uri="{FF2B5EF4-FFF2-40B4-BE49-F238E27FC236}">
                  <a16:creationId xmlns:a16="http://schemas.microsoft.com/office/drawing/2014/main" id="{7D3375DF-A33B-4CE8-B52B-5637AC8C6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117" name="Graphic 116" descr="Man outline">
              <a:extLst>
                <a:ext uri="{FF2B5EF4-FFF2-40B4-BE49-F238E27FC236}">
                  <a16:creationId xmlns:a16="http://schemas.microsoft.com/office/drawing/2014/main" id="{26B9D7C0-53DE-4F13-B5AE-8BC62F132B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118" name="Graphic 117" descr="Woman outline">
              <a:extLst>
                <a:ext uri="{FF2B5EF4-FFF2-40B4-BE49-F238E27FC236}">
                  <a16:creationId xmlns:a16="http://schemas.microsoft.com/office/drawing/2014/main" id="{BAE81412-77B1-4F50-83D4-B29F1C75C9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119" name="Graphic 118" descr="Man outline">
              <a:extLst>
                <a:ext uri="{FF2B5EF4-FFF2-40B4-BE49-F238E27FC236}">
                  <a16:creationId xmlns:a16="http://schemas.microsoft.com/office/drawing/2014/main" id="{C31AC78E-6F9A-49D3-80B5-4057FBD6CF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120" name="Group 119">
            <a:extLst>
              <a:ext uri="{FF2B5EF4-FFF2-40B4-BE49-F238E27FC236}">
                <a16:creationId xmlns:a16="http://schemas.microsoft.com/office/drawing/2014/main" id="{FDAB1E24-0BE0-4F1D-BF48-4637014109DE}"/>
              </a:ext>
            </a:extLst>
          </p:cNvPr>
          <p:cNvGrpSpPr/>
          <p:nvPr/>
        </p:nvGrpSpPr>
        <p:grpSpPr>
          <a:xfrm>
            <a:off x="5012160" y="6536214"/>
            <a:ext cx="1214453" cy="321786"/>
            <a:chOff x="95249" y="6510300"/>
            <a:chExt cx="1312256" cy="347700"/>
          </a:xfrm>
        </p:grpSpPr>
        <p:pic>
          <p:nvPicPr>
            <p:cNvPr id="121" name="Graphic 120" descr="Woman outline">
              <a:extLst>
                <a:ext uri="{FF2B5EF4-FFF2-40B4-BE49-F238E27FC236}">
                  <a16:creationId xmlns:a16="http://schemas.microsoft.com/office/drawing/2014/main" id="{C7AA2EC7-073C-4839-9473-ECCED0F52A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22" name="Graphic 121" descr="Man outline">
              <a:extLst>
                <a:ext uri="{FF2B5EF4-FFF2-40B4-BE49-F238E27FC236}">
                  <a16:creationId xmlns:a16="http://schemas.microsoft.com/office/drawing/2014/main" id="{7BA08370-CADE-4E63-9673-3914D4E12C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23" name="Graphic 122" descr="Woman outline">
              <a:extLst>
                <a:ext uri="{FF2B5EF4-FFF2-40B4-BE49-F238E27FC236}">
                  <a16:creationId xmlns:a16="http://schemas.microsoft.com/office/drawing/2014/main" id="{E0582155-6EE8-434C-96E2-D4AD46F111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24" name="Graphic 123" descr="Man outline">
              <a:extLst>
                <a:ext uri="{FF2B5EF4-FFF2-40B4-BE49-F238E27FC236}">
                  <a16:creationId xmlns:a16="http://schemas.microsoft.com/office/drawing/2014/main" id="{65CCCF6B-711D-4258-AF8B-A4A9A67A44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25" name="Graphic 124" descr="Woman outline">
              <a:extLst>
                <a:ext uri="{FF2B5EF4-FFF2-40B4-BE49-F238E27FC236}">
                  <a16:creationId xmlns:a16="http://schemas.microsoft.com/office/drawing/2014/main" id="{7DA6A73F-87DF-4D6C-86A3-B721FA040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126" name="Graphic 125" descr="Man outline">
              <a:extLst>
                <a:ext uri="{FF2B5EF4-FFF2-40B4-BE49-F238E27FC236}">
                  <a16:creationId xmlns:a16="http://schemas.microsoft.com/office/drawing/2014/main" id="{FA6A7209-39AF-40E7-A9AC-6412E63245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127" name="Graphic 126" descr="Woman outline">
              <a:extLst>
                <a:ext uri="{FF2B5EF4-FFF2-40B4-BE49-F238E27FC236}">
                  <a16:creationId xmlns:a16="http://schemas.microsoft.com/office/drawing/2014/main" id="{C2976909-6581-41F9-A82D-96F6911AB0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28" name="Group 127">
            <a:extLst>
              <a:ext uri="{FF2B5EF4-FFF2-40B4-BE49-F238E27FC236}">
                <a16:creationId xmlns:a16="http://schemas.microsoft.com/office/drawing/2014/main" id="{7A53BC3C-3462-451A-B0DC-88E05D214760}"/>
              </a:ext>
            </a:extLst>
          </p:cNvPr>
          <p:cNvGrpSpPr/>
          <p:nvPr/>
        </p:nvGrpSpPr>
        <p:grpSpPr>
          <a:xfrm>
            <a:off x="6075068" y="6536214"/>
            <a:ext cx="1082169" cy="321786"/>
            <a:chOff x="-69075" y="6510300"/>
            <a:chExt cx="1169320" cy="347700"/>
          </a:xfrm>
        </p:grpSpPr>
        <p:pic>
          <p:nvPicPr>
            <p:cNvPr id="129" name="Graphic 128" descr="Man outline">
              <a:extLst>
                <a:ext uri="{FF2B5EF4-FFF2-40B4-BE49-F238E27FC236}">
                  <a16:creationId xmlns:a16="http://schemas.microsoft.com/office/drawing/2014/main" id="{C6A62B88-1930-4D55-9C9B-A5C7B8D82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30" name="Graphic 129" descr="Woman outline">
              <a:extLst>
                <a:ext uri="{FF2B5EF4-FFF2-40B4-BE49-F238E27FC236}">
                  <a16:creationId xmlns:a16="http://schemas.microsoft.com/office/drawing/2014/main" id="{54B5DB3E-EA66-4CF2-8564-7F5ED8BB7C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31" name="Graphic 130" descr="Man outline">
              <a:extLst>
                <a:ext uri="{FF2B5EF4-FFF2-40B4-BE49-F238E27FC236}">
                  <a16:creationId xmlns:a16="http://schemas.microsoft.com/office/drawing/2014/main" id="{43F90659-2A9A-46BC-8862-EA145F4997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32" name="Graphic 131" descr="Woman outline">
              <a:extLst>
                <a:ext uri="{FF2B5EF4-FFF2-40B4-BE49-F238E27FC236}">
                  <a16:creationId xmlns:a16="http://schemas.microsoft.com/office/drawing/2014/main" id="{A0615643-5D18-41C7-A2A9-01ECB7055A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33" name="Graphic 132" descr="Man outline">
              <a:extLst>
                <a:ext uri="{FF2B5EF4-FFF2-40B4-BE49-F238E27FC236}">
                  <a16:creationId xmlns:a16="http://schemas.microsoft.com/office/drawing/2014/main" id="{3D32ACC3-91F4-4D89-9281-7AB345A2C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34" name="Graphic 133" descr="Woman outline">
              <a:extLst>
                <a:ext uri="{FF2B5EF4-FFF2-40B4-BE49-F238E27FC236}">
                  <a16:creationId xmlns:a16="http://schemas.microsoft.com/office/drawing/2014/main" id="{B7DF2B03-3F36-4A13-AC68-D11457B50D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135" name="Group 134">
            <a:extLst>
              <a:ext uri="{FF2B5EF4-FFF2-40B4-BE49-F238E27FC236}">
                <a16:creationId xmlns:a16="http://schemas.microsoft.com/office/drawing/2014/main" id="{1C925AD0-D063-4747-BD78-8AB46205F6B5}"/>
              </a:ext>
            </a:extLst>
          </p:cNvPr>
          <p:cNvGrpSpPr/>
          <p:nvPr/>
        </p:nvGrpSpPr>
        <p:grpSpPr>
          <a:xfrm>
            <a:off x="7005692" y="6536214"/>
            <a:ext cx="1225431" cy="321786"/>
            <a:chOff x="-50023" y="5291100"/>
            <a:chExt cx="1324118" cy="347700"/>
          </a:xfrm>
        </p:grpSpPr>
        <p:pic>
          <p:nvPicPr>
            <p:cNvPr id="136" name="Graphic 135" descr="Man outline">
              <a:extLst>
                <a:ext uri="{FF2B5EF4-FFF2-40B4-BE49-F238E27FC236}">
                  <a16:creationId xmlns:a16="http://schemas.microsoft.com/office/drawing/2014/main" id="{75D894CE-EDBF-4AE0-B4DA-9C31A8979C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137" name="Graphic 136" descr="Woman outline">
              <a:extLst>
                <a:ext uri="{FF2B5EF4-FFF2-40B4-BE49-F238E27FC236}">
                  <a16:creationId xmlns:a16="http://schemas.microsoft.com/office/drawing/2014/main" id="{9F6628CB-7AC9-4AEE-AA14-634F9837B2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138" name="Graphic 137" descr="Man outline">
              <a:extLst>
                <a:ext uri="{FF2B5EF4-FFF2-40B4-BE49-F238E27FC236}">
                  <a16:creationId xmlns:a16="http://schemas.microsoft.com/office/drawing/2014/main" id="{AEDFD43E-7E9B-4CCF-A089-D1249E9DD2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139" name="Graphic 138" descr="Woman outline">
              <a:extLst>
                <a:ext uri="{FF2B5EF4-FFF2-40B4-BE49-F238E27FC236}">
                  <a16:creationId xmlns:a16="http://schemas.microsoft.com/office/drawing/2014/main" id="{B00FBAF6-CC48-423B-A239-23EF1CC740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140" name="Graphic 139" descr="Man outline">
              <a:extLst>
                <a:ext uri="{FF2B5EF4-FFF2-40B4-BE49-F238E27FC236}">
                  <a16:creationId xmlns:a16="http://schemas.microsoft.com/office/drawing/2014/main" id="{F70B03FC-C61D-4357-9B6E-3BBC8E098D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141" name="Graphic 140" descr="Woman outline">
              <a:extLst>
                <a:ext uri="{FF2B5EF4-FFF2-40B4-BE49-F238E27FC236}">
                  <a16:creationId xmlns:a16="http://schemas.microsoft.com/office/drawing/2014/main" id="{AD23D072-24B0-4D1C-9A60-04BA5B1AB0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142" name="Graphic 141" descr="Man outline">
              <a:extLst>
                <a:ext uri="{FF2B5EF4-FFF2-40B4-BE49-F238E27FC236}">
                  <a16:creationId xmlns:a16="http://schemas.microsoft.com/office/drawing/2014/main" id="{A27482E2-3F00-456A-8C99-CE03D1EDBE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143" name="Group 142">
            <a:extLst>
              <a:ext uri="{FF2B5EF4-FFF2-40B4-BE49-F238E27FC236}">
                <a16:creationId xmlns:a16="http://schemas.microsoft.com/office/drawing/2014/main" id="{D9D2589F-78C0-4BAB-BEF7-DF0533533C56}"/>
              </a:ext>
            </a:extLst>
          </p:cNvPr>
          <p:cNvGrpSpPr/>
          <p:nvPr/>
        </p:nvGrpSpPr>
        <p:grpSpPr>
          <a:xfrm>
            <a:off x="8079578" y="6536214"/>
            <a:ext cx="1214453" cy="321786"/>
            <a:chOff x="95249" y="6510300"/>
            <a:chExt cx="1312256" cy="347700"/>
          </a:xfrm>
        </p:grpSpPr>
        <p:pic>
          <p:nvPicPr>
            <p:cNvPr id="144" name="Graphic 143" descr="Woman outline">
              <a:extLst>
                <a:ext uri="{FF2B5EF4-FFF2-40B4-BE49-F238E27FC236}">
                  <a16:creationId xmlns:a16="http://schemas.microsoft.com/office/drawing/2014/main" id="{532A5085-8458-4CA8-9727-E08BF18A87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45" name="Graphic 144" descr="Man outline">
              <a:extLst>
                <a:ext uri="{FF2B5EF4-FFF2-40B4-BE49-F238E27FC236}">
                  <a16:creationId xmlns:a16="http://schemas.microsoft.com/office/drawing/2014/main" id="{B0B54D5F-6567-416B-9041-4E144646C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46" name="Graphic 145" descr="Woman outline">
              <a:extLst>
                <a:ext uri="{FF2B5EF4-FFF2-40B4-BE49-F238E27FC236}">
                  <a16:creationId xmlns:a16="http://schemas.microsoft.com/office/drawing/2014/main" id="{D37F6F49-2EAF-4864-9BB9-2AD4480D5F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47" name="Graphic 146" descr="Man outline">
              <a:extLst>
                <a:ext uri="{FF2B5EF4-FFF2-40B4-BE49-F238E27FC236}">
                  <a16:creationId xmlns:a16="http://schemas.microsoft.com/office/drawing/2014/main" id="{6E0EAC70-8A46-42DE-95A2-9893DDA80B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48" name="Graphic 147" descr="Woman outline">
              <a:extLst>
                <a:ext uri="{FF2B5EF4-FFF2-40B4-BE49-F238E27FC236}">
                  <a16:creationId xmlns:a16="http://schemas.microsoft.com/office/drawing/2014/main" id="{20968E1A-1915-4F8C-A410-7E1840A79F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149" name="Graphic 148" descr="Man outline">
              <a:extLst>
                <a:ext uri="{FF2B5EF4-FFF2-40B4-BE49-F238E27FC236}">
                  <a16:creationId xmlns:a16="http://schemas.microsoft.com/office/drawing/2014/main" id="{EF78A21C-AC03-4014-ACF8-B9625B55A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150" name="Graphic 149" descr="Woman outline">
              <a:extLst>
                <a:ext uri="{FF2B5EF4-FFF2-40B4-BE49-F238E27FC236}">
                  <a16:creationId xmlns:a16="http://schemas.microsoft.com/office/drawing/2014/main" id="{B235D90A-40E8-4E8B-98DE-44AE1E28D4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51" name="Group 150">
            <a:extLst>
              <a:ext uri="{FF2B5EF4-FFF2-40B4-BE49-F238E27FC236}">
                <a16:creationId xmlns:a16="http://schemas.microsoft.com/office/drawing/2014/main" id="{70E42E1C-0980-4FB4-BA38-248390E551F7}"/>
              </a:ext>
            </a:extLst>
          </p:cNvPr>
          <p:cNvGrpSpPr/>
          <p:nvPr/>
        </p:nvGrpSpPr>
        <p:grpSpPr>
          <a:xfrm>
            <a:off x="9142486" y="6536214"/>
            <a:ext cx="1082169" cy="321786"/>
            <a:chOff x="-69075" y="6510300"/>
            <a:chExt cx="1169320" cy="347700"/>
          </a:xfrm>
        </p:grpSpPr>
        <p:pic>
          <p:nvPicPr>
            <p:cNvPr id="152" name="Graphic 151" descr="Man outline">
              <a:extLst>
                <a:ext uri="{FF2B5EF4-FFF2-40B4-BE49-F238E27FC236}">
                  <a16:creationId xmlns:a16="http://schemas.microsoft.com/office/drawing/2014/main" id="{C0DAA6AC-42D5-4378-A6D9-6541401930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53" name="Graphic 152" descr="Woman outline">
              <a:extLst>
                <a:ext uri="{FF2B5EF4-FFF2-40B4-BE49-F238E27FC236}">
                  <a16:creationId xmlns:a16="http://schemas.microsoft.com/office/drawing/2014/main" id="{2B70C1AC-423A-4555-841F-AA5EE4E18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54" name="Graphic 153" descr="Man outline">
              <a:extLst>
                <a:ext uri="{FF2B5EF4-FFF2-40B4-BE49-F238E27FC236}">
                  <a16:creationId xmlns:a16="http://schemas.microsoft.com/office/drawing/2014/main" id="{06150B99-652C-439A-9A8C-3297E476F0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55" name="Graphic 154" descr="Woman outline">
              <a:extLst>
                <a:ext uri="{FF2B5EF4-FFF2-40B4-BE49-F238E27FC236}">
                  <a16:creationId xmlns:a16="http://schemas.microsoft.com/office/drawing/2014/main" id="{6376395D-1CB3-4A0A-AFF5-22A6BEAA58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56" name="Graphic 155" descr="Man outline">
              <a:extLst>
                <a:ext uri="{FF2B5EF4-FFF2-40B4-BE49-F238E27FC236}">
                  <a16:creationId xmlns:a16="http://schemas.microsoft.com/office/drawing/2014/main" id="{DBA8BC78-F027-49CF-8A96-C6F2CDC35A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57" name="Graphic 156" descr="Woman outline">
              <a:extLst>
                <a:ext uri="{FF2B5EF4-FFF2-40B4-BE49-F238E27FC236}">
                  <a16:creationId xmlns:a16="http://schemas.microsoft.com/office/drawing/2014/main" id="{000236D7-D9C7-434D-AF0A-03A41E2F3F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158" name="Group 157">
            <a:extLst>
              <a:ext uri="{FF2B5EF4-FFF2-40B4-BE49-F238E27FC236}">
                <a16:creationId xmlns:a16="http://schemas.microsoft.com/office/drawing/2014/main" id="{5D5C44CA-B1B7-4176-A8CC-414CF8F8AFBD}"/>
              </a:ext>
            </a:extLst>
          </p:cNvPr>
          <p:cNvGrpSpPr/>
          <p:nvPr/>
        </p:nvGrpSpPr>
        <p:grpSpPr>
          <a:xfrm>
            <a:off x="10073110" y="6536214"/>
            <a:ext cx="1225431" cy="321786"/>
            <a:chOff x="-50023" y="5291100"/>
            <a:chExt cx="1324118" cy="347700"/>
          </a:xfrm>
        </p:grpSpPr>
        <p:pic>
          <p:nvPicPr>
            <p:cNvPr id="159" name="Graphic 158" descr="Man outline">
              <a:extLst>
                <a:ext uri="{FF2B5EF4-FFF2-40B4-BE49-F238E27FC236}">
                  <a16:creationId xmlns:a16="http://schemas.microsoft.com/office/drawing/2014/main" id="{3C077215-9ACC-4ED3-B101-AC82CD13AE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160" name="Graphic 159" descr="Woman outline">
              <a:extLst>
                <a:ext uri="{FF2B5EF4-FFF2-40B4-BE49-F238E27FC236}">
                  <a16:creationId xmlns:a16="http://schemas.microsoft.com/office/drawing/2014/main" id="{F8500848-5FC4-4E5D-94D4-BD61ABD63D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161" name="Graphic 160" descr="Man outline">
              <a:extLst>
                <a:ext uri="{FF2B5EF4-FFF2-40B4-BE49-F238E27FC236}">
                  <a16:creationId xmlns:a16="http://schemas.microsoft.com/office/drawing/2014/main" id="{5546E4E2-8482-42FF-BFFB-F61EA6B3F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162" name="Graphic 161" descr="Woman outline">
              <a:extLst>
                <a:ext uri="{FF2B5EF4-FFF2-40B4-BE49-F238E27FC236}">
                  <a16:creationId xmlns:a16="http://schemas.microsoft.com/office/drawing/2014/main" id="{32102F63-FAD0-42FE-9047-B1CA9E551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163" name="Graphic 162" descr="Man outline">
              <a:extLst>
                <a:ext uri="{FF2B5EF4-FFF2-40B4-BE49-F238E27FC236}">
                  <a16:creationId xmlns:a16="http://schemas.microsoft.com/office/drawing/2014/main" id="{7892C606-4427-48DE-A095-381B9C27B7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164" name="Graphic 163" descr="Woman outline">
              <a:extLst>
                <a:ext uri="{FF2B5EF4-FFF2-40B4-BE49-F238E27FC236}">
                  <a16:creationId xmlns:a16="http://schemas.microsoft.com/office/drawing/2014/main" id="{C14D8C50-614E-4623-BB45-975D438CAF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165" name="Graphic 164" descr="Man outline">
              <a:extLst>
                <a:ext uri="{FF2B5EF4-FFF2-40B4-BE49-F238E27FC236}">
                  <a16:creationId xmlns:a16="http://schemas.microsoft.com/office/drawing/2014/main" id="{0CB9AE94-A61D-4346-8554-0B07A16DD2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spTree>
    <p:extLst>
      <p:ext uri="{BB962C8B-B14F-4D97-AF65-F5344CB8AC3E}">
        <p14:creationId xmlns:p14="http://schemas.microsoft.com/office/powerpoint/2010/main" val="21869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46F9-C063-49C0-A2D1-9C2AA9A2B027}"/>
              </a:ext>
            </a:extLst>
          </p:cNvPr>
          <p:cNvSpPr>
            <a:spLocks noGrp="1"/>
          </p:cNvSpPr>
          <p:nvPr>
            <p:ph type="title"/>
          </p:nvPr>
        </p:nvSpPr>
        <p:spPr/>
        <p:txBody>
          <a:bodyPr/>
          <a:lstStyle/>
          <a:p>
            <a:r>
              <a:rPr lang="en-US" dirty="0"/>
              <a:t>Services and Hotlines</a:t>
            </a:r>
          </a:p>
        </p:txBody>
      </p:sp>
      <p:sp>
        <p:nvSpPr>
          <p:cNvPr id="3" name="Content Placeholder 2">
            <a:extLst>
              <a:ext uri="{FF2B5EF4-FFF2-40B4-BE49-F238E27FC236}">
                <a16:creationId xmlns:a16="http://schemas.microsoft.com/office/drawing/2014/main" id="{56224EC5-5782-4D28-98A6-5C53AAFE0BE1}"/>
              </a:ext>
            </a:extLst>
          </p:cNvPr>
          <p:cNvSpPr>
            <a:spLocks noGrp="1"/>
          </p:cNvSpPr>
          <p:nvPr>
            <p:ph idx="1"/>
          </p:nvPr>
        </p:nvSpPr>
        <p:spPr/>
        <p:txBody>
          <a:bodyPr/>
          <a:lstStyle/>
          <a:p>
            <a:r>
              <a:rPr lang="en-US" dirty="0"/>
              <a:t>National Domestic Violence Hotline: </a:t>
            </a:r>
            <a:r>
              <a:rPr lang="en-US" dirty="0">
                <a:hlinkClick r:id="rId2"/>
              </a:rPr>
              <a:t>https://www.thehotline.org/</a:t>
            </a:r>
            <a:endParaRPr lang="en-US" dirty="0"/>
          </a:p>
          <a:p>
            <a:endParaRPr lang="en-US" dirty="0"/>
          </a:p>
          <a:p>
            <a:r>
              <a:rPr lang="en-US" dirty="0"/>
              <a:t>UW’s </a:t>
            </a:r>
            <a:r>
              <a:rPr lang="en-US" dirty="0" err="1"/>
              <a:t>LiveWell</a:t>
            </a:r>
            <a:r>
              <a:rPr lang="en-US" dirty="0"/>
              <a:t> Confidential Advocates: </a:t>
            </a:r>
            <a:r>
              <a:rPr lang="en-US" dirty="0">
                <a:hlinkClick r:id="rId3"/>
              </a:rPr>
              <a:t>https://livewell.uw.edu/survivor-support-advocacy/</a:t>
            </a:r>
            <a:endParaRPr lang="en-US" dirty="0"/>
          </a:p>
          <a:p>
            <a:endParaRPr lang="en-US" dirty="0"/>
          </a:p>
          <a:p>
            <a:r>
              <a:rPr lang="en-US" dirty="0" err="1"/>
              <a:t>Lifewire</a:t>
            </a:r>
            <a:r>
              <a:rPr lang="en-US" dirty="0"/>
              <a:t>: </a:t>
            </a:r>
            <a:r>
              <a:rPr lang="en-US" dirty="0">
                <a:hlinkClick r:id="rId4"/>
              </a:rPr>
              <a:t>https://www.lifewire.org/</a:t>
            </a:r>
            <a:endParaRPr lang="en-US" dirty="0"/>
          </a:p>
          <a:p>
            <a:endParaRPr lang="en-US" dirty="0"/>
          </a:p>
          <a:p>
            <a:r>
              <a:rPr lang="en-US" dirty="0"/>
              <a:t>Many more resources on </a:t>
            </a:r>
            <a:r>
              <a:rPr lang="en-US" dirty="0">
                <a:hlinkClick r:id="rId5"/>
              </a:rPr>
              <a:t>UW’s Police page</a:t>
            </a:r>
            <a:r>
              <a:rPr lang="en-US" dirty="0"/>
              <a:t>.</a:t>
            </a:r>
          </a:p>
        </p:txBody>
      </p:sp>
      <p:grpSp>
        <p:nvGrpSpPr>
          <p:cNvPr id="89" name="Group 88">
            <a:extLst>
              <a:ext uri="{FF2B5EF4-FFF2-40B4-BE49-F238E27FC236}">
                <a16:creationId xmlns:a16="http://schemas.microsoft.com/office/drawing/2014/main" id="{C4E56752-824B-4F73-8A0C-B322B6004921}"/>
              </a:ext>
            </a:extLst>
          </p:cNvPr>
          <p:cNvGrpSpPr/>
          <p:nvPr/>
        </p:nvGrpSpPr>
        <p:grpSpPr>
          <a:xfrm>
            <a:off x="-38803" y="6536214"/>
            <a:ext cx="2135090" cy="321786"/>
            <a:chOff x="-69075" y="6510300"/>
            <a:chExt cx="2307034" cy="347700"/>
          </a:xfrm>
        </p:grpSpPr>
        <p:grpSp>
          <p:nvGrpSpPr>
            <p:cNvPr id="90" name="Group 89">
              <a:extLst>
                <a:ext uri="{FF2B5EF4-FFF2-40B4-BE49-F238E27FC236}">
                  <a16:creationId xmlns:a16="http://schemas.microsoft.com/office/drawing/2014/main" id="{BE33B897-6A45-4F68-A975-A0D1135B2C43}"/>
                </a:ext>
              </a:extLst>
            </p:cNvPr>
            <p:cNvGrpSpPr/>
            <p:nvPr/>
          </p:nvGrpSpPr>
          <p:grpSpPr>
            <a:xfrm>
              <a:off x="-69075" y="6510300"/>
              <a:ext cx="1169320" cy="347700"/>
              <a:chOff x="-69075" y="6510300"/>
              <a:chExt cx="1169320" cy="347700"/>
            </a:xfrm>
          </p:grpSpPr>
          <p:pic>
            <p:nvPicPr>
              <p:cNvPr id="99" name="Graphic 98" descr="Man outline">
                <a:extLst>
                  <a:ext uri="{FF2B5EF4-FFF2-40B4-BE49-F238E27FC236}">
                    <a16:creationId xmlns:a16="http://schemas.microsoft.com/office/drawing/2014/main" id="{6D073D88-654E-4C36-A624-6B60BBB760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75" y="6510300"/>
                <a:ext cx="347700" cy="347700"/>
              </a:xfrm>
              <a:prstGeom prst="rect">
                <a:avLst/>
              </a:prstGeom>
            </p:spPr>
          </p:pic>
          <p:pic>
            <p:nvPicPr>
              <p:cNvPr id="100" name="Graphic 99" descr="Woman outline">
                <a:extLst>
                  <a:ext uri="{FF2B5EF4-FFF2-40B4-BE49-F238E27FC236}">
                    <a16:creationId xmlns:a16="http://schemas.microsoft.com/office/drawing/2014/main" id="{B5564457-E3A1-40AB-B19A-B900668DCE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01" name="Graphic 100" descr="Man outline">
                <a:extLst>
                  <a:ext uri="{FF2B5EF4-FFF2-40B4-BE49-F238E27FC236}">
                    <a16:creationId xmlns:a16="http://schemas.microsoft.com/office/drawing/2014/main" id="{94761254-81C9-4E8A-9885-C814F0F2C3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02" name="Graphic 101" descr="Woman outline">
                <a:extLst>
                  <a:ext uri="{FF2B5EF4-FFF2-40B4-BE49-F238E27FC236}">
                    <a16:creationId xmlns:a16="http://schemas.microsoft.com/office/drawing/2014/main" id="{003CC263-FAB8-4AF8-A315-B0EFDCDD1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03" name="Graphic 102" descr="Man outline">
                <a:extLst>
                  <a:ext uri="{FF2B5EF4-FFF2-40B4-BE49-F238E27FC236}">
                    <a16:creationId xmlns:a16="http://schemas.microsoft.com/office/drawing/2014/main" id="{7E102EE5-D64F-48B9-AAD8-833B4211AF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04" name="Graphic 103" descr="Woman outline">
                <a:extLst>
                  <a:ext uri="{FF2B5EF4-FFF2-40B4-BE49-F238E27FC236}">
                    <a16:creationId xmlns:a16="http://schemas.microsoft.com/office/drawing/2014/main" id="{9F967B4F-3414-4A05-BD3E-8DCCDD3BFE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grpSp>
        <p:grpSp>
          <p:nvGrpSpPr>
            <p:cNvPr id="91" name="Group 90">
              <a:extLst>
                <a:ext uri="{FF2B5EF4-FFF2-40B4-BE49-F238E27FC236}">
                  <a16:creationId xmlns:a16="http://schemas.microsoft.com/office/drawing/2014/main" id="{47B490CE-95E7-4E8C-A70E-D5825F8658E8}"/>
                </a:ext>
              </a:extLst>
            </p:cNvPr>
            <p:cNvGrpSpPr/>
            <p:nvPr/>
          </p:nvGrpSpPr>
          <p:grpSpPr>
            <a:xfrm>
              <a:off x="913841" y="6510300"/>
              <a:ext cx="1324118" cy="347700"/>
              <a:chOff x="-50023" y="5291100"/>
              <a:chExt cx="1324118" cy="347700"/>
            </a:xfrm>
          </p:grpSpPr>
          <p:pic>
            <p:nvPicPr>
              <p:cNvPr id="92" name="Graphic 91" descr="Man outline">
                <a:extLst>
                  <a:ext uri="{FF2B5EF4-FFF2-40B4-BE49-F238E27FC236}">
                    <a16:creationId xmlns:a16="http://schemas.microsoft.com/office/drawing/2014/main" id="{CFF21CAC-84B5-4908-B2B6-97F5294F64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23" y="5291100"/>
                <a:ext cx="347700" cy="347700"/>
              </a:xfrm>
              <a:prstGeom prst="rect">
                <a:avLst/>
              </a:prstGeom>
            </p:spPr>
          </p:pic>
          <p:pic>
            <p:nvPicPr>
              <p:cNvPr id="93" name="Graphic 92" descr="Woman outline">
                <a:extLst>
                  <a:ext uri="{FF2B5EF4-FFF2-40B4-BE49-F238E27FC236}">
                    <a16:creationId xmlns:a16="http://schemas.microsoft.com/office/drawing/2014/main" id="{57E46928-8393-4DAC-A138-D00D7A29FD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301" y="5291100"/>
                <a:ext cx="347700" cy="347700"/>
              </a:xfrm>
              <a:prstGeom prst="rect">
                <a:avLst/>
              </a:prstGeom>
            </p:spPr>
          </p:pic>
          <p:pic>
            <p:nvPicPr>
              <p:cNvPr id="94" name="Graphic 93" descr="Man outline">
                <a:extLst>
                  <a:ext uri="{FF2B5EF4-FFF2-40B4-BE49-F238E27FC236}">
                    <a16:creationId xmlns:a16="http://schemas.microsoft.com/office/drawing/2014/main" id="{278192AB-D44A-4ABE-927F-B85DCC5780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625" y="5291100"/>
                <a:ext cx="347700" cy="347700"/>
              </a:xfrm>
              <a:prstGeom prst="rect">
                <a:avLst/>
              </a:prstGeom>
            </p:spPr>
          </p:pic>
          <p:pic>
            <p:nvPicPr>
              <p:cNvPr id="95" name="Graphic 94" descr="Woman outline">
                <a:extLst>
                  <a:ext uri="{FF2B5EF4-FFF2-40B4-BE49-F238E27FC236}">
                    <a16:creationId xmlns:a16="http://schemas.microsoft.com/office/drawing/2014/main" id="{C1E2CCB4-30F5-4D48-884B-66DF890ED7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2949" y="5291100"/>
                <a:ext cx="347700" cy="347700"/>
              </a:xfrm>
              <a:prstGeom prst="rect">
                <a:avLst/>
              </a:prstGeom>
            </p:spPr>
          </p:pic>
          <p:pic>
            <p:nvPicPr>
              <p:cNvPr id="96" name="Graphic 95" descr="Man outline">
                <a:extLst>
                  <a:ext uri="{FF2B5EF4-FFF2-40B4-BE49-F238E27FC236}">
                    <a16:creationId xmlns:a16="http://schemas.microsoft.com/office/drawing/2014/main" id="{DD8927B8-FE4B-4AD0-890D-1A0B67515B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273" y="5291100"/>
                <a:ext cx="347700" cy="347700"/>
              </a:xfrm>
              <a:prstGeom prst="rect">
                <a:avLst/>
              </a:prstGeom>
            </p:spPr>
          </p:pic>
          <p:pic>
            <p:nvPicPr>
              <p:cNvPr id="97" name="Graphic 96" descr="Woman outline">
                <a:extLst>
                  <a:ext uri="{FF2B5EF4-FFF2-40B4-BE49-F238E27FC236}">
                    <a16:creationId xmlns:a16="http://schemas.microsoft.com/office/drawing/2014/main" id="{2BD2D1DF-53BE-4635-88DD-9DEC975CCD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597" y="5291100"/>
                <a:ext cx="347700" cy="347700"/>
              </a:xfrm>
              <a:prstGeom prst="rect">
                <a:avLst/>
              </a:prstGeom>
            </p:spPr>
          </p:pic>
          <p:pic>
            <p:nvPicPr>
              <p:cNvPr id="98" name="Graphic 97" descr="Man outline">
                <a:extLst>
                  <a:ext uri="{FF2B5EF4-FFF2-40B4-BE49-F238E27FC236}">
                    <a16:creationId xmlns:a16="http://schemas.microsoft.com/office/drawing/2014/main" id="{66B09FBA-1951-4EFA-8305-57B0E0DC91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95" y="5291100"/>
                <a:ext cx="347700" cy="347700"/>
              </a:xfrm>
              <a:prstGeom prst="rect">
                <a:avLst/>
              </a:prstGeom>
            </p:spPr>
          </p:pic>
        </p:grpSp>
      </p:grpSp>
      <p:grpSp>
        <p:nvGrpSpPr>
          <p:cNvPr id="105" name="Group 104">
            <a:extLst>
              <a:ext uri="{FF2B5EF4-FFF2-40B4-BE49-F238E27FC236}">
                <a16:creationId xmlns:a16="http://schemas.microsoft.com/office/drawing/2014/main" id="{4F3828DA-9F70-43D8-BB5C-50EE77A0D4C2}"/>
              </a:ext>
            </a:extLst>
          </p:cNvPr>
          <p:cNvGrpSpPr/>
          <p:nvPr/>
        </p:nvGrpSpPr>
        <p:grpSpPr>
          <a:xfrm>
            <a:off x="1944742" y="6536214"/>
            <a:ext cx="1214453" cy="321786"/>
            <a:chOff x="95249" y="6510300"/>
            <a:chExt cx="1312256" cy="347700"/>
          </a:xfrm>
        </p:grpSpPr>
        <p:pic>
          <p:nvPicPr>
            <p:cNvPr id="106" name="Graphic 105" descr="Woman outline">
              <a:extLst>
                <a:ext uri="{FF2B5EF4-FFF2-40B4-BE49-F238E27FC236}">
                  <a16:creationId xmlns:a16="http://schemas.microsoft.com/office/drawing/2014/main" id="{9B5EA6A1-DF5B-414D-87C5-884C6E117A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07" name="Graphic 106" descr="Man outline">
              <a:extLst>
                <a:ext uri="{FF2B5EF4-FFF2-40B4-BE49-F238E27FC236}">
                  <a16:creationId xmlns:a16="http://schemas.microsoft.com/office/drawing/2014/main" id="{3FD67107-7357-4067-98EA-F714D66603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08" name="Graphic 107" descr="Woman outline">
              <a:extLst>
                <a:ext uri="{FF2B5EF4-FFF2-40B4-BE49-F238E27FC236}">
                  <a16:creationId xmlns:a16="http://schemas.microsoft.com/office/drawing/2014/main" id="{7FE5EC03-A125-44B1-96EE-DA31A139F7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09" name="Graphic 108" descr="Man outline">
              <a:extLst>
                <a:ext uri="{FF2B5EF4-FFF2-40B4-BE49-F238E27FC236}">
                  <a16:creationId xmlns:a16="http://schemas.microsoft.com/office/drawing/2014/main" id="{7C962059-BEBB-4995-ABAD-4CA0550B17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10" name="Graphic 109" descr="Woman outline">
              <a:extLst>
                <a:ext uri="{FF2B5EF4-FFF2-40B4-BE49-F238E27FC236}">
                  <a16:creationId xmlns:a16="http://schemas.microsoft.com/office/drawing/2014/main" id="{6D8ECBB3-256B-44B8-905B-C31F2CC131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pic>
          <p:nvPicPr>
            <p:cNvPr id="111" name="Graphic 110" descr="Man outline">
              <a:extLst>
                <a:ext uri="{FF2B5EF4-FFF2-40B4-BE49-F238E27FC236}">
                  <a16:creationId xmlns:a16="http://schemas.microsoft.com/office/drawing/2014/main" id="{AC22F46E-AFEE-4C7E-9DDA-4508B36DCB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343" y="6510300"/>
              <a:ext cx="347700" cy="347700"/>
            </a:xfrm>
            <a:prstGeom prst="rect">
              <a:avLst/>
            </a:prstGeom>
          </p:spPr>
        </p:pic>
        <p:pic>
          <p:nvPicPr>
            <p:cNvPr id="112" name="Graphic 111" descr="Woman outline">
              <a:extLst>
                <a:ext uri="{FF2B5EF4-FFF2-40B4-BE49-F238E27FC236}">
                  <a16:creationId xmlns:a16="http://schemas.microsoft.com/office/drawing/2014/main" id="{1DBB9B87-2234-4325-9770-4F9729C46D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805" y="6510300"/>
              <a:ext cx="347700" cy="347700"/>
            </a:xfrm>
            <a:prstGeom prst="rect">
              <a:avLst/>
            </a:prstGeom>
          </p:spPr>
        </p:pic>
      </p:grpSp>
      <p:grpSp>
        <p:nvGrpSpPr>
          <p:cNvPr id="113" name="Group 112">
            <a:extLst>
              <a:ext uri="{FF2B5EF4-FFF2-40B4-BE49-F238E27FC236}">
                <a16:creationId xmlns:a16="http://schemas.microsoft.com/office/drawing/2014/main" id="{71FA13F2-84EE-49B6-8276-77D7BDC00F41}"/>
              </a:ext>
            </a:extLst>
          </p:cNvPr>
          <p:cNvGrpSpPr/>
          <p:nvPr/>
        </p:nvGrpSpPr>
        <p:grpSpPr>
          <a:xfrm>
            <a:off x="3007650" y="6536214"/>
            <a:ext cx="1082169" cy="321786"/>
            <a:chOff x="-69075" y="6510300"/>
            <a:chExt cx="1169320" cy="347700"/>
          </a:xfrm>
        </p:grpSpPr>
        <p:pic>
          <p:nvPicPr>
            <p:cNvPr id="114" name="Graphic 113" descr="Man outline">
              <a:extLst>
                <a:ext uri="{FF2B5EF4-FFF2-40B4-BE49-F238E27FC236}">
                  <a16:creationId xmlns:a16="http://schemas.microsoft.com/office/drawing/2014/main" id="{F092D5A1-56C4-441C-9C58-2072CB4B83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75" y="6510300"/>
              <a:ext cx="347700" cy="347700"/>
            </a:xfrm>
            <a:prstGeom prst="rect">
              <a:avLst/>
            </a:prstGeom>
          </p:spPr>
        </p:pic>
        <p:pic>
          <p:nvPicPr>
            <p:cNvPr id="115" name="Graphic 114" descr="Woman outline">
              <a:extLst>
                <a:ext uri="{FF2B5EF4-FFF2-40B4-BE49-F238E27FC236}">
                  <a16:creationId xmlns:a16="http://schemas.microsoft.com/office/drawing/2014/main" id="{2D9FDF4A-1A4E-4EE6-A2A7-8A26937345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16" name="Graphic 115" descr="Man outline">
              <a:extLst>
                <a:ext uri="{FF2B5EF4-FFF2-40B4-BE49-F238E27FC236}">
                  <a16:creationId xmlns:a16="http://schemas.microsoft.com/office/drawing/2014/main" id="{7787518F-E08A-4266-90C2-46C5FF8AD9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17" name="Graphic 116" descr="Woman outline">
              <a:extLst>
                <a:ext uri="{FF2B5EF4-FFF2-40B4-BE49-F238E27FC236}">
                  <a16:creationId xmlns:a16="http://schemas.microsoft.com/office/drawing/2014/main" id="{F0FD37CB-EE81-4DDC-8E07-1411A6E4C4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18" name="Graphic 117" descr="Man outline">
              <a:extLst>
                <a:ext uri="{FF2B5EF4-FFF2-40B4-BE49-F238E27FC236}">
                  <a16:creationId xmlns:a16="http://schemas.microsoft.com/office/drawing/2014/main" id="{B49F6428-4D8C-43FE-899D-4AB5693534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19" name="Graphic 118" descr="Woman outline">
              <a:extLst>
                <a:ext uri="{FF2B5EF4-FFF2-40B4-BE49-F238E27FC236}">
                  <a16:creationId xmlns:a16="http://schemas.microsoft.com/office/drawing/2014/main" id="{BF90A0B2-0556-4B30-B1C6-6267B1ACEE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grpSp>
      <p:grpSp>
        <p:nvGrpSpPr>
          <p:cNvPr id="120" name="Group 119">
            <a:extLst>
              <a:ext uri="{FF2B5EF4-FFF2-40B4-BE49-F238E27FC236}">
                <a16:creationId xmlns:a16="http://schemas.microsoft.com/office/drawing/2014/main" id="{CDE15356-FF79-47BE-A741-C7DFF04B2A64}"/>
              </a:ext>
            </a:extLst>
          </p:cNvPr>
          <p:cNvGrpSpPr/>
          <p:nvPr/>
        </p:nvGrpSpPr>
        <p:grpSpPr>
          <a:xfrm>
            <a:off x="3938274" y="6536214"/>
            <a:ext cx="1225431" cy="321786"/>
            <a:chOff x="-50023" y="5291100"/>
            <a:chExt cx="1324118" cy="347700"/>
          </a:xfrm>
        </p:grpSpPr>
        <p:pic>
          <p:nvPicPr>
            <p:cNvPr id="121" name="Graphic 120" descr="Man outline">
              <a:extLst>
                <a:ext uri="{FF2B5EF4-FFF2-40B4-BE49-F238E27FC236}">
                  <a16:creationId xmlns:a16="http://schemas.microsoft.com/office/drawing/2014/main" id="{A6F68853-E5D3-4D02-928B-D78120945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23" y="5291100"/>
              <a:ext cx="347700" cy="347700"/>
            </a:xfrm>
            <a:prstGeom prst="rect">
              <a:avLst/>
            </a:prstGeom>
          </p:spPr>
        </p:pic>
        <p:pic>
          <p:nvPicPr>
            <p:cNvPr id="122" name="Graphic 121" descr="Woman outline">
              <a:extLst>
                <a:ext uri="{FF2B5EF4-FFF2-40B4-BE49-F238E27FC236}">
                  <a16:creationId xmlns:a16="http://schemas.microsoft.com/office/drawing/2014/main" id="{9171119D-CAB2-4C2D-8DC6-D67CC72B47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301" y="5291100"/>
              <a:ext cx="347700" cy="347700"/>
            </a:xfrm>
            <a:prstGeom prst="rect">
              <a:avLst/>
            </a:prstGeom>
          </p:spPr>
        </p:pic>
        <p:pic>
          <p:nvPicPr>
            <p:cNvPr id="123" name="Graphic 122" descr="Man outline">
              <a:extLst>
                <a:ext uri="{FF2B5EF4-FFF2-40B4-BE49-F238E27FC236}">
                  <a16:creationId xmlns:a16="http://schemas.microsoft.com/office/drawing/2014/main" id="{5B25B153-AAB9-4E75-B544-D2F6C39D13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625" y="5291100"/>
              <a:ext cx="347700" cy="347700"/>
            </a:xfrm>
            <a:prstGeom prst="rect">
              <a:avLst/>
            </a:prstGeom>
          </p:spPr>
        </p:pic>
        <p:pic>
          <p:nvPicPr>
            <p:cNvPr id="124" name="Graphic 123" descr="Woman outline">
              <a:extLst>
                <a:ext uri="{FF2B5EF4-FFF2-40B4-BE49-F238E27FC236}">
                  <a16:creationId xmlns:a16="http://schemas.microsoft.com/office/drawing/2014/main" id="{A0A6510A-CAE7-4DC4-9184-C2FADA6C1D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2949" y="5291100"/>
              <a:ext cx="347700" cy="347700"/>
            </a:xfrm>
            <a:prstGeom prst="rect">
              <a:avLst/>
            </a:prstGeom>
          </p:spPr>
        </p:pic>
        <p:pic>
          <p:nvPicPr>
            <p:cNvPr id="125" name="Graphic 124" descr="Man outline">
              <a:extLst>
                <a:ext uri="{FF2B5EF4-FFF2-40B4-BE49-F238E27FC236}">
                  <a16:creationId xmlns:a16="http://schemas.microsoft.com/office/drawing/2014/main" id="{A048EA38-3B27-44DE-82B0-0624166DB0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273" y="5291100"/>
              <a:ext cx="347700" cy="347700"/>
            </a:xfrm>
            <a:prstGeom prst="rect">
              <a:avLst/>
            </a:prstGeom>
          </p:spPr>
        </p:pic>
        <p:pic>
          <p:nvPicPr>
            <p:cNvPr id="126" name="Graphic 125" descr="Woman outline">
              <a:extLst>
                <a:ext uri="{FF2B5EF4-FFF2-40B4-BE49-F238E27FC236}">
                  <a16:creationId xmlns:a16="http://schemas.microsoft.com/office/drawing/2014/main" id="{20DE6CF1-FA94-480D-96D2-2CC231B409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597" y="5291100"/>
              <a:ext cx="347700" cy="347700"/>
            </a:xfrm>
            <a:prstGeom prst="rect">
              <a:avLst/>
            </a:prstGeom>
          </p:spPr>
        </p:pic>
        <p:pic>
          <p:nvPicPr>
            <p:cNvPr id="127" name="Graphic 126" descr="Man outline">
              <a:extLst>
                <a:ext uri="{FF2B5EF4-FFF2-40B4-BE49-F238E27FC236}">
                  <a16:creationId xmlns:a16="http://schemas.microsoft.com/office/drawing/2014/main" id="{10F4AF96-D79F-471F-90DA-82E36924BB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95" y="5291100"/>
              <a:ext cx="347700" cy="347700"/>
            </a:xfrm>
            <a:prstGeom prst="rect">
              <a:avLst/>
            </a:prstGeom>
          </p:spPr>
        </p:pic>
      </p:grpSp>
      <p:grpSp>
        <p:nvGrpSpPr>
          <p:cNvPr id="128" name="Group 127">
            <a:extLst>
              <a:ext uri="{FF2B5EF4-FFF2-40B4-BE49-F238E27FC236}">
                <a16:creationId xmlns:a16="http://schemas.microsoft.com/office/drawing/2014/main" id="{B5EC00EA-983F-47F3-BC21-DB1FA94CE83D}"/>
              </a:ext>
            </a:extLst>
          </p:cNvPr>
          <p:cNvGrpSpPr/>
          <p:nvPr/>
        </p:nvGrpSpPr>
        <p:grpSpPr>
          <a:xfrm>
            <a:off x="5012160" y="6536214"/>
            <a:ext cx="1214453" cy="321786"/>
            <a:chOff x="95249" y="6510300"/>
            <a:chExt cx="1312256" cy="347700"/>
          </a:xfrm>
        </p:grpSpPr>
        <p:pic>
          <p:nvPicPr>
            <p:cNvPr id="129" name="Graphic 128" descr="Woman outline">
              <a:extLst>
                <a:ext uri="{FF2B5EF4-FFF2-40B4-BE49-F238E27FC236}">
                  <a16:creationId xmlns:a16="http://schemas.microsoft.com/office/drawing/2014/main" id="{6EB25F4F-0A9D-42B6-8228-381D61FD09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30" name="Graphic 129" descr="Man outline">
              <a:extLst>
                <a:ext uri="{FF2B5EF4-FFF2-40B4-BE49-F238E27FC236}">
                  <a16:creationId xmlns:a16="http://schemas.microsoft.com/office/drawing/2014/main" id="{A47C5823-7BAA-4361-912E-1EC3119374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31" name="Graphic 130" descr="Woman outline">
              <a:extLst>
                <a:ext uri="{FF2B5EF4-FFF2-40B4-BE49-F238E27FC236}">
                  <a16:creationId xmlns:a16="http://schemas.microsoft.com/office/drawing/2014/main" id="{7DAE8141-95FA-488F-84B5-A58F7D18D6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32" name="Graphic 131" descr="Man outline">
              <a:extLst>
                <a:ext uri="{FF2B5EF4-FFF2-40B4-BE49-F238E27FC236}">
                  <a16:creationId xmlns:a16="http://schemas.microsoft.com/office/drawing/2014/main" id="{2FD485F8-06D9-4909-B5CB-69C0B8DC0A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33" name="Graphic 132" descr="Woman outline">
              <a:extLst>
                <a:ext uri="{FF2B5EF4-FFF2-40B4-BE49-F238E27FC236}">
                  <a16:creationId xmlns:a16="http://schemas.microsoft.com/office/drawing/2014/main" id="{E4A42E94-4885-4972-925D-6329CE5A93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pic>
          <p:nvPicPr>
            <p:cNvPr id="134" name="Graphic 133" descr="Man outline">
              <a:extLst>
                <a:ext uri="{FF2B5EF4-FFF2-40B4-BE49-F238E27FC236}">
                  <a16:creationId xmlns:a16="http://schemas.microsoft.com/office/drawing/2014/main" id="{36CEDF9E-EAD3-4D53-A71C-3DC57D82C8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343" y="6510300"/>
              <a:ext cx="347700" cy="347700"/>
            </a:xfrm>
            <a:prstGeom prst="rect">
              <a:avLst/>
            </a:prstGeom>
          </p:spPr>
        </p:pic>
        <p:pic>
          <p:nvPicPr>
            <p:cNvPr id="135" name="Graphic 134" descr="Woman outline">
              <a:extLst>
                <a:ext uri="{FF2B5EF4-FFF2-40B4-BE49-F238E27FC236}">
                  <a16:creationId xmlns:a16="http://schemas.microsoft.com/office/drawing/2014/main" id="{0D6D9090-7FD7-4E00-9F05-8056E5862C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805" y="6510300"/>
              <a:ext cx="347700" cy="347700"/>
            </a:xfrm>
            <a:prstGeom prst="rect">
              <a:avLst/>
            </a:prstGeom>
          </p:spPr>
        </p:pic>
      </p:grpSp>
      <p:grpSp>
        <p:nvGrpSpPr>
          <p:cNvPr id="136" name="Group 135">
            <a:extLst>
              <a:ext uri="{FF2B5EF4-FFF2-40B4-BE49-F238E27FC236}">
                <a16:creationId xmlns:a16="http://schemas.microsoft.com/office/drawing/2014/main" id="{CD978BCC-8EFD-4496-A1DF-FDA756054EA1}"/>
              </a:ext>
            </a:extLst>
          </p:cNvPr>
          <p:cNvGrpSpPr/>
          <p:nvPr/>
        </p:nvGrpSpPr>
        <p:grpSpPr>
          <a:xfrm>
            <a:off x="6075068" y="6536214"/>
            <a:ext cx="1082169" cy="321786"/>
            <a:chOff x="-69075" y="6510300"/>
            <a:chExt cx="1169320" cy="347700"/>
          </a:xfrm>
        </p:grpSpPr>
        <p:pic>
          <p:nvPicPr>
            <p:cNvPr id="137" name="Graphic 136" descr="Man outline">
              <a:extLst>
                <a:ext uri="{FF2B5EF4-FFF2-40B4-BE49-F238E27FC236}">
                  <a16:creationId xmlns:a16="http://schemas.microsoft.com/office/drawing/2014/main" id="{2E49018F-A99F-494A-85B1-1DBB505A6F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75" y="6510300"/>
              <a:ext cx="347700" cy="347700"/>
            </a:xfrm>
            <a:prstGeom prst="rect">
              <a:avLst/>
            </a:prstGeom>
          </p:spPr>
        </p:pic>
        <p:pic>
          <p:nvPicPr>
            <p:cNvPr id="138" name="Graphic 137" descr="Woman outline">
              <a:extLst>
                <a:ext uri="{FF2B5EF4-FFF2-40B4-BE49-F238E27FC236}">
                  <a16:creationId xmlns:a16="http://schemas.microsoft.com/office/drawing/2014/main" id="{8BA42261-8127-495E-A730-2E43F0781B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39" name="Graphic 138" descr="Man outline">
              <a:extLst>
                <a:ext uri="{FF2B5EF4-FFF2-40B4-BE49-F238E27FC236}">
                  <a16:creationId xmlns:a16="http://schemas.microsoft.com/office/drawing/2014/main" id="{D391A67B-99EC-4E9C-8E06-C5CDEFCB39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40" name="Graphic 139" descr="Woman outline">
              <a:extLst>
                <a:ext uri="{FF2B5EF4-FFF2-40B4-BE49-F238E27FC236}">
                  <a16:creationId xmlns:a16="http://schemas.microsoft.com/office/drawing/2014/main" id="{79D0B0CD-AFC9-460F-B77C-4B05F20992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41" name="Graphic 140" descr="Man outline">
              <a:extLst>
                <a:ext uri="{FF2B5EF4-FFF2-40B4-BE49-F238E27FC236}">
                  <a16:creationId xmlns:a16="http://schemas.microsoft.com/office/drawing/2014/main" id="{288C4B68-4EE3-4C74-B4B0-CB2B579BE8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42" name="Graphic 141" descr="Woman outline">
              <a:extLst>
                <a:ext uri="{FF2B5EF4-FFF2-40B4-BE49-F238E27FC236}">
                  <a16:creationId xmlns:a16="http://schemas.microsoft.com/office/drawing/2014/main" id="{AD8B53FA-6FB4-487A-B253-36BCD21C15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grpSp>
      <p:grpSp>
        <p:nvGrpSpPr>
          <p:cNvPr id="143" name="Group 142">
            <a:extLst>
              <a:ext uri="{FF2B5EF4-FFF2-40B4-BE49-F238E27FC236}">
                <a16:creationId xmlns:a16="http://schemas.microsoft.com/office/drawing/2014/main" id="{9FAD3A31-2B2D-42A8-A777-3E4D265FC638}"/>
              </a:ext>
            </a:extLst>
          </p:cNvPr>
          <p:cNvGrpSpPr/>
          <p:nvPr/>
        </p:nvGrpSpPr>
        <p:grpSpPr>
          <a:xfrm>
            <a:off x="7005692" y="6536214"/>
            <a:ext cx="1225431" cy="321786"/>
            <a:chOff x="-50023" y="5291100"/>
            <a:chExt cx="1324118" cy="347700"/>
          </a:xfrm>
        </p:grpSpPr>
        <p:pic>
          <p:nvPicPr>
            <p:cNvPr id="144" name="Graphic 143" descr="Man outline">
              <a:extLst>
                <a:ext uri="{FF2B5EF4-FFF2-40B4-BE49-F238E27FC236}">
                  <a16:creationId xmlns:a16="http://schemas.microsoft.com/office/drawing/2014/main" id="{241B05E9-B13C-4C6C-8152-02A045D151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23" y="5291100"/>
              <a:ext cx="347700" cy="347700"/>
            </a:xfrm>
            <a:prstGeom prst="rect">
              <a:avLst/>
            </a:prstGeom>
          </p:spPr>
        </p:pic>
        <p:pic>
          <p:nvPicPr>
            <p:cNvPr id="145" name="Graphic 144" descr="Woman outline">
              <a:extLst>
                <a:ext uri="{FF2B5EF4-FFF2-40B4-BE49-F238E27FC236}">
                  <a16:creationId xmlns:a16="http://schemas.microsoft.com/office/drawing/2014/main" id="{3DCBC59C-9BA2-42A6-B61D-437330A7B5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301" y="5291100"/>
              <a:ext cx="347700" cy="347700"/>
            </a:xfrm>
            <a:prstGeom prst="rect">
              <a:avLst/>
            </a:prstGeom>
          </p:spPr>
        </p:pic>
        <p:pic>
          <p:nvPicPr>
            <p:cNvPr id="146" name="Graphic 145" descr="Man outline">
              <a:extLst>
                <a:ext uri="{FF2B5EF4-FFF2-40B4-BE49-F238E27FC236}">
                  <a16:creationId xmlns:a16="http://schemas.microsoft.com/office/drawing/2014/main" id="{EEADB241-E560-4B48-890E-AB331579AD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625" y="5291100"/>
              <a:ext cx="347700" cy="347700"/>
            </a:xfrm>
            <a:prstGeom prst="rect">
              <a:avLst/>
            </a:prstGeom>
          </p:spPr>
        </p:pic>
        <p:pic>
          <p:nvPicPr>
            <p:cNvPr id="147" name="Graphic 146" descr="Woman outline">
              <a:extLst>
                <a:ext uri="{FF2B5EF4-FFF2-40B4-BE49-F238E27FC236}">
                  <a16:creationId xmlns:a16="http://schemas.microsoft.com/office/drawing/2014/main" id="{452114C6-8155-491B-844F-032015F862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2949" y="5291100"/>
              <a:ext cx="347700" cy="347700"/>
            </a:xfrm>
            <a:prstGeom prst="rect">
              <a:avLst/>
            </a:prstGeom>
          </p:spPr>
        </p:pic>
        <p:pic>
          <p:nvPicPr>
            <p:cNvPr id="148" name="Graphic 147" descr="Man outline">
              <a:extLst>
                <a:ext uri="{FF2B5EF4-FFF2-40B4-BE49-F238E27FC236}">
                  <a16:creationId xmlns:a16="http://schemas.microsoft.com/office/drawing/2014/main" id="{922A1A3E-9A61-49DD-BAF1-DA89FDD1C2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273" y="5291100"/>
              <a:ext cx="347700" cy="347700"/>
            </a:xfrm>
            <a:prstGeom prst="rect">
              <a:avLst/>
            </a:prstGeom>
          </p:spPr>
        </p:pic>
        <p:pic>
          <p:nvPicPr>
            <p:cNvPr id="149" name="Graphic 148" descr="Woman outline">
              <a:extLst>
                <a:ext uri="{FF2B5EF4-FFF2-40B4-BE49-F238E27FC236}">
                  <a16:creationId xmlns:a16="http://schemas.microsoft.com/office/drawing/2014/main" id="{B2BFAAD1-2B6A-4BA8-8A78-7E3E5660D9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597" y="5291100"/>
              <a:ext cx="347700" cy="347700"/>
            </a:xfrm>
            <a:prstGeom prst="rect">
              <a:avLst/>
            </a:prstGeom>
          </p:spPr>
        </p:pic>
        <p:pic>
          <p:nvPicPr>
            <p:cNvPr id="150" name="Graphic 149" descr="Man outline">
              <a:extLst>
                <a:ext uri="{FF2B5EF4-FFF2-40B4-BE49-F238E27FC236}">
                  <a16:creationId xmlns:a16="http://schemas.microsoft.com/office/drawing/2014/main" id="{E0F2D4A4-57E0-40AA-9EA5-7283FA1E33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95" y="5291100"/>
              <a:ext cx="347700" cy="347700"/>
            </a:xfrm>
            <a:prstGeom prst="rect">
              <a:avLst/>
            </a:prstGeom>
          </p:spPr>
        </p:pic>
      </p:grpSp>
      <p:grpSp>
        <p:nvGrpSpPr>
          <p:cNvPr id="151" name="Group 150">
            <a:extLst>
              <a:ext uri="{FF2B5EF4-FFF2-40B4-BE49-F238E27FC236}">
                <a16:creationId xmlns:a16="http://schemas.microsoft.com/office/drawing/2014/main" id="{307B8DC5-702B-4992-92EA-D092E16C0720}"/>
              </a:ext>
            </a:extLst>
          </p:cNvPr>
          <p:cNvGrpSpPr/>
          <p:nvPr/>
        </p:nvGrpSpPr>
        <p:grpSpPr>
          <a:xfrm>
            <a:off x="8079578" y="6536214"/>
            <a:ext cx="1214453" cy="321786"/>
            <a:chOff x="95249" y="6510300"/>
            <a:chExt cx="1312256" cy="347700"/>
          </a:xfrm>
        </p:grpSpPr>
        <p:pic>
          <p:nvPicPr>
            <p:cNvPr id="152" name="Graphic 151" descr="Woman outline">
              <a:extLst>
                <a:ext uri="{FF2B5EF4-FFF2-40B4-BE49-F238E27FC236}">
                  <a16:creationId xmlns:a16="http://schemas.microsoft.com/office/drawing/2014/main" id="{4AADD16E-014C-4EC7-BD2D-D49C62ACD3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53" name="Graphic 152" descr="Man outline">
              <a:extLst>
                <a:ext uri="{FF2B5EF4-FFF2-40B4-BE49-F238E27FC236}">
                  <a16:creationId xmlns:a16="http://schemas.microsoft.com/office/drawing/2014/main" id="{4BBA9FBF-3E95-4BC4-8F07-8AE253E12F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54" name="Graphic 153" descr="Woman outline">
              <a:extLst>
                <a:ext uri="{FF2B5EF4-FFF2-40B4-BE49-F238E27FC236}">
                  <a16:creationId xmlns:a16="http://schemas.microsoft.com/office/drawing/2014/main" id="{B3517EC2-2A4D-422C-A224-3F0F8F4B62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55" name="Graphic 154" descr="Man outline">
              <a:extLst>
                <a:ext uri="{FF2B5EF4-FFF2-40B4-BE49-F238E27FC236}">
                  <a16:creationId xmlns:a16="http://schemas.microsoft.com/office/drawing/2014/main" id="{907D7E93-30B4-42CB-B688-DAE7049DFE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56" name="Graphic 155" descr="Woman outline">
              <a:extLst>
                <a:ext uri="{FF2B5EF4-FFF2-40B4-BE49-F238E27FC236}">
                  <a16:creationId xmlns:a16="http://schemas.microsoft.com/office/drawing/2014/main" id="{892B940D-C248-46AA-B8DE-DEAE45923F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pic>
          <p:nvPicPr>
            <p:cNvPr id="157" name="Graphic 156" descr="Man outline">
              <a:extLst>
                <a:ext uri="{FF2B5EF4-FFF2-40B4-BE49-F238E27FC236}">
                  <a16:creationId xmlns:a16="http://schemas.microsoft.com/office/drawing/2014/main" id="{43B6AEB3-97E3-4D0A-AD89-7E62D81CFF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343" y="6510300"/>
              <a:ext cx="347700" cy="347700"/>
            </a:xfrm>
            <a:prstGeom prst="rect">
              <a:avLst/>
            </a:prstGeom>
          </p:spPr>
        </p:pic>
        <p:pic>
          <p:nvPicPr>
            <p:cNvPr id="158" name="Graphic 157" descr="Woman outline">
              <a:extLst>
                <a:ext uri="{FF2B5EF4-FFF2-40B4-BE49-F238E27FC236}">
                  <a16:creationId xmlns:a16="http://schemas.microsoft.com/office/drawing/2014/main" id="{90EE3A56-5F70-4881-B01F-095273C2D1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805" y="6510300"/>
              <a:ext cx="347700" cy="347700"/>
            </a:xfrm>
            <a:prstGeom prst="rect">
              <a:avLst/>
            </a:prstGeom>
          </p:spPr>
        </p:pic>
      </p:grpSp>
      <p:grpSp>
        <p:nvGrpSpPr>
          <p:cNvPr id="159" name="Group 158">
            <a:extLst>
              <a:ext uri="{FF2B5EF4-FFF2-40B4-BE49-F238E27FC236}">
                <a16:creationId xmlns:a16="http://schemas.microsoft.com/office/drawing/2014/main" id="{B1E60DAE-6329-4964-9B8F-C90FFBE4371A}"/>
              </a:ext>
            </a:extLst>
          </p:cNvPr>
          <p:cNvGrpSpPr/>
          <p:nvPr/>
        </p:nvGrpSpPr>
        <p:grpSpPr>
          <a:xfrm>
            <a:off x="9142486" y="6536214"/>
            <a:ext cx="1082169" cy="321786"/>
            <a:chOff x="-69075" y="6510300"/>
            <a:chExt cx="1169320" cy="347700"/>
          </a:xfrm>
        </p:grpSpPr>
        <p:pic>
          <p:nvPicPr>
            <p:cNvPr id="160" name="Graphic 159" descr="Man outline">
              <a:extLst>
                <a:ext uri="{FF2B5EF4-FFF2-40B4-BE49-F238E27FC236}">
                  <a16:creationId xmlns:a16="http://schemas.microsoft.com/office/drawing/2014/main" id="{7DBDE441-803F-4C89-8C76-BA78683E47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75" y="6510300"/>
              <a:ext cx="347700" cy="347700"/>
            </a:xfrm>
            <a:prstGeom prst="rect">
              <a:avLst/>
            </a:prstGeom>
          </p:spPr>
        </p:pic>
        <p:pic>
          <p:nvPicPr>
            <p:cNvPr id="161" name="Graphic 160" descr="Woman outline">
              <a:extLst>
                <a:ext uri="{FF2B5EF4-FFF2-40B4-BE49-F238E27FC236}">
                  <a16:creationId xmlns:a16="http://schemas.microsoft.com/office/drawing/2014/main" id="{FF14005D-A668-459D-AB1C-B90BD5A976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62" name="Graphic 161" descr="Man outline">
              <a:extLst>
                <a:ext uri="{FF2B5EF4-FFF2-40B4-BE49-F238E27FC236}">
                  <a16:creationId xmlns:a16="http://schemas.microsoft.com/office/drawing/2014/main" id="{23753BA2-3815-4D76-9F69-FE02FBD6D0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63" name="Graphic 162" descr="Woman outline">
              <a:extLst>
                <a:ext uri="{FF2B5EF4-FFF2-40B4-BE49-F238E27FC236}">
                  <a16:creationId xmlns:a16="http://schemas.microsoft.com/office/drawing/2014/main" id="{116E3997-14AB-4285-A2FD-31DF836A09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64" name="Graphic 163" descr="Man outline">
              <a:extLst>
                <a:ext uri="{FF2B5EF4-FFF2-40B4-BE49-F238E27FC236}">
                  <a16:creationId xmlns:a16="http://schemas.microsoft.com/office/drawing/2014/main" id="{D59792AC-500F-42C1-A278-B62268F8FA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65" name="Graphic 164" descr="Woman outline">
              <a:extLst>
                <a:ext uri="{FF2B5EF4-FFF2-40B4-BE49-F238E27FC236}">
                  <a16:creationId xmlns:a16="http://schemas.microsoft.com/office/drawing/2014/main" id="{158F12E8-F4DB-4CEE-A596-327B055975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grpSp>
      <p:grpSp>
        <p:nvGrpSpPr>
          <p:cNvPr id="166" name="Group 165">
            <a:extLst>
              <a:ext uri="{FF2B5EF4-FFF2-40B4-BE49-F238E27FC236}">
                <a16:creationId xmlns:a16="http://schemas.microsoft.com/office/drawing/2014/main" id="{B3DD7D09-C73A-4D5C-B276-E46057E390E2}"/>
              </a:ext>
            </a:extLst>
          </p:cNvPr>
          <p:cNvGrpSpPr/>
          <p:nvPr/>
        </p:nvGrpSpPr>
        <p:grpSpPr>
          <a:xfrm>
            <a:off x="10073110" y="6536214"/>
            <a:ext cx="1225431" cy="321786"/>
            <a:chOff x="-50023" y="5291100"/>
            <a:chExt cx="1324118" cy="347700"/>
          </a:xfrm>
        </p:grpSpPr>
        <p:pic>
          <p:nvPicPr>
            <p:cNvPr id="167" name="Graphic 166" descr="Man outline">
              <a:extLst>
                <a:ext uri="{FF2B5EF4-FFF2-40B4-BE49-F238E27FC236}">
                  <a16:creationId xmlns:a16="http://schemas.microsoft.com/office/drawing/2014/main" id="{5D93B9D7-0867-4C8B-ACF2-89FC15B650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23" y="5291100"/>
              <a:ext cx="347700" cy="347700"/>
            </a:xfrm>
            <a:prstGeom prst="rect">
              <a:avLst/>
            </a:prstGeom>
          </p:spPr>
        </p:pic>
        <p:pic>
          <p:nvPicPr>
            <p:cNvPr id="168" name="Graphic 167" descr="Woman outline">
              <a:extLst>
                <a:ext uri="{FF2B5EF4-FFF2-40B4-BE49-F238E27FC236}">
                  <a16:creationId xmlns:a16="http://schemas.microsoft.com/office/drawing/2014/main" id="{99A472A7-60D4-4CF9-B5A7-4B681E08D1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301" y="5291100"/>
              <a:ext cx="347700" cy="347700"/>
            </a:xfrm>
            <a:prstGeom prst="rect">
              <a:avLst/>
            </a:prstGeom>
          </p:spPr>
        </p:pic>
        <p:pic>
          <p:nvPicPr>
            <p:cNvPr id="169" name="Graphic 168" descr="Man outline">
              <a:extLst>
                <a:ext uri="{FF2B5EF4-FFF2-40B4-BE49-F238E27FC236}">
                  <a16:creationId xmlns:a16="http://schemas.microsoft.com/office/drawing/2014/main" id="{867335EC-0BF5-4A32-839C-777FAEE22C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625" y="5291100"/>
              <a:ext cx="347700" cy="347700"/>
            </a:xfrm>
            <a:prstGeom prst="rect">
              <a:avLst/>
            </a:prstGeom>
          </p:spPr>
        </p:pic>
        <p:pic>
          <p:nvPicPr>
            <p:cNvPr id="170" name="Graphic 169" descr="Woman outline">
              <a:extLst>
                <a:ext uri="{FF2B5EF4-FFF2-40B4-BE49-F238E27FC236}">
                  <a16:creationId xmlns:a16="http://schemas.microsoft.com/office/drawing/2014/main" id="{6E585C11-3889-48C5-A1F0-BDBA2847AB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2949" y="5291100"/>
              <a:ext cx="347700" cy="347700"/>
            </a:xfrm>
            <a:prstGeom prst="rect">
              <a:avLst/>
            </a:prstGeom>
          </p:spPr>
        </p:pic>
        <p:pic>
          <p:nvPicPr>
            <p:cNvPr id="171" name="Graphic 170" descr="Man outline">
              <a:extLst>
                <a:ext uri="{FF2B5EF4-FFF2-40B4-BE49-F238E27FC236}">
                  <a16:creationId xmlns:a16="http://schemas.microsoft.com/office/drawing/2014/main" id="{29666958-66E5-4E68-82C4-72C347A986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273" y="5291100"/>
              <a:ext cx="347700" cy="347700"/>
            </a:xfrm>
            <a:prstGeom prst="rect">
              <a:avLst/>
            </a:prstGeom>
          </p:spPr>
        </p:pic>
        <p:pic>
          <p:nvPicPr>
            <p:cNvPr id="172" name="Graphic 171" descr="Woman outline">
              <a:extLst>
                <a:ext uri="{FF2B5EF4-FFF2-40B4-BE49-F238E27FC236}">
                  <a16:creationId xmlns:a16="http://schemas.microsoft.com/office/drawing/2014/main" id="{453C2666-FEA3-46AD-AF6B-B4306779F7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597" y="5291100"/>
              <a:ext cx="347700" cy="347700"/>
            </a:xfrm>
            <a:prstGeom prst="rect">
              <a:avLst/>
            </a:prstGeom>
          </p:spPr>
        </p:pic>
        <p:pic>
          <p:nvPicPr>
            <p:cNvPr id="173" name="Graphic 172" descr="Man outline">
              <a:extLst>
                <a:ext uri="{FF2B5EF4-FFF2-40B4-BE49-F238E27FC236}">
                  <a16:creationId xmlns:a16="http://schemas.microsoft.com/office/drawing/2014/main" id="{6F9AE8C5-F076-4685-A88E-DF7CE02597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95" y="5291100"/>
              <a:ext cx="347700" cy="347700"/>
            </a:xfrm>
            <a:prstGeom prst="rect">
              <a:avLst/>
            </a:prstGeom>
          </p:spPr>
        </p:pic>
      </p:grpSp>
      <p:grpSp>
        <p:nvGrpSpPr>
          <p:cNvPr id="174" name="Group 173">
            <a:extLst>
              <a:ext uri="{FF2B5EF4-FFF2-40B4-BE49-F238E27FC236}">
                <a16:creationId xmlns:a16="http://schemas.microsoft.com/office/drawing/2014/main" id="{B048AD68-9544-4CCC-A96F-2FB3D518C69B}"/>
              </a:ext>
            </a:extLst>
          </p:cNvPr>
          <p:cNvGrpSpPr/>
          <p:nvPr/>
        </p:nvGrpSpPr>
        <p:grpSpPr>
          <a:xfrm>
            <a:off x="11146993" y="6536214"/>
            <a:ext cx="1073353" cy="321786"/>
            <a:chOff x="4338636" y="5811654"/>
            <a:chExt cx="1159794" cy="347700"/>
          </a:xfrm>
        </p:grpSpPr>
        <p:pic>
          <p:nvPicPr>
            <p:cNvPr id="175" name="Graphic 174" descr="Woman outline">
              <a:extLst>
                <a:ext uri="{FF2B5EF4-FFF2-40B4-BE49-F238E27FC236}">
                  <a16:creationId xmlns:a16="http://schemas.microsoft.com/office/drawing/2014/main" id="{A7531BDB-63C3-4226-8923-AC40856446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38636" y="5811654"/>
              <a:ext cx="347700" cy="347700"/>
            </a:xfrm>
            <a:prstGeom prst="rect">
              <a:avLst/>
            </a:prstGeom>
          </p:spPr>
        </p:pic>
        <p:pic>
          <p:nvPicPr>
            <p:cNvPr id="176" name="Graphic 175" descr="Man outline">
              <a:extLst>
                <a:ext uri="{FF2B5EF4-FFF2-40B4-BE49-F238E27FC236}">
                  <a16:creationId xmlns:a16="http://schemas.microsoft.com/office/drawing/2014/main" id="{223C2AF7-4D8B-40E3-85DA-C5EDB7DEDE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2960" y="5811654"/>
              <a:ext cx="347700" cy="347700"/>
            </a:xfrm>
            <a:prstGeom prst="rect">
              <a:avLst/>
            </a:prstGeom>
          </p:spPr>
        </p:pic>
        <p:pic>
          <p:nvPicPr>
            <p:cNvPr id="177" name="Graphic 176" descr="Woman outline">
              <a:extLst>
                <a:ext uri="{FF2B5EF4-FFF2-40B4-BE49-F238E27FC236}">
                  <a16:creationId xmlns:a16="http://schemas.microsoft.com/office/drawing/2014/main" id="{CC17DC5B-E08E-452B-BE3E-7F76D2DFA1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67284" y="5811654"/>
              <a:ext cx="347700" cy="347700"/>
            </a:xfrm>
            <a:prstGeom prst="rect">
              <a:avLst/>
            </a:prstGeom>
          </p:spPr>
        </p:pic>
        <p:pic>
          <p:nvPicPr>
            <p:cNvPr id="178" name="Graphic 177" descr="Man outline">
              <a:extLst>
                <a:ext uri="{FF2B5EF4-FFF2-40B4-BE49-F238E27FC236}">
                  <a16:creationId xmlns:a16="http://schemas.microsoft.com/office/drawing/2014/main" id="{CDBFE7BC-814E-41EC-9901-E87071FA33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1608" y="5811654"/>
              <a:ext cx="347700" cy="347700"/>
            </a:xfrm>
            <a:prstGeom prst="rect">
              <a:avLst/>
            </a:prstGeom>
          </p:spPr>
        </p:pic>
        <p:pic>
          <p:nvPicPr>
            <p:cNvPr id="179" name="Graphic 178" descr="Woman outline">
              <a:extLst>
                <a:ext uri="{FF2B5EF4-FFF2-40B4-BE49-F238E27FC236}">
                  <a16:creationId xmlns:a16="http://schemas.microsoft.com/office/drawing/2014/main" id="{8BF8A3CC-5BBD-4030-826E-CC154806CC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95932" y="5811654"/>
              <a:ext cx="347700" cy="347700"/>
            </a:xfrm>
            <a:prstGeom prst="rect">
              <a:avLst/>
            </a:prstGeom>
          </p:spPr>
        </p:pic>
        <p:pic>
          <p:nvPicPr>
            <p:cNvPr id="180" name="Graphic 179" descr="Man outline">
              <a:extLst>
                <a:ext uri="{FF2B5EF4-FFF2-40B4-BE49-F238E27FC236}">
                  <a16:creationId xmlns:a16="http://schemas.microsoft.com/office/drawing/2014/main" id="{53420D54-CF85-4274-90E6-FC7FD2ECFE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50730" y="5811654"/>
              <a:ext cx="347700" cy="347700"/>
            </a:xfrm>
            <a:prstGeom prst="rect">
              <a:avLst/>
            </a:prstGeom>
          </p:spPr>
        </p:pic>
      </p:grpSp>
    </p:spTree>
    <p:extLst>
      <p:ext uri="{BB962C8B-B14F-4D97-AF65-F5344CB8AC3E}">
        <p14:creationId xmlns:p14="http://schemas.microsoft.com/office/powerpoint/2010/main" val="404794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1B7F-BD74-4033-B19B-D9BCABB4F971}"/>
              </a:ext>
            </a:extLst>
          </p:cNvPr>
          <p:cNvSpPr>
            <a:spLocks noGrp="1"/>
          </p:cNvSpPr>
          <p:nvPr>
            <p:ph type="title"/>
          </p:nvPr>
        </p:nvSpPr>
        <p:spPr/>
        <p:txBody>
          <a:bodyPr>
            <a:normAutofit fontScale="90000"/>
          </a:bodyPr>
          <a:lstStyle/>
          <a:p>
            <a:r>
              <a:rPr lang="en-US" dirty="0"/>
              <a:t>Scope of Domestic Violence in the United States</a:t>
            </a:r>
            <a:br>
              <a:rPr lang="en-US" dirty="0"/>
            </a:br>
            <a:endParaRPr lang="en-US" dirty="0"/>
          </a:p>
        </p:txBody>
      </p:sp>
      <p:grpSp>
        <p:nvGrpSpPr>
          <p:cNvPr id="11" name="Group 10">
            <a:extLst>
              <a:ext uri="{FF2B5EF4-FFF2-40B4-BE49-F238E27FC236}">
                <a16:creationId xmlns:a16="http://schemas.microsoft.com/office/drawing/2014/main" id="{A850AF33-6FA0-4246-BA88-D463C82B61BE}"/>
              </a:ext>
            </a:extLst>
          </p:cNvPr>
          <p:cNvGrpSpPr/>
          <p:nvPr/>
        </p:nvGrpSpPr>
        <p:grpSpPr>
          <a:xfrm>
            <a:off x="5805812" y="1444933"/>
            <a:ext cx="6293394" cy="5047942"/>
            <a:chOff x="5805812" y="1444933"/>
            <a:chExt cx="6293394" cy="5047942"/>
          </a:xfrm>
        </p:grpSpPr>
        <p:graphicFrame>
          <p:nvGraphicFramePr>
            <p:cNvPr id="496" name="Chart 495">
              <a:extLst>
                <a:ext uri="{FF2B5EF4-FFF2-40B4-BE49-F238E27FC236}">
                  <a16:creationId xmlns:a16="http://schemas.microsoft.com/office/drawing/2014/main" id="{A3EE0D5C-A430-407E-BA9C-A8E86A161857}"/>
                </a:ext>
              </a:extLst>
            </p:cNvPr>
            <p:cNvGraphicFramePr/>
            <p:nvPr>
              <p:extLst>
                <p:ext uri="{D42A27DB-BD31-4B8C-83A1-F6EECF244321}">
                  <p14:modId xmlns:p14="http://schemas.microsoft.com/office/powerpoint/2010/main" val="1448402927"/>
                </p:ext>
              </p:extLst>
            </p:nvPr>
          </p:nvGraphicFramePr>
          <p:xfrm>
            <a:off x="5805812" y="1915990"/>
            <a:ext cx="5865458" cy="4576885"/>
          </p:xfrm>
          <a:graphic>
            <a:graphicData uri="http://schemas.openxmlformats.org/drawingml/2006/chart">
              <c:chart xmlns:c="http://schemas.openxmlformats.org/drawingml/2006/chart" xmlns:r="http://schemas.openxmlformats.org/officeDocument/2006/relationships" r:id="rId2"/>
            </a:graphicData>
          </a:graphic>
        </p:graphicFrame>
        <p:sp>
          <p:nvSpPr>
            <p:cNvPr id="505" name="TextBox 504">
              <a:extLst>
                <a:ext uri="{FF2B5EF4-FFF2-40B4-BE49-F238E27FC236}">
                  <a16:creationId xmlns:a16="http://schemas.microsoft.com/office/drawing/2014/main" id="{2C0D7738-1775-4D1D-AC46-22337E764660}"/>
                </a:ext>
              </a:extLst>
            </p:cNvPr>
            <p:cNvSpPr txBox="1"/>
            <p:nvPr/>
          </p:nvSpPr>
          <p:spPr>
            <a:xfrm>
              <a:off x="6003206" y="1444933"/>
              <a:ext cx="6096000" cy="369332"/>
            </a:xfrm>
            <a:prstGeom prst="rect">
              <a:avLst/>
            </a:prstGeom>
            <a:noFill/>
          </p:spPr>
          <p:txBody>
            <a:bodyPr wrap="square">
              <a:spAutoFit/>
            </a:bodyPr>
            <a:lstStyle/>
            <a:p>
              <a:r>
                <a:rPr lang="en-US" dirty="0"/>
                <a:t>Domestic Violence accounts for 21% of all violent victimizations</a:t>
              </a:r>
            </a:p>
          </p:txBody>
        </p:sp>
      </p:grpSp>
      <p:grpSp>
        <p:nvGrpSpPr>
          <p:cNvPr id="532" name="Group 531">
            <a:extLst>
              <a:ext uri="{FF2B5EF4-FFF2-40B4-BE49-F238E27FC236}">
                <a16:creationId xmlns:a16="http://schemas.microsoft.com/office/drawing/2014/main" id="{6B9130D6-8A4B-4289-833B-6AA13F180377}"/>
              </a:ext>
            </a:extLst>
          </p:cNvPr>
          <p:cNvGrpSpPr/>
          <p:nvPr/>
        </p:nvGrpSpPr>
        <p:grpSpPr>
          <a:xfrm>
            <a:off x="-38803" y="6536214"/>
            <a:ext cx="1082170" cy="321786"/>
            <a:chOff x="-69075" y="6510300"/>
            <a:chExt cx="1169320" cy="347700"/>
          </a:xfrm>
        </p:grpSpPr>
        <p:pic>
          <p:nvPicPr>
            <p:cNvPr id="541" name="Graphic 540" descr="Man outline">
              <a:extLst>
                <a:ext uri="{FF2B5EF4-FFF2-40B4-BE49-F238E27FC236}">
                  <a16:creationId xmlns:a16="http://schemas.microsoft.com/office/drawing/2014/main" id="{773B451E-6F72-42AD-8321-CD2840F2A2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542" name="Graphic 541" descr="Woman outline">
              <a:extLst>
                <a:ext uri="{FF2B5EF4-FFF2-40B4-BE49-F238E27FC236}">
                  <a16:creationId xmlns:a16="http://schemas.microsoft.com/office/drawing/2014/main" id="{E1E352D3-8D6C-48BA-BC11-FF7498F9BC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543" name="Graphic 542" descr="Man outline">
              <a:extLst>
                <a:ext uri="{FF2B5EF4-FFF2-40B4-BE49-F238E27FC236}">
                  <a16:creationId xmlns:a16="http://schemas.microsoft.com/office/drawing/2014/main" id="{3591BEF3-683E-436D-80FA-D239F1F938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544" name="Graphic 543" descr="Woman outline">
              <a:extLst>
                <a:ext uri="{FF2B5EF4-FFF2-40B4-BE49-F238E27FC236}">
                  <a16:creationId xmlns:a16="http://schemas.microsoft.com/office/drawing/2014/main" id="{7FA48373-863E-494D-A824-15D4FB918A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545" name="Graphic 544" descr="Man outline">
              <a:extLst>
                <a:ext uri="{FF2B5EF4-FFF2-40B4-BE49-F238E27FC236}">
                  <a16:creationId xmlns:a16="http://schemas.microsoft.com/office/drawing/2014/main" id="{1FF6D625-DCB5-4A5F-B83F-5FF9721131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546" name="Graphic 545" descr="Woman outline">
              <a:extLst>
                <a:ext uri="{FF2B5EF4-FFF2-40B4-BE49-F238E27FC236}">
                  <a16:creationId xmlns:a16="http://schemas.microsoft.com/office/drawing/2014/main" id="{97F5AB83-39A8-48E3-9D78-E195B56E97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533" name="Group 532">
            <a:extLst>
              <a:ext uri="{FF2B5EF4-FFF2-40B4-BE49-F238E27FC236}">
                <a16:creationId xmlns:a16="http://schemas.microsoft.com/office/drawing/2014/main" id="{7FA4F625-85B2-473D-93B7-D76D5C7C51DE}"/>
              </a:ext>
            </a:extLst>
          </p:cNvPr>
          <p:cNvGrpSpPr/>
          <p:nvPr/>
        </p:nvGrpSpPr>
        <p:grpSpPr>
          <a:xfrm>
            <a:off x="870856" y="6536214"/>
            <a:ext cx="1225431" cy="321786"/>
            <a:chOff x="-50023" y="5291100"/>
            <a:chExt cx="1324118" cy="347700"/>
          </a:xfrm>
        </p:grpSpPr>
        <p:pic>
          <p:nvPicPr>
            <p:cNvPr id="534" name="Graphic 533" descr="Man outline">
              <a:extLst>
                <a:ext uri="{FF2B5EF4-FFF2-40B4-BE49-F238E27FC236}">
                  <a16:creationId xmlns:a16="http://schemas.microsoft.com/office/drawing/2014/main" id="{73FF87AD-4969-4B0F-BC9B-E3DBA521B7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535" name="Graphic 534" descr="Woman outline">
              <a:extLst>
                <a:ext uri="{FF2B5EF4-FFF2-40B4-BE49-F238E27FC236}">
                  <a16:creationId xmlns:a16="http://schemas.microsoft.com/office/drawing/2014/main" id="{ACEC84AE-4489-4288-A9FA-4DABF2DE36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536" name="Graphic 535" descr="Man outline">
              <a:extLst>
                <a:ext uri="{FF2B5EF4-FFF2-40B4-BE49-F238E27FC236}">
                  <a16:creationId xmlns:a16="http://schemas.microsoft.com/office/drawing/2014/main" id="{FF401877-0D0B-4744-BF0B-C38778259C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537" name="Graphic 536" descr="Woman outline">
              <a:extLst>
                <a:ext uri="{FF2B5EF4-FFF2-40B4-BE49-F238E27FC236}">
                  <a16:creationId xmlns:a16="http://schemas.microsoft.com/office/drawing/2014/main" id="{ECBBE975-D32C-45B9-96CB-903B357878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538" name="Graphic 537" descr="Man outline">
              <a:extLst>
                <a:ext uri="{FF2B5EF4-FFF2-40B4-BE49-F238E27FC236}">
                  <a16:creationId xmlns:a16="http://schemas.microsoft.com/office/drawing/2014/main" id="{664EE67B-03BE-4C6E-829E-73AC60042E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539" name="Graphic 538" descr="Woman outline">
              <a:extLst>
                <a:ext uri="{FF2B5EF4-FFF2-40B4-BE49-F238E27FC236}">
                  <a16:creationId xmlns:a16="http://schemas.microsoft.com/office/drawing/2014/main" id="{92D724B9-ADEB-4DB7-B103-5162054CC4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540" name="Graphic 539" descr="Man outline">
              <a:extLst>
                <a:ext uri="{FF2B5EF4-FFF2-40B4-BE49-F238E27FC236}">
                  <a16:creationId xmlns:a16="http://schemas.microsoft.com/office/drawing/2014/main" id="{4AACFEB1-D262-4A2F-BE83-A83BCBC04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10" name="Group 9">
            <a:extLst>
              <a:ext uri="{FF2B5EF4-FFF2-40B4-BE49-F238E27FC236}">
                <a16:creationId xmlns:a16="http://schemas.microsoft.com/office/drawing/2014/main" id="{D1EC154F-59A1-4AE1-ADA9-8A2473D9F00A}"/>
              </a:ext>
            </a:extLst>
          </p:cNvPr>
          <p:cNvGrpSpPr/>
          <p:nvPr/>
        </p:nvGrpSpPr>
        <p:grpSpPr>
          <a:xfrm>
            <a:off x="181692" y="2279697"/>
            <a:ext cx="5485431" cy="2290878"/>
            <a:chOff x="181692" y="1915228"/>
            <a:chExt cx="5485431" cy="2290878"/>
          </a:xfrm>
        </p:grpSpPr>
        <p:grpSp>
          <p:nvGrpSpPr>
            <p:cNvPr id="3" name="Group 2">
              <a:extLst>
                <a:ext uri="{FF2B5EF4-FFF2-40B4-BE49-F238E27FC236}">
                  <a16:creationId xmlns:a16="http://schemas.microsoft.com/office/drawing/2014/main" id="{EDD59048-6A18-4761-8789-056A0F4D89F7}"/>
                </a:ext>
              </a:extLst>
            </p:cNvPr>
            <p:cNvGrpSpPr/>
            <p:nvPr/>
          </p:nvGrpSpPr>
          <p:grpSpPr>
            <a:xfrm>
              <a:off x="435060" y="2786100"/>
              <a:ext cx="1940495" cy="642900"/>
              <a:chOff x="865397" y="1690688"/>
              <a:chExt cx="1940495" cy="642900"/>
            </a:xfrm>
          </p:grpSpPr>
          <p:pic>
            <p:nvPicPr>
              <p:cNvPr id="499" name="Graphic 498" descr="Woman with solid fill">
                <a:extLst>
                  <a:ext uri="{FF2B5EF4-FFF2-40B4-BE49-F238E27FC236}">
                    <a16:creationId xmlns:a16="http://schemas.microsoft.com/office/drawing/2014/main" id="{A81D4C51-CC54-4C89-B95A-886C14612F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2992" y="1690688"/>
                <a:ext cx="642900" cy="642900"/>
              </a:xfrm>
              <a:prstGeom prst="rect">
                <a:avLst/>
              </a:prstGeom>
            </p:spPr>
          </p:pic>
          <p:pic>
            <p:nvPicPr>
              <p:cNvPr id="500" name="Graphic 499" descr="Woman with solid fill">
                <a:extLst>
                  <a:ext uri="{FF2B5EF4-FFF2-40B4-BE49-F238E27FC236}">
                    <a16:creationId xmlns:a16="http://schemas.microsoft.com/office/drawing/2014/main" id="{E0BCF371-7D37-42F9-9BF7-31CFDC62C3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36487" y="1690688"/>
                <a:ext cx="642900" cy="642900"/>
              </a:xfrm>
              <a:prstGeom prst="rect">
                <a:avLst/>
              </a:prstGeom>
            </p:spPr>
          </p:pic>
          <p:pic>
            <p:nvPicPr>
              <p:cNvPr id="501" name="Graphic 500" descr="Woman with solid fill">
                <a:extLst>
                  <a:ext uri="{FF2B5EF4-FFF2-40B4-BE49-F238E27FC236}">
                    <a16:creationId xmlns:a16="http://schemas.microsoft.com/office/drawing/2014/main" id="{5065ADA4-BFA2-462C-B39A-A7CC0AC993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18407" y="1690688"/>
                <a:ext cx="642900" cy="642900"/>
              </a:xfrm>
              <a:prstGeom prst="rect">
                <a:avLst/>
              </a:prstGeom>
            </p:spPr>
          </p:pic>
          <p:pic>
            <p:nvPicPr>
              <p:cNvPr id="502" name="Graphic 501" descr="Woman with solid fill">
                <a:extLst>
                  <a:ext uri="{FF2B5EF4-FFF2-40B4-BE49-F238E27FC236}">
                    <a16:creationId xmlns:a16="http://schemas.microsoft.com/office/drawing/2014/main" id="{9F78CDE9-06F6-4DD7-A457-F46ADEE0A6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91902" y="1690688"/>
                <a:ext cx="642900" cy="642900"/>
              </a:xfrm>
              <a:prstGeom prst="rect">
                <a:avLst/>
              </a:prstGeom>
            </p:spPr>
          </p:pic>
          <p:pic>
            <p:nvPicPr>
              <p:cNvPr id="503" name="Graphic 502" descr="Woman with solid fill">
                <a:extLst>
                  <a:ext uri="{FF2B5EF4-FFF2-40B4-BE49-F238E27FC236}">
                    <a16:creationId xmlns:a16="http://schemas.microsoft.com/office/drawing/2014/main" id="{DB64DED4-24B3-45A3-AA90-6BF4B78EBD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5397" y="1690688"/>
                <a:ext cx="642900" cy="642900"/>
              </a:xfrm>
              <a:prstGeom prst="rect">
                <a:avLst/>
              </a:prstGeom>
            </p:spPr>
          </p:pic>
        </p:grpSp>
        <p:pic>
          <p:nvPicPr>
            <p:cNvPr id="506" name="Picture 505">
              <a:extLst>
                <a:ext uri="{FF2B5EF4-FFF2-40B4-BE49-F238E27FC236}">
                  <a16:creationId xmlns:a16="http://schemas.microsoft.com/office/drawing/2014/main" id="{0895309F-FD19-4093-B53F-88825C152A10}"/>
                </a:ext>
              </a:extLst>
            </p:cNvPr>
            <p:cNvPicPr>
              <a:picLocks noChangeAspect="1"/>
            </p:cNvPicPr>
            <p:nvPr/>
          </p:nvPicPr>
          <p:blipFill>
            <a:blip r:embed="rId11"/>
            <a:stretch>
              <a:fillRect/>
            </a:stretch>
          </p:blipFill>
          <p:spPr>
            <a:xfrm>
              <a:off x="2735090" y="2786100"/>
              <a:ext cx="2584928" cy="646232"/>
            </a:xfrm>
            <a:prstGeom prst="rect">
              <a:avLst/>
            </a:prstGeom>
          </p:spPr>
        </p:pic>
        <p:sp>
          <p:nvSpPr>
            <p:cNvPr id="4" name="TextBox 3">
              <a:extLst>
                <a:ext uri="{FF2B5EF4-FFF2-40B4-BE49-F238E27FC236}">
                  <a16:creationId xmlns:a16="http://schemas.microsoft.com/office/drawing/2014/main" id="{1AF60935-E277-4CDF-BCC4-CB7E0C8A98A4}"/>
                </a:ext>
              </a:extLst>
            </p:cNvPr>
            <p:cNvSpPr txBox="1"/>
            <p:nvPr/>
          </p:nvSpPr>
          <p:spPr>
            <a:xfrm>
              <a:off x="604769" y="1915228"/>
              <a:ext cx="1517966" cy="830997"/>
            </a:xfrm>
            <a:prstGeom prst="rect">
              <a:avLst/>
            </a:prstGeom>
            <a:noFill/>
          </p:spPr>
          <p:txBody>
            <a:bodyPr wrap="square" rtlCol="0">
              <a:spAutoFit/>
            </a:bodyPr>
            <a:lstStyle/>
            <a:p>
              <a:pPr algn="ctr"/>
              <a:r>
                <a:rPr lang="en-US" sz="2400" dirty="0"/>
                <a:t>1 in 5</a:t>
              </a:r>
            </a:p>
            <a:p>
              <a:pPr algn="ctr"/>
              <a:r>
                <a:rPr lang="en-US" sz="2400" dirty="0"/>
                <a:t>women </a:t>
              </a:r>
            </a:p>
          </p:txBody>
        </p:sp>
        <p:sp>
          <p:nvSpPr>
            <p:cNvPr id="29" name="TextBox 28">
              <a:extLst>
                <a:ext uri="{FF2B5EF4-FFF2-40B4-BE49-F238E27FC236}">
                  <a16:creationId xmlns:a16="http://schemas.microsoft.com/office/drawing/2014/main" id="{BC1FF02F-5958-406F-9B7C-6D0F6F680ECB}"/>
                </a:ext>
              </a:extLst>
            </p:cNvPr>
            <p:cNvSpPr txBox="1"/>
            <p:nvPr/>
          </p:nvSpPr>
          <p:spPr>
            <a:xfrm>
              <a:off x="3268571" y="1915228"/>
              <a:ext cx="1517966" cy="830997"/>
            </a:xfrm>
            <a:prstGeom prst="rect">
              <a:avLst/>
            </a:prstGeom>
            <a:noFill/>
          </p:spPr>
          <p:txBody>
            <a:bodyPr wrap="square" rtlCol="0">
              <a:spAutoFit/>
            </a:bodyPr>
            <a:lstStyle/>
            <a:p>
              <a:pPr algn="ctr"/>
              <a:r>
                <a:rPr lang="en-US" sz="2400" dirty="0"/>
                <a:t>1 in 7</a:t>
              </a:r>
            </a:p>
            <a:p>
              <a:pPr algn="ctr"/>
              <a:r>
                <a:rPr lang="en-US" sz="2400" dirty="0"/>
                <a:t>men </a:t>
              </a:r>
            </a:p>
          </p:txBody>
        </p:sp>
        <p:sp>
          <p:nvSpPr>
            <p:cNvPr id="30" name="TextBox 29">
              <a:extLst>
                <a:ext uri="{FF2B5EF4-FFF2-40B4-BE49-F238E27FC236}">
                  <a16:creationId xmlns:a16="http://schemas.microsoft.com/office/drawing/2014/main" id="{35B568F7-5234-4E11-9E19-2296D3082C34}"/>
                </a:ext>
              </a:extLst>
            </p:cNvPr>
            <p:cNvSpPr txBox="1"/>
            <p:nvPr/>
          </p:nvSpPr>
          <p:spPr>
            <a:xfrm>
              <a:off x="1935394" y="2137009"/>
              <a:ext cx="1517966" cy="523220"/>
            </a:xfrm>
            <a:prstGeom prst="rect">
              <a:avLst/>
            </a:prstGeom>
            <a:noFill/>
          </p:spPr>
          <p:txBody>
            <a:bodyPr wrap="square" rtlCol="0">
              <a:spAutoFit/>
            </a:bodyPr>
            <a:lstStyle/>
            <a:p>
              <a:pPr algn="ctr"/>
              <a:r>
                <a:rPr lang="en-US" sz="2800" dirty="0"/>
                <a:t>&amp;</a:t>
              </a:r>
            </a:p>
          </p:txBody>
        </p:sp>
        <p:sp>
          <p:nvSpPr>
            <p:cNvPr id="36" name="TextBox 35">
              <a:extLst>
                <a:ext uri="{FF2B5EF4-FFF2-40B4-BE49-F238E27FC236}">
                  <a16:creationId xmlns:a16="http://schemas.microsoft.com/office/drawing/2014/main" id="{3F72613A-94AE-4F69-B7E1-BFE31B49E636}"/>
                </a:ext>
              </a:extLst>
            </p:cNvPr>
            <p:cNvSpPr txBox="1"/>
            <p:nvPr/>
          </p:nvSpPr>
          <p:spPr>
            <a:xfrm>
              <a:off x="181692" y="3498220"/>
              <a:ext cx="5485431" cy="707886"/>
            </a:xfrm>
            <a:prstGeom prst="rect">
              <a:avLst/>
            </a:prstGeom>
            <a:noFill/>
          </p:spPr>
          <p:txBody>
            <a:bodyPr wrap="square">
              <a:spAutoFit/>
            </a:bodyPr>
            <a:lstStyle/>
            <a:p>
              <a:pPr algn="ctr"/>
              <a:r>
                <a:rPr lang="en-US" sz="2000" dirty="0"/>
                <a:t>Report having experienced severe physical violence from an intimate partner in their lifetime.</a:t>
              </a:r>
            </a:p>
          </p:txBody>
        </p:sp>
      </p:grpSp>
    </p:spTree>
    <p:extLst>
      <p:ext uri="{BB962C8B-B14F-4D97-AF65-F5344CB8AC3E}">
        <p14:creationId xmlns:p14="http://schemas.microsoft.com/office/powerpoint/2010/main" val="376009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F237-8970-42B4-8B32-B05BC235F7DB}"/>
              </a:ext>
            </a:extLst>
          </p:cNvPr>
          <p:cNvSpPr>
            <a:spLocks noGrp="1"/>
          </p:cNvSpPr>
          <p:nvPr>
            <p:ph type="title"/>
          </p:nvPr>
        </p:nvSpPr>
        <p:spPr/>
        <p:txBody>
          <a:bodyPr>
            <a:normAutofit fontScale="90000"/>
          </a:bodyPr>
          <a:lstStyle/>
          <a:p>
            <a:r>
              <a:rPr lang="en-US" dirty="0"/>
              <a:t>Cost of Domestic Violence in the United States</a:t>
            </a:r>
            <a:br>
              <a:rPr lang="en-US" dirty="0"/>
            </a:br>
            <a:endParaRPr lang="en-US" dirty="0"/>
          </a:p>
        </p:txBody>
      </p:sp>
      <p:sp>
        <p:nvSpPr>
          <p:cNvPr id="3" name="Content Placeholder 2">
            <a:extLst>
              <a:ext uri="{FF2B5EF4-FFF2-40B4-BE49-F238E27FC236}">
                <a16:creationId xmlns:a16="http://schemas.microsoft.com/office/drawing/2014/main" id="{457A449D-2FA5-4203-B885-DF8B2AF76500}"/>
              </a:ext>
            </a:extLst>
          </p:cNvPr>
          <p:cNvSpPr>
            <a:spLocks noGrp="1"/>
          </p:cNvSpPr>
          <p:nvPr>
            <p:ph idx="1"/>
          </p:nvPr>
        </p:nvSpPr>
        <p:spPr>
          <a:xfrm>
            <a:off x="587137" y="2423292"/>
            <a:ext cx="4329166" cy="2087616"/>
          </a:xfrm>
        </p:spPr>
        <p:txBody>
          <a:bodyPr>
            <a:normAutofit/>
          </a:bodyPr>
          <a:lstStyle/>
          <a:p>
            <a:pPr marL="0" indent="0">
              <a:buNone/>
            </a:pPr>
            <a:r>
              <a:rPr lang="en-US" sz="2000" dirty="0"/>
              <a:t>The estimated lifetime cost associated with medical services, lost productivity from paid work, criminal justice and other costs related to intimate partner violence (IPV) is $3.6 trillion.</a:t>
            </a:r>
          </a:p>
          <a:p>
            <a:pPr marL="0" indent="0">
              <a:buNone/>
            </a:pPr>
            <a:endParaRPr lang="en-US" sz="2000" dirty="0"/>
          </a:p>
        </p:txBody>
      </p:sp>
      <p:graphicFrame>
        <p:nvGraphicFramePr>
          <p:cNvPr id="6" name="Chart 5">
            <a:extLst>
              <a:ext uri="{FF2B5EF4-FFF2-40B4-BE49-F238E27FC236}">
                <a16:creationId xmlns:a16="http://schemas.microsoft.com/office/drawing/2014/main" id="{63BCF23B-586B-472A-AF32-C7D02F786BB8}"/>
              </a:ext>
            </a:extLst>
          </p:cNvPr>
          <p:cNvGraphicFramePr/>
          <p:nvPr>
            <p:extLst>
              <p:ext uri="{D42A27DB-BD31-4B8C-83A1-F6EECF244321}">
                <p14:modId xmlns:p14="http://schemas.microsoft.com/office/powerpoint/2010/main" val="1260292358"/>
              </p:ext>
            </p:extLst>
          </p:nvPr>
        </p:nvGraphicFramePr>
        <p:xfrm>
          <a:off x="6096000" y="1690688"/>
          <a:ext cx="5626100" cy="4755885"/>
        </p:xfrm>
        <a:graphic>
          <a:graphicData uri="http://schemas.openxmlformats.org/drawingml/2006/chart">
            <c:chart xmlns:c="http://schemas.openxmlformats.org/drawingml/2006/chart" xmlns:r="http://schemas.openxmlformats.org/officeDocument/2006/relationships" r:id="rId2"/>
          </a:graphicData>
        </a:graphic>
      </p:graphicFrame>
      <p:grpSp>
        <p:nvGrpSpPr>
          <p:cNvPr id="31" name="Group 30">
            <a:extLst>
              <a:ext uri="{FF2B5EF4-FFF2-40B4-BE49-F238E27FC236}">
                <a16:creationId xmlns:a16="http://schemas.microsoft.com/office/drawing/2014/main" id="{D694C354-7628-4A30-9273-D4B7AC5C2F67}"/>
              </a:ext>
            </a:extLst>
          </p:cNvPr>
          <p:cNvGrpSpPr/>
          <p:nvPr/>
        </p:nvGrpSpPr>
        <p:grpSpPr>
          <a:xfrm>
            <a:off x="-38803" y="6536214"/>
            <a:ext cx="2135090" cy="321786"/>
            <a:chOff x="-69075" y="6510300"/>
            <a:chExt cx="2307034" cy="347700"/>
          </a:xfrm>
        </p:grpSpPr>
        <p:grpSp>
          <p:nvGrpSpPr>
            <p:cNvPr id="32" name="Group 31">
              <a:extLst>
                <a:ext uri="{FF2B5EF4-FFF2-40B4-BE49-F238E27FC236}">
                  <a16:creationId xmlns:a16="http://schemas.microsoft.com/office/drawing/2014/main" id="{F4EAC6FA-12EE-483B-99B7-4B5636E9A9DC}"/>
                </a:ext>
              </a:extLst>
            </p:cNvPr>
            <p:cNvGrpSpPr/>
            <p:nvPr/>
          </p:nvGrpSpPr>
          <p:grpSpPr>
            <a:xfrm>
              <a:off x="-69075" y="6510300"/>
              <a:ext cx="1169320" cy="347700"/>
              <a:chOff x="-69075" y="6510300"/>
              <a:chExt cx="1169320" cy="347700"/>
            </a:xfrm>
          </p:grpSpPr>
          <p:pic>
            <p:nvPicPr>
              <p:cNvPr id="41" name="Graphic 40" descr="Man outline">
                <a:extLst>
                  <a:ext uri="{FF2B5EF4-FFF2-40B4-BE49-F238E27FC236}">
                    <a16:creationId xmlns:a16="http://schemas.microsoft.com/office/drawing/2014/main" id="{108FC05C-AD79-40AB-BD36-8DA5E362CA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42" name="Graphic 41" descr="Woman outline">
                <a:extLst>
                  <a:ext uri="{FF2B5EF4-FFF2-40B4-BE49-F238E27FC236}">
                    <a16:creationId xmlns:a16="http://schemas.microsoft.com/office/drawing/2014/main" id="{83391037-1F44-47B5-89AB-B6A775531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43" name="Graphic 42" descr="Man outline">
                <a:extLst>
                  <a:ext uri="{FF2B5EF4-FFF2-40B4-BE49-F238E27FC236}">
                    <a16:creationId xmlns:a16="http://schemas.microsoft.com/office/drawing/2014/main" id="{FD6032EA-B1D5-4429-834A-E6C8C9B7A8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44" name="Graphic 43" descr="Woman outline">
                <a:extLst>
                  <a:ext uri="{FF2B5EF4-FFF2-40B4-BE49-F238E27FC236}">
                    <a16:creationId xmlns:a16="http://schemas.microsoft.com/office/drawing/2014/main" id="{40267C8E-5697-4E7D-A446-0098472E1A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45" name="Graphic 44" descr="Man outline">
                <a:extLst>
                  <a:ext uri="{FF2B5EF4-FFF2-40B4-BE49-F238E27FC236}">
                    <a16:creationId xmlns:a16="http://schemas.microsoft.com/office/drawing/2014/main" id="{7B2A20D9-2D24-43EF-9772-C9E6F7E468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46" name="Graphic 45" descr="Woman outline">
                <a:extLst>
                  <a:ext uri="{FF2B5EF4-FFF2-40B4-BE49-F238E27FC236}">
                    <a16:creationId xmlns:a16="http://schemas.microsoft.com/office/drawing/2014/main" id="{ECD22B47-A0A2-4B22-9CDB-D0AA92E7A6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33" name="Group 32">
              <a:extLst>
                <a:ext uri="{FF2B5EF4-FFF2-40B4-BE49-F238E27FC236}">
                  <a16:creationId xmlns:a16="http://schemas.microsoft.com/office/drawing/2014/main" id="{2BD5360C-9C98-482D-A16E-D794ABAEDE03}"/>
                </a:ext>
              </a:extLst>
            </p:cNvPr>
            <p:cNvGrpSpPr/>
            <p:nvPr/>
          </p:nvGrpSpPr>
          <p:grpSpPr>
            <a:xfrm>
              <a:off x="913841" y="6510300"/>
              <a:ext cx="1324118" cy="347700"/>
              <a:chOff x="-50023" y="5291100"/>
              <a:chExt cx="1324118" cy="347700"/>
            </a:xfrm>
          </p:grpSpPr>
          <p:pic>
            <p:nvPicPr>
              <p:cNvPr id="34" name="Graphic 33" descr="Man outline">
                <a:extLst>
                  <a:ext uri="{FF2B5EF4-FFF2-40B4-BE49-F238E27FC236}">
                    <a16:creationId xmlns:a16="http://schemas.microsoft.com/office/drawing/2014/main" id="{2CF59EC7-C83B-4794-AA3C-A1D53E72F4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35" name="Graphic 34" descr="Woman outline">
                <a:extLst>
                  <a:ext uri="{FF2B5EF4-FFF2-40B4-BE49-F238E27FC236}">
                    <a16:creationId xmlns:a16="http://schemas.microsoft.com/office/drawing/2014/main" id="{8AE4C826-BDA7-4132-96E0-09953C50B1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36" name="Graphic 35" descr="Man outline">
                <a:extLst>
                  <a:ext uri="{FF2B5EF4-FFF2-40B4-BE49-F238E27FC236}">
                    <a16:creationId xmlns:a16="http://schemas.microsoft.com/office/drawing/2014/main" id="{030D1120-E310-439C-A84F-95B954A8B5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37" name="Graphic 36" descr="Woman outline">
                <a:extLst>
                  <a:ext uri="{FF2B5EF4-FFF2-40B4-BE49-F238E27FC236}">
                    <a16:creationId xmlns:a16="http://schemas.microsoft.com/office/drawing/2014/main" id="{BA63F6B2-C478-40FA-825E-4238C6F831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38" name="Graphic 37" descr="Man outline">
                <a:extLst>
                  <a:ext uri="{FF2B5EF4-FFF2-40B4-BE49-F238E27FC236}">
                    <a16:creationId xmlns:a16="http://schemas.microsoft.com/office/drawing/2014/main" id="{031984DB-1299-4BDA-B5E8-D820F0E4D0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39" name="Graphic 38" descr="Woman outline">
                <a:extLst>
                  <a:ext uri="{FF2B5EF4-FFF2-40B4-BE49-F238E27FC236}">
                    <a16:creationId xmlns:a16="http://schemas.microsoft.com/office/drawing/2014/main" id="{31B62433-FCB6-4528-813B-9D40A9DBB4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40" name="Graphic 39" descr="Man outline">
                <a:extLst>
                  <a:ext uri="{FF2B5EF4-FFF2-40B4-BE49-F238E27FC236}">
                    <a16:creationId xmlns:a16="http://schemas.microsoft.com/office/drawing/2014/main" id="{7ABB8C09-FB5C-41F4-B71F-E577CA56AD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grpSp>
        <p:nvGrpSpPr>
          <p:cNvPr id="47" name="Group 46">
            <a:extLst>
              <a:ext uri="{FF2B5EF4-FFF2-40B4-BE49-F238E27FC236}">
                <a16:creationId xmlns:a16="http://schemas.microsoft.com/office/drawing/2014/main" id="{0F9E6C81-9125-463A-AFED-627397ED574C}"/>
              </a:ext>
            </a:extLst>
          </p:cNvPr>
          <p:cNvGrpSpPr/>
          <p:nvPr/>
        </p:nvGrpSpPr>
        <p:grpSpPr>
          <a:xfrm>
            <a:off x="1944742" y="6536214"/>
            <a:ext cx="1214453" cy="321786"/>
            <a:chOff x="95249" y="6510300"/>
            <a:chExt cx="1312256" cy="347700"/>
          </a:xfrm>
        </p:grpSpPr>
        <p:pic>
          <p:nvPicPr>
            <p:cNvPr id="48" name="Graphic 47" descr="Woman outline">
              <a:extLst>
                <a:ext uri="{FF2B5EF4-FFF2-40B4-BE49-F238E27FC236}">
                  <a16:creationId xmlns:a16="http://schemas.microsoft.com/office/drawing/2014/main" id="{85129F5E-3C06-44D8-BCB2-6262D4A0A6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49" name="Graphic 48" descr="Man outline">
              <a:extLst>
                <a:ext uri="{FF2B5EF4-FFF2-40B4-BE49-F238E27FC236}">
                  <a16:creationId xmlns:a16="http://schemas.microsoft.com/office/drawing/2014/main" id="{7824BCE6-8294-4238-8019-1426881288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50" name="Graphic 49" descr="Woman outline">
              <a:extLst>
                <a:ext uri="{FF2B5EF4-FFF2-40B4-BE49-F238E27FC236}">
                  <a16:creationId xmlns:a16="http://schemas.microsoft.com/office/drawing/2014/main" id="{F2F6E8F3-5498-4BE9-9A1D-1CA5C04431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51" name="Graphic 50" descr="Man outline">
              <a:extLst>
                <a:ext uri="{FF2B5EF4-FFF2-40B4-BE49-F238E27FC236}">
                  <a16:creationId xmlns:a16="http://schemas.microsoft.com/office/drawing/2014/main" id="{A68BC932-277F-4646-ABA2-B0B3804C5B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52" name="Graphic 51" descr="Woman outline">
              <a:extLst>
                <a:ext uri="{FF2B5EF4-FFF2-40B4-BE49-F238E27FC236}">
                  <a16:creationId xmlns:a16="http://schemas.microsoft.com/office/drawing/2014/main" id="{448DCCE7-8D5C-4A55-90A4-7BA8DBEC7D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53" name="Graphic 52" descr="Man outline">
              <a:extLst>
                <a:ext uri="{FF2B5EF4-FFF2-40B4-BE49-F238E27FC236}">
                  <a16:creationId xmlns:a16="http://schemas.microsoft.com/office/drawing/2014/main" id="{48145059-C591-4019-9E6F-1F909ECE96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54" name="Graphic 53" descr="Woman outline">
              <a:extLst>
                <a:ext uri="{FF2B5EF4-FFF2-40B4-BE49-F238E27FC236}">
                  <a16:creationId xmlns:a16="http://schemas.microsoft.com/office/drawing/2014/main" id="{37FBB696-4E9E-48F8-A3C2-9A17210B58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spTree>
    <p:extLst>
      <p:ext uri="{BB962C8B-B14F-4D97-AF65-F5344CB8AC3E}">
        <p14:creationId xmlns:p14="http://schemas.microsoft.com/office/powerpoint/2010/main" val="427096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90FB-990C-4094-9616-B53EEBC913DB}"/>
              </a:ext>
            </a:extLst>
          </p:cNvPr>
          <p:cNvSpPr>
            <a:spLocks noGrp="1"/>
          </p:cNvSpPr>
          <p:nvPr>
            <p:ph type="title"/>
          </p:nvPr>
        </p:nvSpPr>
        <p:spPr/>
        <p:txBody>
          <a:bodyPr>
            <a:normAutofit/>
          </a:bodyPr>
          <a:lstStyle/>
          <a:p>
            <a:r>
              <a:rPr lang="en-US" sz="4000" dirty="0"/>
              <a:t>The Covid-19 Pandemic Intensifies Conditions that Fuel Domestic Violence</a:t>
            </a:r>
          </a:p>
        </p:txBody>
      </p:sp>
      <p:grpSp>
        <p:nvGrpSpPr>
          <p:cNvPr id="3" name="Group 2">
            <a:extLst>
              <a:ext uri="{FF2B5EF4-FFF2-40B4-BE49-F238E27FC236}">
                <a16:creationId xmlns:a16="http://schemas.microsoft.com/office/drawing/2014/main" id="{96498334-EA4D-44E1-82A3-EF7370709B59}"/>
              </a:ext>
            </a:extLst>
          </p:cNvPr>
          <p:cNvGrpSpPr/>
          <p:nvPr/>
        </p:nvGrpSpPr>
        <p:grpSpPr>
          <a:xfrm>
            <a:off x="550378" y="2184888"/>
            <a:ext cx="4895848" cy="3465999"/>
            <a:chOff x="571501" y="2458551"/>
            <a:chExt cx="4895848" cy="3465999"/>
          </a:xfrm>
        </p:grpSpPr>
        <p:sp>
          <p:nvSpPr>
            <p:cNvPr id="6" name="TextBox 5">
              <a:extLst>
                <a:ext uri="{FF2B5EF4-FFF2-40B4-BE49-F238E27FC236}">
                  <a16:creationId xmlns:a16="http://schemas.microsoft.com/office/drawing/2014/main" id="{BADC9D86-E5A4-4825-A9BF-6F362943FE1F}"/>
                </a:ext>
              </a:extLst>
            </p:cNvPr>
            <p:cNvSpPr txBox="1"/>
            <p:nvPr/>
          </p:nvSpPr>
          <p:spPr>
            <a:xfrm>
              <a:off x="571501" y="2458551"/>
              <a:ext cx="2343149" cy="707886"/>
            </a:xfrm>
            <a:prstGeom prst="rect">
              <a:avLst/>
            </a:prstGeom>
            <a:noFill/>
          </p:spPr>
          <p:txBody>
            <a:bodyPr wrap="square" rtlCol="0">
              <a:spAutoFit/>
            </a:bodyPr>
            <a:lstStyle/>
            <a:p>
              <a:pPr algn="ctr"/>
              <a:r>
                <a:rPr lang="en-US" sz="2000" dirty="0"/>
                <a:t>Time spent at home has increased 28% </a:t>
              </a:r>
            </a:p>
          </p:txBody>
        </p:sp>
        <p:grpSp>
          <p:nvGrpSpPr>
            <p:cNvPr id="11" name="Group 10">
              <a:extLst>
                <a:ext uri="{FF2B5EF4-FFF2-40B4-BE49-F238E27FC236}">
                  <a16:creationId xmlns:a16="http://schemas.microsoft.com/office/drawing/2014/main" id="{09FE8ECD-F9EE-457D-A82A-26BDA4546F03}"/>
                </a:ext>
              </a:extLst>
            </p:cNvPr>
            <p:cNvGrpSpPr/>
            <p:nvPr/>
          </p:nvGrpSpPr>
          <p:grpSpPr>
            <a:xfrm>
              <a:off x="1019175" y="3467100"/>
              <a:ext cx="1162050" cy="2257425"/>
              <a:chOff x="1019175" y="3533775"/>
              <a:chExt cx="1162050" cy="2257425"/>
            </a:xfrm>
          </p:grpSpPr>
          <p:sp>
            <p:nvSpPr>
              <p:cNvPr id="5" name="Arrow: Down 4">
                <a:extLst>
                  <a:ext uri="{FF2B5EF4-FFF2-40B4-BE49-F238E27FC236}">
                    <a16:creationId xmlns:a16="http://schemas.microsoft.com/office/drawing/2014/main" id="{AA4AEE85-2484-4787-AE4B-0FC93283AA32}"/>
                  </a:ext>
                </a:extLst>
              </p:cNvPr>
              <p:cNvSpPr/>
              <p:nvPr/>
            </p:nvSpPr>
            <p:spPr>
              <a:xfrm rot="10800000">
                <a:off x="1019175" y="3533775"/>
                <a:ext cx="1162050" cy="2257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8065B86-8B6B-469A-9B3F-D864ACC8ECF3}"/>
                  </a:ext>
                </a:extLst>
              </p:cNvPr>
              <p:cNvSpPr txBox="1"/>
              <p:nvPr/>
            </p:nvSpPr>
            <p:spPr>
              <a:xfrm>
                <a:off x="1343024" y="3831193"/>
                <a:ext cx="657225" cy="369332"/>
              </a:xfrm>
              <a:prstGeom prst="rect">
                <a:avLst/>
              </a:prstGeom>
              <a:noFill/>
            </p:spPr>
            <p:txBody>
              <a:bodyPr wrap="square">
                <a:spAutoFit/>
              </a:bodyPr>
              <a:lstStyle/>
              <a:p>
                <a:r>
                  <a:rPr lang="en-US" sz="1800" dirty="0"/>
                  <a:t>28% </a:t>
                </a:r>
                <a:endParaRPr lang="en-US" dirty="0"/>
              </a:p>
            </p:txBody>
          </p:sp>
        </p:grpSp>
        <p:grpSp>
          <p:nvGrpSpPr>
            <p:cNvPr id="12" name="Group 11">
              <a:extLst>
                <a:ext uri="{FF2B5EF4-FFF2-40B4-BE49-F238E27FC236}">
                  <a16:creationId xmlns:a16="http://schemas.microsoft.com/office/drawing/2014/main" id="{1E55F4B0-E278-486F-AE56-96DB95D92743}"/>
                </a:ext>
              </a:extLst>
            </p:cNvPr>
            <p:cNvGrpSpPr/>
            <p:nvPr/>
          </p:nvGrpSpPr>
          <p:grpSpPr>
            <a:xfrm>
              <a:off x="3648075" y="2538412"/>
              <a:ext cx="1162050" cy="2257425"/>
              <a:chOff x="3876675" y="1971675"/>
              <a:chExt cx="1162050" cy="2257425"/>
            </a:xfrm>
          </p:grpSpPr>
          <p:sp>
            <p:nvSpPr>
              <p:cNvPr id="4" name="Arrow: Down 3">
                <a:extLst>
                  <a:ext uri="{FF2B5EF4-FFF2-40B4-BE49-F238E27FC236}">
                    <a16:creationId xmlns:a16="http://schemas.microsoft.com/office/drawing/2014/main" id="{B68FC3DD-B37B-437B-8626-7474DE38E457}"/>
                  </a:ext>
                </a:extLst>
              </p:cNvPr>
              <p:cNvSpPr/>
              <p:nvPr/>
            </p:nvSpPr>
            <p:spPr>
              <a:xfrm>
                <a:off x="3876675" y="1971675"/>
                <a:ext cx="1162050" cy="225742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0CF344A-5441-4686-A7C8-026DC0A796E1}"/>
                  </a:ext>
                </a:extLst>
              </p:cNvPr>
              <p:cNvSpPr txBox="1"/>
              <p:nvPr/>
            </p:nvSpPr>
            <p:spPr>
              <a:xfrm>
                <a:off x="4210050" y="3583543"/>
                <a:ext cx="828675" cy="369332"/>
              </a:xfrm>
              <a:prstGeom prst="rect">
                <a:avLst/>
              </a:prstGeom>
              <a:noFill/>
            </p:spPr>
            <p:txBody>
              <a:bodyPr wrap="square">
                <a:spAutoFit/>
              </a:bodyPr>
              <a:lstStyle/>
              <a:p>
                <a:r>
                  <a:rPr lang="en-US" dirty="0"/>
                  <a:t>35</a:t>
                </a:r>
                <a:r>
                  <a:rPr lang="en-US" sz="1800" dirty="0"/>
                  <a:t>% </a:t>
                </a:r>
                <a:endParaRPr lang="en-US" dirty="0"/>
              </a:p>
            </p:txBody>
          </p:sp>
        </p:grpSp>
        <p:sp>
          <p:nvSpPr>
            <p:cNvPr id="13" name="TextBox 12">
              <a:extLst>
                <a:ext uri="{FF2B5EF4-FFF2-40B4-BE49-F238E27FC236}">
                  <a16:creationId xmlns:a16="http://schemas.microsoft.com/office/drawing/2014/main" id="{2919AE27-4909-48E6-BF87-1F7EF2CBE8C3}"/>
                </a:ext>
              </a:extLst>
            </p:cNvPr>
            <p:cNvSpPr txBox="1"/>
            <p:nvPr/>
          </p:nvSpPr>
          <p:spPr>
            <a:xfrm>
              <a:off x="3124200" y="4908887"/>
              <a:ext cx="2343149" cy="1015663"/>
            </a:xfrm>
            <a:prstGeom prst="rect">
              <a:avLst/>
            </a:prstGeom>
            <a:noFill/>
          </p:spPr>
          <p:txBody>
            <a:bodyPr wrap="square" rtlCol="0">
              <a:spAutoFit/>
            </a:bodyPr>
            <a:lstStyle/>
            <a:p>
              <a:pPr algn="ctr"/>
              <a:r>
                <a:rPr lang="en-US" sz="2000" dirty="0"/>
                <a:t>Time spent with people outside the household fell 35%</a:t>
              </a:r>
            </a:p>
          </p:txBody>
        </p:sp>
      </p:grpSp>
      <p:sp>
        <p:nvSpPr>
          <p:cNvPr id="14" name="TextBox 13">
            <a:extLst>
              <a:ext uri="{FF2B5EF4-FFF2-40B4-BE49-F238E27FC236}">
                <a16:creationId xmlns:a16="http://schemas.microsoft.com/office/drawing/2014/main" id="{7530BCDB-AB0B-43AC-B2FD-DAE2548B67D9}"/>
              </a:ext>
            </a:extLst>
          </p:cNvPr>
          <p:cNvSpPr txBox="1"/>
          <p:nvPr/>
        </p:nvSpPr>
        <p:spPr>
          <a:xfrm>
            <a:off x="6724653" y="2213283"/>
            <a:ext cx="4762497" cy="2431435"/>
          </a:xfrm>
          <a:prstGeom prst="rect">
            <a:avLst/>
          </a:prstGeom>
          <a:noFill/>
        </p:spPr>
        <p:txBody>
          <a:bodyPr wrap="square" rtlCol="0">
            <a:spAutoFit/>
          </a:bodyPr>
          <a:lstStyle/>
          <a:p>
            <a:r>
              <a:rPr lang="en-US" sz="2000" dirty="0"/>
              <a:t>“Besides the quarantine situation, the pandemic also aggravated alcohol abuse, depression and post-traumatic stress disorder. All of these factors created an environment that exacerbates domestic violence.” – </a:t>
            </a:r>
            <a:r>
              <a:rPr lang="en-US" sz="2000" dirty="0" err="1"/>
              <a:t>Sumayah</a:t>
            </a:r>
            <a:r>
              <a:rPr lang="en-US" sz="2000" dirty="0"/>
              <a:t> Abed, M.D. </a:t>
            </a:r>
          </a:p>
          <a:p>
            <a:r>
              <a:rPr lang="en-US" sz="1600" dirty="0"/>
              <a:t>		       Dept. of Family &amp; Community Medicine,</a:t>
            </a:r>
          </a:p>
          <a:p>
            <a:r>
              <a:rPr lang="en-US" sz="1600" dirty="0"/>
              <a:t> 		       University of Alabama</a:t>
            </a:r>
          </a:p>
        </p:txBody>
      </p:sp>
      <p:grpSp>
        <p:nvGrpSpPr>
          <p:cNvPr id="46" name="Group 45">
            <a:extLst>
              <a:ext uri="{FF2B5EF4-FFF2-40B4-BE49-F238E27FC236}">
                <a16:creationId xmlns:a16="http://schemas.microsoft.com/office/drawing/2014/main" id="{C3662D1D-B9FD-474C-93A3-CEEC0B13E436}"/>
              </a:ext>
            </a:extLst>
          </p:cNvPr>
          <p:cNvGrpSpPr/>
          <p:nvPr/>
        </p:nvGrpSpPr>
        <p:grpSpPr>
          <a:xfrm>
            <a:off x="-38803" y="6536214"/>
            <a:ext cx="2135090" cy="321786"/>
            <a:chOff x="-69075" y="6510300"/>
            <a:chExt cx="2307034" cy="347700"/>
          </a:xfrm>
        </p:grpSpPr>
        <p:grpSp>
          <p:nvGrpSpPr>
            <p:cNvPr id="47" name="Group 46">
              <a:extLst>
                <a:ext uri="{FF2B5EF4-FFF2-40B4-BE49-F238E27FC236}">
                  <a16:creationId xmlns:a16="http://schemas.microsoft.com/office/drawing/2014/main" id="{5B4A4E10-A6BD-43CB-ADC0-4E4E6AC5401E}"/>
                </a:ext>
              </a:extLst>
            </p:cNvPr>
            <p:cNvGrpSpPr/>
            <p:nvPr/>
          </p:nvGrpSpPr>
          <p:grpSpPr>
            <a:xfrm>
              <a:off x="-69075" y="6510300"/>
              <a:ext cx="1169320" cy="347700"/>
              <a:chOff x="-69075" y="6510300"/>
              <a:chExt cx="1169320" cy="347700"/>
            </a:xfrm>
          </p:grpSpPr>
          <p:pic>
            <p:nvPicPr>
              <p:cNvPr id="56" name="Graphic 55" descr="Man outline">
                <a:extLst>
                  <a:ext uri="{FF2B5EF4-FFF2-40B4-BE49-F238E27FC236}">
                    <a16:creationId xmlns:a16="http://schemas.microsoft.com/office/drawing/2014/main" id="{AFA2F3EE-A5C4-45D0-9E21-1E731E525B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57" name="Graphic 56" descr="Woman outline">
                <a:extLst>
                  <a:ext uri="{FF2B5EF4-FFF2-40B4-BE49-F238E27FC236}">
                    <a16:creationId xmlns:a16="http://schemas.microsoft.com/office/drawing/2014/main" id="{71D53463-1F06-4303-9F72-1AA6926DCF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58" name="Graphic 57" descr="Man outline">
                <a:extLst>
                  <a:ext uri="{FF2B5EF4-FFF2-40B4-BE49-F238E27FC236}">
                    <a16:creationId xmlns:a16="http://schemas.microsoft.com/office/drawing/2014/main" id="{BB4C7AEE-C31F-4185-BFD1-81C482A0DF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59" name="Graphic 58" descr="Woman outline">
                <a:extLst>
                  <a:ext uri="{FF2B5EF4-FFF2-40B4-BE49-F238E27FC236}">
                    <a16:creationId xmlns:a16="http://schemas.microsoft.com/office/drawing/2014/main" id="{48B56FEE-3DC2-4826-B845-A486C5C894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60" name="Graphic 59" descr="Man outline">
                <a:extLst>
                  <a:ext uri="{FF2B5EF4-FFF2-40B4-BE49-F238E27FC236}">
                    <a16:creationId xmlns:a16="http://schemas.microsoft.com/office/drawing/2014/main" id="{01B455E2-EC59-4396-A037-95D97CF6C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61" name="Graphic 60" descr="Woman outline">
                <a:extLst>
                  <a:ext uri="{FF2B5EF4-FFF2-40B4-BE49-F238E27FC236}">
                    <a16:creationId xmlns:a16="http://schemas.microsoft.com/office/drawing/2014/main" id="{D07580BD-EC42-4FE7-A8CD-B27304E10D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48" name="Group 47">
              <a:extLst>
                <a:ext uri="{FF2B5EF4-FFF2-40B4-BE49-F238E27FC236}">
                  <a16:creationId xmlns:a16="http://schemas.microsoft.com/office/drawing/2014/main" id="{1AE859D6-B2DD-4ECD-A494-1ACFC37A0FFA}"/>
                </a:ext>
              </a:extLst>
            </p:cNvPr>
            <p:cNvGrpSpPr/>
            <p:nvPr/>
          </p:nvGrpSpPr>
          <p:grpSpPr>
            <a:xfrm>
              <a:off x="913841" y="6510300"/>
              <a:ext cx="1324118" cy="347700"/>
              <a:chOff x="-50023" y="5291100"/>
              <a:chExt cx="1324118" cy="347700"/>
            </a:xfrm>
          </p:grpSpPr>
          <p:pic>
            <p:nvPicPr>
              <p:cNvPr id="49" name="Graphic 48" descr="Man outline">
                <a:extLst>
                  <a:ext uri="{FF2B5EF4-FFF2-40B4-BE49-F238E27FC236}">
                    <a16:creationId xmlns:a16="http://schemas.microsoft.com/office/drawing/2014/main" id="{7568FBE9-0773-4770-88BC-6F0DAEE9F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50" name="Graphic 49" descr="Woman outline">
                <a:extLst>
                  <a:ext uri="{FF2B5EF4-FFF2-40B4-BE49-F238E27FC236}">
                    <a16:creationId xmlns:a16="http://schemas.microsoft.com/office/drawing/2014/main" id="{81D2E830-4E06-46A7-8F54-A14F66D980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51" name="Graphic 50" descr="Man outline">
                <a:extLst>
                  <a:ext uri="{FF2B5EF4-FFF2-40B4-BE49-F238E27FC236}">
                    <a16:creationId xmlns:a16="http://schemas.microsoft.com/office/drawing/2014/main" id="{2192D9F4-E759-4905-8CE0-295C003E5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52" name="Graphic 51" descr="Woman outline">
                <a:extLst>
                  <a:ext uri="{FF2B5EF4-FFF2-40B4-BE49-F238E27FC236}">
                    <a16:creationId xmlns:a16="http://schemas.microsoft.com/office/drawing/2014/main" id="{EB5A0D44-BC98-419A-9F19-7196D3BFBF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53" name="Graphic 52" descr="Man outline">
                <a:extLst>
                  <a:ext uri="{FF2B5EF4-FFF2-40B4-BE49-F238E27FC236}">
                    <a16:creationId xmlns:a16="http://schemas.microsoft.com/office/drawing/2014/main" id="{369AE382-9922-4D14-9F00-0B2EA220BF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54" name="Graphic 53" descr="Woman outline">
                <a:extLst>
                  <a:ext uri="{FF2B5EF4-FFF2-40B4-BE49-F238E27FC236}">
                    <a16:creationId xmlns:a16="http://schemas.microsoft.com/office/drawing/2014/main" id="{044C8C19-3A79-44F7-A0CB-C5BB16608F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55" name="Graphic 54" descr="Man outline">
                <a:extLst>
                  <a:ext uri="{FF2B5EF4-FFF2-40B4-BE49-F238E27FC236}">
                    <a16:creationId xmlns:a16="http://schemas.microsoft.com/office/drawing/2014/main" id="{3C598BC2-2F29-46FD-B019-0F24C29F80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grpSp>
        <p:nvGrpSpPr>
          <p:cNvPr id="62" name="Group 61">
            <a:extLst>
              <a:ext uri="{FF2B5EF4-FFF2-40B4-BE49-F238E27FC236}">
                <a16:creationId xmlns:a16="http://schemas.microsoft.com/office/drawing/2014/main" id="{78E3174B-9889-4B97-A17D-8B884061817C}"/>
              </a:ext>
            </a:extLst>
          </p:cNvPr>
          <p:cNvGrpSpPr/>
          <p:nvPr/>
        </p:nvGrpSpPr>
        <p:grpSpPr>
          <a:xfrm>
            <a:off x="1944742" y="6536214"/>
            <a:ext cx="1214453" cy="321786"/>
            <a:chOff x="95249" y="6510300"/>
            <a:chExt cx="1312256" cy="347700"/>
          </a:xfrm>
        </p:grpSpPr>
        <p:pic>
          <p:nvPicPr>
            <p:cNvPr id="63" name="Graphic 62" descr="Woman outline">
              <a:extLst>
                <a:ext uri="{FF2B5EF4-FFF2-40B4-BE49-F238E27FC236}">
                  <a16:creationId xmlns:a16="http://schemas.microsoft.com/office/drawing/2014/main" id="{B24CD0DA-8EA9-4D95-886D-4E151EC982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64" name="Graphic 63" descr="Man outline">
              <a:extLst>
                <a:ext uri="{FF2B5EF4-FFF2-40B4-BE49-F238E27FC236}">
                  <a16:creationId xmlns:a16="http://schemas.microsoft.com/office/drawing/2014/main" id="{F626BE96-CD4D-4026-92CD-37879D0E9C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65" name="Graphic 64" descr="Woman outline">
              <a:extLst>
                <a:ext uri="{FF2B5EF4-FFF2-40B4-BE49-F238E27FC236}">
                  <a16:creationId xmlns:a16="http://schemas.microsoft.com/office/drawing/2014/main" id="{577CA771-584E-40DA-94A2-B11E8C7B53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66" name="Graphic 65" descr="Man outline">
              <a:extLst>
                <a:ext uri="{FF2B5EF4-FFF2-40B4-BE49-F238E27FC236}">
                  <a16:creationId xmlns:a16="http://schemas.microsoft.com/office/drawing/2014/main" id="{EC6750B2-063B-4200-B45B-78280FD599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67" name="Graphic 66" descr="Woman outline">
              <a:extLst>
                <a:ext uri="{FF2B5EF4-FFF2-40B4-BE49-F238E27FC236}">
                  <a16:creationId xmlns:a16="http://schemas.microsoft.com/office/drawing/2014/main" id="{E5CF1BC0-4AEA-4346-BACB-E84CD0DC47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68" name="Graphic 67" descr="Man outline">
              <a:extLst>
                <a:ext uri="{FF2B5EF4-FFF2-40B4-BE49-F238E27FC236}">
                  <a16:creationId xmlns:a16="http://schemas.microsoft.com/office/drawing/2014/main" id="{E5A85CD0-F234-43C0-A614-89DC179977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69" name="Graphic 68" descr="Woman outline">
              <a:extLst>
                <a:ext uri="{FF2B5EF4-FFF2-40B4-BE49-F238E27FC236}">
                  <a16:creationId xmlns:a16="http://schemas.microsoft.com/office/drawing/2014/main" id="{201D5DCC-1AF6-432D-BAC6-D8D1A9BCA0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70" name="Group 69">
            <a:extLst>
              <a:ext uri="{FF2B5EF4-FFF2-40B4-BE49-F238E27FC236}">
                <a16:creationId xmlns:a16="http://schemas.microsoft.com/office/drawing/2014/main" id="{C6F38E8E-0DF3-41A6-940E-07D422F765B0}"/>
              </a:ext>
            </a:extLst>
          </p:cNvPr>
          <p:cNvGrpSpPr/>
          <p:nvPr/>
        </p:nvGrpSpPr>
        <p:grpSpPr>
          <a:xfrm>
            <a:off x="3007650" y="6536214"/>
            <a:ext cx="1082169" cy="321786"/>
            <a:chOff x="-69075" y="6510300"/>
            <a:chExt cx="1169320" cy="347700"/>
          </a:xfrm>
        </p:grpSpPr>
        <p:pic>
          <p:nvPicPr>
            <p:cNvPr id="71" name="Graphic 70" descr="Man outline">
              <a:extLst>
                <a:ext uri="{FF2B5EF4-FFF2-40B4-BE49-F238E27FC236}">
                  <a16:creationId xmlns:a16="http://schemas.microsoft.com/office/drawing/2014/main" id="{354529FE-28BA-4E11-AEE3-50C959E6E5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72" name="Graphic 71" descr="Woman outline">
              <a:extLst>
                <a:ext uri="{FF2B5EF4-FFF2-40B4-BE49-F238E27FC236}">
                  <a16:creationId xmlns:a16="http://schemas.microsoft.com/office/drawing/2014/main" id="{18C00563-9A29-4350-8331-AB34FE19B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73" name="Graphic 72" descr="Man outline">
              <a:extLst>
                <a:ext uri="{FF2B5EF4-FFF2-40B4-BE49-F238E27FC236}">
                  <a16:creationId xmlns:a16="http://schemas.microsoft.com/office/drawing/2014/main" id="{976BE99E-3330-4BF0-A100-4D90B9E65A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74" name="Graphic 73" descr="Woman outline">
              <a:extLst>
                <a:ext uri="{FF2B5EF4-FFF2-40B4-BE49-F238E27FC236}">
                  <a16:creationId xmlns:a16="http://schemas.microsoft.com/office/drawing/2014/main" id="{31DECE67-6486-498B-BD8B-4B4FA1AA6D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75" name="Graphic 74" descr="Man outline">
              <a:extLst>
                <a:ext uri="{FF2B5EF4-FFF2-40B4-BE49-F238E27FC236}">
                  <a16:creationId xmlns:a16="http://schemas.microsoft.com/office/drawing/2014/main" id="{D1A69663-8501-4313-B1CE-C2D4C19B6E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76" name="Graphic 75" descr="Woman outline">
              <a:extLst>
                <a:ext uri="{FF2B5EF4-FFF2-40B4-BE49-F238E27FC236}">
                  <a16:creationId xmlns:a16="http://schemas.microsoft.com/office/drawing/2014/main" id="{57F67CC9-B611-4FB2-891B-B7872381E2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spTree>
    <p:extLst>
      <p:ext uri="{BB962C8B-B14F-4D97-AF65-F5344CB8AC3E}">
        <p14:creationId xmlns:p14="http://schemas.microsoft.com/office/powerpoint/2010/main" val="261542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C716-2352-4244-8B56-8E1C26AE460A}"/>
              </a:ext>
            </a:extLst>
          </p:cNvPr>
          <p:cNvSpPr>
            <a:spLocks noGrp="1"/>
          </p:cNvSpPr>
          <p:nvPr>
            <p:ph type="title"/>
          </p:nvPr>
        </p:nvSpPr>
        <p:spPr/>
        <p:txBody>
          <a:bodyPr>
            <a:normAutofit/>
          </a:bodyPr>
          <a:lstStyle/>
          <a:p>
            <a:r>
              <a:rPr lang="en-US" sz="4000" dirty="0"/>
              <a:t>The Impact of COVID-19 on Domestic Violence is Important to Understand</a:t>
            </a:r>
          </a:p>
        </p:txBody>
      </p:sp>
      <p:sp>
        <p:nvSpPr>
          <p:cNvPr id="3" name="Content Placeholder 2">
            <a:extLst>
              <a:ext uri="{FF2B5EF4-FFF2-40B4-BE49-F238E27FC236}">
                <a16:creationId xmlns:a16="http://schemas.microsoft.com/office/drawing/2014/main" id="{E2968067-619C-48C2-A909-93E960B22F12}"/>
              </a:ext>
            </a:extLst>
          </p:cNvPr>
          <p:cNvSpPr>
            <a:spLocks noGrp="1"/>
          </p:cNvSpPr>
          <p:nvPr>
            <p:ph idx="1"/>
          </p:nvPr>
        </p:nvSpPr>
        <p:spPr/>
        <p:txBody>
          <a:bodyPr>
            <a:normAutofit/>
          </a:bodyPr>
          <a:lstStyle/>
          <a:p>
            <a:endParaRPr lang="en-US" dirty="0"/>
          </a:p>
          <a:p>
            <a:r>
              <a:rPr lang="en-US" sz="2000" dirty="0"/>
              <a:t>Officials need to understand the impact so they can properly fund programs such as </a:t>
            </a:r>
            <a:r>
              <a:rPr lang="en-US" sz="2000" dirty="0">
                <a:hlinkClick r:id="rId2"/>
              </a:rPr>
              <a:t>The National Domestic Violence Hotline</a:t>
            </a:r>
            <a:r>
              <a:rPr lang="en-US" sz="2000" dirty="0"/>
              <a:t> and </a:t>
            </a:r>
            <a:r>
              <a:rPr lang="en-US" sz="2000" dirty="0">
                <a:hlinkClick r:id="rId3"/>
              </a:rPr>
              <a:t>The National Center for Victims of Crime</a:t>
            </a:r>
            <a:r>
              <a:rPr lang="en-US" sz="2000" dirty="0"/>
              <a:t> as well as the countless state and local programs.</a:t>
            </a:r>
          </a:p>
          <a:p>
            <a:endParaRPr lang="en-US" sz="2000" dirty="0"/>
          </a:p>
          <a:p>
            <a:r>
              <a:rPr lang="en-US" sz="2000" dirty="0"/>
              <a:t>Non-profits can use the data in funding outreach and to develop new strategies to prevent domestic violence.</a:t>
            </a:r>
          </a:p>
          <a:p>
            <a:endParaRPr lang="en-US" sz="2000" dirty="0"/>
          </a:p>
          <a:p>
            <a:r>
              <a:rPr lang="en-US" sz="2000" dirty="0"/>
              <a:t>In May 2020, at the peak of unemployment, 49.8m Americans were out of a job due to COVID-19, why add more due to domestic violence</a:t>
            </a:r>
          </a:p>
          <a:p>
            <a:endParaRPr lang="en-US" dirty="0"/>
          </a:p>
          <a:p>
            <a:endParaRPr lang="en-US" dirty="0"/>
          </a:p>
        </p:txBody>
      </p:sp>
      <p:grpSp>
        <p:nvGrpSpPr>
          <p:cNvPr id="43" name="Group 42">
            <a:extLst>
              <a:ext uri="{FF2B5EF4-FFF2-40B4-BE49-F238E27FC236}">
                <a16:creationId xmlns:a16="http://schemas.microsoft.com/office/drawing/2014/main" id="{D40E7495-A630-4738-884B-CF6BD1D2823A}"/>
              </a:ext>
            </a:extLst>
          </p:cNvPr>
          <p:cNvGrpSpPr/>
          <p:nvPr/>
        </p:nvGrpSpPr>
        <p:grpSpPr>
          <a:xfrm>
            <a:off x="-38803" y="6536214"/>
            <a:ext cx="2135090" cy="321786"/>
            <a:chOff x="-69075" y="6510300"/>
            <a:chExt cx="2307034" cy="347700"/>
          </a:xfrm>
        </p:grpSpPr>
        <p:grpSp>
          <p:nvGrpSpPr>
            <p:cNvPr id="44" name="Group 43">
              <a:extLst>
                <a:ext uri="{FF2B5EF4-FFF2-40B4-BE49-F238E27FC236}">
                  <a16:creationId xmlns:a16="http://schemas.microsoft.com/office/drawing/2014/main" id="{384F2345-664E-4233-BA18-4F7472A3CD6D}"/>
                </a:ext>
              </a:extLst>
            </p:cNvPr>
            <p:cNvGrpSpPr/>
            <p:nvPr/>
          </p:nvGrpSpPr>
          <p:grpSpPr>
            <a:xfrm>
              <a:off x="-69075" y="6510300"/>
              <a:ext cx="1169320" cy="347700"/>
              <a:chOff x="-69075" y="6510300"/>
              <a:chExt cx="1169320" cy="347700"/>
            </a:xfrm>
          </p:grpSpPr>
          <p:pic>
            <p:nvPicPr>
              <p:cNvPr id="53" name="Graphic 52" descr="Man outline">
                <a:extLst>
                  <a:ext uri="{FF2B5EF4-FFF2-40B4-BE49-F238E27FC236}">
                    <a16:creationId xmlns:a16="http://schemas.microsoft.com/office/drawing/2014/main" id="{118F7187-7A2E-4325-A8B3-D0B71D72E3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75" y="6510300"/>
                <a:ext cx="347700" cy="347700"/>
              </a:xfrm>
              <a:prstGeom prst="rect">
                <a:avLst/>
              </a:prstGeom>
            </p:spPr>
          </p:pic>
          <p:pic>
            <p:nvPicPr>
              <p:cNvPr id="54" name="Graphic 53" descr="Woman outline">
                <a:extLst>
                  <a:ext uri="{FF2B5EF4-FFF2-40B4-BE49-F238E27FC236}">
                    <a16:creationId xmlns:a16="http://schemas.microsoft.com/office/drawing/2014/main" id="{7F5795D8-50E9-4062-A140-A7127FCB99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49" y="6510300"/>
                <a:ext cx="347700" cy="347700"/>
              </a:xfrm>
              <a:prstGeom prst="rect">
                <a:avLst/>
              </a:prstGeom>
            </p:spPr>
          </p:pic>
          <p:pic>
            <p:nvPicPr>
              <p:cNvPr id="55" name="Graphic 54" descr="Man outline">
                <a:extLst>
                  <a:ext uri="{FF2B5EF4-FFF2-40B4-BE49-F238E27FC236}">
                    <a16:creationId xmlns:a16="http://schemas.microsoft.com/office/drawing/2014/main" id="{1810A857-ED90-47EB-B1FB-6B005A457A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573" y="6510300"/>
                <a:ext cx="347700" cy="347700"/>
              </a:xfrm>
              <a:prstGeom prst="rect">
                <a:avLst/>
              </a:prstGeom>
            </p:spPr>
          </p:pic>
          <p:pic>
            <p:nvPicPr>
              <p:cNvPr id="56" name="Graphic 55" descr="Woman outline">
                <a:extLst>
                  <a:ext uri="{FF2B5EF4-FFF2-40B4-BE49-F238E27FC236}">
                    <a16:creationId xmlns:a16="http://schemas.microsoft.com/office/drawing/2014/main" id="{301D382D-3348-4A10-9E80-0F4C3C92DA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897" y="6510300"/>
                <a:ext cx="347700" cy="347700"/>
              </a:xfrm>
              <a:prstGeom prst="rect">
                <a:avLst/>
              </a:prstGeom>
            </p:spPr>
          </p:pic>
          <p:pic>
            <p:nvPicPr>
              <p:cNvPr id="57" name="Graphic 56" descr="Man outline">
                <a:extLst>
                  <a:ext uri="{FF2B5EF4-FFF2-40B4-BE49-F238E27FC236}">
                    <a16:creationId xmlns:a16="http://schemas.microsoft.com/office/drawing/2014/main" id="{3E44CAB8-F2C3-46F2-B9E0-F1A9C972D2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221" y="6510300"/>
                <a:ext cx="347700" cy="347700"/>
              </a:xfrm>
              <a:prstGeom prst="rect">
                <a:avLst/>
              </a:prstGeom>
            </p:spPr>
          </p:pic>
          <p:pic>
            <p:nvPicPr>
              <p:cNvPr id="58" name="Graphic 57" descr="Woman outline">
                <a:extLst>
                  <a:ext uri="{FF2B5EF4-FFF2-40B4-BE49-F238E27FC236}">
                    <a16:creationId xmlns:a16="http://schemas.microsoft.com/office/drawing/2014/main" id="{7DBEBCD6-AF25-4550-9901-6AD2E4923A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2545" y="6510300"/>
                <a:ext cx="347700" cy="347700"/>
              </a:xfrm>
              <a:prstGeom prst="rect">
                <a:avLst/>
              </a:prstGeom>
            </p:spPr>
          </p:pic>
        </p:grpSp>
        <p:grpSp>
          <p:nvGrpSpPr>
            <p:cNvPr id="45" name="Group 44">
              <a:extLst>
                <a:ext uri="{FF2B5EF4-FFF2-40B4-BE49-F238E27FC236}">
                  <a16:creationId xmlns:a16="http://schemas.microsoft.com/office/drawing/2014/main" id="{E5E74ACE-3C7A-421B-9184-6386A7B3DD56}"/>
                </a:ext>
              </a:extLst>
            </p:cNvPr>
            <p:cNvGrpSpPr/>
            <p:nvPr/>
          </p:nvGrpSpPr>
          <p:grpSpPr>
            <a:xfrm>
              <a:off x="913841" y="6510300"/>
              <a:ext cx="1324118" cy="347700"/>
              <a:chOff x="-50023" y="5291100"/>
              <a:chExt cx="1324118" cy="347700"/>
            </a:xfrm>
          </p:grpSpPr>
          <p:pic>
            <p:nvPicPr>
              <p:cNvPr id="46" name="Graphic 45" descr="Man outline">
                <a:extLst>
                  <a:ext uri="{FF2B5EF4-FFF2-40B4-BE49-F238E27FC236}">
                    <a16:creationId xmlns:a16="http://schemas.microsoft.com/office/drawing/2014/main" id="{2AFAB40F-F958-44EA-A3B8-4202712A1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23" y="5291100"/>
                <a:ext cx="347700" cy="347700"/>
              </a:xfrm>
              <a:prstGeom prst="rect">
                <a:avLst/>
              </a:prstGeom>
            </p:spPr>
          </p:pic>
          <p:pic>
            <p:nvPicPr>
              <p:cNvPr id="47" name="Graphic 46" descr="Woman outline">
                <a:extLst>
                  <a:ext uri="{FF2B5EF4-FFF2-40B4-BE49-F238E27FC236}">
                    <a16:creationId xmlns:a16="http://schemas.microsoft.com/office/drawing/2014/main" id="{23CFA601-3E6F-4EBF-B741-8BD1723E56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301" y="5291100"/>
                <a:ext cx="347700" cy="347700"/>
              </a:xfrm>
              <a:prstGeom prst="rect">
                <a:avLst/>
              </a:prstGeom>
            </p:spPr>
          </p:pic>
          <p:pic>
            <p:nvPicPr>
              <p:cNvPr id="48" name="Graphic 47" descr="Man outline">
                <a:extLst>
                  <a:ext uri="{FF2B5EF4-FFF2-40B4-BE49-F238E27FC236}">
                    <a16:creationId xmlns:a16="http://schemas.microsoft.com/office/drawing/2014/main" id="{1AF03406-30E2-4BA2-B764-DFE7E7C60F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8625" y="5291100"/>
                <a:ext cx="347700" cy="347700"/>
              </a:xfrm>
              <a:prstGeom prst="rect">
                <a:avLst/>
              </a:prstGeom>
            </p:spPr>
          </p:pic>
          <p:pic>
            <p:nvPicPr>
              <p:cNvPr id="49" name="Graphic 48" descr="Woman outline">
                <a:extLst>
                  <a:ext uri="{FF2B5EF4-FFF2-40B4-BE49-F238E27FC236}">
                    <a16:creationId xmlns:a16="http://schemas.microsoft.com/office/drawing/2014/main" id="{192305B7-41CA-46B3-B1DC-45E3E85E10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949" y="5291100"/>
                <a:ext cx="347700" cy="347700"/>
              </a:xfrm>
              <a:prstGeom prst="rect">
                <a:avLst/>
              </a:prstGeom>
            </p:spPr>
          </p:pic>
          <p:pic>
            <p:nvPicPr>
              <p:cNvPr id="50" name="Graphic 49" descr="Man outline">
                <a:extLst>
                  <a:ext uri="{FF2B5EF4-FFF2-40B4-BE49-F238E27FC236}">
                    <a16:creationId xmlns:a16="http://schemas.microsoft.com/office/drawing/2014/main" id="{BC55FA15-AA8B-4C1B-B600-A56A48E0F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273" y="5291100"/>
                <a:ext cx="347700" cy="347700"/>
              </a:xfrm>
              <a:prstGeom prst="rect">
                <a:avLst/>
              </a:prstGeom>
            </p:spPr>
          </p:pic>
          <p:pic>
            <p:nvPicPr>
              <p:cNvPr id="51" name="Graphic 50" descr="Woman outline">
                <a:extLst>
                  <a:ext uri="{FF2B5EF4-FFF2-40B4-BE49-F238E27FC236}">
                    <a16:creationId xmlns:a16="http://schemas.microsoft.com/office/drawing/2014/main" id="{655A0BDD-A0A0-4769-B660-023A2E9474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1597" y="5291100"/>
                <a:ext cx="347700" cy="347700"/>
              </a:xfrm>
              <a:prstGeom prst="rect">
                <a:avLst/>
              </a:prstGeom>
            </p:spPr>
          </p:pic>
          <p:pic>
            <p:nvPicPr>
              <p:cNvPr id="52" name="Graphic 51" descr="Man outline">
                <a:extLst>
                  <a:ext uri="{FF2B5EF4-FFF2-40B4-BE49-F238E27FC236}">
                    <a16:creationId xmlns:a16="http://schemas.microsoft.com/office/drawing/2014/main" id="{65036CE1-F560-4F85-BFBD-780F6804CF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6395" y="5291100"/>
                <a:ext cx="347700" cy="347700"/>
              </a:xfrm>
              <a:prstGeom prst="rect">
                <a:avLst/>
              </a:prstGeom>
            </p:spPr>
          </p:pic>
        </p:grpSp>
      </p:grpSp>
      <p:grpSp>
        <p:nvGrpSpPr>
          <p:cNvPr id="59" name="Group 58">
            <a:extLst>
              <a:ext uri="{FF2B5EF4-FFF2-40B4-BE49-F238E27FC236}">
                <a16:creationId xmlns:a16="http://schemas.microsoft.com/office/drawing/2014/main" id="{2AA87142-4C89-4DC8-BC2C-CB965DB1D1D1}"/>
              </a:ext>
            </a:extLst>
          </p:cNvPr>
          <p:cNvGrpSpPr/>
          <p:nvPr/>
        </p:nvGrpSpPr>
        <p:grpSpPr>
          <a:xfrm>
            <a:off x="1944742" y="6536214"/>
            <a:ext cx="1214453" cy="321786"/>
            <a:chOff x="95249" y="6510300"/>
            <a:chExt cx="1312256" cy="347700"/>
          </a:xfrm>
        </p:grpSpPr>
        <p:pic>
          <p:nvPicPr>
            <p:cNvPr id="60" name="Graphic 59" descr="Woman outline">
              <a:extLst>
                <a:ext uri="{FF2B5EF4-FFF2-40B4-BE49-F238E27FC236}">
                  <a16:creationId xmlns:a16="http://schemas.microsoft.com/office/drawing/2014/main" id="{41BE7369-922E-42BA-9C5C-5C54302BC6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49" y="6510300"/>
              <a:ext cx="347700" cy="347700"/>
            </a:xfrm>
            <a:prstGeom prst="rect">
              <a:avLst/>
            </a:prstGeom>
          </p:spPr>
        </p:pic>
        <p:pic>
          <p:nvPicPr>
            <p:cNvPr id="61" name="Graphic 60" descr="Man outline">
              <a:extLst>
                <a:ext uri="{FF2B5EF4-FFF2-40B4-BE49-F238E27FC236}">
                  <a16:creationId xmlns:a16="http://schemas.microsoft.com/office/drawing/2014/main" id="{F9D67850-CA97-4515-A11E-A6E859456F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573" y="6510300"/>
              <a:ext cx="347700" cy="347700"/>
            </a:xfrm>
            <a:prstGeom prst="rect">
              <a:avLst/>
            </a:prstGeom>
          </p:spPr>
        </p:pic>
        <p:pic>
          <p:nvPicPr>
            <p:cNvPr id="62" name="Graphic 61" descr="Woman outline">
              <a:extLst>
                <a:ext uri="{FF2B5EF4-FFF2-40B4-BE49-F238E27FC236}">
                  <a16:creationId xmlns:a16="http://schemas.microsoft.com/office/drawing/2014/main" id="{32406F27-B8C5-454A-B65E-73850F6842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897" y="6510300"/>
              <a:ext cx="347700" cy="347700"/>
            </a:xfrm>
            <a:prstGeom prst="rect">
              <a:avLst/>
            </a:prstGeom>
          </p:spPr>
        </p:pic>
        <p:pic>
          <p:nvPicPr>
            <p:cNvPr id="63" name="Graphic 62" descr="Man outline">
              <a:extLst>
                <a:ext uri="{FF2B5EF4-FFF2-40B4-BE49-F238E27FC236}">
                  <a16:creationId xmlns:a16="http://schemas.microsoft.com/office/drawing/2014/main" id="{F89CAC37-B729-4952-AE37-E4601240D6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221" y="6510300"/>
              <a:ext cx="347700" cy="347700"/>
            </a:xfrm>
            <a:prstGeom prst="rect">
              <a:avLst/>
            </a:prstGeom>
          </p:spPr>
        </p:pic>
        <p:pic>
          <p:nvPicPr>
            <p:cNvPr id="64" name="Graphic 63" descr="Woman outline">
              <a:extLst>
                <a:ext uri="{FF2B5EF4-FFF2-40B4-BE49-F238E27FC236}">
                  <a16:creationId xmlns:a16="http://schemas.microsoft.com/office/drawing/2014/main" id="{F10CD093-4C62-49D1-B5D8-4A843CD10C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2545" y="6510300"/>
              <a:ext cx="347700" cy="347700"/>
            </a:xfrm>
            <a:prstGeom prst="rect">
              <a:avLst/>
            </a:prstGeom>
          </p:spPr>
        </p:pic>
        <p:pic>
          <p:nvPicPr>
            <p:cNvPr id="65" name="Graphic 64" descr="Man outline">
              <a:extLst>
                <a:ext uri="{FF2B5EF4-FFF2-40B4-BE49-F238E27FC236}">
                  <a16:creationId xmlns:a16="http://schemas.microsoft.com/office/drawing/2014/main" id="{B84C0999-40B4-402C-B854-9136BC5A29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7343" y="6510300"/>
              <a:ext cx="347700" cy="347700"/>
            </a:xfrm>
            <a:prstGeom prst="rect">
              <a:avLst/>
            </a:prstGeom>
          </p:spPr>
        </p:pic>
        <p:pic>
          <p:nvPicPr>
            <p:cNvPr id="66" name="Graphic 65" descr="Woman outline">
              <a:extLst>
                <a:ext uri="{FF2B5EF4-FFF2-40B4-BE49-F238E27FC236}">
                  <a16:creationId xmlns:a16="http://schemas.microsoft.com/office/drawing/2014/main" id="{FDE61A06-E220-4FBD-A4C0-6AB9A68D60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805" y="6510300"/>
              <a:ext cx="347700" cy="347700"/>
            </a:xfrm>
            <a:prstGeom prst="rect">
              <a:avLst/>
            </a:prstGeom>
          </p:spPr>
        </p:pic>
      </p:grpSp>
      <p:grpSp>
        <p:nvGrpSpPr>
          <p:cNvPr id="67" name="Group 66">
            <a:extLst>
              <a:ext uri="{FF2B5EF4-FFF2-40B4-BE49-F238E27FC236}">
                <a16:creationId xmlns:a16="http://schemas.microsoft.com/office/drawing/2014/main" id="{2196B376-F4D9-41FA-8B11-4797CC2AB08E}"/>
              </a:ext>
            </a:extLst>
          </p:cNvPr>
          <p:cNvGrpSpPr/>
          <p:nvPr/>
        </p:nvGrpSpPr>
        <p:grpSpPr>
          <a:xfrm>
            <a:off x="3007650" y="6536214"/>
            <a:ext cx="1082169" cy="321786"/>
            <a:chOff x="-69075" y="6510300"/>
            <a:chExt cx="1169320" cy="347700"/>
          </a:xfrm>
        </p:grpSpPr>
        <p:pic>
          <p:nvPicPr>
            <p:cNvPr id="68" name="Graphic 67" descr="Man outline">
              <a:extLst>
                <a:ext uri="{FF2B5EF4-FFF2-40B4-BE49-F238E27FC236}">
                  <a16:creationId xmlns:a16="http://schemas.microsoft.com/office/drawing/2014/main" id="{F9AAFB44-9871-403A-B196-4CF49D6A9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75" y="6510300"/>
              <a:ext cx="347700" cy="347700"/>
            </a:xfrm>
            <a:prstGeom prst="rect">
              <a:avLst/>
            </a:prstGeom>
          </p:spPr>
        </p:pic>
        <p:pic>
          <p:nvPicPr>
            <p:cNvPr id="69" name="Graphic 68" descr="Woman outline">
              <a:extLst>
                <a:ext uri="{FF2B5EF4-FFF2-40B4-BE49-F238E27FC236}">
                  <a16:creationId xmlns:a16="http://schemas.microsoft.com/office/drawing/2014/main" id="{7443BAE2-A219-4F05-B81A-328742682D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49" y="6510300"/>
              <a:ext cx="347700" cy="347700"/>
            </a:xfrm>
            <a:prstGeom prst="rect">
              <a:avLst/>
            </a:prstGeom>
          </p:spPr>
        </p:pic>
        <p:pic>
          <p:nvPicPr>
            <p:cNvPr id="70" name="Graphic 69" descr="Man outline">
              <a:extLst>
                <a:ext uri="{FF2B5EF4-FFF2-40B4-BE49-F238E27FC236}">
                  <a16:creationId xmlns:a16="http://schemas.microsoft.com/office/drawing/2014/main" id="{5E5EF653-52E0-4BE4-AB7A-5D9E39734A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573" y="6510300"/>
              <a:ext cx="347700" cy="347700"/>
            </a:xfrm>
            <a:prstGeom prst="rect">
              <a:avLst/>
            </a:prstGeom>
          </p:spPr>
        </p:pic>
        <p:pic>
          <p:nvPicPr>
            <p:cNvPr id="71" name="Graphic 70" descr="Woman outline">
              <a:extLst>
                <a:ext uri="{FF2B5EF4-FFF2-40B4-BE49-F238E27FC236}">
                  <a16:creationId xmlns:a16="http://schemas.microsoft.com/office/drawing/2014/main" id="{CA376ECA-D666-4FBE-80A5-0E81EB18EC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897" y="6510300"/>
              <a:ext cx="347700" cy="347700"/>
            </a:xfrm>
            <a:prstGeom prst="rect">
              <a:avLst/>
            </a:prstGeom>
          </p:spPr>
        </p:pic>
        <p:pic>
          <p:nvPicPr>
            <p:cNvPr id="72" name="Graphic 71" descr="Man outline">
              <a:extLst>
                <a:ext uri="{FF2B5EF4-FFF2-40B4-BE49-F238E27FC236}">
                  <a16:creationId xmlns:a16="http://schemas.microsoft.com/office/drawing/2014/main" id="{39291AD4-B2B7-4ABF-BE33-146E32C9BE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221" y="6510300"/>
              <a:ext cx="347700" cy="347700"/>
            </a:xfrm>
            <a:prstGeom prst="rect">
              <a:avLst/>
            </a:prstGeom>
          </p:spPr>
        </p:pic>
        <p:pic>
          <p:nvPicPr>
            <p:cNvPr id="73" name="Graphic 72" descr="Woman outline">
              <a:extLst>
                <a:ext uri="{FF2B5EF4-FFF2-40B4-BE49-F238E27FC236}">
                  <a16:creationId xmlns:a16="http://schemas.microsoft.com/office/drawing/2014/main" id="{6F211218-2650-4B3E-960F-F7ED3CB021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2545" y="6510300"/>
              <a:ext cx="347700" cy="347700"/>
            </a:xfrm>
            <a:prstGeom prst="rect">
              <a:avLst/>
            </a:prstGeom>
          </p:spPr>
        </p:pic>
      </p:grpSp>
      <p:grpSp>
        <p:nvGrpSpPr>
          <p:cNvPr id="74" name="Group 73">
            <a:extLst>
              <a:ext uri="{FF2B5EF4-FFF2-40B4-BE49-F238E27FC236}">
                <a16:creationId xmlns:a16="http://schemas.microsoft.com/office/drawing/2014/main" id="{C2DDD205-8B08-4E4B-B520-7EE2596B34A3}"/>
              </a:ext>
            </a:extLst>
          </p:cNvPr>
          <p:cNvGrpSpPr/>
          <p:nvPr/>
        </p:nvGrpSpPr>
        <p:grpSpPr>
          <a:xfrm>
            <a:off x="3938274" y="6536214"/>
            <a:ext cx="1225431" cy="321786"/>
            <a:chOff x="-50023" y="5291100"/>
            <a:chExt cx="1324118" cy="347700"/>
          </a:xfrm>
        </p:grpSpPr>
        <p:pic>
          <p:nvPicPr>
            <p:cNvPr id="75" name="Graphic 74" descr="Man outline">
              <a:extLst>
                <a:ext uri="{FF2B5EF4-FFF2-40B4-BE49-F238E27FC236}">
                  <a16:creationId xmlns:a16="http://schemas.microsoft.com/office/drawing/2014/main" id="{1130B2C3-95B3-4BF0-AFE4-1A15AAB247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23" y="5291100"/>
              <a:ext cx="347700" cy="347700"/>
            </a:xfrm>
            <a:prstGeom prst="rect">
              <a:avLst/>
            </a:prstGeom>
          </p:spPr>
        </p:pic>
        <p:pic>
          <p:nvPicPr>
            <p:cNvPr id="76" name="Graphic 75" descr="Woman outline">
              <a:extLst>
                <a:ext uri="{FF2B5EF4-FFF2-40B4-BE49-F238E27FC236}">
                  <a16:creationId xmlns:a16="http://schemas.microsoft.com/office/drawing/2014/main" id="{D9C1CB6C-CF1F-4EE4-B9A8-136C8911A3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301" y="5291100"/>
              <a:ext cx="347700" cy="347700"/>
            </a:xfrm>
            <a:prstGeom prst="rect">
              <a:avLst/>
            </a:prstGeom>
          </p:spPr>
        </p:pic>
        <p:pic>
          <p:nvPicPr>
            <p:cNvPr id="77" name="Graphic 76" descr="Man outline">
              <a:extLst>
                <a:ext uri="{FF2B5EF4-FFF2-40B4-BE49-F238E27FC236}">
                  <a16:creationId xmlns:a16="http://schemas.microsoft.com/office/drawing/2014/main" id="{1354F70C-E041-44CD-8A9F-77D59AF33D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8625" y="5291100"/>
              <a:ext cx="347700" cy="347700"/>
            </a:xfrm>
            <a:prstGeom prst="rect">
              <a:avLst/>
            </a:prstGeom>
          </p:spPr>
        </p:pic>
        <p:pic>
          <p:nvPicPr>
            <p:cNvPr id="78" name="Graphic 77" descr="Woman outline">
              <a:extLst>
                <a:ext uri="{FF2B5EF4-FFF2-40B4-BE49-F238E27FC236}">
                  <a16:creationId xmlns:a16="http://schemas.microsoft.com/office/drawing/2014/main" id="{C571CBE9-8C01-4C06-BE15-7CE882B74B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949" y="5291100"/>
              <a:ext cx="347700" cy="347700"/>
            </a:xfrm>
            <a:prstGeom prst="rect">
              <a:avLst/>
            </a:prstGeom>
          </p:spPr>
        </p:pic>
        <p:pic>
          <p:nvPicPr>
            <p:cNvPr id="79" name="Graphic 78" descr="Man outline">
              <a:extLst>
                <a:ext uri="{FF2B5EF4-FFF2-40B4-BE49-F238E27FC236}">
                  <a16:creationId xmlns:a16="http://schemas.microsoft.com/office/drawing/2014/main" id="{60277270-4C57-4AA2-9465-1C6681D40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273" y="5291100"/>
              <a:ext cx="347700" cy="347700"/>
            </a:xfrm>
            <a:prstGeom prst="rect">
              <a:avLst/>
            </a:prstGeom>
          </p:spPr>
        </p:pic>
        <p:pic>
          <p:nvPicPr>
            <p:cNvPr id="80" name="Graphic 79" descr="Woman outline">
              <a:extLst>
                <a:ext uri="{FF2B5EF4-FFF2-40B4-BE49-F238E27FC236}">
                  <a16:creationId xmlns:a16="http://schemas.microsoft.com/office/drawing/2014/main" id="{A347026B-077F-4282-ABF9-EC2F6144C7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1597" y="5291100"/>
              <a:ext cx="347700" cy="347700"/>
            </a:xfrm>
            <a:prstGeom prst="rect">
              <a:avLst/>
            </a:prstGeom>
          </p:spPr>
        </p:pic>
        <p:pic>
          <p:nvPicPr>
            <p:cNvPr id="81" name="Graphic 80" descr="Man outline">
              <a:extLst>
                <a:ext uri="{FF2B5EF4-FFF2-40B4-BE49-F238E27FC236}">
                  <a16:creationId xmlns:a16="http://schemas.microsoft.com/office/drawing/2014/main" id="{3F6E4F2E-9D1D-4691-8515-414A04113B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6395" y="5291100"/>
              <a:ext cx="347700" cy="347700"/>
            </a:xfrm>
            <a:prstGeom prst="rect">
              <a:avLst/>
            </a:prstGeom>
          </p:spPr>
        </p:pic>
      </p:grpSp>
      <p:pic>
        <p:nvPicPr>
          <p:cNvPr id="91" name="Picture 90">
            <a:extLst>
              <a:ext uri="{FF2B5EF4-FFF2-40B4-BE49-F238E27FC236}">
                <a16:creationId xmlns:a16="http://schemas.microsoft.com/office/drawing/2014/main" id="{5574AC1E-70DF-4DBF-B9A3-A0EB2FE0CB89}"/>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145" y="1027906"/>
            <a:ext cx="3016827" cy="1241964"/>
          </a:xfrm>
          <a:prstGeom prst="rect">
            <a:avLst/>
          </a:prstGeom>
        </p:spPr>
      </p:pic>
    </p:spTree>
    <p:extLst>
      <p:ext uri="{BB962C8B-B14F-4D97-AF65-F5344CB8AC3E}">
        <p14:creationId xmlns:p14="http://schemas.microsoft.com/office/powerpoint/2010/main" val="240679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230F-54DD-4FA5-A6F7-DC1FA80D4F35}"/>
              </a:ext>
            </a:extLst>
          </p:cNvPr>
          <p:cNvSpPr>
            <a:spLocks noGrp="1"/>
          </p:cNvSpPr>
          <p:nvPr>
            <p:ph type="title"/>
          </p:nvPr>
        </p:nvSpPr>
        <p:spPr/>
        <p:txBody>
          <a:bodyPr/>
          <a:lstStyle/>
          <a:p>
            <a:r>
              <a:rPr lang="en-US" dirty="0"/>
              <a:t>Scope of Analysis</a:t>
            </a:r>
          </a:p>
        </p:txBody>
      </p:sp>
      <p:sp>
        <p:nvSpPr>
          <p:cNvPr id="3" name="Content Placeholder 2">
            <a:extLst>
              <a:ext uri="{FF2B5EF4-FFF2-40B4-BE49-F238E27FC236}">
                <a16:creationId xmlns:a16="http://schemas.microsoft.com/office/drawing/2014/main" id="{C0A76308-FBD1-4BD6-B0F3-D44E9CA38EB2}"/>
              </a:ext>
            </a:extLst>
          </p:cNvPr>
          <p:cNvSpPr>
            <a:spLocks noGrp="1"/>
          </p:cNvSpPr>
          <p:nvPr>
            <p:ph idx="1"/>
          </p:nvPr>
        </p:nvSpPr>
        <p:spPr/>
        <p:txBody>
          <a:bodyPr/>
          <a:lstStyle/>
          <a:p>
            <a:r>
              <a:rPr lang="en-US" dirty="0"/>
              <a:t>How was the rate of reported domestic violence cases influenced by the pandemic?</a:t>
            </a:r>
          </a:p>
          <a:p>
            <a:endParaRPr lang="en-US" dirty="0"/>
          </a:p>
          <a:p>
            <a:r>
              <a:rPr lang="en-US" dirty="0"/>
              <a:t>Is there a month/season where the reported cases peaked?</a:t>
            </a:r>
          </a:p>
          <a:p>
            <a:endParaRPr lang="en-US" dirty="0"/>
          </a:p>
          <a:p>
            <a:r>
              <a:rPr lang="en-US" dirty="0"/>
              <a:t>Have domestic violence cases dropped since the vaccine became available?</a:t>
            </a:r>
          </a:p>
        </p:txBody>
      </p:sp>
      <p:grpSp>
        <p:nvGrpSpPr>
          <p:cNvPr id="144" name="Group 143">
            <a:extLst>
              <a:ext uri="{FF2B5EF4-FFF2-40B4-BE49-F238E27FC236}">
                <a16:creationId xmlns:a16="http://schemas.microsoft.com/office/drawing/2014/main" id="{691F50DE-CC98-4E02-B9A5-B8C709D6D909}"/>
              </a:ext>
            </a:extLst>
          </p:cNvPr>
          <p:cNvGrpSpPr/>
          <p:nvPr/>
        </p:nvGrpSpPr>
        <p:grpSpPr>
          <a:xfrm>
            <a:off x="-38803" y="6536214"/>
            <a:ext cx="2135090" cy="321786"/>
            <a:chOff x="-69075" y="6510300"/>
            <a:chExt cx="2307034" cy="347700"/>
          </a:xfrm>
        </p:grpSpPr>
        <p:grpSp>
          <p:nvGrpSpPr>
            <p:cNvPr id="145" name="Group 144">
              <a:extLst>
                <a:ext uri="{FF2B5EF4-FFF2-40B4-BE49-F238E27FC236}">
                  <a16:creationId xmlns:a16="http://schemas.microsoft.com/office/drawing/2014/main" id="{EA98C674-AFDB-44AC-9652-9A7A215E8C1E}"/>
                </a:ext>
              </a:extLst>
            </p:cNvPr>
            <p:cNvGrpSpPr/>
            <p:nvPr/>
          </p:nvGrpSpPr>
          <p:grpSpPr>
            <a:xfrm>
              <a:off x="-69075" y="6510300"/>
              <a:ext cx="1169320" cy="347700"/>
              <a:chOff x="-69075" y="6510300"/>
              <a:chExt cx="1169320" cy="347700"/>
            </a:xfrm>
          </p:grpSpPr>
          <p:pic>
            <p:nvPicPr>
              <p:cNvPr id="154" name="Graphic 153" descr="Man outline">
                <a:extLst>
                  <a:ext uri="{FF2B5EF4-FFF2-40B4-BE49-F238E27FC236}">
                    <a16:creationId xmlns:a16="http://schemas.microsoft.com/office/drawing/2014/main" id="{5D276277-BABB-4B53-A184-3D270ECE98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55" name="Graphic 154" descr="Woman outline">
                <a:extLst>
                  <a:ext uri="{FF2B5EF4-FFF2-40B4-BE49-F238E27FC236}">
                    <a16:creationId xmlns:a16="http://schemas.microsoft.com/office/drawing/2014/main" id="{668A3FD1-0CAC-48CF-9BAC-EE955A2EF5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56" name="Graphic 155" descr="Man outline">
                <a:extLst>
                  <a:ext uri="{FF2B5EF4-FFF2-40B4-BE49-F238E27FC236}">
                    <a16:creationId xmlns:a16="http://schemas.microsoft.com/office/drawing/2014/main" id="{BBA9A93E-FFFC-4118-8591-2A794A8B16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57" name="Graphic 156" descr="Woman outline">
                <a:extLst>
                  <a:ext uri="{FF2B5EF4-FFF2-40B4-BE49-F238E27FC236}">
                    <a16:creationId xmlns:a16="http://schemas.microsoft.com/office/drawing/2014/main" id="{CB6E0DC5-A998-4C6B-9F0F-DBFB864C0C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58" name="Graphic 157" descr="Man outline">
                <a:extLst>
                  <a:ext uri="{FF2B5EF4-FFF2-40B4-BE49-F238E27FC236}">
                    <a16:creationId xmlns:a16="http://schemas.microsoft.com/office/drawing/2014/main" id="{963C69FE-530B-4987-8DFB-4076A8B66A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59" name="Graphic 158" descr="Woman outline">
                <a:extLst>
                  <a:ext uri="{FF2B5EF4-FFF2-40B4-BE49-F238E27FC236}">
                    <a16:creationId xmlns:a16="http://schemas.microsoft.com/office/drawing/2014/main" id="{D83B3FD4-1649-4B28-B970-26A978F68F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46" name="Group 145">
              <a:extLst>
                <a:ext uri="{FF2B5EF4-FFF2-40B4-BE49-F238E27FC236}">
                  <a16:creationId xmlns:a16="http://schemas.microsoft.com/office/drawing/2014/main" id="{2269B524-A755-4D99-BA44-3F91C044078D}"/>
                </a:ext>
              </a:extLst>
            </p:cNvPr>
            <p:cNvGrpSpPr/>
            <p:nvPr/>
          </p:nvGrpSpPr>
          <p:grpSpPr>
            <a:xfrm>
              <a:off x="913841" y="6510300"/>
              <a:ext cx="1324118" cy="347700"/>
              <a:chOff x="-50023" y="5291100"/>
              <a:chExt cx="1324118" cy="347700"/>
            </a:xfrm>
          </p:grpSpPr>
          <p:pic>
            <p:nvPicPr>
              <p:cNvPr id="147" name="Graphic 146" descr="Man outline">
                <a:extLst>
                  <a:ext uri="{FF2B5EF4-FFF2-40B4-BE49-F238E27FC236}">
                    <a16:creationId xmlns:a16="http://schemas.microsoft.com/office/drawing/2014/main" id="{B9DFFA8E-F9E3-472B-A07A-B256EA0B8D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48" name="Graphic 147" descr="Woman outline">
                <a:extLst>
                  <a:ext uri="{FF2B5EF4-FFF2-40B4-BE49-F238E27FC236}">
                    <a16:creationId xmlns:a16="http://schemas.microsoft.com/office/drawing/2014/main" id="{5ABAB724-8E85-4FF5-B0AC-2E4ADC54C9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49" name="Graphic 148" descr="Man outline">
                <a:extLst>
                  <a:ext uri="{FF2B5EF4-FFF2-40B4-BE49-F238E27FC236}">
                    <a16:creationId xmlns:a16="http://schemas.microsoft.com/office/drawing/2014/main" id="{3D9E9987-494F-4A4E-92D5-3DDEDF4BAB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50" name="Graphic 149" descr="Woman outline">
                <a:extLst>
                  <a:ext uri="{FF2B5EF4-FFF2-40B4-BE49-F238E27FC236}">
                    <a16:creationId xmlns:a16="http://schemas.microsoft.com/office/drawing/2014/main" id="{2E010CC5-3CFB-4D34-9CDE-74726D7F77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51" name="Graphic 150" descr="Man outline">
                <a:extLst>
                  <a:ext uri="{FF2B5EF4-FFF2-40B4-BE49-F238E27FC236}">
                    <a16:creationId xmlns:a16="http://schemas.microsoft.com/office/drawing/2014/main" id="{C2F3C197-C874-4FF4-9B05-BDFDDD65A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52" name="Graphic 151" descr="Woman outline">
                <a:extLst>
                  <a:ext uri="{FF2B5EF4-FFF2-40B4-BE49-F238E27FC236}">
                    <a16:creationId xmlns:a16="http://schemas.microsoft.com/office/drawing/2014/main" id="{B35F9CC7-6F1F-4C3B-969F-E297447527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53" name="Graphic 152" descr="Man outline">
                <a:extLst>
                  <a:ext uri="{FF2B5EF4-FFF2-40B4-BE49-F238E27FC236}">
                    <a16:creationId xmlns:a16="http://schemas.microsoft.com/office/drawing/2014/main" id="{B1450E3A-ED9D-4D4A-A56E-A7D6B45E4B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grpSp>
        <p:nvGrpSpPr>
          <p:cNvPr id="160" name="Group 159">
            <a:extLst>
              <a:ext uri="{FF2B5EF4-FFF2-40B4-BE49-F238E27FC236}">
                <a16:creationId xmlns:a16="http://schemas.microsoft.com/office/drawing/2014/main" id="{D629F6A3-89FC-48E4-A553-198ADF67BFE9}"/>
              </a:ext>
            </a:extLst>
          </p:cNvPr>
          <p:cNvGrpSpPr/>
          <p:nvPr/>
        </p:nvGrpSpPr>
        <p:grpSpPr>
          <a:xfrm>
            <a:off x="1944742" y="6536214"/>
            <a:ext cx="1214453" cy="321786"/>
            <a:chOff x="95249" y="6510300"/>
            <a:chExt cx="1312256" cy="347700"/>
          </a:xfrm>
        </p:grpSpPr>
        <p:pic>
          <p:nvPicPr>
            <p:cNvPr id="161" name="Graphic 160" descr="Woman outline">
              <a:extLst>
                <a:ext uri="{FF2B5EF4-FFF2-40B4-BE49-F238E27FC236}">
                  <a16:creationId xmlns:a16="http://schemas.microsoft.com/office/drawing/2014/main" id="{01D909D0-D9C1-4457-883A-3561940BBD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62" name="Graphic 161" descr="Man outline">
              <a:extLst>
                <a:ext uri="{FF2B5EF4-FFF2-40B4-BE49-F238E27FC236}">
                  <a16:creationId xmlns:a16="http://schemas.microsoft.com/office/drawing/2014/main" id="{7C78BA6C-40BE-4809-92D1-EC55A2B632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63" name="Graphic 162" descr="Woman outline">
              <a:extLst>
                <a:ext uri="{FF2B5EF4-FFF2-40B4-BE49-F238E27FC236}">
                  <a16:creationId xmlns:a16="http://schemas.microsoft.com/office/drawing/2014/main" id="{84FF20A5-7989-4DFC-A72F-80661E625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64" name="Graphic 163" descr="Man outline">
              <a:extLst>
                <a:ext uri="{FF2B5EF4-FFF2-40B4-BE49-F238E27FC236}">
                  <a16:creationId xmlns:a16="http://schemas.microsoft.com/office/drawing/2014/main" id="{3F162FCC-D341-4E5A-8D37-927F5354FB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65" name="Graphic 164" descr="Woman outline">
              <a:extLst>
                <a:ext uri="{FF2B5EF4-FFF2-40B4-BE49-F238E27FC236}">
                  <a16:creationId xmlns:a16="http://schemas.microsoft.com/office/drawing/2014/main" id="{FE355672-F015-4BF3-BF3D-A2F11EC603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66" name="Graphic 165" descr="Man outline">
              <a:extLst>
                <a:ext uri="{FF2B5EF4-FFF2-40B4-BE49-F238E27FC236}">
                  <a16:creationId xmlns:a16="http://schemas.microsoft.com/office/drawing/2014/main" id="{70BE97B1-0F83-4C33-9D0D-416DA811F7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67" name="Graphic 166" descr="Woman outline">
              <a:extLst>
                <a:ext uri="{FF2B5EF4-FFF2-40B4-BE49-F238E27FC236}">
                  <a16:creationId xmlns:a16="http://schemas.microsoft.com/office/drawing/2014/main" id="{7FFA9785-C040-4D53-9C52-43EC0FF154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168" name="Group 167">
            <a:extLst>
              <a:ext uri="{FF2B5EF4-FFF2-40B4-BE49-F238E27FC236}">
                <a16:creationId xmlns:a16="http://schemas.microsoft.com/office/drawing/2014/main" id="{B745CB5B-6B6E-41A7-8B6F-3A205B0CB524}"/>
              </a:ext>
            </a:extLst>
          </p:cNvPr>
          <p:cNvGrpSpPr/>
          <p:nvPr/>
        </p:nvGrpSpPr>
        <p:grpSpPr>
          <a:xfrm>
            <a:off x="3007650" y="6536214"/>
            <a:ext cx="1082169" cy="321786"/>
            <a:chOff x="-69075" y="6510300"/>
            <a:chExt cx="1169320" cy="347700"/>
          </a:xfrm>
        </p:grpSpPr>
        <p:pic>
          <p:nvPicPr>
            <p:cNvPr id="169" name="Graphic 168" descr="Man outline">
              <a:extLst>
                <a:ext uri="{FF2B5EF4-FFF2-40B4-BE49-F238E27FC236}">
                  <a16:creationId xmlns:a16="http://schemas.microsoft.com/office/drawing/2014/main" id="{013CF73B-6C88-4AB1-9B8E-78CB7B204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70" name="Graphic 169" descr="Woman outline">
              <a:extLst>
                <a:ext uri="{FF2B5EF4-FFF2-40B4-BE49-F238E27FC236}">
                  <a16:creationId xmlns:a16="http://schemas.microsoft.com/office/drawing/2014/main" id="{7A3A5BDF-3FA0-4964-8580-2F0C0CB754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71" name="Graphic 170" descr="Man outline">
              <a:extLst>
                <a:ext uri="{FF2B5EF4-FFF2-40B4-BE49-F238E27FC236}">
                  <a16:creationId xmlns:a16="http://schemas.microsoft.com/office/drawing/2014/main" id="{7D38E3B0-4E2C-4B81-BF7F-10CB30A3F0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72" name="Graphic 171" descr="Woman outline">
              <a:extLst>
                <a:ext uri="{FF2B5EF4-FFF2-40B4-BE49-F238E27FC236}">
                  <a16:creationId xmlns:a16="http://schemas.microsoft.com/office/drawing/2014/main" id="{9398D7CB-09CB-4E14-B03A-E3CA936FF3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73" name="Graphic 172" descr="Man outline">
              <a:extLst>
                <a:ext uri="{FF2B5EF4-FFF2-40B4-BE49-F238E27FC236}">
                  <a16:creationId xmlns:a16="http://schemas.microsoft.com/office/drawing/2014/main" id="{34CFE57C-80C2-4EAF-822E-559F74725C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74" name="Graphic 173" descr="Woman outline">
              <a:extLst>
                <a:ext uri="{FF2B5EF4-FFF2-40B4-BE49-F238E27FC236}">
                  <a16:creationId xmlns:a16="http://schemas.microsoft.com/office/drawing/2014/main" id="{D88864A3-746A-4719-B335-12B52F2AF2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75" name="Group 174">
            <a:extLst>
              <a:ext uri="{FF2B5EF4-FFF2-40B4-BE49-F238E27FC236}">
                <a16:creationId xmlns:a16="http://schemas.microsoft.com/office/drawing/2014/main" id="{2F632C58-1FB0-4DA4-9FFE-34C27CA70331}"/>
              </a:ext>
            </a:extLst>
          </p:cNvPr>
          <p:cNvGrpSpPr/>
          <p:nvPr/>
        </p:nvGrpSpPr>
        <p:grpSpPr>
          <a:xfrm>
            <a:off x="3938274" y="6536214"/>
            <a:ext cx="1225431" cy="321786"/>
            <a:chOff x="-50023" y="5291100"/>
            <a:chExt cx="1324118" cy="347700"/>
          </a:xfrm>
        </p:grpSpPr>
        <p:pic>
          <p:nvPicPr>
            <p:cNvPr id="176" name="Graphic 175" descr="Man outline">
              <a:extLst>
                <a:ext uri="{FF2B5EF4-FFF2-40B4-BE49-F238E27FC236}">
                  <a16:creationId xmlns:a16="http://schemas.microsoft.com/office/drawing/2014/main" id="{D199D6CA-B047-495C-B9C8-A0CF73D537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77" name="Graphic 176" descr="Woman outline">
              <a:extLst>
                <a:ext uri="{FF2B5EF4-FFF2-40B4-BE49-F238E27FC236}">
                  <a16:creationId xmlns:a16="http://schemas.microsoft.com/office/drawing/2014/main" id="{0D0559C4-F85F-43A5-A29F-AF9C3A5647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78" name="Graphic 177" descr="Man outline">
              <a:extLst>
                <a:ext uri="{FF2B5EF4-FFF2-40B4-BE49-F238E27FC236}">
                  <a16:creationId xmlns:a16="http://schemas.microsoft.com/office/drawing/2014/main" id="{2EBBA102-5969-4AE9-9061-8088FF57C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79" name="Graphic 178" descr="Woman outline">
              <a:extLst>
                <a:ext uri="{FF2B5EF4-FFF2-40B4-BE49-F238E27FC236}">
                  <a16:creationId xmlns:a16="http://schemas.microsoft.com/office/drawing/2014/main" id="{4DA3713D-DE1C-493C-A7C3-A0605A3D3F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80" name="Graphic 179" descr="Man outline">
              <a:extLst>
                <a:ext uri="{FF2B5EF4-FFF2-40B4-BE49-F238E27FC236}">
                  <a16:creationId xmlns:a16="http://schemas.microsoft.com/office/drawing/2014/main" id="{AEEA58EE-A900-49D4-A312-FB204BA1B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81" name="Graphic 180" descr="Woman outline">
              <a:extLst>
                <a:ext uri="{FF2B5EF4-FFF2-40B4-BE49-F238E27FC236}">
                  <a16:creationId xmlns:a16="http://schemas.microsoft.com/office/drawing/2014/main" id="{14141919-0703-42F0-B8F6-CA205E03D5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82" name="Graphic 181" descr="Man outline">
              <a:extLst>
                <a:ext uri="{FF2B5EF4-FFF2-40B4-BE49-F238E27FC236}">
                  <a16:creationId xmlns:a16="http://schemas.microsoft.com/office/drawing/2014/main" id="{B37B3C40-75E9-430A-9D49-AA2D12AF06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nvGrpSpPr>
          <p:cNvPr id="183" name="Group 182">
            <a:extLst>
              <a:ext uri="{FF2B5EF4-FFF2-40B4-BE49-F238E27FC236}">
                <a16:creationId xmlns:a16="http://schemas.microsoft.com/office/drawing/2014/main" id="{051A6C46-D757-4D9E-B8B4-5AA5AA5A7EEC}"/>
              </a:ext>
            </a:extLst>
          </p:cNvPr>
          <p:cNvGrpSpPr/>
          <p:nvPr/>
        </p:nvGrpSpPr>
        <p:grpSpPr>
          <a:xfrm>
            <a:off x="5012160" y="6536214"/>
            <a:ext cx="1214453" cy="321786"/>
            <a:chOff x="95249" y="6510300"/>
            <a:chExt cx="1312256" cy="347700"/>
          </a:xfrm>
        </p:grpSpPr>
        <p:pic>
          <p:nvPicPr>
            <p:cNvPr id="184" name="Graphic 183" descr="Woman outline">
              <a:extLst>
                <a:ext uri="{FF2B5EF4-FFF2-40B4-BE49-F238E27FC236}">
                  <a16:creationId xmlns:a16="http://schemas.microsoft.com/office/drawing/2014/main" id="{A5D0522D-1E73-4161-AC96-0273801740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85" name="Graphic 184" descr="Man outline">
              <a:extLst>
                <a:ext uri="{FF2B5EF4-FFF2-40B4-BE49-F238E27FC236}">
                  <a16:creationId xmlns:a16="http://schemas.microsoft.com/office/drawing/2014/main" id="{60E70076-BD56-4433-B4BC-E5414056A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86" name="Graphic 185" descr="Woman outline">
              <a:extLst>
                <a:ext uri="{FF2B5EF4-FFF2-40B4-BE49-F238E27FC236}">
                  <a16:creationId xmlns:a16="http://schemas.microsoft.com/office/drawing/2014/main" id="{C2688CFD-BA50-437B-8CB2-BAB4CAA56E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87" name="Graphic 186" descr="Man outline">
              <a:extLst>
                <a:ext uri="{FF2B5EF4-FFF2-40B4-BE49-F238E27FC236}">
                  <a16:creationId xmlns:a16="http://schemas.microsoft.com/office/drawing/2014/main" id="{583BBBB4-5D5A-4FB3-A32B-FC528125F7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88" name="Graphic 187" descr="Woman outline">
              <a:extLst>
                <a:ext uri="{FF2B5EF4-FFF2-40B4-BE49-F238E27FC236}">
                  <a16:creationId xmlns:a16="http://schemas.microsoft.com/office/drawing/2014/main" id="{6A1C0140-002E-4474-A2BB-1E5CABE75C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89" name="Graphic 188" descr="Man outline">
              <a:extLst>
                <a:ext uri="{FF2B5EF4-FFF2-40B4-BE49-F238E27FC236}">
                  <a16:creationId xmlns:a16="http://schemas.microsoft.com/office/drawing/2014/main" id="{BD012275-79D1-454B-9B3B-4C73461E8E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90" name="Graphic 189" descr="Woman outline">
              <a:extLst>
                <a:ext uri="{FF2B5EF4-FFF2-40B4-BE49-F238E27FC236}">
                  <a16:creationId xmlns:a16="http://schemas.microsoft.com/office/drawing/2014/main" id="{2914545F-706C-4503-B773-6348DA67C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spTree>
    <p:extLst>
      <p:ext uri="{BB962C8B-B14F-4D97-AF65-F5344CB8AC3E}">
        <p14:creationId xmlns:p14="http://schemas.microsoft.com/office/powerpoint/2010/main" val="175452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A614-40F0-47EC-AF32-2AE5E777643B}"/>
              </a:ext>
            </a:extLst>
          </p:cNvPr>
          <p:cNvSpPr>
            <a:spLocks noGrp="1"/>
          </p:cNvSpPr>
          <p:nvPr>
            <p:ph type="title"/>
          </p:nvPr>
        </p:nvSpPr>
        <p:spPr/>
        <p:txBody>
          <a:bodyPr/>
          <a:lstStyle/>
          <a:p>
            <a:r>
              <a:rPr lang="en-US" dirty="0"/>
              <a:t>Limitations of Data</a:t>
            </a:r>
          </a:p>
        </p:txBody>
      </p:sp>
      <p:sp>
        <p:nvSpPr>
          <p:cNvPr id="3" name="Content Placeholder 2">
            <a:extLst>
              <a:ext uri="{FF2B5EF4-FFF2-40B4-BE49-F238E27FC236}">
                <a16:creationId xmlns:a16="http://schemas.microsoft.com/office/drawing/2014/main" id="{BBF96343-552A-4E09-B23C-2D21C629F1E9}"/>
              </a:ext>
            </a:extLst>
          </p:cNvPr>
          <p:cNvSpPr>
            <a:spLocks noGrp="1"/>
          </p:cNvSpPr>
          <p:nvPr>
            <p:ph idx="1"/>
          </p:nvPr>
        </p:nvSpPr>
        <p:spPr>
          <a:xfrm>
            <a:off x="838200" y="1825625"/>
            <a:ext cx="4540624" cy="4351338"/>
          </a:xfrm>
        </p:spPr>
        <p:txBody>
          <a:bodyPr>
            <a:normAutofit/>
          </a:bodyPr>
          <a:lstStyle/>
          <a:p>
            <a:pPr marL="0" indent="0">
              <a:buNone/>
            </a:pPr>
            <a:r>
              <a:rPr lang="en-US" sz="2400" dirty="0"/>
              <a:t>APD releases weekly summary data which includes a count of Domestic Violence cases.</a:t>
            </a:r>
          </a:p>
          <a:p>
            <a:pPr marL="0" indent="0">
              <a:buNone/>
            </a:pPr>
            <a:endParaRPr lang="en-US" sz="2400" dirty="0"/>
          </a:p>
          <a:p>
            <a:pPr marL="0" indent="0">
              <a:buNone/>
            </a:pPr>
            <a:r>
              <a:rPr lang="en-US" sz="2400" dirty="0"/>
              <a:t>There is no documentation on the methodology for gathering this data and the quality can not be verified.</a:t>
            </a:r>
          </a:p>
        </p:txBody>
      </p:sp>
      <p:pic>
        <p:nvPicPr>
          <p:cNvPr id="5" name="Picture 4">
            <a:extLst>
              <a:ext uri="{FF2B5EF4-FFF2-40B4-BE49-F238E27FC236}">
                <a16:creationId xmlns:a16="http://schemas.microsoft.com/office/drawing/2014/main" id="{1A7590C9-78E2-43B5-B2FC-5D8F07DCC418}"/>
              </a:ext>
            </a:extLst>
          </p:cNvPr>
          <p:cNvPicPr>
            <a:picLocks noChangeAspect="1"/>
          </p:cNvPicPr>
          <p:nvPr/>
        </p:nvPicPr>
        <p:blipFill>
          <a:blip r:embed="rId2"/>
          <a:stretch>
            <a:fillRect/>
          </a:stretch>
        </p:blipFill>
        <p:spPr>
          <a:xfrm>
            <a:off x="5638100" y="1470038"/>
            <a:ext cx="6250641" cy="5022837"/>
          </a:xfrm>
          <a:prstGeom prst="rect">
            <a:avLst/>
          </a:prstGeom>
        </p:spPr>
      </p:pic>
      <p:grpSp>
        <p:nvGrpSpPr>
          <p:cNvPr id="6" name="Group 5">
            <a:extLst>
              <a:ext uri="{FF2B5EF4-FFF2-40B4-BE49-F238E27FC236}">
                <a16:creationId xmlns:a16="http://schemas.microsoft.com/office/drawing/2014/main" id="{A8DDE91D-6D5C-4495-8962-A6DD8E819D40}"/>
              </a:ext>
            </a:extLst>
          </p:cNvPr>
          <p:cNvGrpSpPr/>
          <p:nvPr/>
        </p:nvGrpSpPr>
        <p:grpSpPr>
          <a:xfrm>
            <a:off x="-38803" y="6536214"/>
            <a:ext cx="7196040" cy="321786"/>
            <a:chOff x="-38803" y="6536214"/>
            <a:chExt cx="7196040" cy="321786"/>
          </a:xfrm>
        </p:grpSpPr>
        <p:grpSp>
          <p:nvGrpSpPr>
            <p:cNvPr id="7" name="Group 6">
              <a:extLst>
                <a:ext uri="{FF2B5EF4-FFF2-40B4-BE49-F238E27FC236}">
                  <a16:creationId xmlns:a16="http://schemas.microsoft.com/office/drawing/2014/main" id="{262D1DD6-7B3D-49D3-A864-46E3BF99BE7F}"/>
                </a:ext>
              </a:extLst>
            </p:cNvPr>
            <p:cNvGrpSpPr/>
            <p:nvPr/>
          </p:nvGrpSpPr>
          <p:grpSpPr>
            <a:xfrm>
              <a:off x="-38803" y="6536214"/>
              <a:ext cx="2135090" cy="321786"/>
              <a:chOff x="-69075" y="6510300"/>
              <a:chExt cx="2307034" cy="347700"/>
            </a:xfrm>
          </p:grpSpPr>
          <p:grpSp>
            <p:nvGrpSpPr>
              <p:cNvPr id="46" name="Group 45">
                <a:extLst>
                  <a:ext uri="{FF2B5EF4-FFF2-40B4-BE49-F238E27FC236}">
                    <a16:creationId xmlns:a16="http://schemas.microsoft.com/office/drawing/2014/main" id="{46819AA8-0A94-48CA-ABD1-72A964496CD0}"/>
                  </a:ext>
                </a:extLst>
              </p:cNvPr>
              <p:cNvGrpSpPr/>
              <p:nvPr/>
            </p:nvGrpSpPr>
            <p:grpSpPr>
              <a:xfrm>
                <a:off x="-69075" y="6510300"/>
                <a:ext cx="1169320" cy="347700"/>
                <a:chOff x="-69075" y="6510300"/>
                <a:chExt cx="1169320" cy="347700"/>
              </a:xfrm>
            </p:grpSpPr>
            <p:pic>
              <p:nvPicPr>
                <p:cNvPr id="55" name="Graphic 54" descr="Man outline">
                  <a:extLst>
                    <a:ext uri="{FF2B5EF4-FFF2-40B4-BE49-F238E27FC236}">
                      <a16:creationId xmlns:a16="http://schemas.microsoft.com/office/drawing/2014/main" id="{B7C87D8E-EACD-441F-BAF4-6775EE22BD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56" name="Graphic 55" descr="Woman outline">
                  <a:extLst>
                    <a:ext uri="{FF2B5EF4-FFF2-40B4-BE49-F238E27FC236}">
                      <a16:creationId xmlns:a16="http://schemas.microsoft.com/office/drawing/2014/main" id="{319B73D1-D33D-4354-8379-F8AF080107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57" name="Graphic 56" descr="Man outline">
                  <a:extLst>
                    <a:ext uri="{FF2B5EF4-FFF2-40B4-BE49-F238E27FC236}">
                      <a16:creationId xmlns:a16="http://schemas.microsoft.com/office/drawing/2014/main" id="{5C9ED8AF-C755-4D0D-BAE0-0B15275464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58" name="Graphic 57" descr="Woman outline">
                  <a:extLst>
                    <a:ext uri="{FF2B5EF4-FFF2-40B4-BE49-F238E27FC236}">
                      <a16:creationId xmlns:a16="http://schemas.microsoft.com/office/drawing/2014/main" id="{322C2F89-E843-40E2-AACF-2C59B8A24B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59" name="Graphic 58" descr="Man outline">
                  <a:extLst>
                    <a:ext uri="{FF2B5EF4-FFF2-40B4-BE49-F238E27FC236}">
                      <a16:creationId xmlns:a16="http://schemas.microsoft.com/office/drawing/2014/main" id="{3AEB530D-7E53-42BA-8827-AD82FC485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60" name="Graphic 59" descr="Woman outline">
                  <a:extLst>
                    <a:ext uri="{FF2B5EF4-FFF2-40B4-BE49-F238E27FC236}">
                      <a16:creationId xmlns:a16="http://schemas.microsoft.com/office/drawing/2014/main" id="{030D8646-7C52-4F67-A0D0-E5B2A83EBB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47" name="Group 46">
                <a:extLst>
                  <a:ext uri="{FF2B5EF4-FFF2-40B4-BE49-F238E27FC236}">
                    <a16:creationId xmlns:a16="http://schemas.microsoft.com/office/drawing/2014/main" id="{C13B433C-4F28-4691-9339-F4F61177EE41}"/>
                  </a:ext>
                </a:extLst>
              </p:cNvPr>
              <p:cNvGrpSpPr/>
              <p:nvPr/>
            </p:nvGrpSpPr>
            <p:grpSpPr>
              <a:xfrm>
                <a:off x="913841" y="6510300"/>
                <a:ext cx="1324118" cy="347700"/>
                <a:chOff x="-50023" y="5291100"/>
                <a:chExt cx="1324118" cy="347700"/>
              </a:xfrm>
            </p:grpSpPr>
            <p:pic>
              <p:nvPicPr>
                <p:cNvPr id="48" name="Graphic 47" descr="Man outline">
                  <a:extLst>
                    <a:ext uri="{FF2B5EF4-FFF2-40B4-BE49-F238E27FC236}">
                      <a16:creationId xmlns:a16="http://schemas.microsoft.com/office/drawing/2014/main" id="{3143377F-D449-4F84-BD37-9EE3FDFB30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49" name="Graphic 48" descr="Woman outline">
                  <a:extLst>
                    <a:ext uri="{FF2B5EF4-FFF2-40B4-BE49-F238E27FC236}">
                      <a16:creationId xmlns:a16="http://schemas.microsoft.com/office/drawing/2014/main" id="{52C0E6F0-4DB5-403D-A060-CDC454BEB2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50" name="Graphic 49" descr="Man outline">
                  <a:extLst>
                    <a:ext uri="{FF2B5EF4-FFF2-40B4-BE49-F238E27FC236}">
                      <a16:creationId xmlns:a16="http://schemas.microsoft.com/office/drawing/2014/main" id="{772331A9-CFD9-45F0-AC62-DC6FAC32F3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51" name="Graphic 50" descr="Woman outline">
                  <a:extLst>
                    <a:ext uri="{FF2B5EF4-FFF2-40B4-BE49-F238E27FC236}">
                      <a16:creationId xmlns:a16="http://schemas.microsoft.com/office/drawing/2014/main" id="{09B91BDF-164F-4A39-80EC-F24D8838F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52" name="Graphic 51" descr="Man outline">
                  <a:extLst>
                    <a:ext uri="{FF2B5EF4-FFF2-40B4-BE49-F238E27FC236}">
                      <a16:creationId xmlns:a16="http://schemas.microsoft.com/office/drawing/2014/main" id="{4B273664-B3DB-4B28-A23A-84FB706E97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53" name="Graphic 52" descr="Woman outline">
                  <a:extLst>
                    <a:ext uri="{FF2B5EF4-FFF2-40B4-BE49-F238E27FC236}">
                      <a16:creationId xmlns:a16="http://schemas.microsoft.com/office/drawing/2014/main" id="{3A9707F3-840C-47F1-B722-B75D90531D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54" name="Graphic 53" descr="Man outline">
                  <a:extLst>
                    <a:ext uri="{FF2B5EF4-FFF2-40B4-BE49-F238E27FC236}">
                      <a16:creationId xmlns:a16="http://schemas.microsoft.com/office/drawing/2014/main" id="{8B2F7687-C450-474A-9D67-4804CA6AFB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grpSp>
          <p:nvGrpSpPr>
            <p:cNvPr id="8" name="Group 7">
              <a:extLst>
                <a:ext uri="{FF2B5EF4-FFF2-40B4-BE49-F238E27FC236}">
                  <a16:creationId xmlns:a16="http://schemas.microsoft.com/office/drawing/2014/main" id="{A01F9739-B25B-4A37-B8AE-9E001856E766}"/>
                </a:ext>
              </a:extLst>
            </p:cNvPr>
            <p:cNvGrpSpPr/>
            <p:nvPr/>
          </p:nvGrpSpPr>
          <p:grpSpPr>
            <a:xfrm>
              <a:off x="1944742" y="6536214"/>
              <a:ext cx="1214453" cy="321786"/>
              <a:chOff x="95249" y="6510300"/>
              <a:chExt cx="1312256" cy="347700"/>
            </a:xfrm>
          </p:grpSpPr>
          <p:pic>
            <p:nvPicPr>
              <p:cNvPr id="39" name="Graphic 38" descr="Woman outline">
                <a:extLst>
                  <a:ext uri="{FF2B5EF4-FFF2-40B4-BE49-F238E27FC236}">
                    <a16:creationId xmlns:a16="http://schemas.microsoft.com/office/drawing/2014/main" id="{4A022539-778C-4CF5-9C0F-85C68E7244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40" name="Graphic 39" descr="Man outline">
                <a:extLst>
                  <a:ext uri="{FF2B5EF4-FFF2-40B4-BE49-F238E27FC236}">
                    <a16:creationId xmlns:a16="http://schemas.microsoft.com/office/drawing/2014/main" id="{47CBDB95-69C2-4A70-B6DD-0EF029DB8C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41" name="Graphic 40" descr="Woman outline">
                <a:extLst>
                  <a:ext uri="{FF2B5EF4-FFF2-40B4-BE49-F238E27FC236}">
                    <a16:creationId xmlns:a16="http://schemas.microsoft.com/office/drawing/2014/main" id="{5FB5CAAB-6447-4036-9D0F-3A1ACBC000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42" name="Graphic 41" descr="Man outline">
                <a:extLst>
                  <a:ext uri="{FF2B5EF4-FFF2-40B4-BE49-F238E27FC236}">
                    <a16:creationId xmlns:a16="http://schemas.microsoft.com/office/drawing/2014/main" id="{7A9BECA2-5E16-4FC3-A7D5-208202018F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43" name="Graphic 42" descr="Woman outline">
                <a:extLst>
                  <a:ext uri="{FF2B5EF4-FFF2-40B4-BE49-F238E27FC236}">
                    <a16:creationId xmlns:a16="http://schemas.microsoft.com/office/drawing/2014/main" id="{D6126EE8-855B-485C-8060-5BD1D73B95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44" name="Graphic 43" descr="Man outline">
                <a:extLst>
                  <a:ext uri="{FF2B5EF4-FFF2-40B4-BE49-F238E27FC236}">
                    <a16:creationId xmlns:a16="http://schemas.microsoft.com/office/drawing/2014/main" id="{D8D672A1-C150-4F11-81BC-86FE33DD2D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45" name="Graphic 44" descr="Woman outline">
                <a:extLst>
                  <a:ext uri="{FF2B5EF4-FFF2-40B4-BE49-F238E27FC236}">
                    <a16:creationId xmlns:a16="http://schemas.microsoft.com/office/drawing/2014/main" id="{ACAF3D94-0A18-4744-AAB1-217462B0CD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9" name="Group 8">
              <a:extLst>
                <a:ext uri="{FF2B5EF4-FFF2-40B4-BE49-F238E27FC236}">
                  <a16:creationId xmlns:a16="http://schemas.microsoft.com/office/drawing/2014/main" id="{5A70BA61-2740-40B9-BA5B-307DEDEFEB38}"/>
                </a:ext>
              </a:extLst>
            </p:cNvPr>
            <p:cNvGrpSpPr/>
            <p:nvPr/>
          </p:nvGrpSpPr>
          <p:grpSpPr>
            <a:xfrm>
              <a:off x="3007650" y="6536214"/>
              <a:ext cx="1082169" cy="321786"/>
              <a:chOff x="-69075" y="6510300"/>
              <a:chExt cx="1169320" cy="347700"/>
            </a:xfrm>
          </p:grpSpPr>
          <p:pic>
            <p:nvPicPr>
              <p:cNvPr id="33" name="Graphic 32" descr="Man outline">
                <a:extLst>
                  <a:ext uri="{FF2B5EF4-FFF2-40B4-BE49-F238E27FC236}">
                    <a16:creationId xmlns:a16="http://schemas.microsoft.com/office/drawing/2014/main" id="{13CD2B83-5DDC-4A71-8DA3-AAC8BF3C2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34" name="Graphic 33" descr="Woman outline">
                <a:extLst>
                  <a:ext uri="{FF2B5EF4-FFF2-40B4-BE49-F238E27FC236}">
                    <a16:creationId xmlns:a16="http://schemas.microsoft.com/office/drawing/2014/main" id="{6F3D5734-7575-408B-9A25-164AA69537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35" name="Graphic 34" descr="Man outline">
                <a:extLst>
                  <a:ext uri="{FF2B5EF4-FFF2-40B4-BE49-F238E27FC236}">
                    <a16:creationId xmlns:a16="http://schemas.microsoft.com/office/drawing/2014/main" id="{120D0BD6-5E2D-4623-9735-DD3E25B1A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36" name="Graphic 35" descr="Woman outline">
                <a:extLst>
                  <a:ext uri="{FF2B5EF4-FFF2-40B4-BE49-F238E27FC236}">
                    <a16:creationId xmlns:a16="http://schemas.microsoft.com/office/drawing/2014/main" id="{8DD4DE84-53AC-478B-AE74-ED89124A9E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37" name="Graphic 36" descr="Man outline">
                <a:extLst>
                  <a:ext uri="{FF2B5EF4-FFF2-40B4-BE49-F238E27FC236}">
                    <a16:creationId xmlns:a16="http://schemas.microsoft.com/office/drawing/2014/main" id="{B0699E7A-B5D8-43D2-BA89-91FC2885BF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38" name="Graphic 37" descr="Woman outline">
                <a:extLst>
                  <a:ext uri="{FF2B5EF4-FFF2-40B4-BE49-F238E27FC236}">
                    <a16:creationId xmlns:a16="http://schemas.microsoft.com/office/drawing/2014/main" id="{F3B48EFD-48F6-40DF-A062-EBDAF8849D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10" name="Group 9">
              <a:extLst>
                <a:ext uri="{FF2B5EF4-FFF2-40B4-BE49-F238E27FC236}">
                  <a16:creationId xmlns:a16="http://schemas.microsoft.com/office/drawing/2014/main" id="{B47420F8-548D-4647-83C5-9FA60EB20859}"/>
                </a:ext>
              </a:extLst>
            </p:cNvPr>
            <p:cNvGrpSpPr/>
            <p:nvPr/>
          </p:nvGrpSpPr>
          <p:grpSpPr>
            <a:xfrm>
              <a:off x="3938274" y="6536214"/>
              <a:ext cx="1225431" cy="321786"/>
              <a:chOff x="-50023" y="5291100"/>
              <a:chExt cx="1324118" cy="347700"/>
            </a:xfrm>
          </p:grpSpPr>
          <p:pic>
            <p:nvPicPr>
              <p:cNvPr id="26" name="Graphic 25" descr="Man outline">
                <a:extLst>
                  <a:ext uri="{FF2B5EF4-FFF2-40B4-BE49-F238E27FC236}">
                    <a16:creationId xmlns:a16="http://schemas.microsoft.com/office/drawing/2014/main" id="{FDBD07B5-D7C3-4D8F-B854-D248DC125C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27" name="Graphic 26" descr="Woman outline">
                <a:extLst>
                  <a:ext uri="{FF2B5EF4-FFF2-40B4-BE49-F238E27FC236}">
                    <a16:creationId xmlns:a16="http://schemas.microsoft.com/office/drawing/2014/main" id="{C5D7E2BA-F258-4AFC-9467-8220E1474B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28" name="Graphic 27" descr="Man outline">
                <a:extLst>
                  <a:ext uri="{FF2B5EF4-FFF2-40B4-BE49-F238E27FC236}">
                    <a16:creationId xmlns:a16="http://schemas.microsoft.com/office/drawing/2014/main" id="{AAA7E39E-E586-496D-9CB6-B35286E0E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29" name="Graphic 28" descr="Woman outline">
                <a:extLst>
                  <a:ext uri="{FF2B5EF4-FFF2-40B4-BE49-F238E27FC236}">
                    <a16:creationId xmlns:a16="http://schemas.microsoft.com/office/drawing/2014/main" id="{62D1C220-31A2-4A40-B402-8A0EE52BDD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30" name="Graphic 29" descr="Man outline">
                <a:extLst>
                  <a:ext uri="{FF2B5EF4-FFF2-40B4-BE49-F238E27FC236}">
                    <a16:creationId xmlns:a16="http://schemas.microsoft.com/office/drawing/2014/main" id="{5177518D-9E92-449C-83F4-CC8704C7CA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31" name="Graphic 30" descr="Woman outline">
                <a:extLst>
                  <a:ext uri="{FF2B5EF4-FFF2-40B4-BE49-F238E27FC236}">
                    <a16:creationId xmlns:a16="http://schemas.microsoft.com/office/drawing/2014/main" id="{FDFA83CE-7A3A-48C3-8E8E-1A6FB7D82B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32" name="Graphic 31" descr="Man outline">
                <a:extLst>
                  <a:ext uri="{FF2B5EF4-FFF2-40B4-BE49-F238E27FC236}">
                    <a16:creationId xmlns:a16="http://schemas.microsoft.com/office/drawing/2014/main" id="{65701B7A-B4B8-4A8D-88A6-B587F1869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11" name="Group 10">
              <a:extLst>
                <a:ext uri="{FF2B5EF4-FFF2-40B4-BE49-F238E27FC236}">
                  <a16:creationId xmlns:a16="http://schemas.microsoft.com/office/drawing/2014/main" id="{4A263DDC-88B9-4B45-9EC3-D724C5CBCE2B}"/>
                </a:ext>
              </a:extLst>
            </p:cNvPr>
            <p:cNvGrpSpPr/>
            <p:nvPr/>
          </p:nvGrpSpPr>
          <p:grpSpPr>
            <a:xfrm>
              <a:off x="5012160" y="6536214"/>
              <a:ext cx="1214453" cy="321786"/>
              <a:chOff x="95249" y="6510300"/>
              <a:chExt cx="1312256" cy="347700"/>
            </a:xfrm>
          </p:grpSpPr>
          <p:pic>
            <p:nvPicPr>
              <p:cNvPr id="19" name="Graphic 18" descr="Woman outline">
                <a:extLst>
                  <a:ext uri="{FF2B5EF4-FFF2-40B4-BE49-F238E27FC236}">
                    <a16:creationId xmlns:a16="http://schemas.microsoft.com/office/drawing/2014/main" id="{51C6837E-15C5-4935-B573-DA707D86BB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20" name="Graphic 19" descr="Man outline">
                <a:extLst>
                  <a:ext uri="{FF2B5EF4-FFF2-40B4-BE49-F238E27FC236}">
                    <a16:creationId xmlns:a16="http://schemas.microsoft.com/office/drawing/2014/main" id="{B033291A-8789-4F96-9807-90092F57E1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21" name="Graphic 20" descr="Woman outline">
                <a:extLst>
                  <a:ext uri="{FF2B5EF4-FFF2-40B4-BE49-F238E27FC236}">
                    <a16:creationId xmlns:a16="http://schemas.microsoft.com/office/drawing/2014/main" id="{AED70569-11A4-4083-B84D-943DFF1D35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22" name="Graphic 21" descr="Man outline">
                <a:extLst>
                  <a:ext uri="{FF2B5EF4-FFF2-40B4-BE49-F238E27FC236}">
                    <a16:creationId xmlns:a16="http://schemas.microsoft.com/office/drawing/2014/main" id="{26039EA3-D9AF-4AFB-86AA-36A6193DD6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23" name="Graphic 22" descr="Woman outline">
                <a:extLst>
                  <a:ext uri="{FF2B5EF4-FFF2-40B4-BE49-F238E27FC236}">
                    <a16:creationId xmlns:a16="http://schemas.microsoft.com/office/drawing/2014/main" id="{52D0EE63-7011-4513-A50D-CBCCA659A8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24" name="Graphic 23" descr="Man outline">
                <a:extLst>
                  <a:ext uri="{FF2B5EF4-FFF2-40B4-BE49-F238E27FC236}">
                    <a16:creationId xmlns:a16="http://schemas.microsoft.com/office/drawing/2014/main" id="{79EA7C47-0F33-451E-A762-66359E3124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25" name="Graphic 24" descr="Woman outline">
                <a:extLst>
                  <a:ext uri="{FF2B5EF4-FFF2-40B4-BE49-F238E27FC236}">
                    <a16:creationId xmlns:a16="http://schemas.microsoft.com/office/drawing/2014/main" id="{BA1A99D2-7C6A-49B1-8FAA-90572935E6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2" name="Group 11">
              <a:extLst>
                <a:ext uri="{FF2B5EF4-FFF2-40B4-BE49-F238E27FC236}">
                  <a16:creationId xmlns:a16="http://schemas.microsoft.com/office/drawing/2014/main" id="{E3FA3207-C75B-4FC5-BE85-7070DA9A4446}"/>
                </a:ext>
              </a:extLst>
            </p:cNvPr>
            <p:cNvGrpSpPr/>
            <p:nvPr/>
          </p:nvGrpSpPr>
          <p:grpSpPr>
            <a:xfrm>
              <a:off x="6075068" y="6536214"/>
              <a:ext cx="1082169" cy="321786"/>
              <a:chOff x="-69075" y="6510300"/>
              <a:chExt cx="1169320" cy="347700"/>
            </a:xfrm>
          </p:grpSpPr>
          <p:pic>
            <p:nvPicPr>
              <p:cNvPr id="13" name="Graphic 12" descr="Man outline">
                <a:extLst>
                  <a:ext uri="{FF2B5EF4-FFF2-40B4-BE49-F238E27FC236}">
                    <a16:creationId xmlns:a16="http://schemas.microsoft.com/office/drawing/2014/main" id="{FF42E366-0CF8-401C-BAC3-AA44032D20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4" name="Graphic 13" descr="Woman outline">
                <a:extLst>
                  <a:ext uri="{FF2B5EF4-FFF2-40B4-BE49-F238E27FC236}">
                    <a16:creationId xmlns:a16="http://schemas.microsoft.com/office/drawing/2014/main" id="{BD3536E0-1F5B-49EC-BE4C-769A624EE5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5" name="Graphic 14" descr="Man outline">
                <a:extLst>
                  <a:ext uri="{FF2B5EF4-FFF2-40B4-BE49-F238E27FC236}">
                    <a16:creationId xmlns:a16="http://schemas.microsoft.com/office/drawing/2014/main" id="{F5F68011-FA72-418B-811E-B4EC65F6E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6" name="Graphic 15" descr="Woman outline">
                <a:extLst>
                  <a:ext uri="{FF2B5EF4-FFF2-40B4-BE49-F238E27FC236}">
                    <a16:creationId xmlns:a16="http://schemas.microsoft.com/office/drawing/2014/main" id="{D4264E01-115E-4805-B515-8C7FFBB643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7" name="Graphic 16" descr="Man outline">
                <a:extLst>
                  <a:ext uri="{FF2B5EF4-FFF2-40B4-BE49-F238E27FC236}">
                    <a16:creationId xmlns:a16="http://schemas.microsoft.com/office/drawing/2014/main" id="{E536059B-E1EF-4431-9A82-217CC4762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8" name="Graphic 17" descr="Woman outline">
                <a:extLst>
                  <a:ext uri="{FF2B5EF4-FFF2-40B4-BE49-F238E27FC236}">
                    <a16:creationId xmlns:a16="http://schemas.microsoft.com/office/drawing/2014/main" id="{95E6CD5E-8362-4A23-9C58-E7B59457C2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spTree>
    <p:extLst>
      <p:ext uri="{BB962C8B-B14F-4D97-AF65-F5344CB8AC3E}">
        <p14:creationId xmlns:p14="http://schemas.microsoft.com/office/powerpoint/2010/main" val="209607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E226-8EAC-4D01-8CF1-2A59CBD28D7D}"/>
              </a:ext>
            </a:extLst>
          </p:cNvPr>
          <p:cNvSpPr>
            <a:spLocks noGrp="1"/>
          </p:cNvSpPr>
          <p:nvPr>
            <p:ph type="title"/>
          </p:nvPr>
        </p:nvSpPr>
        <p:spPr/>
        <p:txBody>
          <a:bodyPr/>
          <a:lstStyle/>
          <a:p>
            <a:r>
              <a:rPr lang="en-US" dirty="0"/>
              <a:t>Impacts of COVID on Domestic Violence Rates</a:t>
            </a:r>
          </a:p>
        </p:txBody>
      </p:sp>
      <p:graphicFrame>
        <p:nvGraphicFramePr>
          <p:cNvPr id="6" name="Content Placeholder 5">
            <a:extLst>
              <a:ext uri="{FF2B5EF4-FFF2-40B4-BE49-F238E27FC236}">
                <a16:creationId xmlns:a16="http://schemas.microsoft.com/office/drawing/2014/main" id="{0FA2B7F9-4528-46B6-B085-3340C1669BD0}"/>
              </a:ext>
            </a:extLst>
          </p:cNvPr>
          <p:cNvGraphicFramePr>
            <a:graphicFrameLocks noGrp="1"/>
          </p:cNvGraphicFramePr>
          <p:nvPr>
            <p:ph idx="1"/>
            <p:extLst>
              <p:ext uri="{D42A27DB-BD31-4B8C-83A1-F6EECF244321}">
                <p14:modId xmlns:p14="http://schemas.microsoft.com/office/powerpoint/2010/main" val="1163702992"/>
              </p:ext>
            </p:extLst>
          </p:nvPr>
        </p:nvGraphicFramePr>
        <p:xfrm>
          <a:off x="2873205" y="4113451"/>
          <a:ext cx="9076003" cy="2422764"/>
        </p:xfrm>
        <a:graphic>
          <a:graphicData uri="http://schemas.openxmlformats.org/drawingml/2006/chart">
            <c:chart xmlns:c="http://schemas.openxmlformats.org/drawingml/2006/chart" xmlns:r="http://schemas.openxmlformats.org/officeDocument/2006/relationships" r:id="rId2"/>
          </a:graphicData>
        </a:graphic>
      </p:graphicFrame>
      <p:grpSp>
        <p:nvGrpSpPr>
          <p:cNvPr id="5" name="Group 4">
            <a:extLst>
              <a:ext uri="{FF2B5EF4-FFF2-40B4-BE49-F238E27FC236}">
                <a16:creationId xmlns:a16="http://schemas.microsoft.com/office/drawing/2014/main" id="{EF3DB7E0-ABD0-4EC1-BDE9-D56DC4791708}"/>
              </a:ext>
            </a:extLst>
          </p:cNvPr>
          <p:cNvGrpSpPr/>
          <p:nvPr/>
        </p:nvGrpSpPr>
        <p:grpSpPr>
          <a:xfrm>
            <a:off x="-38803" y="6536214"/>
            <a:ext cx="7196040" cy="321786"/>
            <a:chOff x="-38803" y="6536214"/>
            <a:chExt cx="7196040" cy="321786"/>
          </a:xfrm>
        </p:grpSpPr>
        <p:grpSp>
          <p:nvGrpSpPr>
            <p:cNvPr id="58" name="Group 57">
              <a:extLst>
                <a:ext uri="{FF2B5EF4-FFF2-40B4-BE49-F238E27FC236}">
                  <a16:creationId xmlns:a16="http://schemas.microsoft.com/office/drawing/2014/main" id="{ED6ED625-00D4-43E4-923F-74EFC2B358D7}"/>
                </a:ext>
              </a:extLst>
            </p:cNvPr>
            <p:cNvGrpSpPr/>
            <p:nvPr/>
          </p:nvGrpSpPr>
          <p:grpSpPr>
            <a:xfrm>
              <a:off x="-38803" y="6536214"/>
              <a:ext cx="2135090" cy="321786"/>
              <a:chOff x="-69075" y="6510300"/>
              <a:chExt cx="2307034" cy="347700"/>
            </a:xfrm>
          </p:grpSpPr>
          <p:grpSp>
            <p:nvGrpSpPr>
              <p:cNvPr id="59" name="Group 58">
                <a:extLst>
                  <a:ext uri="{FF2B5EF4-FFF2-40B4-BE49-F238E27FC236}">
                    <a16:creationId xmlns:a16="http://schemas.microsoft.com/office/drawing/2014/main" id="{9B36CB45-8F50-4012-A2BE-DB81EB0EF6ED}"/>
                  </a:ext>
                </a:extLst>
              </p:cNvPr>
              <p:cNvGrpSpPr/>
              <p:nvPr/>
            </p:nvGrpSpPr>
            <p:grpSpPr>
              <a:xfrm>
                <a:off x="-69075" y="6510300"/>
                <a:ext cx="1169320" cy="347700"/>
                <a:chOff x="-69075" y="6510300"/>
                <a:chExt cx="1169320" cy="347700"/>
              </a:xfrm>
            </p:grpSpPr>
            <p:pic>
              <p:nvPicPr>
                <p:cNvPr id="68" name="Graphic 67" descr="Man outline">
                  <a:extLst>
                    <a:ext uri="{FF2B5EF4-FFF2-40B4-BE49-F238E27FC236}">
                      <a16:creationId xmlns:a16="http://schemas.microsoft.com/office/drawing/2014/main" id="{3A4CC2C9-E921-4F04-9BCB-6CA7CD72EF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69" name="Graphic 68" descr="Woman outline">
                  <a:extLst>
                    <a:ext uri="{FF2B5EF4-FFF2-40B4-BE49-F238E27FC236}">
                      <a16:creationId xmlns:a16="http://schemas.microsoft.com/office/drawing/2014/main" id="{1D9C364B-5B16-421B-9C63-B0D8AB7AE1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70" name="Graphic 69" descr="Man outline">
                  <a:extLst>
                    <a:ext uri="{FF2B5EF4-FFF2-40B4-BE49-F238E27FC236}">
                      <a16:creationId xmlns:a16="http://schemas.microsoft.com/office/drawing/2014/main" id="{7572D84E-6AFF-42E1-9AAB-0C1917A03B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71" name="Graphic 70" descr="Woman outline">
                  <a:extLst>
                    <a:ext uri="{FF2B5EF4-FFF2-40B4-BE49-F238E27FC236}">
                      <a16:creationId xmlns:a16="http://schemas.microsoft.com/office/drawing/2014/main" id="{2BF9AA62-A15C-4C15-9B68-B7F771934B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72" name="Graphic 71" descr="Man outline">
                  <a:extLst>
                    <a:ext uri="{FF2B5EF4-FFF2-40B4-BE49-F238E27FC236}">
                      <a16:creationId xmlns:a16="http://schemas.microsoft.com/office/drawing/2014/main" id="{3CDADE2F-9D27-48A2-A792-43FD92329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73" name="Graphic 72" descr="Woman outline">
                  <a:extLst>
                    <a:ext uri="{FF2B5EF4-FFF2-40B4-BE49-F238E27FC236}">
                      <a16:creationId xmlns:a16="http://schemas.microsoft.com/office/drawing/2014/main" id="{A2BF18ED-888B-4523-8449-07F3033C43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60" name="Group 59">
                <a:extLst>
                  <a:ext uri="{FF2B5EF4-FFF2-40B4-BE49-F238E27FC236}">
                    <a16:creationId xmlns:a16="http://schemas.microsoft.com/office/drawing/2014/main" id="{6898A28B-9834-4F4B-99B7-494FE5F6880C}"/>
                  </a:ext>
                </a:extLst>
              </p:cNvPr>
              <p:cNvGrpSpPr/>
              <p:nvPr/>
            </p:nvGrpSpPr>
            <p:grpSpPr>
              <a:xfrm>
                <a:off x="913841" y="6510300"/>
                <a:ext cx="1324118" cy="347700"/>
                <a:chOff x="-50023" y="5291100"/>
                <a:chExt cx="1324118" cy="347700"/>
              </a:xfrm>
            </p:grpSpPr>
            <p:pic>
              <p:nvPicPr>
                <p:cNvPr id="61" name="Graphic 60" descr="Man outline">
                  <a:extLst>
                    <a:ext uri="{FF2B5EF4-FFF2-40B4-BE49-F238E27FC236}">
                      <a16:creationId xmlns:a16="http://schemas.microsoft.com/office/drawing/2014/main" id="{3E6E12FC-3945-4F32-B912-089D858739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62" name="Graphic 61" descr="Woman outline">
                  <a:extLst>
                    <a:ext uri="{FF2B5EF4-FFF2-40B4-BE49-F238E27FC236}">
                      <a16:creationId xmlns:a16="http://schemas.microsoft.com/office/drawing/2014/main" id="{47944627-A453-4739-B168-12E727993C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63" name="Graphic 62" descr="Man outline">
                  <a:extLst>
                    <a:ext uri="{FF2B5EF4-FFF2-40B4-BE49-F238E27FC236}">
                      <a16:creationId xmlns:a16="http://schemas.microsoft.com/office/drawing/2014/main" id="{E3C5163C-BAD5-4F98-AFEC-6DA53CDF2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64" name="Graphic 63" descr="Woman outline">
                  <a:extLst>
                    <a:ext uri="{FF2B5EF4-FFF2-40B4-BE49-F238E27FC236}">
                      <a16:creationId xmlns:a16="http://schemas.microsoft.com/office/drawing/2014/main" id="{1C208373-0EAA-4B23-A377-829090896F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65" name="Graphic 64" descr="Man outline">
                  <a:extLst>
                    <a:ext uri="{FF2B5EF4-FFF2-40B4-BE49-F238E27FC236}">
                      <a16:creationId xmlns:a16="http://schemas.microsoft.com/office/drawing/2014/main" id="{CF16E6D2-6420-415A-B667-87220A8BBB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66" name="Graphic 65" descr="Woman outline">
                  <a:extLst>
                    <a:ext uri="{FF2B5EF4-FFF2-40B4-BE49-F238E27FC236}">
                      <a16:creationId xmlns:a16="http://schemas.microsoft.com/office/drawing/2014/main" id="{F3C1D53C-B722-4564-BC5B-0B8D4AEAB5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67" name="Graphic 66" descr="Man outline">
                  <a:extLst>
                    <a:ext uri="{FF2B5EF4-FFF2-40B4-BE49-F238E27FC236}">
                      <a16:creationId xmlns:a16="http://schemas.microsoft.com/office/drawing/2014/main" id="{235BC5FC-6BA3-42EC-B261-902A781904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grpSp>
          <p:nvGrpSpPr>
            <p:cNvPr id="74" name="Group 73">
              <a:extLst>
                <a:ext uri="{FF2B5EF4-FFF2-40B4-BE49-F238E27FC236}">
                  <a16:creationId xmlns:a16="http://schemas.microsoft.com/office/drawing/2014/main" id="{527E13B0-F1C9-474B-93F4-D1B07F090EFA}"/>
                </a:ext>
              </a:extLst>
            </p:cNvPr>
            <p:cNvGrpSpPr/>
            <p:nvPr/>
          </p:nvGrpSpPr>
          <p:grpSpPr>
            <a:xfrm>
              <a:off x="1944742" y="6536214"/>
              <a:ext cx="1214453" cy="321786"/>
              <a:chOff x="95249" y="6510300"/>
              <a:chExt cx="1312256" cy="347700"/>
            </a:xfrm>
          </p:grpSpPr>
          <p:pic>
            <p:nvPicPr>
              <p:cNvPr id="75" name="Graphic 74" descr="Woman outline">
                <a:extLst>
                  <a:ext uri="{FF2B5EF4-FFF2-40B4-BE49-F238E27FC236}">
                    <a16:creationId xmlns:a16="http://schemas.microsoft.com/office/drawing/2014/main" id="{1801501C-345E-4CD5-B62D-DAE9CA79B5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76" name="Graphic 75" descr="Man outline">
                <a:extLst>
                  <a:ext uri="{FF2B5EF4-FFF2-40B4-BE49-F238E27FC236}">
                    <a16:creationId xmlns:a16="http://schemas.microsoft.com/office/drawing/2014/main" id="{87BBB05F-7E4C-48EE-B734-E92402D32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77" name="Graphic 76" descr="Woman outline">
                <a:extLst>
                  <a:ext uri="{FF2B5EF4-FFF2-40B4-BE49-F238E27FC236}">
                    <a16:creationId xmlns:a16="http://schemas.microsoft.com/office/drawing/2014/main" id="{2F667E4A-F400-42B3-9EBD-25E3C934D4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78" name="Graphic 77" descr="Man outline">
                <a:extLst>
                  <a:ext uri="{FF2B5EF4-FFF2-40B4-BE49-F238E27FC236}">
                    <a16:creationId xmlns:a16="http://schemas.microsoft.com/office/drawing/2014/main" id="{7E580089-C4F8-440E-A5D5-B7BF237CD2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79" name="Graphic 78" descr="Woman outline">
                <a:extLst>
                  <a:ext uri="{FF2B5EF4-FFF2-40B4-BE49-F238E27FC236}">
                    <a16:creationId xmlns:a16="http://schemas.microsoft.com/office/drawing/2014/main" id="{A46577AB-822B-49A6-A9C2-BF08D43C49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80" name="Graphic 79" descr="Man outline">
                <a:extLst>
                  <a:ext uri="{FF2B5EF4-FFF2-40B4-BE49-F238E27FC236}">
                    <a16:creationId xmlns:a16="http://schemas.microsoft.com/office/drawing/2014/main" id="{E43BDCBE-7525-42FA-856D-9D263F885C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81" name="Graphic 80" descr="Woman outline">
                <a:extLst>
                  <a:ext uri="{FF2B5EF4-FFF2-40B4-BE49-F238E27FC236}">
                    <a16:creationId xmlns:a16="http://schemas.microsoft.com/office/drawing/2014/main" id="{9BA00F30-F4BF-49EE-8163-21FA5ABB79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82" name="Group 81">
              <a:extLst>
                <a:ext uri="{FF2B5EF4-FFF2-40B4-BE49-F238E27FC236}">
                  <a16:creationId xmlns:a16="http://schemas.microsoft.com/office/drawing/2014/main" id="{7C177AA7-28BD-4301-BFE8-3AD133F745EA}"/>
                </a:ext>
              </a:extLst>
            </p:cNvPr>
            <p:cNvGrpSpPr/>
            <p:nvPr/>
          </p:nvGrpSpPr>
          <p:grpSpPr>
            <a:xfrm>
              <a:off x="3007650" y="6536214"/>
              <a:ext cx="1082169" cy="321786"/>
              <a:chOff x="-69075" y="6510300"/>
              <a:chExt cx="1169320" cy="347700"/>
            </a:xfrm>
          </p:grpSpPr>
          <p:pic>
            <p:nvPicPr>
              <p:cNvPr id="83" name="Graphic 82" descr="Man outline">
                <a:extLst>
                  <a:ext uri="{FF2B5EF4-FFF2-40B4-BE49-F238E27FC236}">
                    <a16:creationId xmlns:a16="http://schemas.microsoft.com/office/drawing/2014/main" id="{A76BE92D-6685-43E9-9D77-C8993DF50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84" name="Graphic 83" descr="Woman outline">
                <a:extLst>
                  <a:ext uri="{FF2B5EF4-FFF2-40B4-BE49-F238E27FC236}">
                    <a16:creationId xmlns:a16="http://schemas.microsoft.com/office/drawing/2014/main" id="{474DA6DC-0DEC-4232-A5D5-695910E9FF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85" name="Graphic 84" descr="Man outline">
                <a:extLst>
                  <a:ext uri="{FF2B5EF4-FFF2-40B4-BE49-F238E27FC236}">
                    <a16:creationId xmlns:a16="http://schemas.microsoft.com/office/drawing/2014/main" id="{F1460751-E98E-4A7B-BCBA-1672FA3B7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86" name="Graphic 85" descr="Woman outline">
                <a:extLst>
                  <a:ext uri="{FF2B5EF4-FFF2-40B4-BE49-F238E27FC236}">
                    <a16:creationId xmlns:a16="http://schemas.microsoft.com/office/drawing/2014/main" id="{64E984D4-CA1D-46EF-A0BC-F325B5E67A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87" name="Graphic 86" descr="Man outline">
                <a:extLst>
                  <a:ext uri="{FF2B5EF4-FFF2-40B4-BE49-F238E27FC236}">
                    <a16:creationId xmlns:a16="http://schemas.microsoft.com/office/drawing/2014/main" id="{02A14E51-FBC9-4280-ADFF-951E557C77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88" name="Graphic 87" descr="Woman outline">
                <a:extLst>
                  <a:ext uri="{FF2B5EF4-FFF2-40B4-BE49-F238E27FC236}">
                    <a16:creationId xmlns:a16="http://schemas.microsoft.com/office/drawing/2014/main" id="{4C9F9902-F424-4B6E-9B13-8A8FAC788F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89" name="Group 88">
              <a:extLst>
                <a:ext uri="{FF2B5EF4-FFF2-40B4-BE49-F238E27FC236}">
                  <a16:creationId xmlns:a16="http://schemas.microsoft.com/office/drawing/2014/main" id="{342D59C3-538D-4A92-B0EE-5A9663BB5C7B}"/>
                </a:ext>
              </a:extLst>
            </p:cNvPr>
            <p:cNvGrpSpPr/>
            <p:nvPr/>
          </p:nvGrpSpPr>
          <p:grpSpPr>
            <a:xfrm>
              <a:off x="3938274" y="6536214"/>
              <a:ext cx="1225431" cy="321786"/>
              <a:chOff x="-50023" y="5291100"/>
              <a:chExt cx="1324118" cy="347700"/>
            </a:xfrm>
          </p:grpSpPr>
          <p:pic>
            <p:nvPicPr>
              <p:cNvPr id="90" name="Graphic 89" descr="Man outline">
                <a:extLst>
                  <a:ext uri="{FF2B5EF4-FFF2-40B4-BE49-F238E27FC236}">
                    <a16:creationId xmlns:a16="http://schemas.microsoft.com/office/drawing/2014/main" id="{1DD70109-54D5-47BB-A254-E3AC6F5E27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91" name="Graphic 90" descr="Woman outline">
                <a:extLst>
                  <a:ext uri="{FF2B5EF4-FFF2-40B4-BE49-F238E27FC236}">
                    <a16:creationId xmlns:a16="http://schemas.microsoft.com/office/drawing/2014/main" id="{A63968E7-6C03-45C0-AFF9-6B7B381525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92" name="Graphic 91" descr="Man outline">
                <a:extLst>
                  <a:ext uri="{FF2B5EF4-FFF2-40B4-BE49-F238E27FC236}">
                    <a16:creationId xmlns:a16="http://schemas.microsoft.com/office/drawing/2014/main" id="{E2A058E2-9883-4DD7-8E16-242AA54483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93" name="Graphic 92" descr="Woman outline">
                <a:extLst>
                  <a:ext uri="{FF2B5EF4-FFF2-40B4-BE49-F238E27FC236}">
                    <a16:creationId xmlns:a16="http://schemas.microsoft.com/office/drawing/2014/main" id="{8780E429-FFDB-43EB-A643-91602F97B6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94" name="Graphic 93" descr="Man outline">
                <a:extLst>
                  <a:ext uri="{FF2B5EF4-FFF2-40B4-BE49-F238E27FC236}">
                    <a16:creationId xmlns:a16="http://schemas.microsoft.com/office/drawing/2014/main" id="{77872BF1-736A-46DA-A360-6799CB21D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95" name="Graphic 94" descr="Woman outline">
                <a:extLst>
                  <a:ext uri="{FF2B5EF4-FFF2-40B4-BE49-F238E27FC236}">
                    <a16:creationId xmlns:a16="http://schemas.microsoft.com/office/drawing/2014/main" id="{2FA7B6FE-537F-4589-951A-3D8603766A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96" name="Graphic 95" descr="Man outline">
                <a:extLst>
                  <a:ext uri="{FF2B5EF4-FFF2-40B4-BE49-F238E27FC236}">
                    <a16:creationId xmlns:a16="http://schemas.microsoft.com/office/drawing/2014/main" id="{5878BA68-BEB6-4B0C-9DC9-FEBEBFB35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97" name="Group 96">
              <a:extLst>
                <a:ext uri="{FF2B5EF4-FFF2-40B4-BE49-F238E27FC236}">
                  <a16:creationId xmlns:a16="http://schemas.microsoft.com/office/drawing/2014/main" id="{173A1B2B-ABEF-47B5-91A3-789EAA54AE76}"/>
                </a:ext>
              </a:extLst>
            </p:cNvPr>
            <p:cNvGrpSpPr/>
            <p:nvPr/>
          </p:nvGrpSpPr>
          <p:grpSpPr>
            <a:xfrm>
              <a:off x="5012160" y="6536214"/>
              <a:ext cx="1214453" cy="321786"/>
              <a:chOff x="95249" y="6510300"/>
              <a:chExt cx="1312256" cy="347700"/>
            </a:xfrm>
          </p:grpSpPr>
          <p:pic>
            <p:nvPicPr>
              <p:cNvPr id="98" name="Graphic 97" descr="Woman outline">
                <a:extLst>
                  <a:ext uri="{FF2B5EF4-FFF2-40B4-BE49-F238E27FC236}">
                    <a16:creationId xmlns:a16="http://schemas.microsoft.com/office/drawing/2014/main" id="{865CD6F3-2997-4C22-B366-002F8F8F91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99" name="Graphic 98" descr="Man outline">
                <a:extLst>
                  <a:ext uri="{FF2B5EF4-FFF2-40B4-BE49-F238E27FC236}">
                    <a16:creationId xmlns:a16="http://schemas.microsoft.com/office/drawing/2014/main" id="{90F5B05A-99C3-4C32-BE5E-639020098F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00" name="Graphic 99" descr="Woman outline">
                <a:extLst>
                  <a:ext uri="{FF2B5EF4-FFF2-40B4-BE49-F238E27FC236}">
                    <a16:creationId xmlns:a16="http://schemas.microsoft.com/office/drawing/2014/main" id="{FD97CF0A-DD57-4CD2-BDE2-161116C202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01" name="Graphic 100" descr="Man outline">
                <a:extLst>
                  <a:ext uri="{FF2B5EF4-FFF2-40B4-BE49-F238E27FC236}">
                    <a16:creationId xmlns:a16="http://schemas.microsoft.com/office/drawing/2014/main" id="{A326F66D-D341-4013-B7BB-429EBA24A4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02" name="Graphic 101" descr="Woman outline">
                <a:extLst>
                  <a:ext uri="{FF2B5EF4-FFF2-40B4-BE49-F238E27FC236}">
                    <a16:creationId xmlns:a16="http://schemas.microsoft.com/office/drawing/2014/main" id="{0E9336C2-E3B9-488C-BBBB-76AC8C0745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103" name="Graphic 102" descr="Man outline">
                <a:extLst>
                  <a:ext uri="{FF2B5EF4-FFF2-40B4-BE49-F238E27FC236}">
                    <a16:creationId xmlns:a16="http://schemas.microsoft.com/office/drawing/2014/main" id="{92B55535-21DF-456B-B27F-90B4B71B61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104" name="Graphic 103" descr="Woman outline">
                <a:extLst>
                  <a:ext uri="{FF2B5EF4-FFF2-40B4-BE49-F238E27FC236}">
                    <a16:creationId xmlns:a16="http://schemas.microsoft.com/office/drawing/2014/main" id="{48E31309-121A-4FFB-A528-591C3C35BE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05" name="Group 104">
              <a:extLst>
                <a:ext uri="{FF2B5EF4-FFF2-40B4-BE49-F238E27FC236}">
                  <a16:creationId xmlns:a16="http://schemas.microsoft.com/office/drawing/2014/main" id="{90F95E14-C641-478C-B6E3-FD3A4EB549C6}"/>
                </a:ext>
              </a:extLst>
            </p:cNvPr>
            <p:cNvGrpSpPr/>
            <p:nvPr/>
          </p:nvGrpSpPr>
          <p:grpSpPr>
            <a:xfrm>
              <a:off x="6075068" y="6536214"/>
              <a:ext cx="1082169" cy="321786"/>
              <a:chOff x="-69075" y="6510300"/>
              <a:chExt cx="1169320" cy="347700"/>
            </a:xfrm>
          </p:grpSpPr>
          <p:pic>
            <p:nvPicPr>
              <p:cNvPr id="106" name="Graphic 105" descr="Man outline">
                <a:extLst>
                  <a:ext uri="{FF2B5EF4-FFF2-40B4-BE49-F238E27FC236}">
                    <a16:creationId xmlns:a16="http://schemas.microsoft.com/office/drawing/2014/main" id="{17272BCC-545F-406A-A02F-F04EAA6E0F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07" name="Graphic 106" descr="Woman outline">
                <a:extLst>
                  <a:ext uri="{FF2B5EF4-FFF2-40B4-BE49-F238E27FC236}">
                    <a16:creationId xmlns:a16="http://schemas.microsoft.com/office/drawing/2014/main" id="{41EBE1A8-84B6-4588-A7CB-BAD625C341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08" name="Graphic 107" descr="Man outline">
                <a:extLst>
                  <a:ext uri="{FF2B5EF4-FFF2-40B4-BE49-F238E27FC236}">
                    <a16:creationId xmlns:a16="http://schemas.microsoft.com/office/drawing/2014/main" id="{7D41F624-18E2-499D-BF2B-7D5E852AB8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09" name="Graphic 108" descr="Woman outline">
                <a:extLst>
                  <a:ext uri="{FF2B5EF4-FFF2-40B4-BE49-F238E27FC236}">
                    <a16:creationId xmlns:a16="http://schemas.microsoft.com/office/drawing/2014/main" id="{7B1F135A-78E1-4B5D-8CB6-2673B093FC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10" name="Graphic 109" descr="Man outline">
                <a:extLst>
                  <a:ext uri="{FF2B5EF4-FFF2-40B4-BE49-F238E27FC236}">
                    <a16:creationId xmlns:a16="http://schemas.microsoft.com/office/drawing/2014/main" id="{1ED2BFE0-1CD3-49F3-848A-CF8CA83C47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11" name="Graphic 110" descr="Woman outline">
                <a:extLst>
                  <a:ext uri="{FF2B5EF4-FFF2-40B4-BE49-F238E27FC236}">
                    <a16:creationId xmlns:a16="http://schemas.microsoft.com/office/drawing/2014/main" id="{83B6447F-4D7D-488F-953B-FD2906D871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sp>
        <p:nvSpPr>
          <p:cNvPr id="21" name="TextBox 20">
            <a:extLst>
              <a:ext uri="{FF2B5EF4-FFF2-40B4-BE49-F238E27FC236}">
                <a16:creationId xmlns:a16="http://schemas.microsoft.com/office/drawing/2014/main" id="{0CEE2A46-5294-4FFE-BEE3-17E0F1402338}"/>
              </a:ext>
            </a:extLst>
          </p:cNvPr>
          <p:cNvSpPr txBox="1"/>
          <p:nvPr/>
        </p:nvSpPr>
        <p:spPr>
          <a:xfrm>
            <a:off x="581038" y="4638360"/>
            <a:ext cx="2118036" cy="1200329"/>
          </a:xfrm>
          <a:prstGeom prst="rect">
            <a:avLst/>
          </a:prstGeom>
          <a:noFill/>
        </p:spPr>
        <p:txBody>
          <a:bodyPr wrap="square" rtlCol="0">
            <a:spAutoFit/>
          </a:bodyPr>
          <a:lstStyle/>
          <a:p>
            <a:pPr algn="ctr"/>
            <a:r>
              <a:rPr lang="en-US" sz="2400" b="1" dirty="0">
                <a:solidFill>
                  <a:srgbClr val="29AF8C"/>
                </a:solidFill>
              </a:rPr>
              <a:t>+29% increase in reported cases*</a:t>
            </a:r>
          </a:p>
        </p:txBody>
      </p:sp>
      <p:sp>
        <p:nvSpPr>
          <p:cNvPr id="112" name="TextBox 111">
            <a:extLst>
              <a:ext uri="{FF2B5EF4-FFF2-40B4-BE49-F238E27FC236}">
                <a16:creationId xmlns:a16="http://schemas.microsoft.com/office/drawing/2014/main" id="{E818B986-4C6F-4AF7-879F-DA783372C8C7}"/>
              </a:ext>
            </a:extLst>
          </p:cNvPr>
          <p:cNvSpPr txBox="1"/>
          <p:nvPr/>
        </p:nvSpPr>
        <p:spPr>
          <a:xfrm>
            <a:off x="482399" y="6064493"/>
            <a:ext cx="6302378" cy="276999"/>
          </a:xfrm>
          <a:prstGeom prst="rect">
            <a:avLst/>
          </a:prstGeom>
          <a:noFill/>
        </p:spPr>
        <p:txBody>
          <a:bodyPr wrap="square" rtlCol="0">
            <a:spAutoFit/>
          </a:bodyPr>
          <a:lstStyle/>
          <a:p>
            <a:r>
              <a:rPr lang="en-US" sz="1200" b="1" dirty="0">
                <a:solidFill>
                  <a:srgbClr val="29AF8C"/>
                </a:solidFill>
              </a:rPr>
              <a:t>*Welch t-test proves significance</a:t>
            </a:r>
          </a:p>
        </p:txBody>
      </p:sp>
      <p:pic>
        <p:nvPicPr>
          <p:cNvPr id="4" name="Picture 3" descr="Chart, line chart&#10;&#10;Description automatically generated">
            <a:extLst>
              <a:ext uri="{FF2B5EF4-FFF2-40B4-BE49-F238E27FC236}">
                <a16:creationId xmlns:a16="http://schemas.microsoft.com/office/drawing/2014/main" id="{66D6516F-669E-4E33-AEB6-22C8CF26246A}"/>
              </a:ext>
            </a:extLst>
          </p:cNvPr>
          <p:cNvPicPr>
            <a:picLocks noChangeAspect="1"/>
          </p:cNvPicPr>
          <p:nvPr/>
        </p:nvPicPr>
        <p:blipFill rotWithShape="1">
          <a:blip r:embed="rId7">
            <a:extLst>
              <a:ext uri="{28A0092B-C50C-407E-A947-70E740481C1C}">
                <a14:useLocalDpi xmlns:a14="http://schemas.microsoft.com/office/drawing/2010/main" val="0"/>
              </a:ext>
            </a:extLst>
          </a:blip>
          <a:srcRect b="1719"/>
          <a:stretch/>
        </p:blipFill>
        <p:spPr>
          <a:xfrm>
            <a:off x="-545056" y="1117855"/>
            <a:ext cx="12192000" cy="2995596"/>
          </a:xfrm>
          <a:prstGeom prst="rect">
            <a:avLst/>
          </a:prstGeom>
        </p:spPr>
      </p:pic>
      <p:grpSp>
        <p:nvGrpSpPr>
          <p:cNvPr id="113" name="Group 112">
            <a:extLst>
              <a:ext uri="{FF2B5EF4-FFF2-40B4-BE49-F238E27FC236}">
                <a16:creationId xmlns:a16="http://schemas.microsoft.com/office/drawing/2014/main" id="{DC05209E-B443-4503-BA8A-17B3DEF12301}"/>
              </a:ext>
            </a:extLst>
          </p:cNvPr>
          <p:cNvGrpSpPr/>
          <p:nvPr/>
        </p:nvGrpSpPr>
        <p:grpSpPr>
          <a:xfrm>
            <a:off x="7005692" y="6536214"/>
            <a:ext cx="1225431" cy="321786"/>
            <a:chOff x="-50023" y="5291100"/>
            <a:chExt cx="1324118" cy="347700"/>
          </a:xfrm>
        </p:grpSpPr>
        <p:pic>
          <p:nvPicPr>
            <p:cNvPr id="114" name="Graphic 113" descr="Man outline">
              <a:extLst>
                <a:ext uri="{FF2B5EF4-FFF2-40B4-BE49-F238E27FC236}">
                  <a16:creationId xmlns:a16="http://schemas.microsoft.com/office/drawing/2014/main" id="{FE7C0426-7259-478F-A089-621B40A102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115" name="Graphic 114" descr="Woman outline">
              <a:extLst>
                <a:ext uri="{FF2B5EF4-FFF2-40B4-BE49-F238E27FC236}">
                  <a16:creationId xmlns:a16="http://schemas.microsoft.com/office/drawing/2014/main" id="{595B1B4A-17E5-4407-8CA9-C5055BE775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116" name="Graphic 115" descr="Man outline">
              <a:extLst>
                <a:ext uri="{FF2B5EF4-FFF2-40B4-BE49-F238E27FC236}">
                  <a16:creationId xmlns:a16="http://schemas.microsoft.com/office/drawing/2014/main" id="{5A237F8D-BCA6-4C24-B221-25804385E2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117" name="Graphic 116" descr="Woman outline">
              <a:extLst>
                <a:ext uri="{FF2B5EF4-FFF2-40B4-BE49-F238E27FC236}">
                  <a16:creationId xmlns:a16="http://schemas.microsoft.com/office/drawing/2014/main" id="{B2DF9EC3-3CC7-4695-A5B4-C78B06DB1F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118" name="Graphic 117" descr="Man outline">
              <a:extLst>
                <a:ext uri="{FF2B5EF4-FFF2-40B4-BE49-F238E27FC236}">
                  <a16:creationId xmlns:a16="http://schemas.microsoft.com/office/drawing/2014/main" id="{4AFF8E81-FE0B-4FE8-A785-824BB1BF04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119" name="Graphic 118" descr="Woman outline">
              <a:extLst>
                <a:ext uri="{FF2B5EF4-FFF2-40B4-BE49-F238E27FC236}">
                  <a16:creationId xmlns:a16="http://schemas.microsoft.com/office/drawing/2014/main" id="{329B9740-F723-4A7C-BF80-0410C33C5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120" name="Graphic 119" descr="Man outline">
              <a:extLst>
                <a:ext uri="{FF2B5EF4-FFF2-40B4-BE49-F238E27FC236}">
                  <a16:creationId xmlns:a16="http://schemas.microsoft.com/office/drawing/2014/main" id="{14A1CC38-574B-47D3-ADBC-89AF15CC2F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spTree>
    <p:extLst>
      <p:ext uri="{BB962C8B-B14F-4D97-AF65-F5344CB8AC3E}">
        <p14:creationId xmlns:p14="http://schemas.microsoft.com/office/powerpoint/2010/main" val="194379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45B-192A-425B-A2A3-3E4729AE13FD}"/>
              </a:ext>
            </a:extLst>
          </p:cNvPr>
          <p:cNvSpPr>
            <a:spLocks noGrp="1"/>
          </p:cNvSpPr>
          <p:nvPr>
            <p:ph type="title"/>
          </p:nvPr>
        </p:nvSpPr>
        <p:spPr/>
        <p:txBody>
          <a:bodyPr/>
          <a:lstStyle/>
          <a:p>
            <a:r>
              <a:rPr lang="en-US" dirty="0"/>
              <a:t>Peak Domestic Violence Rates</a:t>
            </a:r>
          </a:p>
        </p:txBody>
      </p:sp>
      <p:grpSp>
        <p:nvGrpSpPr>
          <p:cNvPr id="66" name="Group 65">
            <a:extLst>
              <a:ext uri="{FF2B5EF4-FFF2-40B4-BE49-F238E27FC236}">
                <a16:creationId xmlns:a16="http://schemas.microsoft.com/office/drawing/2014/main" id="{1B6DFAF1-6EAC-4425-8FC2-466C3E1D291B}"/>
              </a:ext>
            </a:extLst>
          </p:cNvPr>
          <p:cNvGrpSpPr/>
          <p:nvPr/>
        </p:nvGrpSpPr>
        <p:grpSpPr>
          <a:xfrm>
            <a:off x="-38803" y="6536214"/>
            <a:ext cx="2135090" cy="321786"/>
            <a:chOff x="-69075" y="6510300"/>
            <a:chExt cx="2307034" cy="347700"/>
          </a:xfrm>
        </p:grpSpPr>
        <p:grpSp>
          <p:nvGrpSpPr>
            <p:cNvPr id="67" name="Group 66">
              <a:extLst>
                <a:ext uri="{FF2B5EF4-FFF2-40B4-BE49-F238E27FC236}">
                  <a16:creationId xmlns:a16="http://schemas.microsoft.com/office/drawing/2014/main" id="{8AA34EFF-63B6-4080-ADE8-0FCBA5A68A2D}"/>
                </a:ext>
              </a:extLst>
            </p:cNvPr>
            <p:cNvGrpSpPr/>
            <p:nvPr/>
          </p:nvGrpSpPr>
          <p:grpSpPr>
            <a:xfrm>
              <a:off x="-69075" y="6510300"/>
              <a:ext cx="1169320" cy="347700"/>
              <a:chOff x="-69075" y="6510300"/>
              <a:chExt cx="1169320" cy="347700"/>
            </a:xfrm>
          </p:grpSpPr>
          <p:pic>
            <p:nvPicPr>
              <p:cNvPr id="76" name="Graphic 75" descr="Man outline">
                <a:extLst>
                  <a:ext uri="{FF2B5EF4-FFF2-40B4-BE49-F238E27FC236}">
                    <a16:creationId xmlns:a16="http://schemas.microsoft.com/office/drawing/2014/main" id="{E8C992D1-0544-4BB6-B6D9-CF0006BE56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77" name="Graphic 76" descr="Woman outline">
                <a:extLst>
                  <a:ext uri="{FF2B5EF4-FFF2-40B4-BE49-F238E27FC236}">
                    <a16:creationId xmlns:a16="http://schemas.microsoft.com/office/drawing/2014/main" id="{5B1E3190-CE77-4C37-BDB1-85DC533B9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78" name="Graphic 77" descr="Man outline">
                <a:extLst>
                  <a:ext uri="{FF2B5EF4-FFF2-40B4-BE49-F238E27FC236}">
                    <a16:creationId xmlns:a16="http://schemas.microsoft.com/office/drawing/2014/main" id="{2AEDF155-9A38-4205-86FA-97787BEE8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79" name="Graphic 78" descr="Woman outline">
                <a:extLst>
                  <a:ext uri="{FF2B5EF4-FFF2-40B4-BE49-F238E27FC236}">
                    <a16:creationId xmlns:a16="http://schemas.microsoft.com/office/drawing/2014/main" id="{73D08186-3CED-4AC3-960E-33243A6CFB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80" name="Graphic 79" descr="Man outline">
                <a:extLst>
                  <a:ext uri="{FF2B5EF4-FFF2-40B4-BE49-F238E27FC236}">
                    <a16:creationId xmlns:a16="http://schemas.microsoft.com/office/drawing/2014/main" id="{CDB63EA7-7BD0-490A-BB6B-42283A4F1A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81" name="Graphic 80" descr="Woman outline">
                <a:extLst>
                  <a:ext uri="{FF2B5EF4-FFF2-40B4-BE49-F238E27FC236}">
                    <a16:creationId xmlns:a16="http://schemas.microsoft.com/office/drawing/2014/main" id="{B5270CA4-F302-4850-A021-C2CE0AACD8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68" name="Group 67">
              <a:extLst>
                <a:ext uri="{FF2B5EF4-FFF2-40B4-BE49-F238E27FC236}">
                  <a16:creationId xmlns:a16="http://schemas.microsoft.com/office/drawing/2014/main" id="{D57CEF0F-7C25-4215-AB87-8140B7487736}"/>
                </a:ext>
              </a:extLst>
            </p:cNvPr>
            <p:cNvGrpSpPr/>
            <p:nvPr/>
          </p:nvGrpSpPr>
          <p:grpSpPr>
            <a:xfrm>
              <a:off x="913841" y="6510300"/>
              <a:ext cx="1324118" cy="347700"/>
              <a:chOff x="-50023" y="5291100"/>
              <a:chExt cx="1324118" cy="347700"/>
            </a:xfrm>
          </p:grpSpPr>
          <p:pic>
            <p:nvPicPr>
              <p:cNvPr id="69" name="Graphic 68" descr="Man outline">
                <a:extLst>
                  <a:ext uri="{FF2B5EF4-FFF2-40B4-BE49-F238E27FC236}">
                    <a16:creationId xmlns:a16="http://schemas.microsoft.com/office/drawing/2014/main" id="{F5908CD5-93BC-4378-A4D5-C4238BABAA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70" name="Graphic 69" descr="Woman outline">
                <a:extLst>
                  <a:ext uri="{FF2B5EF4-FFF2-40B4-BE49-F238E27FC236}">
                    <a16:creationId xmlns:a16="http://schemas.microsoft.com/office/drawing/2014/main" id="{D3489930-DC2A-4ED5-B3E8-BE1B935E2C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71" name="Graphic 70" descr="Man outline">
                <a:extLst>
                  <a:ext uri="{FF2B5EF4-FFF2-40B4-BE49-F238E27FC236}">
                    <a16:creationId xmlns:a16="http://schemas.microsoft.com/office/drawing/2014/main" id="{278A4442-0755-4A4E-89F3-CED5128537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72" name="Graphic 71" descr="Woman outline">
                <a:extLst>
                  <a:ext uri="{FF2B5EF4-FFF2-40B4-BE49-F238E27FC236}">
                    <a16:creationId xmlns:a16="http://schemas.microsoft.com/office/drawing/2014/main" id="{961F8340-2400-46DE-BF66-F2AD4711CD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73" name="Graphic 72" descr="Man outline">
                <a:extLst>
                  <a:ext uri="{FF2B5EF4-FFF2-40B4-BE49-F238E27FC236}">
                    <a16:creationId xmlns:a16="http://schemas.microsoft.com/office/drawing/2014/main" id="{886428ED-C5C8-48EE-84D6-4690AD98EF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74" name="Graphic 73" descr="Woman outline">
                <a:extLst>
                  <a:ext uri="{FF2B5EF4-FFF2-40B4-BE49-F238E27FC236}">
                    <a16:creationId xmlns:a16="http://schemas.microsoft.com/office/drawing/2014/main" id="{D78F9A88-8FCB-43E7-A93B-D8BF2A206A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75" name="Graphic 74" descr="Man outline">
                <a:extLst>
                  <a:ext uri="{FF2B5EF4-FFF2-40B4-BE49-F238E27FC236}">
                    <a16:creationId xmlns:a16="http://schemas.microsoft.com/office/drawing/2014/main" id="{7D9E8030-E8CE-4575-AFBF-70FCDC94A3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grpSp>
        <p:nvGrpSpPr>
          <p:cNvPr id="82" name="Group 81">
            <a:extLst>
              <a:ext uri="{FF2B5EF4-FFF2-40B4-BE49-F238E27FC236}">
                <a16:creationId xmlns:a16="http://schemas.microsoft.com/office/drawing/2014/main" id="{3BAFD316-3A6E-400D-BF2F-4FF36648F778}"/>
              </a:ext>
            </a:extLst>
          </p:cNvPr>
          <p:cNvGrpSpPr/>
          <p:nvPr/>
        </p:nvGrpSpPr>
        <p:grpSpPr>
          <a:xfrm>
            <a:off x="1944742" y="6536214"/>
            <a:ext cx="1214453" cy="321786"/>
            <a:chOff x="95249" y="6510300"/>
            <a:chExt cx="1312256" cy="347700"/>
          </a:xfrm>
        </p:grpSpPr>
        <p:pic>
          <p:nvPicPr>
            <p:cNvPr id="83" name="Graphic 82" descr="Woman outline">
              <a:extLst>
                <a:ext uri="{FF2B5EF4-FFF2-40B4-BE49-F238E27FC236}">
                  <a16:creationId xmlns:a16="http://schemas.microsoft.com/office/drawing/2014/main" id="{6403026C-176A-456B-B281-674A7E1CE6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84" name="Graphic 83" descr="Man outline">
              <a:extLst>
                <a:ext uri="{FF2B5EF4-FFF2-40B4-BE49-F238E27FC236}">
                  <a16:creationId xmlns:a16="http://schemas.microsoft.com/office/drawing/2014/main" id="{FC9E38AC-6C75-453D-9B7A-49F9BD3AD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85" name="Graphic 84" descr="Woman outline">
              <a:extLst>
                <a:ext uri="{FF2B5EF4-FFF2-40B4-BE49-F238E27FC236}">
                  <a16:creationId xmlns:a16="http://schemas.microsoft.com/office/drawing/2014/main" id="{12A015DD-8379-40C9-B5BB-A7F513E84D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86" name="Graphic 85" descr="Man outline">
              <a:extLst>
                <a:ext uri="{FF2B5EF4-FFF2-40B4-BE49-F238E27FC236}">
                  <a16:creationId xmlns:a16="http://schemas.microsoft.com/office/drawing/2014/main" id="{556FC4C9-BBD7-42F1-AFD5-27160F4B71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87" name="Graphic 86" descr="Woman outline">
              <a:extLst>
                <a:ext uri="{FF2B5EF4-FFF2-40B4-BE49-F238E27FC236}">
                  <a16:creationId xmlns:a16="http://schemas.microsoft.com/office/drawing/2014/main" id="{20FCE4BA-6FFA-4F66-A66C-2C6AEC0E75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88" name="Graphic 87" descr="Man outline">
              <a:extLst>
                <a:ext uri="{FF2B5EF4-FFF2-40B4-BE49-F238E27FC236}">
                  <a16:creationId xmlns:a16="http://schemas.microsoft.com/office/drawing/2014/main" id="{DB2D7372-8C13-4264-B929-9F832D218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89" name="Graphic 88" descr="Woman outline">
              <a:extLst>
                <a:ext uri="{FF2B5EF4-FFF2-40B4-BE49-F238E27FC236}">
                  <a16:creationId xmlns:a16="http://schemas.microsoft.com/office/drawing/2014/main" id="{21A5CD7F-199B-49DE-B5D7-2EEDA45F61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90" name="Group 89">
            <a:extLst>
              <a:ext uri="{FF2B5EF4-FFF2-40B4-BE49-F238E27FC236}">
                <a16:creationId xmlns:a16="http://schemas.microsoft.com/office/drawing/2014/main" id="{9DB594B0-3895-45A4-8E2E-8BCC8F1C7EAE}"/>
              </a:ext>
            </a:extLst>
          </p:cNvPr>
          <p:cNvGrpSpPr/>
          <p:nvPr/>
        </p:nvGrpSpPr>
        <p:grpSpPr>
          <a:xfrm>
            <a:off x="3007650" y="6536214"/>
            <a:ext cx="1082169" cy="321786"/>
            <a:chOff x="-69075" y="6510300"/>
            <a:chExt cx="1169320" cy="347700"/>
          </a:xfrm>
        </p:grpSpPr>
        <p:pic>
          <p:nvPicPr>
            <p:cNvPr id="91" name="Graphic 90" descr="Man outline">
              <a:extLst>
                <a:ext uri="{FF2B5EF4-FFF2-40B4-BE49-F238E27FC236}">
                  <a16:creationId xmlns:a16="http://schemas.microsoft.com/office/drawing/2014/main" id="{F708A963-6C16-4755-B2C1-B0C798D10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92" name="Graphic 91" descr="Woman outline">
              <a:extLst>
                <a:ext uri="{FF2B5EF4-FFF2-40B4-BE49-F238E27FC236}">
                  <a16:creationId xmlns:a16="http://schemas.microsoft.com/office/drawing/2014/main" id="{ECC0167D-9BA9-47CD-A635-6FDECDFF25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93" name="Graphic 92" descr="Man outline">
              <a:extLst>
                <a:ext uri="{FF2B5EF4-FFF2-40B4-BE49-F238E27FC236}">
                  <a16:creationId xmlns:a16="http://schemas.microsoft.com/office/drawing/2014/main" id="{F619130C-3404-4AC4-AF4F-385E719AA5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94" name="Graphic 93" descr="Woman outline">
              <a:extLst>
                <a:ext uri="{FF2B5EF4-FFF2-40B4-BE49-F238E27FC236}">
                  <a16:creationId xmlns:a16="http://schemas.microsoft.com/office/drawing/2014/main" id="{851BFE0D-0AC1-4153-9B2D-3831D4D195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95" name="Graphic 94" descr="Man outline">
              <a:extLst>
                <a:ext uri="{FF2B5EF4-FFF2-40B4-BE49-F238E27FC236}">
                  <a16:creationId xmlns:a16="http://schemas.microsoft.com/office/drawing/2014/main" id="{437FFC78-508D-4429-97A9-4A55D37BCB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96" name="Graphic 95" descr="Woman outline">
              <a:extLst>
                <a:ext uri="{FF2B5EF4-FFF2-40B4-BE49-F238E27FC236}">
                  <a16:creationId xmlns:a16="http://schemas.microsoft.com/office/drawing/2014/main" id="{93B59E82-DF27-42DE-93D4-AFABD3AF82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97" name="Group 96">
            <a:extLst>
              <a:ext uri="{FF2B5EF4-FFF2-40B4-BE49-F238E27FC236}">
                <a16:creationId xmlns:a16="http://schemas.microsoft.com/office/drawing/2014/main" id="{EF3C3660-8420-454B-96E9-598CB104266D}"/>
              </a:ext>
            </a:extLst>
          </p:cNvPr>
          <p:cNvGrpSpPr/>
          <p:nvPr/>
        </p:nvGrpSpPr>
        <p:grpSpPr>
          <a:xfrm>
            <a:off x="3938274" y="6536214"/>
            <a:ext cx="1225431" cy="321786"/>
            <a:chOff x="-50023" y="5291100"/>
            <a:chExt cx="1324118" cy="347700"/>
          </a:xfrm>
        </p:grpSpPr>
        <p:pic>
          <p:nvPicPr>
            <p:cNvPr id="98" name="Graphic 97" descr="Man outline">
              <a:extLst>
                <a:ext uri="{FF2B5EF4-FFF2-40B4-BE49-F238E27FC236}">
                  <a16:creationId xmlns:a16="http://schemas.microsoft.com/office/drawing/2014/main" id="{A1C262DE-7166-42C9-B2B2-D869959F8A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99" name="Graphic 98" descr="Woman outline">
              <a:extLst>
                <a:ext uri="{FF2B5EF4-FFF2-40B4-BE49-F238E27FC236}">
                  <a16:creationId xmlns:a16="http://schemas.microsoft.com/office/drawing/2014/main" id="{0B2B370C-8C04-4B81-BA4F-99EBC6FF4A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00" name="Graphic 99" descr="Man outline">
              <a:extLst>
                <a:ext uri="{FF2B5EF4-FFF2-40B4-BE49-F238E27FC236}">
                  <a16:creationId xmlns:a16="http://schemas.microsoft.com/office/drawing/2014/main" id="{2DFF5AFC-82A5-4A0F-B3B7-0D4E1042B0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01" name="Graphic 100" descr="Woman outline">
              <a:extLst>
                <a:ext uri="{FF2B5EF4-FFF2-40B4-BE49-F238E27FC236}">
                  <a16:creationId xmlns:a16="http://schemas.microsoft.com/office/drawing/2014/main" id="{E4653A1B-7F5C-45C2-83A6-9322919F76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02" name="Graphic 101" descr="Man outline">
              <a:extLst>
                <a:ext uri="{FF2B5EF4-FFF2-40B4-BE49-F238E27FC236}">
                  <a16:creationId xmlns:a16="http://schemas.microsoft.com/office/drawing/2014/main" id="{F26FDAF6-A954-421F-8595-F0DCFE9922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03" name="Graphic 102" descr="Woman outline">
              <a:extLst>
                <a:ext uri="{FF2B5EF4-FFF2-40B4-BE49-F238E27FC236}">
                  <a16:creationId xmlns:a16="http://schemas.microsoft.com/office/drawing/2014/main" id="{6B13D0D6-F238-4049-A758-EE74F07C35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04" name="Graphic 103" descr="Man outline">
              <a:extLst>
                <a:ext uri="{FF2B5EF4-FFF2-40B4-BE49-F238E27FC236}">
                  <a16:creationId xmlns:a16="http://schemas.microsoft.com/office/drawing/2014/main" id="{6145E217-D22C-453C-AC17-0338229A2E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nvGrpSpPr>
          <p:cNvPr id="105" name="Group 104">
            <a:extLst>
              <a:ext uri="{FF2B5EF4-FFF2-40B4-BE49-F238E27FC236}">
                <a16:creationId xmlns:a16="http://schemas.microsoft.com/office/drawing/2014/main" id="{E7BCAF6B-2FB2-4179-A68F-5E985983956F}"/>
              </a:ext>
            </a:extLst>
          </p:cNvPr>
          <p:cNvGrpSpPr/>
          <p:nvPr/>
        </p:nvGrpSpPr>
        <p:grpSpPr>
          <a:xfrm>
            <a:off x="5012160" y="6536214"/>
            <a:ext cx="1214453" cy="321786"/>
            <a:chOff x="95249" y="6510300"/>
            <a:chExt cx="1312256" cy="347700"/>
          </a:xfrm>
        </p:grpSpPr>
        <p:pic>
          <p:nvPicPr>
            <p:cNvPr id="106" name="Graphic 105" descr="Woman outline">
              <a:extLst>
                <a:ext uri="{FF2B5EF4-FFF2-40B4-BE49-F238E27FC236}">
                  <a16:creationId xmlns:a16="http://schemas.microsoft.com/office/drawing/2014/main" id="{19794F89-92CA-4773-9A9C-EC85973BC8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07" name="Graphic 106" descr="Man outline">
              <a:extLst>
                <a:ext uri="{FF2B5EF4-FFF2-40B4-BE49-F238E27FC236}">
                  <a16:creationId xmlns:a16="http://schemas.microsoft.com/office/drawing/2014/main" id="{FCEA1635-6770-4D06-A96B-F5C53B2C5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08" name="Graphic 107" descr="Woman outline">
              <a:extLst>
                <a:ext uri="{FF2B5EF4-FFF2-40B4-BE49-F238E27FC236}">
                  <a16:creationId xmlns:a16="http://schemas.microsoft.com/office/drawing/2014/main" id="{8C826C81-6EFF-4311-B157-AC5718A1CB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09" name="Graphic 108" descr="Man outline">
              <a:extLst>
                <a:ext uri="{FF2B5EF4-FFF2-40B4-BE49-F238E27FC236}">
                  <a16:creationId xmlns:a16="http://schemas.microsoft.com/office/drawing/2014/main" id="{8D56FD64-DCCB-4CCE-82D7-AFACB00C8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10" name="Graphic 109" descr="Woman outline">
              <a:extLst>
                <a:ext uri="{FF2B5EF4-FFF2-40B4-BE49-F238E27FC236}">
                  <a16:creationId xmlns:a16="http://schemas.microsoft.com/office/drawing/2014/main" id="{A8DC428E-FCDE-40FF-8570-419E918541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11" name="Graphic 110" descr="Man outline">
              <a:extLst>
                <a:ext uri="{FF2B5EF4-FFF2-40B4-BE49-F238E27FC236}">
                  <a16:creationId xmlns:a16="http://schemas.microsoft.com/office/drawing/2014/main" id="{A3EBCB90-B123-4105-B021-6D62FC4E9E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12" name="Graphic 111" descr="Woman outline">
              <a:extLst>
                <a:ext uri="{FF2B5EF4-FFF2-40B4-BE49-F238E27FC236}">
                  <a16:creationId xmlns:a16="http://schemas.microsoft.com/office/drawing/2014/main" id="{B3AD345F-8CB7-4819-BA64-9BF7EC767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113" name="Group 112">
            <a:extLst>
              <a:ext uri="{FF2B5EF4-FFF2-40B4-BE49-F238E27FC236}">
                <a16:creationId xmlns:a16="http://schemas.microsoft.com/office/drawing/2014/main" id="{1DC9C206-45C8-4416-8E0C-32260A193569}"/>
              </a:ext>
            </a:extLst>
          </p:cNvPr>
          <p:cNvGrpSpPr/>
          <p:nvPr/>
        </p:nvGrpSpPr>
        <p:grpSpPr>
          <a:xfrm>
            <a:off x="6075068" y="6536214"/>
            <a:ext cx="1082169" cy="321786"/>
            <a:chOff x="-69075" y="6510300"/>
            <a:chExt cx="1169320" cy="347700"/>
          </a:xfrm>
        </p:grpSpPr>
        <p:pic>
          <p:nvPicPr>
            <p:cNvPr id="114" name="Graphic 113" descr="Man outline">
              <a:extLst>
                <a:ext uri="{FF2B5EF4-FFF2-40B4-BE49-F238E27FC236}">
                  <a16:creationId xmlns:a16="http://schemas.microsoft.com/office/drawing/2014/main" id="{78037049-CF9D-4A91-A246-67EB22C7E6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15" name="Graphic 114" descr="Woman outline">
              <a:extLst>
                <a:ext uri="{FF2B5EF4-FFF2-40B4-BE49-F238E27FC236}">
                  <a16:creationId xmlns:a16="http://schemas.microsoft.com/office/drawing/2014/main" id="{51F1D728-9081-484B-9453-086BC8A85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16" name="Graphic 115" descr="Man outline">
              <a:extLst>
                <a:ext uri="{FF2B5EF4-FFF2-40B4-BE49-F238E27FC236}">
                  <a16:creationId xmlns:a16="http://schemas.microsoft.com/office/drawing/2014/main" id="{7E0464E2-CF39-4D59-A3DB-15421E01AD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17" name="Graphic 116" descr="Woman outline">
              <a:extLst>
                <a:ext uri="{FF2B5EF4-FFF2-40B4-BE49-F238E27FC236}">
                  <a16:creationId xmlns:a16="http://schemas.microsoft.com/office/drawing/2014/main" id="{2C5093AF-8F88-4B85-B0BA-C52047DEF0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18" name="Graphic 117" descr="Man outline">
              <a:extLst>
                <a:ext uri="{FF2B5EF4-FFF2-40B4-BE49-F238E27FC236}">
                  <a16:creationId xmlns:a16="http://schemas.microsoft.com/office/drawing/2014/main" id="{493F6CE4-EBFA-47FC-A8E8-2FE66ADE8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19" name="Graphic 118" descr="Woman outline">
              <a:extLst>
                <a:ext uri="{FF2B5EF4-FFF2-40B4-BE49-F238E27FC236}">
                  <a16:creationId xmlns:a16="http://schemas.microsoft.com/office/drawing/2014/main" id="{8993E697-0991-4F41-8B67-F55C8CF89D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20" name="Group 119">
            <a:extLst>
              <a:ext uri="{FF2B5EF4-FFF2-40B4-BE49-F238E27FC236}">
                <a16:creationId xmlns:a16="http://schemas.microsoft.com/office/drawing/2014/main" id="{3E32EE1E-B7BB-4933-8E86-CB2E95DFB945}"/>
              </a:ext>
            </a:extLst>
          </p:cNvPr>
          <p:cNvGrpSpPr/>
          <p:nvPr/>
        </p:nvGrpSpPr>
        <p:grpSpPr>
          <a:xfrm>
            <a:off x="7005692" y="6536214"/>
            <a:ext cx="1225431" cy="321786"/>
            <a:chOff x="-50023" y="5291100"/>
            <a:chExt cx="1324118" cy="347700"/>
          </a:xfrm>
        </p:grpSpPr>
        <p:pic>
          <p:nvPicPr>
            <p:cNvPr id="121" name="Graphic 120" descr="Man outline">
              <a:extLst>
                <a:ext uri="{FF2B5EF4-FFF2-40B4-BE49-F238E27FC236}">
                  <a16:creationId xmlns:a16="http://schemas.microsoft.com/office/drawing/2014/main" id="{A74594B5-73D4-4A5A-A33C-D0CAD0B0CB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22" name="Graphic 121" descr="Woman outline">
              <a:extLst>
                <a:ext uri="{FF2B5EF4-FFF2-40B4-BE49-F238E27FC236}">
                  <a16:creationId xmlns:a16="http://schemas.microsoft.com/office/drawing/2014/main" id="{863A77BC-F84F-4037-908D-D748790B84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23" name="Graphic 122" descr="Man outline">
              <a:extLst>
                <a:ext uri="{FF2B5EF4-FFF2-40B4-BE49-F238E27FC236}">
                  <a16:creationId xmlns:a16="http://schemas.microsoft.com/office/drawing/2014/main" id="{51D48440-B49F-4C34-8388-83E54DCE8C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24" name="Graphic 123" descr="Woman outline">
              <a:extLst>
                <a:ext uri="{FF2B5EF4-FFF2-40B4-BE49-F238E27FC236}">
                  <a16:creationId xmlns:a16="http://schemas.microsoft.com/office/drawing/2014/main" id="{9F4DBC72-5367-4CA5-BF0F-68F550AEE2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25" name="Graphic 124" descr="Man outline">
              <a:extLst>
                <a:ext uri="{FF2B5EF4-FFF2-40B4-BE49-F238E27FC236}">
                  <a16:creationId xmlns:a16="http://schemas.microsoft.com/office/drawing/2014/main" id="{C0D06014-D116-4B9D-8370-3E371E8034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26" name="Graphic 125" descr="Woman outline">
              <a:extLst>
                <a:ext uri="{FF2B5EF4-FFF2-40B4-BE49-F238E27FC236}">
                  <a16:creationId xmlns:a16="http://schemas.microsoft.com/office/drawing/2014/main" id="{3A06CAE4-1746-4D7D-A3AC-6BC0762AA6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27" name="Graphic 126" descr="Man outline">
              <a:extLst>
                <a:ext uri="{FF2B5EF4-FFF2-40B4-BE49-F238E27FC236}">
                  <a16:creationId xmlns:a16="http://schemas.microsoft.com/office/drawing/2014/main" id="{1C53EA23-3CF9-43B9-8306-1AA8ADFEA6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sp>
        <p:nvSpPr>
          <p:cNvPr id="128" name="Content Placeholder 2">
            <a:extLst>
              <a:ext uri="{FF2B5EF4-FFF2-40B4-BE49-F238E27FC236}">
                <a16:creationId xmlns:a16="http://schemas.microsoft.com/office/drawing/2014/main" id="{5EACA396-26C2-4986-87E9-F6EF07FD5983}"/>
              </a:ext>
            </a:extLst>
          </p:cNvPr>
          <p:cNvSpPr txBox="1">
            <a:spLocks/>
          </p:cNvSpPr>
          <p:nvPr/>
        </p:nvSpPr>
        <p:spPr>
          <a:xfrm>
            <a:off x="8231123" y="1939094"/>
            <a:ext cx="324663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peak month was October, 2020 with 80 reported cases of Domestic Violence.</a:t>
            </a:r>
          </a:p>
          <a:p>
            <a:endParaRPr lang="en-US" sz="2000" dirty="0"/>
          </a:p>
          <a:p>
            <a:pPr marL="0" indent="0">
              <a:buNone/>
            </a:pPr>
            <a:r>
              <a:rPr lang="en-US" sz="2000" dirty="0"/>
              <a:t>No seasonal trends were detected in the data</a:t>
            </a:r>
          </a:p>
          <a:p>
            <a:endParaRPr lang="en-US" sz="2000" dirty="0"/>
          </a:p>
          <a:p>
            <a:pPr marL="0" indent="0">
              <a:buNone/>
            </a:pPr>
            <a:r>
              <a:rPr lang="en-US" sz="2000" dirty="0"/>
              <a:t>Casual observance shows spikes in reported DV cases after initial COVID case rise in July, when many may have started isolating at home. It would be interesting to see if case spikes correlate with social distancing &amp; isolating at home practices.</a:t>
            </a:r>
          </a:p>
        </p:txBody>
      </p:sp>
      <p:pic>
        <p:nvPicPr>
          <p:cNvPr id="13" name="Picture 12" descr="Chart&#10;&#10;Description automatically generated">
            <a:extLst>
              <a:ext uri="{FF2B5EF4-FFF2-40B4-BE49-F238E27FC236}">
                <a16:creationId xmlns:a16="http://schemas.microsoft.com/office/drawing/2014/main" id="{085A2E06-077E-4631-802E-92F2CF7120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227" y="1371600"/>
            <a:ext cx="9628092" cy="4814046"/>
          </a:xfrm>
          <a:prstGeom prst="rect">
            <a:avLst/>
          </a:prstGeom>
        </p:spPr>
      </p:pic>
      <p:grpSp>
        <p:nvGrpSpPr>
          <p:cNvPr id="129" name="Group 128">
            <a:extLst>
              <a:ext uri="{FF2B5EF4-FFF2-40B4-BE49-F238E27FC236}">
                <a16:creationId xmlns:a16="http://schemas.microsoft.com/office/drawing/2014/main" id="{5BFBAE6D-9AB2-41E0-82AB-74430E27A389}"/>
              </a:ext>
            </a:extLst>
          </p:cNvPr>
          <p:cNvGrpSpPr/>
          <p:nvPr/>
        </p:nvGrpSpPr>
        <p:grpSpPr>
          <a:xfrm>
            <a:off x="8079578" y="6536214"/>
            <a:ext cx="1214453" cy="321786"/>
            <a:chOff x="95249" y="6510300"/>
            <a:chExt cx="1312256" cy="347700"/>
          </a:xfrm>
        </p:grpSpPr>
        <p:pic>
          <p:nvPicPr>
            <p:cNvPr id="130" name="Graphic 129" descr="Woman outline">
              <a:extLst>
                <a:ext uri="{FF2B5EF4-FFF2-40B4-BE49-F238E27FC236}">
                  <a16:creationId xmlns:a16="http://schemas.microsoft.com/office/drawing/2014/main" id="{F9C2905D-982A-4E71-ACFF-9406BC65B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31" name="Graphic 130" descr="Man outline">
              <a:extLst>
                <a:ext uri="{FF2B5EF4-FFF2-40B4-BE49-F238E27FC236}">
                  <a16:creationId xmlns:a16="http://schemas.microsoft.com/office/drawing/2014/main" id="{CECCB355-B806-4BE4-B537-88C2E99317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32" name="Graphic 131" descr="Woman outline">
              <a:extLst>
                <a:ext uri="{FF2B5EF4-FFF2-40B4-BE49-F238E27FC236}">
                  <a16:creationId xmlns:a16="http://schemas.microsoft.com/office/drawing/2014/main" id="{B96D36A3-26A7-4476-AA24-601C82FF1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33" name="Graphic 132" descr="Man outline">
              <a:extLst>
                <a:ext uri="{FF2B5EF4-FFF2-40B4-BE49-F238E27FC236}">
                  <a16:creationId xmlns:a16="http://schemas.microsoft.com/office/drawing/2014/main" id="{30164E3F-E476-4F89-8D95-DCDA9FADE3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34" name="Graphic 133" descr="Woman outline">
              <a:extLst>
                <a:ext uri="{FF2B5EF4-FFF2-40B4-BE49-F238E27FC236}">
                  <a16:creationId xmlns:a16="http://schemas.microsoft.com/office/drawing/2014/main" id="{B0D3DDDD-C255-4BD8-8850-3AF5050BC4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35" name="Graphic 134" descr="Man outline">
              <a:extLst>
                <a:ext uri="{FF2B5EF4-FFF2-40B4-BE49-F238E27FC236}">
                  <a16:creationId xmlns:a16="http://schemas.microsoft.com/office/drawing/2014/main" id="{EFDCB561-A1C4-440D-A101-726E77351D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36" name="Graphic 135" descr="Woman outline">
              <a:extLst>
                <a:ext uri="{FF2B5EF4-FFF2-40B4-BE49-F238E27FC236}">
                  <a16:creationId xmlns:a16="http://schemas.microsoft.com/office/drawing/2014/main" id="{C692CE8D-1A74-4B30-859E-ACEC9FB1B0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spTree>
    <p:extLst>
      <p:ext uri="{BB962C8B-B14F-4D97-AF65-F5344CB8AC3E}">
        <p14:creationId xmlns:p14="http://schemas.microsoft.com/office/powerpoint/2010/main" val="25342897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1229</TotalTime>
  <Words>629</Words>
  <Application>Microsoft Macintosh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Domestic Violence During COVID-19 Pandemic</vt:lpstr>
      <vt:lpstr>Scope of Domestic Violence in the United States </vt:lpstr>
      <vt:lpstr>Cost of Domestic Violence in the United States </vt:lpstr>
      <vt:lpstr>The Covid-19 Pandemic Intensifies Conditions that Fuel Domestic Violence</vt:lpstr>
      <vt:lpstr>The Impact of COVID-19 on Domestic Violence is Important to Understand</vt:lpstr>
      <vt:lpstr>Scope of Analysis</vt:lpstr>
      <vt:lpstr>Limitations of Data</vt:lpstr>
      <vt:lpstr>Impacts of COVID on Domestic Violence Rates</vt:lpstr>
      <vt:lpstr>Peak Domestic Violence Rates</vt:lpstr>
      <vt:lpstr>Impact of the Vaccine on Domestic Violence</vt:lpstr>
      <vt:lpstr>Next Steps</vt:lpstr>
      <vt:lpstr>Services and Hotlines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Violence During COVID-19 Pandemic</dc:title>
  <dc:creator>Grant Savage</dc:creator>
  <cp:lastModifiedBy>Grant Savage</cp:lastModifiedBy>
  <cp:revision>2</cp:revision>
  <dcterms:created xsi:type="dcterms:W3CDTF">2021-12-04T23:09:00Z</dcterms:created>
  <dcterms:modified xsi:type="dcterms:W3CDTF">2021-12-13T02:03:49Z</dcterms:modified>
</cp:coreProperties>
</file>