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64"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y" initials="I" lastIdx="1" clrIdx="0">
    <p:extLst>
      <p:ext uri="{19B8F6BF-5375-455C-9EA6-DF929625EA0E}">
        <p15:presenceInfo xmlns:p15="http://schemas.microsoft.com/office/powerpoint/2012/main" userId="Iv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FD95D-894D-E2FD-E5F0-F7966CDAFE37}" v="8" dt="2020-12-04T17:47:19.190"/>
    <p1510:client id="{5031656F-3BCA-4B79-800B-738E080D56F8}" v="2" dt="2020-11-19T17:15:13.728"/>
    <p1510:client id="{68C3D0BA-3A43-27F7-79B4-57576D6BB1C7}" v="1" dt="2020-12-07T23:41:17.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182CA-4CBA-4B37-B3A6-10AD04F22714}"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044EB-BAB3-416B-ADDF-97E3B5EC4960}" type="slidenum">
              <a:rPr lang="en-US" smtClean="0"/>
              <a:t>‹#›</a:t>
            </a:fld>
            <a:endParaRPr lang="en-US"/>
          </a:p>
        </p:txBody>
      </p:sp>
    </p:spTree>
    <p:extLst>
      <p:ext uri="{BB962C8B-B14F-4D97-AF65-F5344CB8AC3E}">
        <p14:creationId xmlns:p14="http://schemas.microsoft.com/office/powerpoint/2010/main" val="203745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
        <p:nvSpPr>
          <p:cNvPr id="8" name="TextBox 7"/>
          <p:cNvSpPr txBox="1"/>
          <p:nvPr userDrawn="1"/>
        </p:nvSpPr>
        <p:spPr>
          <a:xfrm>
            <a:off x="609111" y="378351"/>
            <a:ext cx="2972289" cy="1200329"/>
          </a:xfrm>
          <a:prstGeom prst="rect">
            <a:avLst/>
          </a:prstGeom>
          <a:noFill/>
        </p:spPr>
        <p:txBody>
          <a:bodyPr wrap="none" rtlCol="0">
            <a:spAutoFit/>
          </a:bodyPr>
          <a:lstStyle/>
          <a:p>
            <a:r>
              <a:rPr lang="en-US" sz="7200" dirty="0">
                <a:solidFill>
                  <a:schemeClr val="accent5">
                    <a:lumMod val="50000"/>
                  </a:schemeClr>
                </a:solidFill>
              </a:rPr>
              <a:t>CIT 225</a:t>
            </a:r>
          </a:p>
        </p:txBody>
      </p:sp>
    </p:spTree>
    <p:extLst>
      <p:ext uri="{BB962C8B-B14F-4D97-AF65-F5344CB8AC3E}">
        <p14:creationId xmlns:p14="http://schemas.microsoft.com/office/powerpoint/2010/main" val="233992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7965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61252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248666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C4FC5A-A048-4A1D-B1E5-51BD3B129B37}"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92291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C4FC5A-A048-4A1D-B1E5-51BD3B129B37}"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106250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C4FC5A-A048-4A1D-B1E5-51BD3B129B37}" type="datetimeFigureOut">
              <a:rPr lang="en-US" smtClean="0"/>
              <a:t>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425890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C4FC5A-A048-4A1D-B1E5-51BD3B129B37}" type="datetimeFigureOut">
              <a:rPr lang="en-US" smtClean="0"/>
              <a:t>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4938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FC5A-A048-4A1D-B1E5-51BD3B129B37}" type="datetimeFigureOut">
              <a:rPr lang="en-US" smtClean="0"/>
              <a:t>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26235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4FC5A-A048-4A1D-B1E5-51BD3B129B37}"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51903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4FC5A-A048-4A1D-B1E5-51BD3B129B37}"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109476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FC5A-A048-4A1D-B1E5-51BD3B129B37}" type="datetimeFigureOut">
              <a:rPr lang="en-US" smtClean="0"/>
              <a:t>12/7/20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B0F41-D8DE-44F4-9D36-A289871A12F4}"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9" name="TextBox 8">
            <a:extLst>
              <a:ext uri="{FF2B5EF4-FFF2-40B4-BE49-F238E27FC236}">
                <a16:creationId xmlns:a16="http://schemas.microsoft.com/office/drawing/2014/main" id="{45C99A51-5AE5-457D-9819-339C478F9AF2}"/>
              </a:ext>
            </a:extLst>
          </p:cNvPr>
          <p:cNvSpPr txBox="1"/>
          <p:nvPr userDrawn="1"/>
        </p:nvSpPr>
        <p:spPr>
          <a:xfrm>
            <a:off x="2226521" y="6219825"/>
            <a:ext cx="7738957"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2335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SQL</a:t>
            </a:r>
          </a:p>
        </p:txBody>
      </p:sp>
      <p:sp>
        <p:nvSpPr>
          <p:cNvPr id="3" name="Subtitle 2"/>
          <p:cNvSpPr>
            <a:spLocks noGrp="1"/>
          </p:cNvSpPr>
          <p:nvPr>
            <p:ph type="subTitle" idx="1"/>
          </p:nvPr>
        </p:nvSpPr>
        <p:spPr/>
        <p:txBody>
          <a:bodyPr>
            <a:normAutofit/>
          </a:bodyPr>
          <a:lstStyle/>
          <a:p>
            <a:r>
              <a:rPr lang="en-US" sz="3600" dirty="0"/>
              <a:t>Chapter 6 – Set Theory Primer</a:t>
            </a:r>
          </a:p>
        </p:txBody>
      </p:sp>
      <p:sp>
        <p:nvSpPr>
          <p:cNvPr id="4" name="TextBox 1">
            <a:extLst>
              <a:ext uri="{FF2B5EF4-FFF2-40B4-BE49-F238E27FC236}">
                <a16:creationId xmlns:a16="http://schemas.microsoft.com/office/drawing/2014/main" id="{6490A880-E36B-4CBF-9AE6-B3E84FA5CF71}"/>
              </a:ext>
            </a:extLst>
          </p:cNvPr>
          <p:cNvSpPr txBox="1"/>
          <p:nvPr/>
        </p:nvSpPr>
        <p:spPr>
          <a:xfrm>
            <a:off x="2308833" y="6228694"/>
            <a:ext cx="864113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48513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68EB-985D-4123-A9F4-ECEAD0F2A5CC}"/>
              </a:ext>
            </a:extLst>
          </p:cNvPr>
          <p:cNvSpPr>
            <a:spLocks noGrp="1"/>
          </p:cNvSpPr>
          <p:nvPr>
            <p:ph type="title"/>
          </p:nvPr>
        </p:nvSpPr>
        <p:spPr/>
        <p:txBody>
          <a:bodyPr/>
          <a:lstStyle/>
          <a:p>
            <a:r>
              <a:rPr lang="en-US" dirty="0"/>
              <a:t>The Union Operator</a:t>
            </a:r>
          </a:p>
        </p:txBody>
      </p:sp>
      <p:sp>
        <p:nvSpPr>
          <p:cNvPr id="3" name="Content Placeholder 2">
            <a:extLst>
              <a:ext uri="{FF2B5EF4-FFF2-40B4-BE49-F238E27FC236}">
                <a16:creationId xmlns:a16="http://schemas.microsoft.com/office/drawing/2014/main" id="{558D16E8-9F00-4003-8642-E4B5DA66CE64}"/>
              </a:ext>
            </a:extLst>
          </p:cNvPr>
          <p:cNvSpPr>
            <a:spLocks noGrp="1"/>
          </p:cNvSpPr>
          <p:nvPr>
            <p:ph idx="1"/>
          </p:nvPr>
        </p:nvSpPr>
        <p:spPr/>
        <p:txBody>
          <a:bodyPr/>
          <a:lstStyle/>
          <a:p>
            <a:pPr marL="0" indent="0">
              <a:buNone/>
            </a:pPr>
            <a:r>
              <a:rPr lang="en-US" sz="2400" dirty="0"/>
              <a:t>The </a:t>
            </a:r>
            <a:r>
              <a:rPr lang="en-US" sz="2000" dirty="0">
                <a:latin typeface="Courier New" panose="02070309020205020404" pitchFamily="49" charset="0"/>
                <a:cs typeface="Courier New" panose="02070309020205020404" pitchFamily="49" charset="0"/>
              </a:rPr>
              <a:t>union</a:t>
            </a:r>
            <a:r>
              <a:rPr lang="en-US" sz="1800" dirty="0"/>
              <a:t> </a:t>
            </a:r>
            <a:r>
              <a:rPr lang="en-US" sz="2400" dirty="0"/>
              <a:t>and </a:t>
            </a:r>
            <a:r>
              <a:rPr lang="en-US" sz="2000" dirty="0">
                <a:latin typeface="Courier New" panose="02070309020205020404" pitchFamily="49" charset="0"/>
                <a:cs typeface="Courier New" panose="02070309020205020404" pitchFamily="49" charset="0"/>
              </a:rPr>
              <a:t>union all </a:t>
            </a:r>
            <a:r>
              <a:rPr lang="en-US" sz="2400" dirty="0"/>
              <a:t>operators allow you to combine multiple data sets. The difference is that </a:t>
            </a:r>
            <a:r>
              <a:rPr lang="en-US" sz="2000" dirty="0">
                <a:latin typeface="Courier New" panose="02070309020205020404" pitchFamily="49" charset="0"/>
                <a:cs typeface="Courier New" panose="02070309020205020404" pitchFamily="49" charset="0"/>
              </a:rPr>
              <a:t>union</a:t>
            </a:r>
            <a:r>
              <a:rPr lang="en-US" sz="2400" dirty="0"/>
              <a:t> deletes duplicates and sorts the data. </a:t>
            </a:r>
            <a:r>
              <a:rPr lang="en-US" sz="2000" dirty="0">
                <a:cs typeface="Courier New" panose="02070309020205020404" pitchFamily="49" charset="0"/>
              </a:rPr>
              <a:t>With </a:t>
            </a:r>
            <a:r>
              <a:rPr lang="en-US" sz="2000" dirty="0">
                <a:latin typeface="Courier New" panose="02070309020205020404" pitchFamily="49" charset="0"/>
                <a:cs typeface="Courier New" panose="02070309020205020404" pitchFamily="49" charset="0"/>
              </a:rPr>
              <a:t>union all</a:t>
            </a:r>
            <a:r>
              <a:rPr lang="en-US" sz="2000" dirty="0">
                <a:cs typeface="Courier New" panose="02070309020205020404" pitchFamily="49" charset="0"/>
              </a:rPr>
              <a:t>, </a:t>
            </a:r>
            <a:r>
              <a:rPr lang="en-US" sz="2400" dirty="0">
                <a:cs typeface="Courier New" panose="02070309020205020404" pitchFamily="49" charset="0"/>
              </a:rPr>
              <a:t>the number of rows in the final data set will always equal the sum of the number of rows in the sets being combined. </a:t>
            </a:r>
          </a:p>
          <a:p>
            <a:pPr marL="0" indent="0">
              <a:buNone/>
            </a:pP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'CUST' </a:t>
            </a:r>
            <a:r>
              <a:rPr lang="en-US" sz="1600" dirty="0" err="1">
                <a:latin typeface="Courier New" panose="02070309020205020404" pitchFamily="49" charset="0"/>
                <a:cs typeface="Courier New" panose="02070309020205020404" pitchFamily="49" charset="0"/>
              </a:rPr>
              <a:t>typ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 c</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UNION ALL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'ACTR' </a:t>
            </a:r>
            <a:r>
              <a:rPr lang="en-US" sz="1600" dirty="0" err="1">
                <a:latin typeface="Courier New" panose="02070309020205020404" pitchFamily="49" charset="0"/>
                <a:cs typeface="Courier New" panose="02070309020205020404" pitchFamily="49" charset="0"/>
              </a:rPr>
              <a:t>typ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actor a;</a:t>
            </a:r>
          </a:p>
        </p:txBody>
      </p:sp>
      <p:sp>
        <p:nvSpPr>
          <p:cNvPr id="4" name="TextBox 3">
            <a:extLst>
              <a:ext uri="{FF2B5EF4-FFF2-40B4-BE49-F238E27FC236}">
                <a16:creationId xmlns:a16="http://schemas.microsoft.com/office/drawing/2014/main" id="{75DCFB9F-F8DE-41E4-A5AA-CBB8BD843FA5}"/>
              </a:ext>
            </a:extLst>
          </p:cNvPr>
          <p:cNvSpPr txBox="1"/>
          <p:nvPr/>
        </p:nvSpPr>
        <p:spPr>
          <a:xfrm>
            <a:off x="838199" y="4923215"/>
            <a:ext cx="10515599" cy="830997"/>
          </a:xfrm>
          <a:prstGeom prst="rect">
            <a:avLst/>
          </a:prstGeom>
          <a:noFill/>
        </p:spPr>
        <p:txBody>
          <a:bodyPr wrap="square" rtlCol="0">
            <a:spAutoFit/>
          </a:bodyPr>
          <a:lstStyle/>
          <a:p>
            <a:r>
              <a:rPr lang="en-US" sz="2400" dirty="0"/>
              <a:t>This query returns 799 names, with 599 coming from customer and the other 200 coming from the actor set.</a:t>
            </a:r>
          </a:p>
        </p:txBody>
      </p:sp>
    </p:spTree>
    <p:extLst>
      <p:ext uri="{BB962C8B-B14F-4D97-AF65-F5344CB8AC3E}">
        <p14:creationId xmlns:p14="http://schemas.microsoft.com/office/powerpoint/2010/main" val="263032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DA4C-3771-48A5-A572-6D7444571932}"/>
              </a:ext>
            </a:extLst>
          </p:cNvPr>
          <p:cNvSpPr>
            <a:spLocks noGrp="1"/>
          </p:cNvSpPr>
          <p:nvPr>
            <p:ph type="title"/>
          </p:nvPr>
        </p:nvSpPr>
        <p:spPr/>
        <p:txBody>
          <a:bodyPr/>
          <a:lstStyle/>
          <a:p>
            <a:r>
              <a:rPr lang="en-US" dirty="0"/>
              <a:t>The Union Operator</a:t>
            </a:r>
          </a:p>
        </p:txBody>
      </p:sp>
      <p:sp>
        <p:nvSpPr>
          <p:cNvPr id="3" name="Content Placeholder 2">
            <a:extLst>
              <a:ext uri="{FF2B5EF4-FFF2-40B4-BE49-F238E27FC236}">
                <a16:creationId xmlns:a16="http://schemas.microsoft.com/office/drawing/2014/main" id="{9D79B811-D2B7-4A86-9BA5-49A2A8EA8CF1}"/>
              </a:ext>
            </a:extLst>
          </p:cNvPr>
          <p:cNvSpPr>
            <a:spLocks noGrp="1"/>
          </p:cNvSpPr>
          <p:nvPr>
            <p:ph idx="1"/>
          </p:nvPr>
        </p:nvSpPr>
        <p:spPr>
          <a:xfrm>
            <a:off x="930810" y="1680749"/>
            <a:ext cx="5032761" cy="4351338"/>
          </a:xfrm>
        </p:spPr>
        <p:txBody>
          <a:bodyPr>
            <a:normAutofit/>
          </a:bodyPr>
          <a:lstStyle/>
          <a:p>
            <a:pPr marL="0" indent="0">
              <a:buNone/>
            </a:pP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 c</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LIKE 'J'</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AND    </a:t>
            </a:r>
            <a:r>
              <a:rPr lang="en-US" sz="1600" dirty="0" err="1">
                <a:latin typeface="Courier New" panose="02070309020205020404" pitchFamily="49" charset="0"/>
                <a:cs typeface="Courier New" panose="02070309020205020404" pitchFamily="49" charset="0"/>
              </a:rPr>
              <a:t>c.last_name</a:t>
            </a:r>
            <a:r>
              <a:rPr lang="en-US" sz="1600" dirty="0">
                <a:latin typeface="Courier New" panose="02070309020205020404" pitchFamily="49" charset="0"/>
                <a:cs typeface="Courier New" panose="02070309020205020404" pitchFamily="49" charset="0"/>
              </a:rPr>
              <a:t> LIKE 'D’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t>
            </a:r>
            <a:r>
              <a:rPr lang="en-US" sz="1600" b="1" dirty="0">
                <a:latin typeface="Courier New" panose="02070309020205020404" pitchFamily="49" charset="0"/>
                <a:cs typeface="Courier New" panose="02070309020205020404" pitchFamily="49" charset="0"/>
              </a:rPr>
              <a:t>UNION ALL</a:t>
            </a:r>
            <a:br>
              <a:rPr lang="en-US" sz="1600" b="1"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actor 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LIKE 'J%’</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AND </a:t>
            </a:r>
            <a:r>
              <a:rPr lang="en-US" sz="1600" dirty="0" err="1">
                <a:latin typeface="Courier New" panose="02070309020205020404" pitchFamily="49" charset="0"/>
                <a:cs typeface="Courier New" panose="02070309020205020404" pitchFamily="49" charset="0"/>
              </a:rPr>
              <a:t>a.last_name</a:t>
            </a:r>
            <a:r>
              <a:rPr lang="en-US" sz="1600" dirty="0">
                <a:latin typeface="Courier New" panose="02070309020205020404" pitchFamily="49" charset="0"/>
                <a:cs typeface="Courier New" panose="02070309020205020404" pitchFamily="49" charset="0"/>
              </a:rPr>
              <a:t> LIKE 'D%';</a:t>
            </a:r>
          </a:p>
        </p:txBody>
      </p:sp>
      <p:sp>
        <p:nvSpPr>
          <p:cNvPr id="5" name="Content Placeholder 2">
            <a:extLst>
              <a:ext uri="{FF2B5EF4-FFF2-40B4-BE49-F238E27FC236}">
                <a16:creationId xmlns:a16="http://schemas.microsoft.com/office/drawing/2014/main" id="{D5B1534D-FB35-457F-9767-AAFC5FCEA4EE}"/>
              </a:ext>
            </a:extLst>
          </p:cNvPr>
          <p:cNvSpPr txBox="1">
            <a:spLocks/>
          </p:cNvSpPr>
          <p:nvPr/>
        </p:nvSpPr>
        <p:spPr>
          <a:xfrm>
            <a:off x="6218492" y="1689309"/>
            <a:ext cx="50327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 c</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LIKE 'J%'</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AND </a:t>
            </a:r>
            <a:r>
              <a:rPr lang="en-US" sz="1600" dirty="0" err="1">
                <a:latin typeface="Courier New" panose="02070309020205020404" pitchFamily="49" charset="0"/>
                <a:cs typeface="Courier New" panose="02070309020205020404" pitchFamily="49" charset="0"/>
              </a:rPr>
              <a:t>c.last_name</a:t>
            </a:r>
            <a:r>
              <a:rPr lang="en-US" sz="1600" dirty="0">
                <a:latin typeface="Courier New" panose="02070309020205020404" pitchFamily="49" charset="0"/>
                <a:cs typeface="Courier New" panose="02070309020205020404" pitchFamily="49" charset="0"/>
              </a:rPr>
              <a:t> LIKE 'D%'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t>
            </a:r>
            <a:r>
              <a:rPr lang="en-US" sz="1600" b="1" dirty="0">
                <a:latin typeface="Courier New" panose="02070309020205020404" pitchFamily="49" charset="0"/>
                <a:cs typeface="Courier New" panose="02070309020205020404" pitchFamily="49" charset="0"/>
              </a:rPr>
              <a:t>UNION</a:t>
            </a:r>
            <a:br>
              <a:rPr lang="en-US" sz="1600" b="1"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actor 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LIKE 'J%'</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AND </a:t>
            </a:r>
            <a:r>
              <a:rPr lang="en-US" sz="1600" dirty="0" err="1">
                <a:latin typeface="Courier New" panose="02070309020205020404" pitchFamily="49" charset="0"/>
                <a:cs typeface="Courier New" panose="02070309020205020404" pitchFamily="49" charset="0"/>
              </a:rPr>
              <a:t>a.last_name</a:t>
            </a:r>
            <a:r>
              <a:rPr lang="en-US" sz="1600" dirty="0">
                <a:latin typeface="Courier New" panose="02070309020205020404" pitchFamily="49" charset="0"/>
                <a:cs typeface="Courier New" panose="02070309020205020404" pitchFamily="49" charset="0"/>
              </a:rPr>
              <a:t> LIKE 'D%';</a:t>
            </a:r>
          </a:p>
        </p:txBody>
      </p:sp>
      <p:graphicFrame>
        <p:nvGraphicFramePr>
          <p:cNvPr id="6" name="Table 6">
            <a:extLst>
              <a:ext uri="{FF2B5EF4-FFF2-40B4-BE49-F238E27FC236}">
                <a16:creationId xmlns:a16="http://schemas.microsoft.com/office/drawing/2014/main" id="{014722C1-A0A7-4D21-A5DC-BEBEF30D12C3}"/>
              </a:ext>
            </a:extLst>
          </p:cNvPr>
          <p:cNvGraphicFramePr>
            <a:graphicFrameLocks noGrp="1"/>
          </p:cNvGraphicFramePr>
          <p:nvPr>
            <p:extLst>
              <p:ext uri="{D42A27DB-BD31-4B8C-83A1-F6EECF244321}">
                <p14:modId xmlns:p14="http://schemas.microsoft.com/office/powerpoint/2010/main" val="2793174634"/>
              </p:ext>
            </p:extLst>
          </p:nvPr>
        </p:nvGraphicFramePr>
        <p:xfrm>
          <a:off x="1023596" y="4552345"/>
          <a:ext cx="4343164" cy="1645920"/>
        </p:xfrm>
        <a:graphic>
          <a:graphicData uri="http://schemas.openxmlformats.org/drawingml/2006/table">
            <a:tbl>
              <a:tblPr firstRow="1" bandRow="1">
                <a:tableStyleId>{5C22544A-7EE6-4342-B048-85BDC9FD1C3A}</a:tableStyleId>
              </a:tblPr>
              <a:tblGrid>
                <a:gridCol w="2171582">
                  <a:extLst>
                    <a:ext uri="{9D8B030D-6E8A-4147-A177-3AD203B41FA5}">
                      <a16:colId xmlns:a16="http://schemas.microsoft.com/office/drawing/2014/main" val="3600716582"/>
                    </a:ext>
                  </a:extLst>
                </a:gridCol>
                <a:gridCol w="2171582">
                  <a:extLst>
                    <a:ext uri="{9D8B030D-6E8A-4147-A177-3AD203B41FA5}">
                      <a16:colId xmlns:a16="http://schemas.microsoft.com/office/drawing/2014/main" val="2362356116"/>
                    </a:ext>
                  </a:extLst>
                </a:gridCol>
              </a:tblGrid>
              <a:tr h="203372">
                <a:tc>
                  <a:txBody>
                    <a:bodyPr/>
                    <a:lstStyle/>
                    <a:p>
                      <a:r>
                        <a:rPr lang="en-US" sz="1200" dirty="0" err="1"/>
                        <a:t>first_name</a:t>
                      </a:r>
                      <a:endParaRPr lang="en-US" sz="1200" dirty="0"/>
                    </a:p>
                  </a:txBody>
                  <a:tcPr/>
                </a:tc>
                <a:tc>
                  <a:txBody>
                    <a:bodyPr/>
                    <a:lstStyle/>
                    <a:p>
                      <a:r>
                        <a:rPr lang="en-US" sz="1200" dirty="0" err="1"/>
                        <a:t>last_name</a:t>
                      </a:r>
                      <a:endParaRPr lang="en-US" sz="1200" dirty="0"/>
                    </a:p>
                  </a:txBody>
                  <a:tcPr/>
                </a:tc>
                <a:extLst>
                  <a:ext uri="{0D108BD9-81ED-4DB2-BD59-A6C34878D82A}">
                    <a16:rowId xmlns:a16="http://schemas.microsoft.com/office/drawing/2014/main" val="2243636097"/>
                  </a:ext>
                </a:extLst>
              </a:tr>
              <a:tr h="203372">
                <a:tc>
                  <a:txBody>
                    <a:bodyPr/>
                    <a:lstStyle/>
                    <a:p>
                      <a:r>
                        <a:rPr lang="en-US" sz="1200" dirty="0"/>
                        <a:t>JENNIFER</a:t>
                      </a:r>
                    </a:p>
                  </a:txBody>
                  <a:tcPr/>
                </a:tc>
                <a:tc>
                  <a:txBody>
                    <a:bodyPr/>
                    <a:lstStyle/>
                    <a:p>
                      <a:r>
                        <a:rPr lang="en-US" sz="1200" dirty="0"/>
                        <a:t>DAVIS</a:t>
                      </a:r>
                    </a:p>
                  </a:txBody>
                  <a:tcPr/>
                </a:tc>
                <a:extLst>
                  <a:ext uri="{0D108BD9-81ED-4DB2-BD59-A6C34878D82A}">
                    <a16:rowId xmlns:a16="http://schemas.microsoft.com/office/drawing/2014/main" val="2138633971"/>
                  </a:ext>
                </a:extLst>
              </a:tr>
              <a:tr h="203372">
                <a:tc>
                  <a:txBody>
                    <a:bodyPr/>
                    <a:lstStyle/>
                    <a:p>
                      <a:r>
                        <a:rPr lang="en-US" sz="1200" dirty="0"/>
                        <a:t>JENNIFER</a:t>
                      </a:r>
                    </a:p>
                  </a:txBody>
                  <a:tcPr/>
                </a:tc>
                <a:tc>
                  <a:txBody>
                    <a:bodyPr/>
                    <a:lstStyle/>
                    <a:p>
                      <a:r>
                        <a:rPr lang="en-US" sz="1200" dirty="0"/>
                        <a:t>DAVIS</a:t>
                      </a:r>
                    </a:p>
                  </a:txBody>
                  <a:tcPr/>
                </a:tc>
                <a:extLst>
                  <a:ext uri="{0D108BD9-81ED-4DB2-BD59-A6C34878D82A}">
                    <a16:rowId xmlns:a16="http://schemas.microsoft.com/office/drawing/2014/main" val="1292944557"/>
                  </a:ext>
                </a:extLst>
              </a:tr>
              <a:tr h="203372">
                <a:tc>
                  <a:txBody>
                    <a:bodyPr/>
                    <a:lstStyle/>
                    <a:p>
                      <a:r>
                        <a:rPr lang="en-US" sz="1200" dirty="0"/>
                        <a:t>JUDY</a:t>
                      </a:r>
                    </a:p>
                  </a:txBody>
                  <a:tcPr/>
                </a:tc>
                <a:tc>
                  <a:txBody>
                    <a:bodyPr/>
                    <a:lstStyle/>
                    <a:p>
                      <a:r>
                        <a:rPr lang="en-US" sz="1200" dirty="0"/>
                        <a:t>DEAN</a:t>
                      </a:r>
                    </a:p>
                  </a:txBody>
                  <a:tcPr/>
                </a:tc>
                <a:extLst>
                  <a:ext uri="{0D108BD9-81ED-4DB2-BD59-A6C34878D82A}">
                    <a16:rowId xmlns:a16="http://schemas.microsoft.com/office/drawing/2014/main" val="3975307169"/>
                  </a:ext>
                </a:extLst>
              </a:tr>
              <a:tr h="203372">
                <a:tc>
                  <a:txBody>
                    <a:bodyPr/>
                    <a:lstStyle/>
                    <a:p>
                      <a:r>
                        <a:rPr lang="en-US" sz="1200" dirty="0"/>
                        <a:t>JODIE</a:t>
                      </a:r>
                    </a:p>
                  </a:txBody>
                  <a:tcPr/>
                </a:tc>
                <a:tc>
                  <a:txBody>
                    <a:bodyPr/>
                    <a:lstStyle/>
                    <a:p>
                      <a:r>
                        <a:rPr lang="en-US" sz="1200" dirty="0"/>
                        <a:t>DEGENERES</a:t>
                      </a:r>
                    </a:p>
                  </a:txBody>
                  <a:tcPr/>
                </a:tc>
                <a:extLst>
                  <a:ext uri="{0D108BD9-81ED-4DB2-BD59-A6C34878D82A}">
                    <a16:rowId xmlns:a16="http://schemas.microsoft.com/office/drawing/2014/main" val="983938244"/>
                  </a:ext>
                </a:extLst>
              </a:tr>
              <a:tr h="203372">
                <a:tc>
                  <a:txBody>
                    <a:bodyPr/>
                    <a:lstStyle/>
                    <a:p>
                      <a:r>
                        <a:rPr lang="en-US" sz="1200" dirty="0"/>
                        <a:t>JULIANNE</a:t>
                      </a:r>
                    </a:p>
                  </a:txBody>
                  <a:tcPr/>
                </a:tc>
                <a:tc>
                  <a:txBody>
                    <a:bodyPr/>
                    <a:lstStyle/>
                    <a:p>
                      <a:r>
                        <a:rPr lang="en-US" sz="1200" dirty="0"/>
                        <a:t>DENCH</a:t>
                      </a:r>
                    </a:p>
                  </a:txBody>
                  <a:tcPr/>
                </a:tc>
                <a:extLst>
                  <a:ext uri="{0D108BD9-81ED-4DB2-BD59-A6C34878D82A}">
                    <a16:rowId xmlns:a16="http://schemas.microsoft.com/office/drawing/2014/main" val="3931393597"/>
                  </a:ext>
                </a:extLst>
              </a:tr>
            </a:tbl>
          </a:graphicData>
        </a:graphic>
      </p:graphicFrame>
      <p:graphicFrame>
        <p:nvGraphicFramePr>
          <p:cNvPr id="8" name="Table 6">
            <a:extLst>
              <a:ext uri="{FF2B5EF4-FFF2-40B4-BE49-F238E27FC236}">
                <a16:creationId xmlns:a16="http://schemas.microsoft.com/office/drawing/2014/main" id="{1F8C1544-850C-4BA6-8CE3-E0B178E774FF}"/>
              </a:ext>
            </a:extLst>
          </p:cNvPr>
          <p:cNvGraphicFramePr>
            <a:graphicFrameLocks noGrp="1"/>
          </p:cNvGraphicFramePr>
          <p:nvPr>
            <p:extLst>
              <p:ext uri="{D42A27DB-BD31-4B8C-83A1-F6EECF244321}">
                <p14:modId xmlns:p14="http://schemas.microsoft.com/office/powerpoint/2010/main" val="3865997062"/>
              </p:ext>
            </p:extLst>
          </p:nvPr>
        </p:nvGraphicFramePr>
        <p:xfrm>
          <a:off x="6306916" y="4558327"/>
          <a:ext cx="4343164" cy="1371600"/>
        </p:xfrm>
        <a:graphic>
          <a:graphicData uri="http://schemas.openxmlformats.org/drawingml/2006/table">
            <a:tbl>
              <a:tblPr firstRow="1" bandRow="1">
                <a:tableStyleId>{5C22544A-7EE6-4342-B048-85BDC9FD1C3A}</a:tableStyleId>
              </a:tblPr>
              <a:tblGrid>
                <a:gridCol w="2171582">
                  <a:extLst>
                    <a:ext uri="{9D8B030D-6E8A-4147-A177-3AD203B41FA5}">
                      <a16:colId xmlns:a16="http://schemas.microsoft.com/office/drawing/2014/main" val="3600716582"/>
                    </a:ext>
                  </a:extLst>
                </a:gridCol>
                <a:gridCol w="2171582">
                  <a:extLst>
                    <a:ext uri="{9D8B030D-6E8A-4147-A177-3AD203B41FA5}">
                      <a16:colId xmlns:a16="http://schemas.microsoft.com/office/drawing/2014/main" val="2362356116"/>
                    </a:ext>
                  </a:extLst>
                </a:gridCol>
              </a:tblGrid>
              <a:tr h="203372">
                <a:tc>
                  <a:txBody>
                    <a:bodyPr/>
                    <a:lstStyle/>
                    <a:p>
                      <a:r>
                        <a:rPr lang="en-US" sz="1200" dirty="0" err="1"/>
                        <a:t>first_name</a:t>
                      </a:r>
                      <a:endParaRPr lang="en-US" sz="1200" dirty="0"/>
                    </a:p>
                  </a:txBody>
                  <a:tcPr/>
                </a:tc>
                <a:tc>
                  <a:txBody>
                    <a:bodyPr/>
                    <a:lstStyle/>
                    <a:p>
                      <a:r>
                        <a:rPr lang="en-US" sz="1200" dirty="0" err="1"/>
                        <a:t>last_name</a:t>
                      </a:r>
                      <a:endParaRPr lang="en-US" sz="1200" dirty="0"/>
                    </a:p>
                  </a:txBody>
                  <a:tcPr/>
                </a:tc>
                <a:extLst>
                  <a:ext uri="{0D108BD9-81ED-4DB2-BD59-A6C34878D82A}">
                    <a16:rowId xmlns:a16="http://schemas.microsoft.com/office/drawing/2014/main" val="2243636097"/>
                  </a:ext>
                </a:extLst>
              </a:tr>
              <a:tr h="203372">
                <a:tc>
                  <a:txBody>
                    <a:bodyPr/>
                    <a:lstStyle/>
                    <a:p>
                      <a:r>
                        <a:rPr lang="en-US" sz="1200" dirty="0"/>
                        <a:t>JENNIFER</a:t>
                      </a:r>
                    </a:p>
                  </a:txBody>
                  <a:tcPr/>
                </a:tc>
                <a:tc>
                  <a:txBody>
                    <a:bodyPr/>
                    <a:lstStyle/>
                    <a:p>
                      <a:r>
                        <a:rPr lang="en-US" sz="1200" dirty="0"/>
                        <a:t>DAVIS</a:t>
                      </a:r>
                    </a:p>
                  </a:txBody>
                  <a:tcPr/>
                </a:tc>
                <a:extLst>
                  <a:ext uri="{0D108BD9-81ED-4DB2-BD59-A6C34878D82A}">
                    <a16:rowId xmlns:a16="http://schemas.microsoft.com/office/drawing/2014/main" val="1292944557"/>
                  </a:ext>
                </a:extLst>
              </a:tr>
              <a:tr h="203372">
                <a:tc>
                  <a:txBody>
                    <a:bodyPr/>
                    <a:lstStyle/>
                    <a:p>
                      <a:r>
                        <a:rPr lang="en-US" sz="1200" dirty="0"/>
                        <a:t>JUDY</a:t>
                      </a:r>
                    </a:p>
                  </a:txBody>
                  <a:tcPr/>
                </a:tc>
                <a:tc>
                  <a:txBody>
                    <a:bodyPr/>
                    <a:lstStyle/>
                    <a:p>
                      <a:r>
                        <a:rPr lang="en-US" sz="1200" dirty="0"/>
                        <a:t>DEAN</a:t>
                      </a:r>
                    </a:p>
                  </a:txBody>
                  <a:tcPr/>
                </a:tc>
                <a:extLst>
                  <a:ext uri="{0D108BD9-81ED-4DB2-BD59-A6C34878D82A}">
                    <a16:rowId xmlns:a16="http://schemas.microsoft.com/office/drawing/2014/main" val="3975307169"/>
                  </a:ext>
                </a:extLst>
              </a:tr>
              <a:tr h="203372">
                <a:tc>
                  <a:txBody>
                    <a:bodyPr/>
                    <a:lstStyle/>
                    <a:p>
                      <a:r>
                        <a:rPr lang="en-US" sz="1200" dirty="0"/>
                        <a:t>JODIE</a:t>
                      </a:r>
                    </a:p>
                  </a:txBody>
                  <a:tcPr/>
                </a:tc>
                <a:tc>
                  <a:txBody>
                    <a:bodyPr/>
                    <a:lstStyle/>
                    <a:p>
                      <a:r>
                        <a:rPr lang="en-US" sz="1200" dirty="0"/>
                        <a:t>DEGENERES</a:t>
                      </a:r>
                    </a:p>
                  </a:txBody>
                  <a:tcPr/>
                </a:tc>
                <a:extLst>
                  <a:ext uri="{0D108BD9-81ED-4DB2-BD59-A6C34878D82A}">
                    <a16:rowId xmlns:a16="http://schemas.microsoft.com/office/drawing/2014/main" val="983938244"/>
                  </a:ext>
                </a:extLst>
              </a:tr>
              <a:tr h="203372">
                <a:tc>
                  <a:txBody>
                    <a:bodyPr/>
                    <a:lstStyle/>
                    <a:p>
                      <a:r>
                        <a:rPr lang="en-US" sz="1200" dirty="0"/>
                        <a:t>JULIANNE</a:t>
                      </a:r>
                    </a:p>
                  </a:txBody>
                  <a:tcPr/>
                </a:tc>
                <a:tc>
                  <a:txBody>
                    <a:bodyPr/>
                    <a:lstStyle/>
                    <a:p>
                      <a:r>
                        <a:rPr lang="en-US" sz="1200" dirty="0"/>
                        <a:t>DENCH</a:t>
                      </a:r>
                    </a:p>
                  </a:txBody>
                  <a:tcPr/>
                </a:tc>
                <a:extLst>
                  <a:ext uri="{0D108BD9-81ED-4DB2-BD59-A6C34878D82A}">
                    <a16:rowId xmlns:a16="http://schemas.microsoft.com/office/drawing/2014/main" val="3931393597"/>
                  </a:ext>
                </a:extLst>
              </a:tr>
            </a:tbl>
          </a:graphicData>
        </a:graphic>
      </p:graphicFrame>
    </p:spTree>
    <p:extLst>
      <p:ext uri="{BB962C8B-B14F-4D97-AF65-F5344CB8AC3E}">
        <p14:creationId xmlns:p14="http://schemas.microsoft.com/office/powerpoint/2010/main" val="321977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CE15-9ACF-4246-B4CE-E6CE86E0970E}"/>
              </a:ext>
            </a:extLst>
          </p:cNvPr>
          <p:cNvSpPr>
            <a:spLocks noGrp="1"/>
          </p:cNvSpPr>
          <p:nvPr>
            <p:ph type="title"/>
          </p:nvPr>
        </p:nvSpPr>
        <p:spPr/>
        <p:txBody>
          <a:bodyPr/>
          <a:lstStyle/>
          <a:p>
            <a:r>
              <a:rPr lang="en-US" dirty="0"/>
              <a:t>The Intersect Operator</a:t>
            </a:r>
          </a:p>
        </p:txBody>
      </p:sp>
      <p:sp>
        <p:nvSpPr>
          <p:cNvPr id="3" name="Content Placeholder 2">
            <a:extLst>
              <a:ext uri="{FF2B5EF4-FFF2-40B4-BE49-F238E27FC236}">
                <a16:creationId xmlns:a16="http://schemas.microsoft.com/office/drawing/2014/main" id="{04C49E71-E4EF-4A58-A63B-25C3075B1EA2}"/>
              </a:ext>
            </a:extLst>
          </p:cNvPr>
          <p:cNvSpPr>
            <a:spLocks noGrp="1"/>
          </p:cNvSpPr>
          <p:nvPr>
            <p:ph idx="1"/>
          </p:nvPr>
        </p:nvSpPr>
        <p:spPr>
          <a:xfrm>
            <a:off x="838200" y="2034346"/>
            <a:ext cx="10515600" cy="4058340"/>
          </a:xfrm>
        </p:spPr>
        <p:txBody>
          <a:bodyPr>
            <a:normAutofit/>
          </a:bodyPr>
          <a:lstStyle/>
          <a:p>
            <a:pPr marL="0" indent="0">
              <a:buNone/>
            </a:pPr>
            <a:r>
              <a:rPr lang="en-US" sz="2000" dirty="0"/>
              <a:t>Version 8.0 of MySQL does not implement the </a:t>
            </a:r>
            <a:r>
              <a:rPr lang="en-US" sz="1800" dirty="0">
                <a:latin typeface="Courier New" panose="02070309020205020404" pitchFamily="49" charset="0"/>
                <a:cs typeface="Courier New" panose="02070309020205020404" pitchFamily="49" charset="0"/>
              </a:rPr>
              <a:t>intersect</a:t>
            </a:r>
            <a:r>
              <a:rPr lang="en-US" sz="2000" dirty="0"/>
              <a:t> operator. Oracle and SQL Server 2008 do allow the </a:t>
            </a:r>
            <a:r>
              <a:rPr lang="en-US" sz="1800" dirty="0">
                <a:latin typeface="Courier New" panose="02070309020205020404" pitchFamily="49" charset="0"/>
                <a:cs typeface="Courier New" panose="02070309020205020404" pitchFamily="49" charset="0"/>
              </a:rPr>
              <a:t>intersect</a:t>
            </a:r>
            <a:r>
              <a:rPr lang="en-US" sz="2000" dirty="0"/>
              <a:t>.  </a:t>
            </a:r>
          </a:p>
          <a:p>
            <a:pPr marL="0" indent="0">
              <a:buNone/>
            </a:pPr>
            <a:r>
              <a:rPr lang="en-US" sz="2000" dirty="0"/>
              <a:t>If the two queries in a compound query return nonoverlapping data sets, then the intersection will be an empty set, like this one. </a:t>
            </a:r>
          </a:p>
          <a:p>
            <a:pPr marL="0" indent="0">
              <a:buNone/>
            </a:pPr>
            <a:r>
              <a:rPr lang="en-US" sz="2000" dirty="0"/>
              <a:t>Additionally, </a:t>
            </a:r>
            <a:r>
              <a:rPr lang="en-US" sz="1800" dirty="0">
                <a:latin typeface="Courier New" panose="02070309020205020404" pitchFamily="49" charset="0"/>
                <a:cs typeface="Courier New" panose="02070309020205020404" pitchFamily="49" charset="0"/>
              </a:rPr>
              <a:t>intersect</a:t>
            </a:r>
            <a:r>
              <a:rPr lang="en-US" sz="2000" dirty="0"/>
              <a:t> removes all duplicates, while </a:t>
            </a:r>
            <a:r>
              <a:rPr lang="en-US" sz="1800" dirty="0">
                <a:latin typeface="Courier New" panose="02070309020205020404" pitchFamily="49" charset="0"/>
                <a:cs typeface="Courier New" panose="02070309020205020404" pitchFamily="49" charset="0"/>
              </a:rPr>
              <a:t>intersect all</a:t>
            </a:r>
            <a:r>
              <a:rPr lang="en-US" sz="1800" dirty="0">
                <a:cs typeface="Courier New" panose="02070309020205020404" pitchFamily="49" charset="0"/>
              </a:rPr>
              <a:t> </a:t>
            </a:r>
            <a:r>
              <a:rPr lang="en-US" sz="2000" dirty="0"/>
              <a:t>does not.</a:t>
            </a:r>
          </a:p>
          <a:p>
            <a:pPr marL="0" indent="0">
              <a:buNone/>
            </a:pP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customer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LIKE 'D%' AND </a:t>
            </a:r>
            <a:r>
              <a:rPr lang="en-US" sz="1800" dirty="0" err="1">
                <a:latin typeface="Courier New" panose="02070309020205020404" pitchFamily="49" charset="0"/>
                <a:cs typeface="Courier New" panose="02070309020205020404" pitchFamily="49" charset="0"/>
              </a:rPr>
              <a:t>c.last_name</a:t>
            </a:r>
            <a:r>
              <a:rPr lang="en-US" sz="1800" dirty="0">
                <a:latin typeface="Courier New" panose="02070309020205020404" pitchFamily="49" charset="0"/>
                <a:cs typeface="Courier New" panose="02070309020205020404" pitchFamily="49" charset="0"/>
              </a:rPr>
              <a:t> LIKE 'T%'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INTERSECT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actor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LIKE 'D%' AND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LIKE 'T%';</a:t>
            </a:r>
          </a:p>
        </p:txBody>
      </p:sp>
    </p:spTree>
    <p:extLst>
      <p:ext uri="{BB962C8B-B14F-4D97-AF65-F5344CB8AC3E}">
        <p14:creationId xmlns:p14="http://schemas.microsoft.com/office/powerpoint/2010/main" val="57641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AD3-0DA0-4ECC-B262-A015D5092CB3}"/>
              </a:ext>
            </a:extLst>
          </p:cNvPr>
          <p:cNvSpPr>
            <a:spLocks noGrp="1"/>
          </p:cNvSpPr>
          <p:nvPr>
            <p:ph type="title"/>
          </p:nvPr>
        </p:nvSpPr>
        <p:spPr/>
        <p:txBody>
          <a:bodyPr/>
          <a:lstStyle/>
          <a:p>
            <a:r>
              <a:rPr lang="en-US" dirty="0"/>
              <a:t>The Intersect Operator</a:t>
            </a:r>
          </a:p>
        </p:txBody>
      </p:sp>
      <p:sp>
        <p:nvSpPr>
          <p:cNvPr id="3" name="Content Placeholder 2">
            <a:extLst>
              <a:ext uri="{FF2B5EF4-FFF2-40B4-BE49-F238E27FC236}">
                <a16:creationId xmlns:a16="http://schemas.microsoft.com/office/drawing/2014/main" id="{FD794892-5339-4A05-8EFD-71AFD50920BC}"/>
              </a:ext>
            </a:extLst>
          </p:cNvPr>
          <p:cNvSpPr>
            <a:spLocks noGrp="1"/>
          </p:cNvSpPr>
          <p:nvPr>
            <p:ph idx="1"/>
          </p:nvPr>
        </p:nvSpPr>
        <p:spPr>
          <a:xfrm>
            <a:off x="838200" y="1948069"/>
            <a:ext cx="10515600" cy="3815331"/>
          </a:xfrm>
        </p:spPr>
        <p:txBody>
          <a:bodyPr>
            <a:normAutofit/>
          </a:bodyPr>
          <a:lstStyle/>
          <a:p>
            <a:pPr marL="0" indent="0">
              <a:buNone/>
            </a:pPr>
            <a:r>
              <a:rPr lang="en-US" sz="2000" dirty="0"/>
              <a:t>If instead of having the initials be DT, and we switch to JD, the intersection will return a row.</a:t>
            </a:r>
          </a:p>
          <a:p>
            <a:pPr marL="0" indent="0">
              <a:buNone/>
            </a:pP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customer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c.last_name</a:t>
            </a:r>
            <a:r>
              <a:rPr lang="en-US" sz="1800" dirty="0">
                <a:latin typeface="Courier New" panose="02070309020205020404" pitchFamily="49" charset="0"/>
                <a:cs typeface="Courier New" panose="02070309020205020404" pitchFamily="49" charset="0"/>
              </a:rPr>
              <a:t> LIKE 'D%’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INTERSECT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actor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LIKE 'D%';</a:t>
            </a:r>
          </a:p>
        </p:txBody>
      </p:sp>
      <p:graphicFrame>
        <p:nvGraphicFramePr>
          <p:cNvPr id="4" name="Table 4">
            <a:extLst>
              <a:ext uri="{FF2B5EF4-FFF2-40B4-BE49-F238E27FC236}">
                <a16:creationId xmlns:a16="http://schemas.microsoft.com/office/drawing/2014/main" id="{FAF57F02-9335-4AB0-A580-2F554B3FA6A0}"/>
              </a:ext>
            </a:extLst>
          </p:cNvPr>
          <p:cNvGraphicFramePr>
            <a:graphicFrameLocks noGrp="1"/>
          </p:cNvGraphicFramePr>
          <p:nvPr>
            <p:extLst>
              <p:ext uri="{D42A27DB-BD31-4B8C-83A1-F6EECF244321}">
                <p14:modId xmlns:p14="http://schemas.microsoft.com/office/powerpoint/2010/main" val="1465143417"/>
              </p:ext>
            </p:extLst>
          </p:nvPr>
        </p:nvGraphicFramePr>
        <p:xfrm>
          <a:off x="923658" y="4618813"/>
          <a:ext cx="3189480" cy="827124"/>
        </p:xfrm>
        <a:graphic>
          <a:graphicData uri="http://schemas.openxmlformats.org/drawingml/2006/table">
            <a:tbl>
              <a:tblPr firstRow="1" bandRow="1">
                <a:tableStyleId>{5C22544A-7EE6-4342-B048-85BDC9FD1C3A}</a:tableStyleId>
              </a:tblPr>
              <a:tblGrid>
                <a:gridCol w="1594740">
                  <a:extLst>
                    <a:ext uri="{9D8B030D-6E8A-4147-A177-3AD203B41FA5}">
                      <a16:colId xmlns:a16="http://schemas.microsoft.com/office/drawing/2014/main" val="2060473359"/>
                    </a:ext>
                  </a:extLst>
                </a:gridCol>
                <a:gridCol w="1594740">
                  <a:extLst>
                    <a:ext uri="{9D8B030D-6E8A-4147-A177-3AD203B41FA5}">
                      <a16:colId xmlns:a16="http://schemas.microsoft.com/office/drawing/2014/main" val="3212819771"/>
                    </a:ext>
                  </a:extLst>
                </a:gridCol>
              </a:tblGrid>
              <a:tr h="413562">
                <a:tc>
                  <a:txBody>
                    <a:bodyPr/>
                    <a:lstStyle/>
                    <a:p>
                      <a:r>
                        <a:rPr lang="en-US" dirty="0" err="1"/>
                        <a:t>first_name</a:t>
                      </a:r>
                      <a:endParaRPr lang="en-US" dirty="0"/>
                    </a:p>
                  </a:txBody>
                  <a:tcPr/>
                </a:tc>
                <a:tc>
                  <a:txBody>
                    <a:bodyPr/>
                    <a:lstStyle/>
                    <a:p>
                      <a:r>
                        <a:rPr lang="en-US" dirty="0" err="1"/>
                        <a:t>last_name</a:t>
                      </a:r>
                      <a:endParaRPr lang="en-US" dirty="0"/>
                    </a:p>
                  </a:txBody>
                  <a:tcPr/>
                </a:tc>
                <a:extLst>
                  <a:ext uri="{0D108BD9-81ED-4DB2-BD59-A6C34878D82A}">
                    <a16:rowId xmlns:a16="http://schemas.microsoft.com/office/drawing/2014/main" val="3342741820"/>
                  </a:ext>
                </a:extLst>
              </a:tr>
              <a:tr h="413562">
                <a:tc>
                  <a:txBody>
                    <a:bodyPr/>
                    <a:lstStyle/>
                    <a:p>
                      <a:r>
                        <a:rPr lang="en-US" dirty="0"/>
                        <a:t>JENNIFER</a:t>
                      </a:r>
                    </a:p>
                  </a:txBody>
                  <a:tcPr/>
                </a:tc>
                <a:tc>
                  <a:txBody>
                    <a:bodyPr/>
                    <a:lstStyle/>
                    <a:p>
                      <a:r>
                        <a:rPr lang="en-US" dirty="0"/>
                        <a:t>DAVIS</a:t>
                      </a:r>
                    </a:p>
                  </a:txBody>
                  <a:tcPr/>
                </a:tc>
                <a:extLst>
                  <a:ext uri="{0D108BD9-81ED-4DB2-BD59-A6C34878D82A}">
                    <a16:rowId xmlns:a16="http://schemas.microsoft.com/office/drawing/2014/main" val="1398580396"/>
                  </a:ext>
                </a:extLst>
              </a:tr>
            </a:tbl>
          </a:graphicData>
        </a:graphic>
      </p:graphicFrame>
    </p:spTree>
    <p:extLst>
      <p:ext uri="{BB962C8B-B14F-4D97-AF65-F5344CB8AC3E}">
        <p14:creationId xmlns:p14="http://schemas.microsoft.com/office/powerpoint/2010/main" val="405908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3362-6CC5-41A7-8C81-415390AD3DFC}"/>
              </a:ext>
            </a:extLst>
          </p:cNvPr>
          <p:cNvSpPr>
            <a:spLocks noGrp="1"/>
          </p:cNvSpPr>
          <p:nvPr>
            <p:ph type="title"/>
          </p:nvPr>
        </p:nvSpPr>
        <p:spPr/>
        <p:txBody>
          <a:bodyPr/>
          <a:lstStyle/>
          <a:p>
            <a:r>
              <a:rPr lang="en-US" dirty="0"/>
              <a:t>The Except Operator</a:t>
            </a:r>
          </a:p>
        </p:txBody>
      </p:sp>
      <p:sp>
        <p:nvSpPr>
          <p:cNvPr id="3" name="Content Placeholder 2">
            <a:extLst>
              <a:ext uri="{FF2B5EF4-FFF2-40B4-BE49-F238E27FC236}">
                <a16:creationId xmlns:a16="http://schemas.microsoft.com/office/drawing/2014/main" id="{EBA34859-FAF2-4E4E-B30A-7A910D7553E3}"/>
              </a:ext>
            </a:extLst>
          </p:cNvPr>
          <p:cNvSpPr>
            <a:spLocks noGrp="1"/>
          </p:cNvSpPr>
          <p:nvPr>
            <p:ph idx="1"/>
          </p:nvPr>
        </p:nvSpPr>
        <p:spPr/>
        <p:txBody>
          <a:bodyPr>
            <a:normAutofit/>
          </a:bodyPr>
          <a:lstStyle/>
          <a:p>
            <a:pPr marL="0" indent="0">
              <a:buNone/>
            </a:pPr>
            <a:r>
              <a:rPr lang="en-US" sz="2400" dirty="0"/>
              <a:t>Once again, version 8.0 or MySQL does not implement the </a:t>
            </a:r>
            <a:r>
              <a:rPr lang="en-US" sz="1800" dirty="0">
                <a:latin typeface="Courier New" panose="02070309020205020404" pitchFamily="49" charset="0"/>
                <a:cs typeface="Courier New" panose="02070309020205020404" pitchFamily="49" charset="0"/>
              </a:rPr>
              <a:t>except</a:t>
            </a:r>
            <a:r>
              <a:rPr lang="en-US" sz="2400" dirty="0"/>
              <a:t> operator. The except operator returns the first set result minus any overlap with the second result set. Here’s the same SQL example, but with except operator, and the order of the queries reversed. As you can see, Jennifer Davis not a part of the result.</a:t>
            </a:r>
          </a:p>
          <a:p>
            <a:pPr marL="0" indent="0">
              <a:buNone/>
            </a:pP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actor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LIKE 'D%'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EXCEPT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customer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c.last_name</a:t>
            </a:r>
            <a:r>
              <a:rPr lang="en-US" sz="1800" dirty="0">
                <a:latin typeface="Courier New" panose="02070309020205020404" pitchFamily="49" charset="0"/>
                <a:cs typeface="Courier New" panose="02070309020205020404" pitchFamily="49" charset="0"/>
              </a:rPr>
              <a:t> LIKE 'D%';</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graphicFrame>
        <p:nvGraphicFramePr>
          <p:cNvPr id="4" name="Table 4">
            <a:extLst>
              <a:ext uri="{FF2B5EF4-FFF2-40B4-BE49-F238E27FC236}">
                <a16:creationId xmlns:a16="http://schemas.microsoft.com/office/drawing/2014/main" id="{C2D13125-CBF5-4934-B81E-6911FE3B0B3B}"/>
              </a:ext>
            </a:extLst>
          </p:cNvPr>
          <p:cNvGraphicFramePr>
            <a:graphicFrameLocks noGrp="1"/>
          </p:cNvGraphicFramePr>
          <p:nvPr>
            <p:extLst>
              <p:ext uri="{D42A27DB-BD31-4B8C-83A1-F6EECF244321}">
                <p14:modId xmlns:p14="http://schemas.microsoft.com/office/powerpoint/2010/main" val="3737548995"/>
              </p:ext>
            </p:extLst>
          </p:nvPr>
        </p:nvGraphicFramePr>
        <p:xfrm>
          <a:off x="9577937" y="3514458"/>
          <a:ext cx="2984382" cy="1878256"/>
        </p:xfrm>
        <a:graphic>
          <a:graphicData uri="http://schemas.openxmlformats.org/drawingml/2006/table">
            <a:tbl>
              <a:tblPr firstRow="1" bandRow="1">
                <a:tableStyleId>{5C22544A-7EE6-4342-B048-85BDC9FD1C3A}</a:tableStyleId>
              </a:tblPr>
              <a:tblGrid>
                <a:gridCol w="1492191">
                  <a:extLst>
                    <a:ext uri="{9D8B030D-6E8A-4147-A177-3AD203B41FA5}">
                      <a16:colId xmlns:a16="http://schemas.microsoft.com/office/drawing/2014/main" val="2748879047"/>
                    </a:ext>
                  </a:extLst>
                </a:gridCol>
                <a:gridCol w="1492191">
                  <a:extLst>
                    <a:ext uri="{9D8B030D-6E8A-4147-A177-3AD203B41FA5}">
                      <a16:colId xmlns:a16="http://schemas.microsoft.com/office/drawing/2014/main" val="3415242877"/>
                    </a:ext>
                  </a:extLst>
                </a:gridCol>
              </a:tblGrid>
              <a:tr h="469564">
                <a:tc>
                  <a:txBody>
                    <a:bodyPr/>
                    <a:lstStyle/>
                    <a:p>
                      <a:r>
                        <a:rPr lang="en-US" dirty="0" err="1"/>
                        <a:t>first_name</a:t>
                      </a:r>
                      <a:endParaRPr lang="en-US" dirty="0"/>
                    </a:p>
                  </a:txBody>
                  <a:tcPr/>
                </a:tc>
                <a:tc>
                  <a:txBody>
                    <a:bodyPr/>
                    <a:lstStyle/>
                    <a:p>
                      <a:r>
                        <a:rPr lang="en-US" dirty="0" err="1"/>
                        <a:t>last_name</a:t>
                      </a:r>
                      <a:endParaRPr lang="en-US" dirty="0"/>
                    </a:p>
                  </a:txBody>
                  <a:tcPr/>
                </a:tc>
                <a:extLst>
                  <a:ext uri="{0D108BD9-81ED-4DB2-BD59-A6C34878D82A}">
                    <a16:rowId xmlns:a16="http://schemas.microsoft.com/office/drawing/2014/main" val="546981142"/>
                  </a:ext>
                </a:extLst>
              </a:tr>
              <a:tr h="469564">
                <a:tc>
                  <a:txBody>
                    <a:bodyPr/>
                    <a:lstStyle/>
                    <a:p>
                      <a:r>
                        <a:rPr lang="en-US" dirty="0"/>
                        <a:t>JUDY</a:t>
                      </a:r>
                    </a:p>
                  </a:txBody>
                  <a:tcPr/>
                </a:tc>
                <a:tc>
                  <a:txBody>
                    <a:bodyPr/>
                    <a:lstStyle/>
                    <a:p>
                      <a:r>
                        <a:rPr lang="en-US" dirty="0"/>
                        <a:t>DEAN</a:t>
                      </a:r>
                    </a:p>
                  </a:txBody>
                  <a:tcPr/>
                </a:tc>
                <a:extLst>
                  <a:ext uri="{0D108BD9-81ED-4DB2-BD59-A6C34878D82A}">
                    <a16:rowId xmlns:a16="http://schemas.microsoft.com/office/drawing/2014/main" val="3625409971"/>
                  </a:ext>
                </a:extLst>
              </a:tr>
              <a:tr h="469564">
                <a:tc>
                  <a:txBody>
                    <a:bodyPr/>
                    <a:lstStyle/>
                    <a:p>
                      <a:r>
                        <a:rPr lang="en-US" dirty="0"/>
                        <a:t>JODIE</a:t>
                      </a:r>
                    </a:p>
                  </a:txBody>
                  <a:tcPr/>
                </a:tc>
                <a:tc>
                  <a:txBody>
                    <a:bodyPr/>
                    <a:lstStyle/>
                    <a:p>
                      <a:r>
                        <a:rPr lang="en-US" dirty="0"/>
                        <a:t>DEGENERES</a:t>
                      </a:r>
                    </a:p>
                  </a:txBody>
                  <a:tcPr/>
                </a:tc>
                <a:extLst>
                  <a:ext uri="{0D108BD9-81ED-4DB2-BD59-A6C34878D82A}">
                    <a16:rowId xmlns:a16="http://schemas.microsoft.com/office/drawing/2014/main" val="127289534"/>
                  </a:ext>
                </a:extLst>
              </a:tr>
              <a:tr h="469564">
                <a:tc>
                  <a:txBody>
                    <a:bodyPr/>
                    <a:lstStyle/>
                    <a:p>
                      <a:r>
                        <a:rPr lang="en-US" dirty="0"/>
                        <a:t>JULIANNE </a:t>
                      </a:r>
                    </a:p>
                  </a:txBody>
                  <a:tcPr/>
                </a:tc>
                <a:tc>
                  <a:txBody>
                    <a:bodyPr/>
                    <a:lstStyle/>
                    <a:p>
                      <a:r>
                        <a:rPr lang="en-US" dirty="0"/>
                        <a:t>DENCH</a:t>
                      </a:r>
                    </a:p>
                  </a:txBody>
                  <a:tcPr/>
                </a:tc>
                <a:extLst>
                  <a:ext uri="{0D108BD9-81ED-4DB2-BD59-A6C34878D82A}">
                    <a16:rowId xmlns:a16="http://schemas.microsoft.com/office/drawing/2014/main" val="511997483"/>
                  </a:ext>
                </a:extLst>
              </a:tr>
            </a:tbl>
          </a:graphicData>
        </a:graphic>
      </p:graphicFrame>
    </p:spTree>
    <p:extLst>
      <p:ext uri="{BB962C8B-B14F-4D97-AF65-F5344CB8AC3E}">
        <p14:creationId xmlns:p14="http://schemas.microsoft.com/office/powerpoint/2010/main" val="382761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3CB3-94E7-43E2-8D40-240328ECB79B}"/>
              </a:ext>
            </a:extLst>
          </p:cNvPr>
          <p:cNvSpPr>
            <a:spLocks noGrp="1"/>
          </p:cNvSpPr>
          <p:nvPr>
            <p:ph type="title"/>
          </p:nvPr>
        </p:nvSpPr>
        <p:spPr/>
        <p:txBody>
          <a:bodyPr/>
          <a:lstStyle/>
          <a:p>
            <a:r>
              <a:rPr lang="en-US" dirty="0"/>
              <a:t>The Except All Operator</a:t>
            </a:r>
          </a:p>
        </p:txBody>
      </p:sp>
      <p:sp>
        <p:nvSpPr>
          <p:cNvPr id="3" name="Content Placeholder 2">
            <a:extLst>
              <a:ext uri="{FF2B5EF4-FFF2-40B4-BE49-F238E27FC236}">
                <a16:creationId xmlns:a16="http://schemas.microsoft.com/office/drawing/2014/main" id="{5A7E0D9A-AF47-4A32-8C9B-FA3C968FC1F7}"/>
              </a:ext>
            </a:extLst>
          </p:cNvPr>
          <p:cNvSpPr>
            <a:spLocks noGrp="1"/>
          </p:cNvSpPr>
          <p:nvPr>
            <p:ph idx="1"/>
          </p:nvPr>
        </p:nvSpPr>
        <p:spPr>
          <a:xfrm>
            <a:off x="838200" y="1408405"/>
            <a:ext cx="10515600" cy="4351338"/>
          </a:xfrm>
        </p:spPr>
        <p:txBody>
          <a:bodyPr/>
          <a:lstStyle/>
          <a:p>
            <a:pPr marL="0" indent="0">
              <a:buNone/>
            </a:pPr>
            <a:r>
              <a:rPr lang="en-US" dirty="0"/>
              <a:t>The except all operator is a bit tricky, so here is how it works: </a:t>
            </a:r>
          </a:p>
        </p:txBody>
      </p:sp>
      <p:graphicFrame>
        <p:nvGraphicFramePr>
          <p:cNvPr id="5" name="Table 5">
            <a:extLst>
              <a:ext uri="{FF2B5EF4-FFF2-40B4-BE49-F238E27FC236}">
                <a16:creationId xmlns:a16="http://schemas.microsoft.com/office/drawing/2014/main" id="{F3799D74-CFAC-479D-8CBD-4AD681B853DA}"/>
              </a:ext>
            </a:extLst>
          </p:cNvPr>
          <p:cNvGraphicFramePr>
            <a:graphicFrameLocks noGrp="1"/>
          </p:cNvGraphicFramePr>
          <p:nvPr>
            <p:extLst>
              <p:ext uri="{D42A27DB-BD31-4B8C-83A1-F6EECF244321}">
                <p14:modId xmlns:p14="http://schemas.microsoft.com/office/powerpoint/2010/main" val="1653314626"/>
              </p:ext>
            </p:extLst>
          </p:nvPr>
        </p:nvGraphicFramePr>
        <p:xfrm>
          <a:off x="1043144" y="2171599"/>
          <a:ext cx="959028" cy="2225040"/>
        </p:xfrm>
        <a:graphic>
          <a:graphicData uri="http://schemas.openxmlformats.org/drawingml/2006/table">
            <a:tbl>
              <a:tblPr firstRow="1" bandRow="1">
                <a:tableStyleId>{5C22544A-7EE6-4342-B048-85BDC9FD1C3A}</a:tableStyleId>
              </a:tblPr>
              <a:tblGrid>
                <a:gridCol w="959028">
                  <a:extLst>
                    <a:ext uri="{9D8B030D-6E8A-4147-A177-3AD203B41FA5}">
                      <a16:colId xmlns:a16="http://schemas.microsoft.com/office/drawing/2014/main" val="2855914390"/>
                    </a:ext>
                  </a:extLst>
                </a:gridCol>
              </a:tblGrid>
              <a:tr h="370840">
                <a:tc>
                  <a:txBody>
                    <a:bodyPr/>
                    <a:lstStyle/>
                    <a:p>
                      <a:r>
                        <a:rPr lang="en-US" sz="1600" dirty="0" err="1"/>
                        <a:t>actor_id</a:t>
                      </a:r>
                      <a:endParaRPr lang="en-US" sz="1600" dirty="0"/>
                    </a:p>
                  </a:txBody>
                  <a:tcPr/>
                </a:tc>
                <a:extLst>
                  <a:ext uri="{0D108BD9-81ED-4DB2-BD59-A6C34878D82A}">
                    <a16:rowId xmlns:a16="http://schemas.microsoft.com/office/drawing/2014/main" val="3031539440"/>
                  </a:ext>
                </a:extLst>
              </a:tr>
              <a:tr h="370840">
                <a:tc>
                  <a:txBody>
                    <a:bodyPr/>
                    <a:lstStyle/>
                    <a:p>
                      <a:pPr algn="r"/>
                      <a:r>
                        <a:rPr lang="en-US" dirty="0"/>
                        <a:t>10</a:t>
                      </a:r>
                    </a:p>
                  </a:txBody>
                  <a:tcPr/>
                </a:tc>
                <a:extLst>
                  <a:ext uri="{0D108BD9-81ED-4DB2-BD59-A6C34878D82A}">
                    <a16:rowId xmlns:a16="http://schemas.microsoft.com/office/drawing/2014/main" val="556152715"/>
                  </a:ext>
                </a:extLst>
              </a:tr>
              <a:tr h="370840">
                <a:tc>
                  <a:txBody>
                    <a:bodyPr/>
                    <a:lstStyle/>
                    <a:p>
                      <a:pPr algn="r"/>
                      <a:r>
                        <a:rPr lang="en-US" dirty="0"/>
                        <a:t>11</a:t>
                      </a:r>
                    </a:p>
                  </a:txBody>
                  <a:tcPr/>
                </a:tc>
                <a:extLst>
                  <a:ext uri="{0D108BD9-81ED-4DB2-BD59-A6C34878D82A}">
                    <a16:rowId xmlns:a16="http://schemas.microsoft.com/office/drawing/2014/main" val="2266846984"/>
                  </a:ext>
                </a:extLst>
              </a:tr>
              <a:tr h="370840">
                <a:tc>
                  <a:txBody>
                    <a:bodyPr/>
                    <a:lstStyle/>
                    <a:p>
                      <a:pPr algn="r"/>
                      <a:r>
                        <a:rPr lang="en-US" dirty="0"/>
                        <a:t>12</a:t>
                      </a:r>
                    </a:p>
                  </a:txBody>
                  <a:tcPr/>
                </a:tc>
                <a:extLst>
                  <a:ext uri="{0D108BD9-81ED-4DB2-BD59-A6C34878D82A}">
                    <a16:rowId xmlns:a16="http://schemas.microsoft.com/office/drawing/2014/main" val="2845580753"/>
                  </a:ext>
                </a:extLst>
              </a:tr>
              <a:tr h="370840">
                <a:tc>
                  <a:txBody>
                    <a:bodyPr/>
                    <a:lstStyle/>
                    <a:p>
                      <a:pPr algn="r"/>
                      <a:r>
                        <a:rPr lang="en-US" dirty="0"/>
                        <a:t>10</a:t>
                      </a:r>
                    </a:p>
                  </a:txBody>
                  <a:tcPr/>
                </a:tc>
                <a:extLst>
                  <a:ext uri="{0D108BD9-81ED-4DB2-BD59-A6C34878D82A}">
                    <a16:rowId xmlns:a16="http://schemas.microsoft.com/office/drawing/2014/main" val="1890780301"/>
                  </a:ext>
                </a:extLst>
              </a:tr>
              <a:tr h="370840">
                <a:tc>
                  <a:txBody>
                    <a:bodyPr/>
                    <a:lstStyle/>
                    <a:p>
                      <a:pPr algn="r"/>
                      <a:r>
                        <a:rPr lang="en-US" dirty="0"/>
                        <a:t>10</a:t>
                      </a:r>
                    </a:p>
                  </a:txBody>
                  <a:tcPr/>
                </a:tc>
                <a:extLst>
                  <a:ext uri="{0D108BD9-81ED-4DB2-BD59-A6C34878D82A}">
                    <a16:rowId xmlns:a16="http://schemas.microsoft.com/office/drawing/2014/main" val="1405113348"/>
                  </a:ext>
                </a:extLst>
              </a:tr>
            </a:tbl>
          </a:graphicData>
        </a:graphic>
      </p:graphicFrame>
      <p:graphicFrame>
        <p:nvGraphicFramePr>
          <p:cNvPr id="6" name="Table 6">
            <a:extLst>
              <a:ext uri="{FF2B5EF4-FFF2-40B4-BE49-F238E27FC236}">
                <a16:creationId xmlns:a16="http://schemas.microsoft.com/office/drawing/2014/main" id="{C307B4B8-8C71-44E0-B7FD-5330F237AAC5}"/>
              </a:ext>
            </a:extLst>
          </p:cNvPr>
          <p:cNvGraphicFramePr>
            <a:graphicFrameLocks noGrp="1"/>
          </p:cNvGraphicFramePr>
          <p:nvPr>
            <p:extLst>
              <p:ext uri="{D42A27DB-BD31-4B8C-83A1-F6EECF244321}">
                <p14:modId xmlns:p14="http://schemas.microsoft.com/office/powerpoint/2010/main" val="1322674646"/>
              </p:ext>
            </p:extLst>
          </p:nvPr>
        </p:nvGraphicFramePr>
        <p:xfrm>
          <a:off x="1064673" y="4877550"/>
          <a:ext cx="959028" cy="1112520"/>
        </p:xfrm>
        <a:graphic>
          <a:graphicData uri="http://schemas.openxmlformats.org/drawingml/2006/table">
            <a:tbl>
              <a:tblPr firstRow="1" bandRow="1">
                <a:tableStyleId>{5C22544A-7EE6-4342-B048-85BDC9FD1C3A}</a:tableStyleId>
              </a:tblPr>
              <a:tblGrid>
                <a:gridCol w="959028">
                  <a:extLst>
                    <a:ext uri="{9D8B030D-6E8A-4147-A177-3AD203B41FA5}">
                      <a16:colId xmlns:a16="http://schemas.microsoft.com/office/drawing/2014/main" val="663039276"/>
                    </a:ext>
                  </a:extLst>
                </a:gridCol>
              </a:tblGrid>
              <a:tr h="370840">
                <a:tc>
                  <a:txBody>
                    <a:bodyPr/>
                    <a:lstStyle/>
                    <a:p>
                      <a:r>
                        <a:rPr lang="en-US" sz="1600" dirty="0" err="1"/>
                        <a:t>actor_id</a:t>
                      </a:r>
                      <a:endParaRPr lang="en-US" sz="1600" dirty="0"/>
                    </a:p>
                  </a:txBody>
                  <a:tcPr/>
                </a:tc>
                <a:extLst>
                  <a:ext uri="{0D108BD9-81ED-4DB2-BD59-A6C34878D82A}">
                    <a16:rowId xmlns:a16="http://schemas.microsoft.com/office/drawing/2014/main" val="3934082809"/>
                  </a:ext>
                </a:extLst>
              </a:tr>
              <a:tr h="370840">
                <a:tc>
                  <a:txBody>
                    <a:bodyPr/>
                    <a:lstStyle/>
                    <a:p>
                      <a:pPr algn="r"/>
                      <a:r>
                        <a:rPr lang="en-US" dirty="0"/>
                        <a:t>10</a:t>
                      </a:r>
                    </a:p>
                  </a:txBody>
                  <a:tcPr/>
                </a:tc>
                <a:extLst>
                  <a:ext uri="{0D108BD9-81ED-4DB2-BD59-A6C34878D82A}">
                    <a16:rowId xmlns:a16="http://schemas.microsoft.com/office/drawing/2014/main" val="692120744"/>
                  </a:ext>
                </a:extLst>
              </a:tr>
              <a:tr h="370840">
                <a:tc>
                  <a:txBody>
                    <a:bodyPr/>
                    <a:lstStyle/>
                    <a:p>
                      <a:pPr algn="r"/>
                      <a:r>
                        <a:rPr lang="en-US" dirty="0"/>
                        <a:t>10</a:t>
                      </a:r>
                    </a:p>
                  </a:txBody>
                  <a:tcPr/>
                </a:tc>
                <a:extLst>
                  <a:ext uri="{0D108BD9-81ED-4DB2-BD59-A6C34878D82A}">
                    <a16:rowId xmlns:a16="http://schemas.microsoft.com/office/drawing/2014/main" val="3004080358"/>
                  </a:ext>
                </a:extLst>
              </a:tr>
            </a:tbl>
          </a:graphicData>
        </a:graphic>
      </p:graphicFrame>
      <p:sp>
        <p:nvSpPr>
          <p:cNvPr id="7" name="TextBox 6">
            <a:extLst>
              <a:ext uri="{FF2B5EF4-FFF2-40B4-BE49-F238E27FC236}">
                <a16:creationId xmlns:a16="http://schemas.microsoft.com/office/drawing/2014/main" id="{E3634C70-0F84-48CC-B5F0-A409D56F4E94}"/>
              </a:ext>
            </a:extLst>
          </p:cNvPr>
          <p:cNvSpPr txBox="1"/>
          <p:nvPr/>
        </p:nvSpPr>
        <p:spPr>
          <a:xfrm>
            <a:off x="1109208" y="1798629"/>
            <a:ext cx="816051" cy="369332"/>
          </a:xfrm>
          <a:prstGeom prst="rect">
            <a:avLst/>
          </a:prstGeom>
          <a:noFill/>
        </p:spPr>
        <p:txBody>
          <a:bodyPr wrap="square" rtlCol="0">
            <a:spAutoFit/>
          </a:bodyPr>
          <a:lstStyle/>
          <a:p>
            <a:r>
              <a:rPr lang="en-US" dirty="0"/>
              <a:t>Set A</a:t>
            </a:r>
          </a:p>
        </p:txBody>
      </p:sp>
      <p:sp>
        <p:nvSpPr>
          <p:cNvPr id="8" name="TextBox 7">
            <a:extLst>
              <a:ext uri="{FF2B5EF4-FFF2-40B4-BE49-F238E27FC236}">
                <a16:creationId xmlns:a16="http://schemas.microsoft.com/office/drawing/2014/main" id="{945E0F98-372D-4AF3-AB4D-FD18B19CDAE5}"/>
              </a:ext>
            </a:extLst>
          </p:cNvPr>
          <p:cNvSpPr txBox="1"/>
          <p:nvPr/>
        </p:nvSpPr>
        <p:spPr>
          <a:xfrm>
            <a:off x="1130737" y="4508218"/>
            <a:ext cx="816051" cy="369332"/>
          </a:xfrm>
          <a:prstGeom prst="rect">
            <a:avLst/>
          </a:prstGeom>
          <a:noFill/>
        </p:spPr>
        <p:txBody>
          <a:bodyPr wrap="square" rtlCol="0">
            <a:spAutoFit/>
          </a:bodyPr>
          <a:lstStyle/>
          <a:p>
            <a:r>
              <a:rPr lang="en-US" dirty="0"/>
              <a:t>Set B</a:t>
            </a:r>
          </a:p>
        </p:txBody>
      </p:sp>
      <p:graphicFrame>
        <p:nvGraphicFramePr>
          <p:cNvPr id="9" name="Table 9">
            <a:extLst>
              <a:ext uri="{FF2B5EF4-FFF2-40B4-BE49-F238E27FC236}">
                <a16:creationId xmlns:a16="http://schemas.microsoft.com/office/drawing/2014/main" id="{76A45996-A08F-4B6B-9D57-D9A07DFCF250}"/>
              </a:ext>
            </a:extLst>
          </p:cNvPr>
          <p:cNvGraphicFramePr>
            <a:graphicFrameLocks noGrp="1"/>
          </p:cNvGraphicFramePr>
          <p:nvPr>
            <p:extLst>
              <p:ext uri="{D42A27DB-BD31-4B8C-83A1-F6EECF244321}">
                <p14:modId xmlns:p14="http://schemas.microsoft.com/office/powerpoint/2010/main" val="1323991843"/>
              </p:ext>
            </p:extLst>
          </p:nvPr>
        </p:nvGraphicFramePr>
        <p:xfrm>
          <a:off x="2372672" y="3473485"/>
          <a:ext cx="959028" cy="1112520"/>
        </p:xfrm>
        <a:graphic>
          <a:graphicData uri="http://schemas.openxmlformats.org/drawingml/2006/table">
            <a:tbl>
              <a:tblPr firstRow="1" bandRow="1">
                <a:tableStyleId>{5C22544A-7EE6-4342-B048-85BDC9FD1C3A}</a:tableStyleId>
              </a:tblPr>
              <a:tblGrid>
                <a:gridCol w="959028">
                  <a:extLst>
                    <a:ext uri="{9D8B030D-6E8A-4147-A177-3AD203B41FA5}">
                      <a16:colId xmlns:a16="http://schemas.microsoft.com/office/drawing/2014/main" val="694036932"/>
                    </a:ext>
                  </a:extLst>
                </a:gridCol>
              </a:tblGrid>
              <a:tr h="370840">
                <a:tc>
                  <a:txBody>
                    <a:bodyPr/>
                    <a:lstStyle/>
                    <a:p>
                      <a:r>
                        <a:rPr lang="en-US" sz="1600" dirty="0" err="1"/>
                        <a:t>actor_id</a:t>
                      </a:r>
                      <a:endParaRPr lang="en-US" sz="1600" dirty="0"/>
                    </a:p>
                  </a:txBody>
                  <a:tcPr/>
                </a:tc>
                <a:extLst>
                  <a:ext uri="{0D108BD9-81ED-4DB2-BD59-A6C34878D82A}">
                    <a16:rowId xmlns:a16="http://schemas.microsoft.com/office/drawing/2014/main" val="2694241842"/>
                  </a:ext>
                </a:extLst>
              </a:tr>
              <a:tr h="370840">
                <a:tc>
                  <a:txBody>
                    <a:bodyPr/>
                    <a:lstStyle/>
                    <a:p>
                      <a:r>
                        <a:rPr lang="en-US" dirty="0"/>
                        <a:t>11</a:t>
                      </a:r>
                    </a:p>
                  </a:txBody>
                  <a:tcPr/>
                </a:tc>
                <a:extLst>
                  <a:ext uri="{0D108BD9-81ED-4DB2-BD59-A6C34878D82A}">
                    <a16:rowId xmlns:a16="http://schemas.microsoft.com/office/drawing/2014/main" val="2560989712"/>
                  </a:ext>
                </a:extLst>
              </a:tr>
              <a:tr h="370840">
                <a:tc>
                  <a:txBody>
                    <a:bodyPr/>
                    <a:lstStyle/>
                    <a:p>
                      <a:r>
                        <a:rPr lang="en-US" dirty="0"/>
                        <a:t>12</a:t>
                      </a:r>
                    </a:p>
                  </a:txBody>
                  <a:tcPr/>
                </a:tc>
                <a:extLst>
                  <a:ext uri="{0D108BD9-81ED-4DB2-BD59-A6C34878D82A}">
                    <a16:rowId xmlns:a16="http://schemas.microsoft.com/office/drawing/2014/main" val="2129697437"/>
                  </a:ext>
                </a:extLst>
              </a:tr>
            </a:tbl>
          </a:graphicData>
        </a:graphic>
      </p:graphicFrame>
      <p:sp>
        <p:nvSpPr>
          <p:cNvPr id="10" name="TextBox 9">
            <a:extLst>
              <a:ext uri="{FF2B5EF4-FFF2-40B4-BE49-F238E27FC236}">
                <a16:creationId xmlns:a16="http://schemas.microsoft.com/office/drawing/2014/main" id="{61CAD376-1F19-4DB5-94C4-5CC0F7421EAA}"/>
              </a:ext>
            </a:extLst>
          </p:cNvPr>
          <p:cNvSpPr txBox="1"/>
          <p:nvPr/>
        </p:nvSpPr>
        <p:spPr>
          <a:xfrm>
            <a:off x="2287215" y="3059668"/>
            <a:ext cx="1425926" cy="369332"/>
          </a:xfrm>
          <a:prstGeom prst="rect">
            <a:avLst/>
          </a:prstGeom>
          <a:noFill/>
        </p:spPr>
        <p:txBody>
          <a:bodyPr wrap="square" rtlCol="0">
            <a:spAutoFit/>
          </a:bodyPr>
          <a:lstStyle/>
          <a:p>
            <a:r>
              <a:rPr lang="en-US" dirty="0"/>
              <a:t>A except B</a:t>
            </a:r>
          </a:p>
        </p:txBody>
      </p:sp>
      <p:sp>
        <p:nvSpPr>
          <p:cNvPr id="12" name="TextBox 11">
            <a:extLst>
              <a:ext uri="{FF2B5EF4-FFF2-40B4-BE49-F238E27FC236}">
                <a16:creationId xmlns:a16="http://schemas.microsoft.com/office/drawing/2014/main" id="{7F683613-F814-47E4-8A12-D7FD12899F87}"/>
              </a:ext>
            </a:extLst>
          </p:cNvPr>
          <p:cNvSpPr txBox="1"/>
          <p:nvPr/>
        </p:nvSpPr>
        <p:spPr>
          <a:xfrm>
            <a:off x="3518241" y="2965934"/>
            <a:ext cx="1489580" cy="369332"/>
          </a:xfrm>
          <a:prstGeom prst="rect">
            <a:avLst/>
          </a:prstGeom>
          <a:noFill/>
        </p:spPr>
        <p:txBody>
          <a:bodyPr wrap="square" rtlCol="0">
            <a:spAutoFit/>
          </a:bodyPr>
          <a:lstStyle/>
          <a:p>
            <a:r>
              <a:rPr lang="en-US" dirty="0"/>
              <a:t>A except all B</a:t>
            </a:r>
          </a:p>
        </p:txBody>
      </p:sp>
      <p:graphicFrame>
        <p:nvGraphicFramePr>
          <p:cNvPr id="13" name="Table 13">
            <a:extLst>
              <a:ext uri="{FF2B5EF4-FFF2-40B4-BE49-F238E27FC236}">
                <a16:creationId xmlns:a16="http://schemas.microsoft.com/office/drawing/2014/main" id="{1924F87B-0862-4B22-BAF4-DA5EBFBB72BF}"/>
              </a:ext>
            </a:extLst>
          </p:cNvPr>
          <p:cNvGraphicFramePr>
            <a:graphicFrameLocks noGrp="1"/>
          </p:cNvGraphicFramePr>
          <p:nvPr>
            <p:extLst>
              <p:ext uri="{D42A27DB-BD31-4B8C-83A1-F6EECF244321}">
                <p14:modId xmlns:p14="http://schemas.microsoft.com/office/powerpoint/2010/main" val="2013442666"/>
              </p:ext>
            </p:extLst>
          </p:nvPr>
        </p:nvGraphicFramePr>
        <p:xfrm>
          <a:off x="3783517" y="3387781"/>
          <a:ext cx="959028" cy="1483360"/>
        </p:xfrm>
        <a:graphic>
          <a:graphicData uri="http://schemas.openxmlformats.org/drawingml/2006/table">
            <a:tbl>
              <a:tblPr firstRow="1" bandRow="1">
                <a:tableStyleId>{5C22544A-7EE6-4342-B048-85BDC9FD1C3A}</a:tableStyleId>
              </a:tblPr>
              <a:tblGrid>
                <a:gridCol w="959028">
                  <a:extLst>
                    <a:ext uri="{9D8B030D-6E8A-4147-A177-3AD203B41FA5}">
                      <a16:colId xmlns:a16="http://schemas.microsoft.com/office/drawing/2014/main" val="2245156573"/>
                    </a:ext>
                  </a:extLst>
                </a:gridCol>
              </a:tblGrid>
              <a:tr h="370840">
                <a:tc>
                  <a:txBody>
                    <a:bodyPr/>
                    <a:lstStyle/>
                    <a:p>
                      <a:r>
                        <a:rPr lang="en-US" sz="1600" dirty="0" err="1"/>
                        <a:t>actor_id</a:t>
                      </a:r>
                      <a:endParaRPr lang="en-US" sz="1600" dirty="0"/>
                    </a:p>
                  </a:txBody>
                  <a:tcPr/>
                </a:tc>
                <a:extLst>
                  <a:ext uri="{0D108BD9-81ED-4DB2-BD59-A6C34878D82A}">
                    <a16:rowId xmlns:a16="http://schemas.microsoft.com/office/drawing/2014/main" val="4048597113"/>
                  </a:ext>
                </a:extLst>
              </a:tr>
              <a:tr h="370840">
                <a:tc>
                  <a:txBody>
                    <a:bodyPr/>
                    <a:lstStyle/>
                    <a:p>
                      <a:r>
                        <a:rPr lang="en-US" dirty="0"/>
                        <a:t>10</a:t>
                      </a:r>
                    </a:p>
                  </a:txBody>
                  <a:tcPr/>
                </a:tc>
                <a:extLst>
                  <a:ext uri="{0D108BD9-81ED-4DB2-BD59-A6C34878D82A}">
                    <a16:rowId xmlns:a16="http://schemas.microsoft.com/office/drawing/2014/main" val="1274681118"/>
                  </a:ext>
                </a:extLst>
              </a:tr>
              <a:tr h="370840">
                <a:tc>
                  <a:txBody>
                    <a:bodyPr/>
                    <a:lstStyle/>
                    <a:p>
                      <a:r>
                        <a:rPr lang="en-US" dirty="0"/>
                        <a:t>11</a:t>
                      </a:r>
                    </a:p>
                  </a:txBody>
                  <a:tcPr/>
                </a:tc>
                <a:extLst>
                  <a:ext uri="{0D108BD9-81ED-4DB2-BD59-A6C34878D82A}">
                    <a16:rowId xmlns:a16="http://schemas.microsoft.com/office/drawing/2014/main" val="268702972"/>
                  </a:ext>
                </a:extLst>
              </a:tr>
              <a:tr h="370840">
                <a:tc>
                  <a:txBody>
                    <a:bodyPr/>
                    <a:lstStyle/>
                    <a:p>
                      <a:r>
                        <a:rPr lang="en-US" dirty="0"/>
                        <a:t>12</a:t>
                      </a:r>
                    </a:p>
                  </a:txBody>
                  <a:tcPr/>
                </a:tc>
                <a:extLst>
                  <a:ext uri="{0D108BD9-81ED-4DB2-BD59-A6C34878D82A}">
                    <a16:rowId xmlns:a16="http://schemas.microsoft.com/office/drawing/2014/main" val="520526961"/>
                  </a:ext>
                </a:extLst>
              </a:tr>
            </a:tbl>
          </a:graphicData>
        </a:graphic>
      </p:graphicFrame>
      <p:sp>
        <p:nvSpPr>
          <p:cNvPr id="14" name="TextBox 13">
            <a:extLst>
              <a:ext uri="{FF2B5EF4-FFF2-40B4-BE49-F238E27FC236}">
                <a16:creationId xmlns:a16="http://schemas.microsoft.com/office/drawing/2014/main" id="{FD8D5B8D-B0FE-4D82-A9A8-449806531DE0}"/>
              </a:ext>
            </a:extLst>
          </p:cNvPr>
          <p:cNvSpPr txBox="1"/>
          <p:nvPr/>
        </p:nvSpPr>
        <p:spPr>
          <a:xfrm>
            <a:off x="5631678" y="2733968"/>
            <a:ext cx="4704917" cy="2308324"/>
          </a:xfrm>
          <a:prstGeom prst="rect">
            <a:avLst/>
          </a:prstGeom>
          <a:noFill/>
        </p:spPr>
        <p:txBody>
          <a:bodyPr wrap="square" rtlCol="0">
            <a:spAutoFit/>
          </a:bodyPr>
          <a:lstStyle/>
          <a:p>
            <a:r>
              <a:rPr lang="en-US" sz="2400" dirty="0"/>
              <a:t>The difference between the two operators is that </a:t>
            </a:r>
            <a:r>
              <a:rPr lang="en-US" sz="2000" dirty="0">
                <a:latin typeface="Courier New" panose="02070309020205020404" pitchFamily="49" charset="0"/>
                <a:cs typeface="Courier New" panose="02070309020205020404" pitchFamily="49" charset="0"/>
              </a:rPr>
              <a:t>except</a:t>
            </a:r>
            <a:r>
              <a:rPr lang="en-US" sz="2400" dirty="0"/>
              <a:t> removes all occurrences of duplicate data from set A, whereas </a:t>
            </a:r>
            <a:r>
              <a:rPr lang="en-US" sz="2000" dirty="0">
                <a:latin typeface="Courier New" panose="02070309020205020404" pitchFamily="49" charset="0"/>
                <a:cs typeface="Courier New" panose="02070309020205020404" pitchFamily="49" charset="0"/>
              </a:rPr>
              <a:t>except all</a:t>
            </a:r>
            <a:r>
              <a:rPr lang="en-US" sz="2000" dirty="0">
                <a:cs typeface="Courier New" panose="02070309020205020404" pitchFamily="49" charset="0"/>
              </a:rPr>
              <a:t> </a:t>
            </a:r>
            <a:r>
              <a:rPr lang="en-US" sz="2400" dirty="0"/>
              <a:t>removes only what is in set B in </a:t>
            </a:r>
            <a:r>
              <a:rPr lang="en-US" sz="2000" dirty="0">
                <a:latin typeface="Courier New" panose="02070309020205020404" pitchFamily="49" charset="0"/>
                <a:cs typeface="Courier New" panose="02070309020205020404" pitchFamily="49" charset="0"/>
              </a:rPr>
              <a:t>A except all B</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01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6AA0-D6A2-42E7-85FD-FFA4C12AE2E5}"/>
              </a:ext>
            </a:extLst>
          </p:cNvPr>
          <p:cNvSpPr>
            <a:spLocks noGrp="1"/>
          </p:cNvSpPr>
          <p:nvPr>
            <p:ph type="title"/>
          </p:nvPr>
        </p:nvSpPr>
        <p:spPr/>
        <p:txBody>
          <a:bodyPr/>
          <a:lstStyle/>
          <a:p>
            <a:r>
              <a:rPr lang="en-US" dirty="0"/>
              <a:t>Sorting Compound Query Results</a:t>
            </a:r>
          </a:p>
        </p:txBody>
      </p:sp>
      <p:sp>
        <p:nvSpPr>
          <p:cNvPr id="3" name="Content Placeholder 2">
            <a:extLst>
              <a:ext uri="{FF2B5EF4-FFF2-40B4-BE49-F238E27FC236}">
                <a16:creationId xmlns:a16="http://schemas.microsoft.com/office/drawing/2014/main" id="{778DC453-2FB0-4618-BE60-D4E8BF1E5484}"/>
              </a:ext>
            </a:extLst>
          </p:cNvPr>
          <p:cNvSpPr>
            <a:spLocks noGrp="1"/>
          </p:cNvSpPr>
          <p:nvPr>
            <p:ph idx="1"/>
          </p:nvPr>
        </p:nvSpPr>
        <p:spPr>
          <a:xfrm>
            <a:off x="838200" y="1603376"/>
            <a:ext cx="10515600" cy="4351338"/>
          </a:xfrm>
        </p:spPr>
        <p:txBody>
          <a:bodyPr>
            <a:normAutofit/>
          </a:bodyPr>
          <a:lstStyle/>
          <a:p>
            <a:pPr marL="0" indent="0">
              <a:buNone/>
            </a:pPr>
            <a:r>
              <a:rPr lang="en-US" dirty="0"/>
              <a:t>If you want your results to be sorted, you can add an order by clause at the end of the last query. When specifying column names in the order by, you need to choose the column names of the first set. Most of the time the column names will be the same, but sometimes not.</a:t>
            </a:r>
          </a:p>
          <a:p>
            <a:pPr marL="0" indent="0">
              <a:buNone/>
            </a:pPr>
            <a:br>
              <a:rPr lang="en-US" sz="19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mysql</a:t>
            </a:r>
            <a:r>
              <a:rPr lang="en-US" sz="1800" dirty="0">
                <a:latin typeface="Courier New" panose="02070309020205020404" pitchFamily="49" charset="0"/>
                <a:cs typeface="Courier New" panose="02070309020205020404" pitchFamily="49" charset="0"/>
              </a:rPr>
              <a:t>&gt; SELECT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lname</a:t>
            </a:r>
            <a:br>
              <a:rPr lang="en-US" sz="1800" b="1"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FROM actor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WHERE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LIKE 'D%'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UNION ALL</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SELECT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FROM customer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WHERE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c.last_name</a:t>
            </a:r>
            <a:r>
              <a:rPr lang="en-US" sz="1800" dirty="0">
                <a:latin typeface="Courier New" panose="02070309020205020404" pitchFamily="49" charset="0"/>
                <a:cs typeface="Courier New" panose="02070309020205020404" pitchFamily="49" charset="0"/>
              </a:rPr>
              <a:t> LIKE 'D%'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ORDER BY </a:t>
            </a:r>
            <a:r>
              <a:rPr lang="en-US" sz="1800" b="1" dirty="0" err="1">
                <a:latin typeface="Courier New" panose="02070309020205020404" pitchFamily="49" charset="0"/>
                <a:cs typeface="Courier New" panose="02070309020205020404" pitchFamily="49" charset="0"/>
              </a:rPr>
              <a:t>lname</a:t>
            </a:r>
            <a:r>
              <a:rPr lang="en-US" sz="1800"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fname</a:t>
            </a:r>
            <a:r>
              <a:rPr lang="en-US" sz="1800" dirty="0">
                <a:latin typeface="Courier New" panose="02070309020205020404" pitchFamily="49" charset="0"/>
                <a:cs typeface="Courier New" panose="02070309020205020404" pitchFamily="49" charset="0"/>
              </a:rPr>
              <a:t>;</a:t>
            </a:r>
          </a:p>
          <a:p>
            <a:pPr marL="0" indent="0">
              <a:buNone/>
            </a:pPr>
            <a:endParaRPr lang="en-US" dirty="0"/>
          </a:p>
        </p:txBody>
      </p:sp>
      <p:graphicFrame>
        <p:nvGraphicFramePr>
          <p:cNvPr id="5" name="Table 4">
            <a:extLst>
              <a:ext uri="{FF2B5EF4-FFF2-40B4-BE49-F238E27FC236}">
                <a16:creationId xmlns:a16="http://schemas.microsoft.com/office/drawing/2014/main" id="{B1EB5286-8E29-4F4E-9F78-D40613A2D71E}"/>
              </a:ext>
            </a:extLst>
          </p:cNvPr>
          <p:cNvGraphicFramePr>
            <a:graphicFrameLocks noGrp="1"/>
          </p:cNvGraphicFramePr>
          <p:nvPr>
            <p:extLst>
              <p:ext uri="{D42A27DB-BD31-4B8C-83A1-F6EECF244321}">
                <p14:modId xmlns:p14="http://schemas.microsoft.com/office/powerpoint/2010/main" val="3564880790"/>
              </p:ext>
            </p:extLst>
          </p:nvPr>
        </p:nvGraphicFramePr>
        <p:xfrm>
          <a:off x="9779000" y="3107844"/>
          <a:ext cx="2413000" cy="2556936"/>
        </p:xfrm>
        <a:graphic>
          <a:graphicData uri="http://schemas.openxmlformats.org/drawingml/2006/table">
            <a:tbl>
              <a:tblPr firstRow="1" bandRow="1">
                <a:tableStyleId>{5C22544A-7EE6-4342-B048-85BDC9FD1C3A}</a:tableStyleId>
              </a:tblPr>
              <a:tblGrid>
                <a:gridCol w="1206500">
                  <a:extLst>
                    <a:ext uri="{9D8B030D-6E8A-4147-A177-3AD203B41FA5}">
                      <a16:colId xmlns:a16="http://schemas.microsoft.com/office/drawing/2014/main" val="3763610134"/>
                    </a:ext>
                  </a:extLst>
                </a:gridCol>
                <a:gridCol w="1206500">
                  <a:extLst>
                    <a:ext uri="{9D8B030D-6E8A-4147-A177-3AD203B41FA5}">
                      <a16:colId xmlns:a16="http://schemas.microsoft.com/office/drawing/2014/main" val="3177838899"/>
                    </a:ext>
                  </a:extLst>
                </a:gridCol>
              </a:tblGrid>
              <a:tr h="426156">
                <a:tc>
                  <a:txBody>
                    <a:bodyPr/>
                    <a:lstStyle/>
                    <a:p>
                      <a:r>
                        <a:rPr lang="en-US" sz="1600" dirty="0" err="1"/>
                        <a:t>fname</a:t>
                      </a:r>
                      <a:endParaRPr lang="en-US" sz="1600" dirty="0"/>
                    </a:p>
                  </a:txBody>
                  <a:tcPr/>
                </a:tc>
                <a:tc>
                  <a:txBody>
                    <a:bodyPr/>
                    <a:lstStyle/>
                    <a:p>
                      <a:r>
                        <a:rPr lang="en-US" sz="1600" dirty="0" err="1"/>
                        <a:t>lname</a:t>
                      </a:r>
                      <a:endParaRPr lang="en-US" sz="1600" dirty="0"/>
                    </a:p>
                  </a:txBody>
                  <a:tcPr/>
                </a:tc>
                <a:extLst>
                  <a:ext uri="{0D108BD9-81ED-4DB2-BD59-A6C34878D82A}">
                    <a16:rowId xmlns:a16="http://schemas.microsoft.com/office/drawing/2014/main" val="4009256764"/>
                  </a:ext>
                </a:extLst>
              </a:tr>
              <a:tr h="426156">
                <a:tc>
                  <a:txBody>
                    <a:bodyPr/>
                    <a:lstStyle/>
                    <a:p>
                      <a:r>
                        <a:rPr lang="en-US" sz="1600" dirty="0"/>
                        <a:t>JENNIFER</a:t>
                      </a:r>
                    </a:p>
                  </a:txBody>
                  <a:tcPr/>
                </a:tc>
                <a:tc>
                  <a:txBody>
                    <a:bodyPr/>
                    <a:lstStyle/>
                    <a:p>
                      <a:r>
                        <a:rPr lang="en-US" sz="1600" dirty="0"/>
                        <a:t>DAVIS</a:t>
                      </a:r>
                    </a:p>
                  </a:txBody>
                  <a:tcPr/>
                </a:tc>
                <a:extLst>
                  <a:ext uri="{0D108BD9-81ED-4DB2-BD59-A6C34878D82A}">
                    <a16:rowId xmlns:a16="http://schemas.microsoft.com/office/drawing/2014/main" val="76340902"/>
                  </a:ext>
                </a:extLst>
              </a:tr>
              <a:tr h="426156">
                <a:tc>
                  <a:txBody>
                    <a:bodyPr/>
                    <a:lstStyle/>
                    <a:p>
                      <a:r>
                        <a:rPr lang="en-US" sz="1600" dirty="0"/>
                        <a:t>JENNIFER</a:t>
                      </a:r>
                    </a:p>
                  </a:txBody>
                  <a:tcPr/>
                </a:tc>
                <a:tc>
                  <a:txBody>
                    <a:bodyPr/>
                    <a:lstStyle/>
                    <a:p>
                      <a:r>
                        <a:rPr lang="en-US" sz="1600" dirty="0"/>
                        <a:t>DAVIS</a:t>
                      </a:r>
                    </a:p>
                  </a:txBody>
                  <a:tcPr/>
                </a:tc>
                <a:extLst>
                  <a:ext uri="{0D108BD9-81ED-4DB2-BD59-A6C34878D82A}">
                    <a16:rowId xmlns:a16="http://schemas.microsoft.com/office/drawing/2014/main" val="3255483460"/>
                  </a:ext>
                </a:extLst>
              </a:tr>
              <a:tr h="426156">
                <a:tc>
                  <a:txBody>
                    <a:bodyPr/>
                    <a:lstStyle/>
                    <a:p>
                      <a:r>
                        <a:rPr lang="en-US" sz="1600" dirty="0"/>
                        <a:t>JUDY</a:t>
                      </a:r>
                    </a:p>
                  </a:txBody>
                  <a:tcPr/>
                </a:tc>
                <a:tc>
                  <a:txBody>
                    <a:bodyPr/>
                    <a:lstStyle/>
                    <a:p>
                      <a:r>
                        <a:rPr lang="en-US" sz="1600" dirty="0"/>
                        <a:t>DEAN</a:t>
                      </a:r>
                    </a:p>
                  </a:txBody>
                  <a:tcPr/>
                </a:tc>
                <a:extLst>
                  <a:ext uri="{0D108BD9-81ED-4DB2-BD59-A6C34878D82A}">
                    <a16:rowId xmlns:a16="http://schemas.microsoft.com/office/drawing/2014/main" val="2098111663"/>
                  </a:ext>
                </a:extLst>
              </a:tr>
              <a:tr h="426156">
                <a:tc>
                  <a:txBody>
                    <a:bodyPr/>
                    <a:lstStyle/>
                    <a:p>
                      <a:r>
                        <a:rPr lang="en-US" sz="1600" dirty="0"/>
                        <a:t>JODIE</a:t>
                      </a:r>
                    </a:p>
                  </a:txBody>
                  <a:tcPr/>
                </a:tc>
                <a:tc>
                  <a:txBody>
                    <a:bodyPr/>
                    <a:lstStyle/>
                    <a:p>
                      <a:r>
                        <a:rPr lang="en-US" sz="1600" dirty="0"/>
                        <a:t>DEGENERES</a:t>
                      </a:r>
                    </a:p>
                  </a:txBody>
                  <a:tcPr/>
                </a:tc>
                <a:extLst>
                  <a:ext uri="{0D108BD9-81ED-4DB2-BD59-A6C34878D82A}">
                    <a16:rowId xmlns:a16="http://schemas.microsoft.com/office/drawing/2014/main" val="715134885"/>
                  </a:ext>
                </a:extLst>
              </a:tr>
              <a:tr h="426156">
                <a:tc>
                  <a:txBody>
                    <a:bodyPr/>
                    <a:lstStyle/>
                    <a:p>
                      <a:r>
                        <a:rPr lang="en-US" sz="1600" dirty="0"/>
                        <a:t>JULIANNE</a:t>
                      </a:r>
                    </a:p>
                  </a:txBody>
                  <a:tcPr/>
                </a:tc>
                <a:tc>
                  <a:txBody>
                    <a:bodyPr/>
                    <a:lstStyle/>
                    <a:p>
                      <a:r>
                        <a:rPr lang="en-US" sz="1600" dirty="0"/>
                        <a:t>DENCH</a:t>
                      </a:r>
                    </a:p>
                  </a:txBody>
                  <a:tcPr/>
                </a:tc>
                <a:extLst>
                  <a:ext uri="{0D108BD9-81ED-4DB2-BD59-A6C34878D82A}">
                    <a16:rowId xmlns:a16="http://schemas.microsoft.com/office/drawing/2014/main" val="3583158052"/>
                  </a:ext>
                </a:extLst>
              </a:tr>
            </a:tbl>
          </a:graphicData>
        </a:graphic>
      </p:graphicFrame>
    </p:spTree>
    <p:extLst>
      <p:ext uri="{BB962C8B-B14F-4D97-AF65-F5344CB8AC3E}">
        <p14:creationId xmlns:p14="http://schemas.microsoft.com/office/powerpoint/2010/main" val="142303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F822-3192-4C92-8C36-08F10CC7657B}"/>
              </a:ext>
            </a:extLst>
          </p:cNvPr>
          <p:cNvSpPr>
            <a:spLocks noGrp="1"/>
          </p:cNvSpPr>
          <p:nvPr>
            <p:ph type="title"/>
          </p:nvPr>
        </p:nvSpPr>
        <p:spPr/>
        <p:txBody>
          <a:bodyPr/>
          <a:lstStyle/>
          <a:p>
            <a:r>
              <a:rPr lang="en-US" dirty="0"/>
              <a:t>Sorting Compound Query Results</a:t>
            </a:r>
          </a:p>
        </p:txBody>
      </p:sp>
      <p:sp>
        <p:nvSpPr>
          <p:cNvPr id="3" name="Content Placeholder 2">
            <a:extLst>
              <a:ext uri="{FF2B5EF4-FFF2-40B4-BE49-F238E27FC236}">
                <a16:creationId xmlns:a16="http://schemas.microsoft.com/office/drawing/2014/main" id="{C0106B66-322B-4681-A645-003AE854F19B}"/>
              </a:ext>
            </a:extLst>
          </p:cNvPr>
          <p:cNvSpPr>
            <a:spLocks noGrp="1"/>
          </p:cNvSpPr>
          <p:nvPr>
            <p:ph idx="1"/>
          </p:nvPr>
        </p:nvSpPr>
        <p:spPr>
          <a:xfrm>
            <a:off x="838200" y="1895614"/>
            <a:ext cx="10515600" cy="4266648"/>
          </a:xfrm>
        </p:spPr>
        <p:txBody>
          <a:bodyPr>
            <a:normAutofit/>
          </a:bodyPr>
          <a:lstStyle/>
          <a:p>
            <a:pPr marL="0" indent="0">
              <a:buNone/>
            </a:pPr>
            <a:r>
              <a:rPr lang="en-US" dirty="0"/>
              <a:t>In the previous example, the names specified in the two queries are different. If you specify a column name from the second query, you will receive this error. Giving the same name to the columns in both queries will help avoid this issue.</a:t>
            </a:r>
          </a:p>
          <a:p>
            <a:pPr marL="0" indent="0">
              <a:buNone/>
            </a:pP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a.last_name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lname</a:t>
            </a:r>
            <a:br>
              <a:rPr lang="en-US" sz="1600" b="1"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actor 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a.first_name</a:t>
            </a:r>
            <a:r>
              <a:rPr lang="en-US" sz="1600" dirty="0">
                <a:latin typeface="Courier New" panose="02070309020205020404" pitchFamily="49" charset="0"/>
                <a:cs typeface="Courier New" panose="02070309020205020404" pitchFamily="49" charset="0"/>
              </a:rPr>
              <a:t> LIKE 'J%' AND </a:t>
            </a:r>
            <a:r>
              <a:rPr lang="en-US" sz="1600" dirty="0" err="1">
                <a:latin typeface="Courier New" panose="02070309020205020404" pitchFamily="49" charset="0"/>
                <a:cs typeface="Courier New" panose="02070309020205020404" pitchFamily="49" charset="0"/>
              </a:rPr>
              <a:t>a.last_name</a:t>
            </a:r>
            <a:r>
              <a:rPr lang="en-US" sz="1600" dirty="0">
                <a:latin typeface="Courier New" panose="02070309020205020404" pitchFamily="49" charset="0"/>
                <a:cs typeface="Courier New" panose="02070309020205020404" pitchFamily="49" charset="0"/>
              </a:rPr>
              <a:t> LIKE 'D%'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UNION ALL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 c</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c.first_name</a:t>
            </a:r>
            <a:r>
              <a:rPr lang="en-US" sz="1600" dirty="0">
                <a:latin typeface="Courier New" panose="02070309020205020404" pitchFamily="49" charset="0"/>
                <a:cs typeface="Courier New" panose="02070309020205020404" pitchFamily="49" charset="0"/>
              </a:rPr>
              <a:t> LIKE 'J%' AND </a:t>
            </a:r>
            <a:r>
              <a:rPr lang="en-US" sz="1600" dirty="0" err="1">
                <a:latin typeface="Courier New" panose="02070309020205020404" pitchFamily="49" charset="0"/>
                <a:cs typeface="Courier New" panose="02070309020205020404" pitchFamily="49" charset="0"/>
              </a:rPr>
              <a:t>c.last_name</a:t>
            </a:r>
            <a:r>
              <a:rPr lang="en-US" sz="1600" dirty="0">
                <a:latin typeface="Courier New" panose="02070309020205020404" pitchFamily="49" charset="0"/>
                <a:cs typeface="Courier New" panose="02070309020205020404" pitchFamily="49" charset="0"/>
              </a:rPr>
              <a:t> LIKE 'D%'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ORDER BY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ERROR 1054 (42S22): Unknown column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in 'order clause'</a:t>
            </a:r>
            <a:endParaRPr lang="en-US" dirty="0"/>
          </a:p>
        </p:txBody>
      </p:sp>
    </p:spTree>
    <p:extLst>
      <p:ext uri="{BB962C8B-B14F-4D97-AF65-F5344CB8AC3E}">
        <p14:creationId xmlns:p14="http://schemas.microsoft.com/office/powerpoint/2010/main" val="419195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5F40-AF8D-4487-BEC3-95A408391B1B}"/>
              </a:ext>
            </a:extLst>
          </p:cNvPr>
          <p:cNvSpPr>
            <a:spLocks noGrp="1"/>
          </p:cNvSpPr>
          <p:nvPr>
            <p:ph type="title"/>
          </p:nvPr>
        </p:nvSpPr>
        <p:spPr/>
        <p:txBody>
          <a:bodyPr/>
          <a:lstStyle/>
          <a:p>
            <a:r>
              <a:rPr lang="en-US" dirty="0"/>
              <a:t>Set Operation Precedence</a:t>
            </a:r>
          </a:p>
        </p:txBody>
      </p:sp>
      <p:sp>
        <p:nvSpPr>
          <p:cNvPr id="3" name="Content Placeholder 2">
            <a:extLst>
              <a:ext uri="{FF2B5EF4-FFF2-40B4-BE49-F238E27FC236}">
                <a16:creationId xmlns:a16="http://schemas.microsoft.com/office/drawing/2014/main" id="{29C6C7DF-7130-4C6B-86E1-D7DCE2093DB9}"/>
              </a:ext>
            </a:extLst>
          </p:cNvPr>
          <p:cNvSpPr>
            <a:spLocks noGrp="1"/>
          </p:cNvSpPr>
          <p:nvPr>
            <p:ph idx="1"/>
          </p:nvPr>
        </p:nvSpPr>
        <p:spPr>
          <a:xfrm>
            <a:off x="838200" y="1470991"/>
            <a:ext cx="11264900" cy="4283766"/>
          </a:xfrm>
        </p:spPr>
        <p:txBody>
          <a:bodyPr/>
          <a:lstStyle/>
          <a:p>
            <a:pPr marL="0" indent="0">
              <a:buNone/>
            </a:pPr>
            <a:r>
              <a:rPr lang="en-US" sz="2400" dirty="0"/>
              <a:t>Some queries contain more than 1 set operator, an it matters in which order the set operators are in. The first and second queries are separated by the </a:t>
            </a:r>
            <a:r>
              <a:rPr lang="en-US" sz="2000" dirty="0">
                <a:latin typeface="Courier New" panose="02070309020205020404" pitchFamily="49" charset="0"/>
                <a:cs typeface="Courier New" panose="02070309020205020404" pitchFamily="49" charset="0"/>
              </a:rPr>
              <a:t>union all</a:t>
            </a:r>
            <a:r>
              <a:rPr lang="en-US" sz="2400" dirty="0"/>
              <a:t> operator, while the second and third are separated by the operator.</a:t>
            </a:r>
          </a:p>
        </p:txBody>
      </p:sp>
      <p:sp>
        <p:nvSpPr>
          <p:cNvPr id="4" name="TextBox 3">
            <a:extLst>
              <a:ext uri="{FF2B5EF4-FFF2-40B4-BE49-F238E27FC236}">
                <a16:creationId xmlns:a16="http://schemas.microsoft.com/office/drawing/2014/main" id="{3C4A4E4C-1344-425B-A300-FF127202C4EF}"/>
              </a:ext>
            </a:extLst>
          </p:cNvPr>
          <p:cNvSpPr txBox="1"/>
          <p:nvPr/>
        </p:nvSpPr>
        <p:spPr>
          <a:xfrm>
            <a:off x="838200" y="2464554"/>
            <a:ext cx="11518900" cy="3416320"/>
          </a:xfrm>
          <a:prstGeom prst="rect">
            <a:avLst/>
          </a:prstGeom>
          <a:noFill/>
        </p:spPr>
        <p:txBody>
          <a:bodyPr wrap="square" rtlCol="0">
            <a:spAutoFit/>
          </a:bodyPr>
          <a:lstStyle/>
          <a:p>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a.last_name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FROM actor 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WHERE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LIKE 'J%' AND </a:t>
            </a:r>
            <a:r>
              <a:rPr lang="en-US" dirty="0" err="1">
                <a:latin typeface="Courier New" panose="02070309020205020404" pitchFamily="49" charset="0"/>
                <a:cs typeface="Courier New" panose="02070309020205020404" pitchFamily="49" charset="0"/>
              </a:rPr>
              <a:t>a.last_name</a:t>
            </a:r>
            <a:r>
              <a:rPr lang="en-US" dirty="0">
                <a:latin typeface="Courier New" panose="02070309020205020404" pitchFamily="49" charset="0"/>
                <a:cs typeface="Courier New" panose="02070309020205020404" pitchFamily="49" charset="0"/>
              </a:rPr>
              <a:t> LIKE 'D%'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a:t>
            </a:r>
            <a:r>
              <a:rPr lang="en-US" b="1" dirty="0">
                <a:latin typeface="Courier New" panose="02070309020205020404" pitchFamily="49" charset="0"/>
                <a:cs typeface="Courier New" panose="02070309020205020404" pitchFamily="49" charset="0"/>
              </a:rPr>
              <a:t>UNION ALL</a:t>
            </a:r>
            <a:br>
              <a:rPr lang="en-US" b="1"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SELECT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a.last_name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FROM actor 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WHERE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LIKE 'M%' AND </a:t>
            </a:r>
            <a:r>
              <a:rPr lang="en-US" dirty="0" err="1">
                <a:latin typeface="Courier New" panose="02070309020205020404" pitchFamily="49" charset="0"/>
                <a:cs typeface="Courier New" panose="02070309020205020404" pitchFamily="49" charset="0"/>
              </a:rPr>
              <a:t>a.last_name</a:t>
            </a:r>
            <a:r>
              <a:rPr lang="en-US" dirty="0">
                <a:latin typeface="Courier New" panose="02070309020205020404" pitchFamily="49" charset="0"/>
                <a:cs typeface="Courier New" panose="02070309020205020404" pitchFamily="49" charset="0"/>
              </a:rPr>
              <a:t> LIKE 'T%'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a:t>
            </a:r>
            <a:r>
              <a:rPr lang="en-US" b="1" dirty="0">
                <a:latin typeface="Courier New" panose="02070309020205020404" pitchFamily="49" charset="0"/>
                <a:cs typeface="Courier New" panose="02070309020205020404" pitchFamily="49" charset="0"/>
              </a:rPr>
              <a:t>UNION</a:t>
            </a:r>
          </a:p>
          <a:p>
            <a:r>
              <a:rPr lang="en-US" dirty="0">
                <a:latin typeface="Courier New" panose="02070309020205020404" pitchFamily="49" charset="0"/>
                <a:cs typeface="Courier New" panose="02070309020205020404" pitchFamily="49" charset="0"/>
              </a:rPr>
              <a:t>    -&gt; SELECT </a:t>
            </a:r>
            <a:r>
              <a:rPr lang="en-US" dirty="0" err="1">
                <a:latin typeface="Courier New" panose="02070309020205020404" pitchFamily="49" charset="0"/>
                <a:cs typeface="Courier New" panose="02070309020205020404" pitchFamily="49" charset="0"/>
              </a:rPr>
              <a:t>c.first_name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c.last_name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FROM customer c</a:t>
            </a:r>
          </a:p>
          <a:p>
            <a:r>
              <a:rPr lang="en-US" dirty="0">
                <a:latin typeface="Courier New" panose="02070309020205020404" pitchFamily="49" charset="0"/>
                <a:cs typeface="Courier New" panose="02070309020205020404" pitchFamily="49" charset="0"/>
              </a:rPr>
              <a:t>    -&gt; WHERE </a:t>
            </a:r>
            <a:r>
              <a:rPr lang="en-US" dirty="0" err="1">
                <a:latin typeface="Courier New" panose="02070309020205020404" pitchFamily="49" charset="0"/>
                <a:cs typeface="Courier New" panose="02070309020205020404" pitchFamily="49" charset="0"/>
              </a:rPr>
              <a:t>c.first_name</a:t>
            </a:r>
            <a:r>
              <a:rPr lang="en-US" dirty="0">
                <a:latin typeface="Courier New" panose="02070309020205020404" pitchFamily="49" charset="0"/>
                <a:cs typeface="Courier New" panose="02070309020205020404" pitchFamily="49" charset="0"/>
              </a:rPr>
              <a:t> LIKE 'J%' AND </a:t>
            </a:r>
            <a:r>
              <a:rPr lang="en-US" dirty="0" err="1">
                <a:latin typeface="Courier New" panose="02070309020205020404" pitchFamily="49" charset="0"/>
                <a:cs typeface="Courier New" panose="02070309020205020404" pitchFamily="49" charset="0"/>
              </a:rPr>
              <a:t>c.last_name</a:t>
            </a:r>
            <a:r>
              <a:rPr lang="en-US" dirty="0">
                <a:latin typeface="Courier New" panose="02070309020205020404" pitchFamily="49" charset="0"/>
                <a:cs typeface="Courier New" panose="02070309020205020404" pitchFamily="49" charset="0"/>
              </a:rPr>
              <a:t> LIKE 'D%’;</a:t>
            </a:r>
          </a:p>
        </p:txBody>
      </p:sp>
      <p:graphicFrame>
        <p:nvGraphicFramePr>
          <p:cNvPr id="5" name="Table 5">
            <a:extLst>
              <a:ext uri="{FF2B5EF4-FFF2-40B4-BE49-F238E27FC236}">
                <a16:creationId xmlns:a16="http://schemas.microsoft.com/office/drawing/2014/main" id="{D5D60382-68CC-48A5-A7F9-E0D3BA93B0A1}"/>
              </a:ext>
            </a:extLst>
          </p:cNvPr>
          <p:cNvGraphicFramePr>
            <a:graphicFrameLocks noGrp="1"/>
          </p:cNvGraphicFramePr>
          <p:nvPr>
            <p:extLst>
              <p:ext uri="{D42A27DB-BD31-4B8C-83A1-F6EECF244321}">
                <p14:modId xmlns:p14="http://schemas.microsoft.com/office/powerpoint/2010/main" val="2307543091"/>
              </p:ext>
            </p:extLst>
          </p:nvPr>
        </p:nvGraphicFramePr>
        <p:xfrm>
          <a:off x="9486900" y="2464554"/>
          <a:ext cx="2705100" cy="2595880"/>
        </p:xfrm>
        <a:graphic>
          <a:graphicData uri="http://schemas.openxmlformats.org/drawingml/2006/table">
            <a:tbl>
              <a:tblPr firstRow="1" bandRow="1">
                <a:tableStyleId>{5C22544A-7EE6-4342-B048-85BDC9FD1C3A}</a:tableStyleId>
              </a:tblPr>
              <a:tblGrid>
                <a:gridCol w="1352550">
                  <a:extLst>
                    <a:ext uri="{9D8B030D-6E8A-4147-A177-3AD203B41FA5}">
                      <a16:colId xmlns:a16="http://schemas.microsoft.com/office/drawing/2014/main" val="3676429280"/>
                    </a:ext>
                  </a:extLst>
                </a:gridCol>
                <a:gridCol w="1352550">
                  <a:extLst>
                    <a:ext uri="{9D8B030D-6E8A-4147-A177-3AD203B41FA5}">
                      <a16:colId xmlns:a16="http://schemas.microsoft.com/office/drawing/2014/main" val="3010009105"/>
                    </a:ext>
                  </a:extLst>
                </a:gridCol>
              </a:tblGrid>
              <a:tr h="370840">
                <a:tc>
                  <a:txBody>
                    <a:bodyPr/>
                    <a:lstStyle/>
                    <a:p>
                      <a:r>
                        <a:rPr lang="en-US" dirty="0" err="1"/>
                        <a:t>first_name</a:t>
                      </a:r>
                      <a:endParaRPr lang="en-US" dirty="0"/>
                    </a:p>
                  </a:txBody>
                  <a:tcPr/>
                </a:tc>
                <a:tc>
                  <a:txBody>
                    <a:bodyPr/>
                    <a:lstStyle/>
                    <a:p>
                      <a:r>
                        <a:rPr lang="en-US" dirty="0" err="1"/>
                        <a:t>last_name</a:t>
                      </a:r>
                      <a:endParaRPr lang="en-US" dirty="0"/>
                    </a:p>
                  </a:txBody>
                  <a:tcPr/>
                </a:tc>
                <a:extLst>
                  <a:ext uri="{0D108BD9-81ED-4DB2-BD59-A6C34878D82A}">
                    <a16:rowId xmlns:a16="http://schemas.microsoft.com/office/drawing/2014/main" val="782904246"/>
                  </a:ext>
                </a:extLst>
              </a:tr>
              <a:tr h="370840">
                <a:tc>
                  <a:txBody>
                    <a:bodyPr/>
                    <a:lstStyle/>
                    <a:p>
                      <a:r>
                        <a:rPr lang="en-US" dirty="0"/>
                        <a:t>JENNIFER</a:t>
                      </a:r>
                    </a:p>
                  </a:txBody>
                  <a:tcPr/>
                </a:tc>
                <a:tc>
                  <a:txBody>
                    <a:bodyPr/>
                    <a:lstStyle/>
                    <a:p>
                      <a:r>
                        <a:rPr lang="en-US" dirty="0"/>
                        <a:t>DAVIS</a:t>
                      </a:r>
                    </a:p>
                  </a:txBody>
                  <a:tcPr/>
                </a:tc>
                <a:extLst>
                  <a:ext uri="{0D108BD9-81ED-4DB2-BD59-A6C34878D82A}">
                    <a16:rowId xmlns:a16="http://schemas.microsoft.com/office/drawing/2014/main" val="1570905267"/>
                  </a:ext>
                </a:extLst>
              </a:tr>
              <a:tr h="370840">
                <a:tc>
                  <a:txBody>
                    <a:bodyPr/>
                    <a:lstStyle/>
                    <a:p>
                      <a:r>
                        <a:rPr lang="en-US" dirty="0"/>
                        <a:t>JUDY</a:t>
                      </a:r>
                    </a:p>
                  </a:txBody>
                  <a:tcPr/>
                </a:tc>
                <a:tc>
                  <a:txBody>
                    <a:bodyPr/>
                    <a:lstStyle/>
                    <a:p>
                      <a:r>
                        <a:rPr lang="en-US" dirty="0"/>
                        <a:t>DEAN</a:t>
                      </a:r>
                    </a:p>
                  </a:txBody>
                  <a:tcPr/>
                </a:tc>
                <a:extLst>
                  <a:ext uri="{0D108BD9-81ED-4DB2-BD59-A6C34878D82A}">
                    <a16:rowId xmlns:a16="http://schemas.microsoft.com/office/drawing/2014/main" val="3093984944"/>
                  </a:ext>
                </a:extLst>
              </a:tr>
              <a:tr h="370840">
                <a:tc>
                  <a:txBody>
                    <a:bodyPr/>
                    <a:lstStyle/>
                    <a:p>
                      <a:r>
                        <a:rPr lang="en-US" dirty="0"/>
                        <a:t>JODIE</a:t>
                      </a:r>
                    </a:p>
                  </a:txBody>
                  <a:tcPr/>
                </a:tc>
                <a:tc>
                  <a:txBody>
                    <a:bodyPr/>
                    <a:lstStyle/>
                    <a:p>
                      <a:r>
                        <a:rPr lang="en-US" dirty="0"/>
                        <a:t>DEGENERES</a:t>
                      </a:r>
                    </a:p>
                  </a:txBody>
                  <a:tcPr/>
                </a:tc>
                <a:extLst>
                  <a:ext uri="{0D108BD9-81ED-4DB2-BD59-A6C34878D82A}">
                    <a16:rowId xmlns:a16="http://schemas.microsoft.com/office/drawing/2014/main" val="4042075829"/>
                  </a:ext>
                </a:extLst>
              </a:tr>
              <a:tr h="370840">
                <a:tc>
                  <a:txBody>
                    <a:bodyPr/>
                    <a:lstStyle/>
                    <a:p>
                      <a:r>
                        <a:rPr lang="en-US" dirty="0"/>
                        <a:t>JULIANNE</a:t>
                      </a:r>
                    </a:p>
                  </a:txBody>
                  <a:tcPr/>
                </a:tc>
                <a:tc>
                  <a:txBody>
                    <a:bodyPr/>
                    <a:lstStyle/>
                    <a:p>
                      <a:r>
                        <a:rPr lang="en-US" dirty="0"/>
                        <a:t>DENCH</a:t>
                      </a:r>
                    </a:p>
                  </a:txBody>
                  <a:tcPr/>
                </a:tc>
                <a:extLst>
                  <a:ext uri="{0D108BD9-81ED-4DB2-BD59-A6C34878D82A}">
                    <a16:rowId xmlns:a16="http://schemas.microsoft.com/office/drawing/2014/main" val="3957747646"/>
                  </a:ext>
                </a:extLst>
              </a:tr>
              <a:tr h="370840">
                <a:tc>
                  <a:txBody>
                    <a:bodyPr/>
                    <a:lstStyle/>
                    <a:p>
                      <a:r>
                        <a:rPr lang="en-US" dirty="0"/>
                        <a:t>MARY</a:t>
                      </a:r>
                    </a:p>
                  </a:txBody>
                  <a:tcPr/>
                </a:tc>
                <a:tc>
                  <a:txBody>
                    <a:bodyPr/>
                    <a:lstStyle/>
                    <a:p>
                      <a:r>
                        <a:rPr lang="en-US" dirty="0"/>
                        <a:t>TANDY</a:t>
                      </a:r>
                    </a:p>
                  </a:txBody>
                  <a:tcPr/>
                </a:tc>
                <a:extLst>
                  <a:ext uri="{0D108BD9-81ED-4DB2-BD59-A6C34878D82A}">
                    <a16:rowId xmlns:a16="http://schemas.microsoft.com/office/drawing/2014/main" val="3887440448"/>
                  </a:ext>
                </a:extLst>
              </a:tr>
              <a:tr h="370840">
                <a:tc>
                  <a:txBody>
                    <a:bodyPr/>
                    <a:lstStyle/>
                    <a:p>
                      <a:r>
                        <a:rPr lang="en-US" dirty="0"/>
                        <a:t>MENA</a:t>
                      </a:r>
                    </a:p>
                  </a:txBody>
                  <a:tcPr/>
                </a:tc>
                <a:tc>
                  <a:txBody>
                    <a:bodyPr/>
                    <a:lstStyle/>
                    <a:p>
                      <a:r>
                        <a:rPr lang="en-US" dirty="0"/>
                        <a:t>TEMPLE</a:t>
                      </a:r>
                    </a:p>
                  </a:txBody>
                  <a:tcPr/>
                </a:tc>
                <a:extLst>
                  <a:ext uri="{0D108BD9-81ED-4DB2-BD59-A6C34878D82A}">
                    <a16:rowId xmlns:a16="http://schemas.microsoft.com/office/drawing/2014/main" val="2890481993"/>
                  </a:ext>
                </a:extLst>
              </a:tr>
            </a:tbl>
          </a:graphicData>
        </a:graphic>
      </p:graphicFrame>
    </p:spTree>
    <p:extLst>
      <p:ext uri="{BB962C8B-B14F-4D97-AF65-F5344CB8AC3E}">
        <p14:creationId xmlns:p14="http://schemas.microsoft.com/office/powerpoint/2010/main" val="2378472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1E0B-EA57-4CD4-8C25-C11F27E7FB66}"/>
              </a:ext>
            </a:extLst>
          </p:cNvPr>
          <p:cNvSpPr>
            <a:spLocks noGrp="1"/>
          </p:cNvSpPr>
          <p:nvPr>
            <p:ph type="title"/>
          </p:nvPr>
        </p:nvSpPr>
        <p:spPr/>
        <p:txBody>
          <a:bodyPr/>
          <a:lstStyle/>
          <a:p>
            <a:r>
              <a:rPr lang="en-US" dirty="0"/>
              <a:t>Set Operation Precedence</a:t>
            </a:r>
          </a:p>
        </p:txBody>
      </p:sp>
      <p:sp>
        <p:nvSpPr>
          <p:cNvPr id="3" name="Content Placeholder 2">
            <a:extLst>
              <a:ext uri="{FF2B5EF4-FFF2-40B4-BE49-F238E27FC236}">
                <a16:creationId xmlns:a16="http://schemas.microsoft.com/office/drawing/2014/main" id="{ED1EF5C1-7BCB-42D0-9CBB-BC1165780D7C}"/>
              </a:ext>
            </a:extLst>
          </p:cNvPr>
          <p:cNvSpPr>
            <a:spLocks noGrp="1"/>
          </p:cNvSpPr>
          <p:nvPr>
            <p:ph idx="1"/>
          </p:nvPr>
        </p:nvSpPr>
        <p:spPr/>
        <p:txBody>
          <a:bodyPr/>
          <a:lstStyle/>
          <a:p>
            <a:pPr marL="0" indent="0">
              <a:buNone/>
            </a:pPr>
            <a:r>
              <a:rPr lang="en-US" dirty="0"/>
              <a:t>Here is the same compound query with the set operators reversed: </a:t>
            </a:r>
          </a:p>
        </p:txBody>
      </p:sp>
      <p:sp>
        <p:nvSpPr>
          <p:cNvPr id="4" name="TextBox 3">
            <a:extLst>
              <a:ext uri="{FF2B5EF4-FFF2-40B4-BE49-F238E27FC236}">
                <a16:creationId xmlns:a16="http://schemas.microsoft.com/office/drawing/2014/main" id="{11A531C6-793A-40ED-BB0A-91D04BEA1DCA}"/>
              </a:ext>
            </a:extLst>
          </p:cNvPr>
          <p:cNvSpPr txBox="1"/>
          <p:nvPr/>
        </p:nvSpPr>
        <p:spPr>
          <a:xfrm>
            <a:off x="838200" y="2159754"/>
            <a:ext cx="11518900" cy="3416320"/>
          </a:xfrm>
          <a:prstGeom prst="rect">
            <a:avLst/>
          </a:prstGeom>
          <a:noFill/>
        </p:spPr>
        <p:txBody>
          <a:bodyPr wrap="square" rtlCol="0">
            <a:spAutoFit/>
          </a:bodyPr>
          <a:lstStyle/>
          <a:p>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a.last_name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FROM actor 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WHERE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LIKE 'J%' AND </a:t>
            </a:r>
            <a:r>
              <a:rPr lang="en-US" dirty="0" err="1">
                <a:latin typeface="Courier New" panose="02070309020205020404" pitchFamily="49" charset="0"/>
                <a:cs typeface="Courier New" panose="02070309020205020404" pitchFamily="49" charset="0"/>
              </a:rPr>
              <a:t>a.last_name</a:t>
            </a:r>
            <a:r>
              <a:rPr lang="en-US" dirty="0">
                <a:latin typeface="Courier New" panose="02070309020205020404" pitchFamily="49" charset="0"/>
                <a:cs typeface="Courier New" panose="02070309020205020404" pitchFamily="49" charset="0"/>
              </a:rPr>
              <a:t> LIKE 'D%'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a:t>
            </a:r>
            <a:r>
              <a:rPr lang="en-US" b="1" dirty="0">
                <a:latin typeface="Courier New" panose="02070309020205020404" pitchFamily="49" charset="0"/>
                <a:cs typeface="Courier New" panose="02070309020205020404" pitchFamily="49" charset="0"/>
              </a:rPr>
              <a:t>UNION</a:t>
            </a:r>
            <a:br>
              <a:rPr lang="en-US" b="1"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SELECT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a.last_name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FROM actor 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WHERE </a:t>
            </a:r>
            <a:r>
              <a:rPr lang="en-US" dirty="0" err="1">
                <a:latin typeface="Courier New" panose="02070309020205020404" pitchFamily="49" charset="0"/>
                <a:cs typeface="Courier New" panose="02070309020205020404" pitchFamily="49" charset="0"/>
              </a:rPr>
              <a:t>a.first_name</a:t>
            </a:r>
            <a:r>
              <a:rPr lang="en-US" dirty="0">
                <a:latin typeface="Courier New" panose="02070309020205020404" pitchFamily="49" charset="0"/>
                <a:cs typeface="Courier New" panose="02070309020205020404" pitchFamily="49" charset="0"/>
              </a:rPr>
              <a:t> LIKE 'M%' AND </a:t>
            </a:r>
            <a:r>
              <a:rPr lang="en-US" dirty="0" err="1">
                <a:latin typeface="Courier New" panose="02070309020205020404" pitchFamily="49" charset="0"/>
                <a:cs typeface="Courier New" panose="02070309020205020404" pitchFamily="49" charset="0"/>
              </a:rPr>
              <a:t>a.last_name</a:t>
            </a:r>
            <a:r>
              <a:rPr lang="en-US" dirty="0">
                <a:latin typeface="Courier New" panose="02070309020205020404" pitchFamily="49" charset="0"/>
                <a:cs typeface="Courier New" panose="02070309020205020404" pitchFamily="49" charset="0"/>
              </a:rPr>
              <a:t> LIKE 'T%'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a:t>
            </a:r>
            <a:r>
              <a:rPr lang="en-US" b="1" dirty="0">
                <a:latin typeface="Courier New" panose="02070309020205020404" pitchFamily="49" charset="0"/>
                <a:cs typeface="Courier New" panose="02070309020205020404" pitchFamily="49" charset="0"/>
              </a:rPr>
              <a:t>UNION ALL</a:t>
            </a:r>
            <a:br>
              <a:rPr lang="en-US" b="1"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SELECT </a:t>
            </a:r>
            <a:r>
              <a:rPr lang="en-US" dirty="0" err="1">
                <a:latin typeface="Courier New" panose="02070309020205020404" pitchFamily="49" charset="0"/>
                <a:cs typeface="Courier New" panose="02070309020205020404" pitchFamily="49" charset="0"/>
              </a:rPr>
              <a:t>c.first_name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c.last_name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-&gt; FROM customer c</a:t>
            </a:r>
          </a:p>
          <a:p>
            <a:r>
              <a:rPr lang="en-US" dirty="0">
                <a:latin typeface="Courier New" panose="02070309020205020404" pitchFamily="49" charset="0"/>
                <a:cs typeface="Courier New" panose="02070309020205020404" pitchFamily="49" charset="0"/>
              </a:rPr>
              <a:t>    -&gt; WHERE </a:t>
            </a:r>
            <a:r>
              <a:rPr lang="en-US" dirty="0" err="1">
                <a:latin typeface="Courier New" panose="02070309020205020404" pitchFamily="49" charset="0"/>
                <a:cs typeface="Courier New" panose="02070309020205020404" pitchFamily="49" charset="0"/>
              </a:rPr>
              <a:t>c.first_name</a:t>
            </a:r>
            <a:r>
              <a:rPr lang="en-US" dirty="0">
                <a:latin typeface="Courier New" panose="02070309020205020404" pitchFamily="49" charset="0"/>
                <a:cs typeface="Courier New" panose="02070309020205020404" pitchFamily="49" charset="0"/>
              </a:rPr>
              <a:t> LIKE 'J%' AND </a:t>
            </a:r>
            <a:r>
              <a:rPr lang="en-US" dirty="0" err="1">
                <a:latin typeface="Courier New" panose="02070309020205020404" pitchFamily="49" charset="0"/>
                <a:cs typeface="Courier New" panose="02070309020205020404" pitchFamily="49" charset="0"/>
              </a:rPr>
              <a:t>c.last_name</a:t>
            </a:r>
            <a:r>
              <a:rPr lang="en-US" dirty="0">
                <a:latin typeface="Courier New" panose="02070309020205020404" pitchFamily="49" charset="0"/>
                <a:cs typeface="Courier New" panose="02070309020205020404" pitchFamily="49" charset="0"/>
              </a:rPr>
              <a:t> LIKE 'D%’;</a:t>
            </a:r>
          </a:p>
        </p:txBody>
      </p:sp>
      <p:graphicFrame>
        <p:nvGraphicFramePr>
          <p:cNvPr id="5" name="Table 5">
            <a:extLst>
              <a:ext uri="{FF2B5EF4-FFF2-40B4-BE49-F238E27FC236}">
                <a16:creationId xmlns:a16="http://schemas.microsoft.com/office/drawing/2014/main" id="{4A3FA661-FE19-45DB-BEC1-7212BC6A0691}"/>
              </a:ext>
            </a:extLst>
          </p:cNvPr>
          <p:cNvGraphicFramePr>
            <a:graphicFrameLocks noGrp="1"/>
          </p:cNvGraphicFramePr>
          <p:nvPr>
            <p:extLst>
              <p:ext uri="{D42A27DB-BD31-4B8C-83A1-F6EECF244321}">
                <p14:modId xmlns:p14="http://schemas.microsoft.com/office/powerpoint/2010/main" val="426540920"/>
              </p:ext>
            </p:extLst>
          </p:nvPr>
        </p:nvGraphicFramePr>
        <p:xfrm>
          <a:off x="9461500" y="2332355"/>
          <a:ext cx="2590800" cy="29667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3730129946"/>
                    </a:ext>
                  </a:extLst>
                </a:gridCol>
                <a:gridCol w="1295400">
                  <a:extLst>
                    <a:ext uri="{9D8B030D-6E8A-4147-A177-3AD203B41FA5}">
                      <a16:colId xmlns:a16="http://schemas.microsoft.com/office/drawing/2014/main" val="1637618475"/>
                    </a:ext>
                  </a:extLst>
                </a:gridCol>
              </a:tblGrid>
              <a:tr h="370840">
                <a:tc>
                  <a:txBody>
                    <a:bodyPr/>
                    <a:lstStyle/>
                    <a:p>
                      <a:r>
                        <a:rPr lang="en-US" dirty="0" err="1"/>
                        <a:t>First_name</a:t>
                      </a:r>
                      <a:endParaRPr lang="en-US" dirty="0"/>
                    </a:p>
                  </a:txBody>
                  <a:tcPr/>
                </a:tc>
                <a:tc>
                  <a:txBody>
                    <a:bodyPr/>
                    <a:lstStyle/>
                    <a:p>
                      <a:r>
                        <a:rPr lang="en-US" dirty="0" err="1"/>
                        <a:t>Last_name</a:t>
                      </a:r>
                      <a:endParaRPr lang="en-US" dirty="0"/>
                    </a:p>
                  </a:txBody>
                  <a:tcPr/>
                </a:tc>
                <a:extLst>
                  <a:ext uri="{0D108BD9-81ED-4DB2-BD59-A6C34878D82A}">
                    <a16:rowId xmlns:a16="http://schemas.microsoft.com/office/drawing/2014/main" val="2853879148"/>
                  </a:ext>
                </a:extLst>
              </a:tr>
              <a:tr h="370840">
                <a:tc>
                  <a:txBody>
                    <a:bodyPr/>
                    <a:lstStyle/>
                    <a:p>
                      <a:r>
                        <a:rPr lang="en-US" dirty="0"/>
                        <a:t>JENNIFER</a:t>
                      </a:r>
                    </a:p>
                  </a:txBody>
                  <a:tcPr/>
                </a:tc>
                <a:tc>
                  <a:txBody>
                    <a:bodyPr/>
                    <a:lstStyle/>
                    <a:p>
                      <a:r>
                        <a:rPr lang="en-US" dirty="0"/>
                        <a:t>DAVIS</a:t>
                      </a:r>
                    </a:p>
                  </a:txBody>
                  <a:tcPr/>
                </a:tc>
                <a:extLst>
                  <a:ext uri="{0D108BD9-81ED-4DB2-BD59-A6C34878D82A}">
                    <a16:rowId xmlns:a16="http://schemas.microsoft.com/office/drawing/2014/main" val="3537221759"/>
                  </a:ext>
                </a:extLst>
              </a:tr>
              <a:tr h="370840">
                <a:tc>
                  <a:txBody>
                    <a:bodyPr/>
                    <a:lstStyle/>
                    <a:p>
                      <a:r>
                        <a:rPr lang="en-US" dirty="0"/>
                        <a:t>JUDY</a:t>
                      </a:r>
                    </a:p>
                  </a:txBody>
                  <a:tcPr/>
                </a:tc>
                <a:tc>
                  <a:txBody>
                    <a:bodyPr/>
                    <a:lstStyle/>
                    <a:p>
                      <a:r>
                        <a:rPr lang="en-US" dirty="0"/>
                        <a:t>DEAN</a:t>
                      </a:r>
                    </a:p>
                  </a:txBody>
                  <a:tcPr/>
                </a:tc>
                <a:extLst>
                  <a:ext uri="{0D108BD9-81ED-4DB2-BD59-A6C34878D82A}">
                    <a16:rowId xmlns:a16="http://schemas.microsoft.com/office/drawing/2014/main" val="608424266"/>
                  </a:ext>
                </a:extLst>
              </a:tr>
              <a:tr h="370840">
                <a:tc>
                  <a:txBody>
                    <a:bodyPr/>
                    <a:lstStyle/>
                    <a:p>
                      <a:r>
                        <a:rPr lang="en-US" dirty="0"/>
                        <a:t>JODIE</a:t>
                      </a:r>
                    </a:p>
                  </a:txBody>
                  <a:tcPr/>
                </a:tc>
                <a:tc>
                  <a:txBody>
                    <a:bodyPr/>
                    <a:lstStyle/>
                    <a:p>
                      <a:r>
                        <a:rPr lang="en-US" dirty="0"/>
                        <a:t>DEGENERES</a:t>
                      </a:r>
                    </a:p>
                  </a:txBody>
                  <a:tcPr/>
                </a:tc>
                <a:extLst>
                  <a:ext uri="{0D108BD9-81ED-4DB2-BD59-A6C34878D82A}">
                    <a16:rowId xmlns:a16="http://schemas.microsoft.com/office/drawing/2014/main" val="2164070293"/>
                  </a:ext>
                </a:extLst>
              </a:tr>
              <a:tr h="370840">
                <a:tc>
                  <a:txBody>
                    <a:bodyPr/>
                    <a:lstStyle/>
                    <a:p>
                      <a:r>
                        <a:rPr lang="en-US" dirty="0"/>
                        <a:t>JULIANNE</a:t>
                      </a:r>
                    </a:p>
                  </a:txBody>
                  <a:tcPr/>
                </a:tc>
                <a:tc>
                  <a:txBody>
                    <a:bodyPr/>
                    <a:lstStyle/>
                    <a:p>
                      <a:r>
                        <a:rPr lang="en-US" dirty="0"/>
                        <a:t>DENCH</a:t>
                      </a:r>
                    </a:p>
                  </a:txBody>
                  <a:tcPr/>
                </a:tc>
                <a:extLst>
                  <a:ext uri="{0D108BD9-81ED-4DB2-BD59-A6C34878D82A}">
                    <a16:rowId xmlns:a16="http://schemas.microsoft.com/office/drawing/2014/main" val="4279246188"/>
                  </a:ext>
                </a:extLst>
              </a:tr>
              <a:tr h="370840">
                <a:tc>
                  <a:txBody>
                    <a:bodyPr/>
                    <a:lstStyle/>
                    <a:p>
                      <a:r>
                        <a:rPr lang="en-US" dirty="0"/>
                        <a:t>MARY</a:t>
                      </a:r>
                    </a:p>
                  </a:txBody>
                  <a:tcPr/>
                </a:tc>
                <a:tc>
                  <a:txBody>
                    <a:bodyPr/>
                    <a:lstStyle/>
                    <a:p>
                      <a:r>
                        <a:rPr lang="en-US" dirty="0"/>
                        <a:t>TANDY</a:t>
                      </a:r>
                    </a:p>
                  </a:txBody>
                  <a:tcPr/>
                </a:tc>
                <a:extLst>
                  <a:ext uri="{0D108BD9-81ED-4DB2-BD59-A6C34878D82A}">
                    <a16:rowId xmlns:a16="http://schemas.microsoft.com/office/drawing/2014/main" val="1207862931"/>
                  </a:ext>
                </a:extLst>
              </a:tr>
              <a:tr h="370840">
                <a:tc>
                  <a:txBody>
                    <a:bodyPr/>
                    <a:lstStyle/>
                    <a:p>
                      <a:r>
                        <a:rPr lang="en-US" dirty="0"/>
                        <a:t>MNA</a:t>
                      </a:r>
                    </a:p>
                  </a:txBody>
                  <a:tcPr/>
                </a:tc>
                <a:tc>
                  <a:txBody>
                    <a:bodyPr/>
                    <a:lstStyle/>
                    <a:p>
                      <a:r>
                        <a:rPr lang="en-US" dirty="0"/>
                        <a:t>TEMPLE</a:t>
                      </a:r>
                    </a:p>
                  </a:txBody>
                  <a:tcPr/>
                </a:tc>
                <a:extLst>
                  <a:ext uri="{0D108BD9-81ED-4DB2-BD59-A6C34878D82A}">
                    <a16:rowId xmlns:a16="http://schemas.microsoft.com/office/drawing/2014/main" val="3628723054"/>
                  </a:ext>
                </a:extLst>
              </a:tr>
              <a:tr h="370840">
                <a:tc>
                  <a:txBody>
                    <a:bodyPr/>
                    <a:lstStyle/>
                    <a:p>
                      <a:r>
                        <a:rPr lang="en-US" dirty="0"/>
                        <a:t>JENNIFER</a:t>
                      </a:r>
                    </a:p>
                  </a:txBody>
                  <a:tcPr/>
                </a:tc>
                <a:tc>
                  <a:txBody>
                    <a:bodyPr/>
                    <a:lstStyle/>
                    <a:p>
                      <a:r>
                        <a:rPr lang="en-US" dirty="0"/>
                        <a:t>DAVIS</a:t>
                      </a:r>
                    </a:p>
                  </a:txBody>
                  <a:tcPr/>
                </a:tc>
                <a:extLst>
                  <a:ext uri="{0D108BD9-81ED-4DB2-BD59-A6C34878D82A}">
                    <a16:rowId xmlns:a16="http://schemas.microsoft.com/office/drawing/2014/main" val="3880367146"/>
                  </a:ext>
                </a:extLst>
              </a:tr>
            </a:tbl>
          </a:graphicData>
        </a:graphic>
      </p:graphicFrame>
    </p:spTree>
    <p:extLst>
      <p:ext uri="{BB962C8B-B14F-4D97-AF65-F5344CB8AC3E}">
        <p14:creationId xmlns:p14="http://schemas.microsoft.com/office/powerpoint/2010/main" val="360053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A975-09BB-4463-B5EF-F0DA08870D48}"/>
              </a:ext>
            </a:extLst>
          </p:cNvPr>
          <p:cNvSpPr>
            <a:spLocks noGrp="1"/>
          </p:cNvSpPr>
          <p:nvPr>
            <p:ph type="title"/>
          </p:nvPr>
        </p:nvSpPr>
        <p:spPr/>
        <p:txBody>
          <a:bodyPr/>
          <a:lstStyle/>
          <a:p>
            <a:r>
              <a:rPr lang="en-US" b="1" i="0" u="none" strike="noStrike" dirty="0">
                <a:solidFill>
                  <a:srgbClr val="203864"/>
                </a:solidFill>
                <a:effectLst/>
                <a:latin typeface="Calibri Light" panose="020F0302020204030204" pitchFamily="34" charset="0"/>
              </a:rPr>
              <a:t>What This PowerPoint Covers:</a:t>
            </a:r>
            <a:r>
              <a:rPr lang="en-US" b="0" i="0" dirty="0">
                <a:solidFill>
                  <a:srgbClr val="000000"/>
                </a:solidFill>
                <a:effectLst/>
                <a:latin typeface="Calibri Light" panose="020F0302020204030204" pitchFamily="34" charset="0"/>
              </a:rPr>
              <a:t>​</a:t>
            </a:r>
            <a:endParaRPr lang="en-US" dirty="0"/>
          </a:p>
        </p:txBody>
      </p:sp>
      <p:sp>
        <p:nvSpPr>
          <p:cNvPr id="3" name="Content Placeholder 2">
            <a:extLst>
              <a:ext uri="{FF2B5EF4-FFF2-40B4-BE49-F238E27FC236}">
                <a16:creationId xmlns:a16="http://schemas.microsoft.com/office/drawing/2014/main" id="{20ED4869-C751-4CAA-828D-83019B77F256}"/>
              </a:ext>
            </a:extLst>
          </p:cNvPr>
          <p:cNvSpPr>
            <a:spLocks noGrp="1"/>
          </p:cNvSpPr>
          <p:nvPr>
            <p:ph idx="1"/>
          </p:nvPr>
        </p:nvSpPr>
        <p:spPr/>
        <p:txBody>
          <a:bodyPr/>
          <a:lstStyle/>
          <a:p>
            <a:pPr marL="0" indent="0" algn="l">
              <a:buNone/>
            </a:pPr>
            <a:r>
              <a:rPr lang="en-US" b="0" i="0" dirty="0">
                <a:effectLst/>
                <a:latin typeface="Lato Extended"/>
              </a:rPr>
              <a:t>Learn about set theory.</a:t>
            </a:r>
          </a:p>
          <a:p>
            <a:pPr marL="0" indent="0" algn="l">
              <a:buNone/>
            </a:pPr>
            <a:r>
              <a:rPr lang="en-US" b="0" i="0" dirty="0">
                <a:effectLst/>
                <a:latin typeface="Lato Extended"/>
              </a:rPr>
              <a:t>Learn how to use the union operator.</a:t>
            </a:r>
          </a:p>
          <a:p>
            <a:pPr marL="0" indent="0" algn="l">
              <a:buNone/>
            </a:pPr>
            <a:r>
              <a:rPr lang="en-US" b="0" i="0" dirty="0">
                <a:effectLst/>
                <a:latin typeface="Lato Extended"/>
              </a:rPr>
              <a:t>Learn how to use the intersect operator.</a:t>
            </a:r>
          </a:p>
          <a:p>
            <a:pPr marL="0" indent="0" algn="l">
              <a:buNone/>
            </a:pPr>
            <a:r>
              <a:rPr lang="en-US" b="0" i="0" dirty="0">
                <a:effectLst/>
                <a:latin typeface="Lato Extended"/>
              </a:rPr>
              <a:t>Learn how to use the except operator.</a:t>
            </a:r>
          </a:p>
          <a:p>
            <a:pPr marL="0" indent="0" algn="l">
              <a:buNone/>
            </a:pPr>
            <a:r>
              <a:rPr lang="en-US" b="0" i="0" dirty="0">
                <a:effectLst/>
                <a:latin typeface="Lato Extended"/>
              </a:rPr>
              <a:t>Learn how to use set operators in combination to discover the symmetrical difference between sets in joins.</a:t>
            </a:r>
          </a:p>
          <a:p>
            <a:endParaRPr lang="en-US" dirty="0"/>
          </a:p>
        </p:txBody>
      </p:sp>
    </p:spTree>
    <p:extLst>
      <p:ext uri="{BB962C8B-B14F-4D97-AF65-F5344CB8AC3E}">
        <p14:creationId xmlns:p14="http://schemas.microsoft.com/office/powerpoint/2010/main" val="276935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9150-D976-48E4-9716-3E09E1CA2AF2}"/>
              </a:ext>
            </a:extLst>
          </p:cNvPr>
          <p:cNvSpPr>
            <a:spLocks noGrp="1"/>
          </p:cNvSpPr>
          <p:nvPr>
            <p:ph type="title"/>
          </p:nvPr>
        </p:nvSpPr>
        <p:spPr/>
        <p:txBody>
          <a:bodyPr/>
          <a:lstStyle/>
          <a:p>
            <a:r>
              <a:rPr lang="en-US" dirty="0"/>
              <a:t>Set Order Precedence</a:t>
            </a:r>
          </a:p>
        </p:txBody>
      </p:sp>
      <p:sp>
        <p:nvSpPr>
          <p:cNvPr id="3" name="Content Placeholder 2">
            <a:extLst>
              <a:ext uri="{FF2B5EF4-FFF2-40B4-BE49-F238E27FC236}">
                <a16:creationId xmlns:a16="http://schemas.microsoft.com/office/drawing/2014/main" id="{A04B08B7-2CCE-42B8-8A73-AC578C6C54A2}"/>
              </a:ext>
            </a:extLst>
          </p:cNvPr>
          <p:cNvSpPr>
            <a:spLocks noGrp="1"/>
          </p:cNvSpPr>
          <p:nvPr>
            <p:ph idx="1"/>
          </p:nvPr>
        </p:nvSpPr>
        <p:spPr>
          <a:xfrm>
            <a:off x="838200" y="2461730"/>
            <a:ext cx="10515600" cy="2786132"/>
          </a:xfrm>
        </p:spPr>
        <p:txBody>
          <a:bodyPr/>
          <a:lstStyle/>
          <a:p>
            <a:pPr marL="0" indent="0">
              <a:buNone/>
            </a:pPr>
            <a:r>
              <a:rPr lang="en-US" dirty="0"/>
              <a:t>The set operator order clearly makes a difference, but there are certain rules to keep in mind:</a:t>
            </a:r>
          </a:p>
          <a:p>
            <a:r>
              <a:rPr lang="en-US" dirty="0"/>
              <a:t>The ANSI SQL specification calls for the intersect operator to have precedence over the other set operators.</a:t>
            </a:r>
          </a:p>
          <a:p>
            <a:r>
              <a:rPr lang="en-US" dirty="0"/>
              <a:t>You may dictate the order in which queries are combined by enclosing multiple queries in parentheses.</a:t>
            </a:r>
          </a:p>
          <a:p>
            <a:pPr marL="0" indent="0">
              <a:buNone/>
            </a:pPr>
            <a:endParaRPr lang="en-US" dirty="0"/>
          </a:p>
        </p:txBody>
      </p:sp>
    </p:spTree>
    <p:extLst>
      <p:ext uri="{BB962C8B-B14F-4D97-AF65-F5344CB8AC3E}">
        <p14:creationId xmlns:p14="http://schemas.microsoft.com/office/powerpoint/2010/main" val="19902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0DC6-6C8D-4083-8EE6-3304A0E0FB0E}"/>
              </a:ext>
            </a:extLst>
          </p:cNvPr>
          <p:cNvSpPr>
            <a:spLocks noGrp="1"/>
          </p:cNvSpPr>
          <p:nvPr>
            <p:ph type="title"/>
          </p:nvPr>
        </p:nvSpPr>
        <p:spPr>
          <a:xfrm>
            <a:off x="838200" y="149225"/>
            <a:ext cx="10515600" cy="1325563"/>
          </a:xfrm>
        </p:spPr>
        <p:txBody>
          <a:bodyPr/>
          <a:lstStyle/>
          <a:p>
            <a:r>
              <a:rPr lang="en-US" dirty="0"/>
              <a:t>Set Order Precedence</a:t>
            </a:r>
          </a:p>
        </p:txBody>
      </p:sp>
      <p:sp>
        <p:nvSpPr>
          <p:cNvPr id="3" name="Content Placeholder 2">
            <a:extLst>
              <a:ext uri="{FF2B5EF4-FFF2-40B4-BE49-F238E27FC236}">
                <a16:creationId xmlns:a16="http://schemas.microsoft.com/office/drawing/2014/main" id="{E356DA39-85AD-41FD-934D-EFD2236B6533}"/>
              </a:ext>
            </a:extLst>
          </p:cNvPr>
          <p:cNvSpPr>
            <a:spLocks noGrp="1"/>
          </p:cNvSpPr>
          <p:nvPr>
            <p:ph idx="1"/>
          </p:nvPr>
        </p:nvSpPr>
        <p:spPr>
          <a:xfrm>
            <a:off x="838200" y="1474788"/>
            <a:ext cx="10515600" cy="4807778"/>
          </a:xfrm>
        </p:spPr>
        <p:txBody>
          <a:bodyPr>
            <a:normAutofit lnSpcReduction="10000"/>
          </a:bodyPr>
          <a:lstStyle/>
          <a:p>
            <a:pPr marL="0" indent="0">
              <a:buNone/>
            </a:pPr>
            <a:r>
              <a:rPr lang="en-US" sz="2600" dirty="0"/>
              <a:t>MySQL does not allow parentheses in compound queries, but if you are using a different database server, you can wrap adjoining queries in parentheses to override the default top-to-bottom processing of compound queries, as in:</a:t>
            </a:r>
          </a:p>
          <a:p>
            <a:pPr marL="0" indent="0">
              <a:buNone/>
            </a:pP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FROM actor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WHERE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LIKE 'J%' AND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LIKE 'D%'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UNION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(SELECT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FROM   actor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WHERE  </a:t>
            </a:r>
            <a:r>
              <a:rPr lang="en-US" sz="1800" dirty="0" err="1">
                <a:latin typeface="Courier New" panose="02070309020205020404" pitchFamily="49" charset="0"/>
                <a:cs typeface="Courier New" panose="02070309020205020404" pitchFamily="49" charset="0"/>
              </a:rPr>
              <a:t>a.first_name</a:t>
            </a:r>
            <a:r>
              <a:rPr lang="en-US" sz="1800" dirty="0">
                <a:latin typeface="Courier New" panose="02070309020205020404" pitchFamily="49" charset="0"/>
                <a:cs typeface="Courier New" panose="02070309020205020404" pitchFamily="49" charset="0"/>
              </a:rPr>
              <a:t> LIKE 'M%' AND </a:t>
            </a:r>
            <a:r>
              <a:rPr lang="en-US" sz="1800" dirty="0" err="1">
                <a:latin typeface="Courier New" panose="02070309020205020404" pitchFamily="49" charset="0"/>
                <a:cs typeface="Courier New" panose="02070309020205020404" pitchFamily="49" charset="0"/>
              </a:rPr>
              <a:t>a.last_name</a:t>
            </a:r>
            <a:r>
              <a:rPr lang="en-US" sz="1800" dirty="0">
                <a:latin typeface="Courier New" panose="02070309020205020404" pitchFamily="49" charset="0"/>
                <a:cs typeface="Courier New" panose="02070309020205020404" pitchFamily="49" charset="0"/>
              </a:rPr>
              <a:t> LIKE 'T%'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UNION ALL</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SELECT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c.last_name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FROM customer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WHERE </a:t>
            </a:r>
            <a:r>
              <a:rPr lang="en-US" sz="1800" dirty="0" err="1">
                <a:latin typeface="Courier New" panose="02070309020205020404" pitchFamily="49" charset="0"/>
                <a:cs typeface="Courier New" panose="02070309020205020404" pitchFamily="49" charset="0"/>
              </a:rPr>
              <a:t>c.first_name</a:t>
            </a:r>
            <a:r>
              <a:rPr lang="en-US" sz="1800" dirty="0">
                <a:latin typeface="Courier New" panose="02070309020205020404" pitchFamily="49" charset="0"/>
                <a:cs typeface="Courier New" panose="02070309020205020404" pitchFamily="49" charset="0"/>
              </a:rPr>
              <a:t> LIK 'J%' AND </a:t>
            </a:r>
            <a:r>
              <a:rPr lang="en-US" sz="1800" dirty="0" err="1">
                <a:latin typeface="Courier New" panose="02070309020205020404" pitchFamily="49" charset="0"/>
                <a:cs typeface="Courier New" panose="02070309020205020404" pitchFamily="49" charset="0"/>
              </a:rPr>
              <a:t>c.last_name</a:t>
            </a:r>
            <a:r>
              <a:rPr lang="en-US" sz="1800" dirty="0">
                <a:latin typeface="Courier New" panose="02070309020205020404" pitchFamily="49" charset="0"/>
                <a:cs typeface="Courier New" panose="02070309020205020404" pitchFamily="49" charset="0"/>
              </a:rPr>
              <a:t> LIKE 'D%');</a:t>
            </a:r>
          </a:p>
          <a:p>
            <a:pPr marL="0" indent="0">
              <a:buNone/>
            </a:pPr>
            <a:r>
              <a:rPr lang="en-US" sz="2600" dirty="0">
                <a:cs typeface="Courier New" panose="02070309020205020404" pitchFamily="49" charset="0"/>
              </a:rPr>
              <a:t>In this case, the second and third queries would be combined first, and then the results would be combined with the first query.</a:t>
            </a:r>
          </a:p>
          <a:p>
            <a:pPr marL="0" indent="0">
              <a:buNone/>
            </a:pP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84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F63D-5FCF-4341-9BD9-A09199793548}"/>
              </a:ext>
            </a:extLst>
          </p:cNvPr>
          <p:cNvSpPr>
            <a:spLocks noGrp="1"/>
          </p:cNvSpPr>
          <p:nvPr>
            <p:ph type="title"/>
          </p:nvPr>
        </p:nvSpPr>
        <p:spPr/>
        <p:txBody>
          <a:bodyPr/>
          <a:lstStyle/>
          <a:p>
            <a:r>
              <a:rPr lang="en-US" dirty="0"/>
              <a:t>Set Theory Primer</a:t>
            </a:r>
          </a:p>
        </p:txBody>
      </p:sp>
      <p:sp>
        <p:nvSpPr>
          <p:cNvPr id="3" name="Content Placeholder 2">
            <a:extLst>
              <a:ext uri="{FF2B5EF4-FFF2-40B4-BE49-F238E27FC236}">
                <a16:creationId xmlns:a16="http://schemas.microsoft.com/office/drawing/2014/main" id="{60FFE243-6609-4B2B-B2B0-B4F5D8A3B4FC}"/>
              </a:ext>
            </a:extLst>
          </p:cNvPr>
          <p:cNvSpPr>
            <a:spLocks noGrp="1"/>
          </p:cNvSpPr>
          <p:nvPr>
            <p:ph idx="1"/>
          </p:nvPr>
        </p:nvSpPr>
        <p:spPr>
          <a:xfrm>
            <a:off x="727105" y="2991907"/>
            <a:ext cx="6103776" cy="4351338"/>
          </a:xfrm>
        </p:spPr>
        <p:txBody>
          <a:bodyPr/>
          <a:lstStyle/>
          <a:p>
            <a:pPr marL="0" indent="0">
              <a:buNone/>
            </a:pPr>
            <a:r>
              <a:rPr lang="en-US" dirty="0"/>
              <a:t>The shaded areas represent the union of sets A and B. The overlapping region is included only once.</a:t>
            </a:r>
          </a:p>
        </p:txBody>
      </p:sp>
      <p:pic>
        <p:nvPicPr>
          <p:cNvPr id="10" name="Graphic 9">
            <a:extLst>
              <a:ext uri="{FF2B5EF4-FFF2-40B4-BE49-F238E27FC236}">
                <a16:creationId xmlns:a16="http://schemas.microsoft.com/office/drawing/2014/main" id="{E14743E5-4509-4ADF-ADAC-C23D206E01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5455" y="2734916"/>
            <a:ext cx="3695225" cy="2191138"/>
          </a:xfrm>
          <a:prstGeom prst="rect">
            <a:avLst/>
          </a:prstGeom>
        </p:spPr>
      </p:pic>
      <p:pic>
        <p:nvPicPr>
          <p:cNvPr id="13" name="Graphic 12">
            <a:extLst>
              <a:ext uri="{FF2B5EF4-FFF2-40B4-BE49-F238E27FC236}">
                <a16:creationId xmlns:a16="http://schemas.microsoft.com/office/drawing/2014/main" id="{B75F18BE-9D01-44BA-9DA3-18F1833C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6870" y="5107155"/>
            <a:ext cx="248428" cy="248428"/>
          </a:xfrm>
          <a:prstGeom prst="rect">
            <a:avLst/>
          </a:prstGeom>
        </p:spPr>
      </p:pic>
      <p:sp>
        <p:nvSpPr>
          <p:cNvPr id="14" name="TextBox 13">
            <a:extLst>
              <a:ext uri="{FF2B5EF4-FFF2-40B4-BE49-F238E27FC236}">
                <a16:creationId xmlns:a16="http://schemas.microsoft.com/office/drawing/2014/main" id="{06A93C77-2B63-4767-83AF-60AC08B64C87}"/>
              </a:ext>
            </a:extLst>
          </p:cNvPr>
          <p:cNvSpPr txBox="1"/>
          <p:nvPr/>
        </p:nvSpPr>
        <p:spPr>
          <a:xfrm>
            <a:off x="8885298" y="5046703"/>
            <a:ext cx="2817845" cy="369332"/>
          </a:xfrm>
          <a:prstGeom prst="rect">
            <a:avLst/>
          </a:prstGeom>
          <a:noFill/>
        </p:spPr>
        <p:txBody>
          <a:bodyPr wrap="square" rtlCol="0">
            <a:spAutoFit/>
          </a:bodyPr>
          <a:lstStyle/>
          <a:p>
            <a:r>
              <a:rPr lang="en-US" dirty="0"/>
              <a:t> = A union B</a:t>
            </a:r>
          </a:p>
        </p:txBody>
      </p:sp>
      <p:sp>
        <p:nvSpPr>
          <p:cNvPr id="17" name="TextBox 16">
            <a:extLst>
              <a:ext uri="{FF2B5EF4-FFF2-40B4-BE49-F238E27FC236}">
                <a16:creationId xmlns:a16="http://schemas.microsoft.com/office/drawing/2014/main" id="{00A33FB7-46B4-4D90-AD04-89AECF5141ED}"/>
              </a:ext>
            </a:extLst>
          </p:cNvPr>
          <p:cNvSpPr txBox="1"/>
          <p:nvPr/>
        </p:nvSpPr>
        <p:spPr>
          <a:xfrm>
            <a:off x="8339638" y="2275034"/>
            <a:ext cx="371281" cy="369332"/>
          </a:xfrm>
          <a:prstGeom prst="rect">
            <a:avLst/>
          </a:prstGeom>
          <a:noFill/>
        </p:spPr>
        <p:txBody>
          <a:bodyPr wrap="square" rtlCol="0">
            <a:spAutoFit/>
          </a:bodyPr>
          <a:lstStyle/>
          <a:p>
            <a:r>
              <a:rPr lang="en-US" dirty="0"/>
              <a:t>A</a:t>
            </a:r>
          </a:p>
        </p:txBody>
      </p:sp>
      <p:sp>
        <p:nvSpPr>
          <p:cNvPr id="18" name="TextBox 17">
            <a:extLst>
              <a:ext uri="{FF2B5EF4-FFF2-40B4-BE49-F238E27FC236}">
                <a16:creationId xmlns:a16="http://schemas.microsoft.com/office/drawing/2014/main" id="{0C5D0063-6D8E-4726-BF38-E9A294D8BC65}"/>
              </a:ext>
            </a:extLst>
          </p:cNvPr>
          <p:cNvSpPr txBox="1"/>
          <p:nvPr/>
        </p:nvSpPr>
        <p:spPr>
          <a:xfrm>
            <a:off x="9922940" y="2275034"/>
            <a:ext cx="371281"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164699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341F-21B7-45FB-93EC-4386F17E80B8}"/>
              </a:ext>
            </a:extLst>
          </p:cNvPr>
          <p:cNvSpPr>
            <a:spLocks noGrp="1"/>
          </p:cNvSpPr>
          <p:nvPr>
            <p:ph type="title"/>
          </p:nvPr>
        </p:nvSpPr>
        <p:spPr/>
        <p:txBody>
          <a:bodyPr/>
          <a:lstStyle/>
          <a:p>
            <a:r>
              <a:rPr lang="en-US" dirty="0"/>
              <a:t>Set Theory Primer</a:t>
            </a:r>
          </a:p>
        </p:txBody>
      </p:sp>
      <p:sp>
        <p:nvSpPr>
          <p:cNvPr id="3" name="Content Placeholder 2">
            <a:extLst>
              <a:ext uri="{FF2B5EF4-FFF2-40B4-BE49-F238E27FC236}">
                <a16:creationId xmlns:a16="http://schemas.microsoft.com/office/drawing/2014/main" id="{84E24DE9-A2EA-4B39-85A0-67D827B55460}"/>
              </a:ext>
            </a:extLst>
          </p:cNvPr>
          <p:cNvSpPr>
            <a:spLocks noGrp="1"/>
          </p:cNvSpPr>
          <p:nvPr>
            <p:ph idx="1"/>
          </p:nvPr>
        </p:nvSpPr>
        <p:spPr>
          <a:xfrm>
            <a:off x="838200" y="2587416"/>
            <a:ext cx="6169090" cy="2344723"/>
          </a:xfrm>
        </p:spPr>
        <p:txBody>
          <a:bodyPr/>
          <a:lstStyle/>
          <a:p>
            <a:pPr marL="0" indent="0">
              <a:buNone/>
            </a:pPr>
            <a:r>
              <a:rPr lang="en-US" dirty="0"/>
              <a:t>This data set is generated by the intersection of sets A and B. If the two sets have no overlap, the intersect returns an empty set.</a:t>
            </a:r>
          </a:p>
        </p:txBody>
      </p:sp>
      <p:pic>
        <p:nvPicPr>
          <p:cNvPr id="4" name="Graphic 3">
            <a:extLst>
              <a:ext uri="{FF2B5EF4-FFF2-40B4-BE49-F238E27FC236}">
                <a16:creationId xmlns:a16="http://schemas.microsoft.com/office/drawing/2014/main" id="{E88528A0-E9A8-4CC2-92E9-F786B10BE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2253" y="2652420"/>
            <a:ext cx="3734987" cy="2214716"/>
          </a:xfrm>
          <a:prstGeom prst="rect">
            <a:avLst/>
          </a:prstGeom>
        </p:spPr>
      </p:pic>
      <p:pic>
        <p:nvPicPr>
          <p:cNvPr id="5" name="Graphic 4">
            <a:extLst>
              <a:ext uri="{FF2B5EF4-FFF2-40B4-BE49-F238E27FC236}">
                <a16:creationId xmlns:a16="http://schemas.microsoft.com/office/drawing/2014/main" id="{ED365703-6E64-4A14-8164-240F85C484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62491" y="5028503"/>
            <a:ext cx="248428" cy="248428"/>
          </a:xfrm>
          <a:prstGeom prst="rect">
            <a:avLst/>
          </a:prstGeom>
        </p:spPr>
      </p:pic>
      <p:sp>
        <p:nvSpPr>
          <p:cNvPr id="6" name="TextBox 5">
            <a:extLst>
              <a:ext uri="{FF2B5EF4-FFF2-40B4-BE49-F238E27FC236}">
                <a16:creationId xmlns:a16="http://schemas.microsoft.com/office/drawing/2014/main" id="{9E339508-C414-4F23-8E35-B36EE5CC8641}"/>
              </a:ext>
            </a:extLst>
          </p:cNvPr>
          <p:cNvSpPr txBox="1"/>
          <p:nvPr/>
        </p:nvSpPr>
        <p:spPr>
          <a:xfrm>
            <a:off x="8710919" y="4968051"/>
            <a:ext cx="2817845" cy="369332"/>
          </a:xfrm>
          <a:prstGeom prst="rect">
            <a:avLst/>
          </a:prstGeom>
          <a:noFill/>
        </p:spPr>
        <p:txBody>
          <a:bodyPr wrap="square" rtlCol="0">
            <a:spAutoFit/>
          </a:bodyPr>
          <a:lstStyle/>
          <a:p>
            <a:r>
              <a:rPr lang="en-US" dirty="0"/>
              <a:t> = A intersect B</a:t>
            </a:r>
          </a:p>
        </p:txBody>
      </p:sp>
      <p:sp>
        <p:nvSpPr>
          <p:cNvPr id="8" name="TextBox 7">
            <a:extLst>
              <a:ext uri="{FF2B5EF4-FFF2-40B4-BE49-F238E27FC236}">
                <a16:creationId xmlns:a16="http://schemas.microsoft.com/office/drawing/2014/main" id="{7D0D1128-B2DE-4EA1-BC06-64CBF875D5B1}"/>
              </a:ext>
            </a:extLst>
          </p:cNvPr>
          <p:cNvSpPr txBox="1"/>
          <p:nvPr/>
        </p:nvSpPr>
        <p:spPr>
          <a:xfrm>
            <a:off x="8339638" y="2275034"/>
            <a:ext cx="371281" cy="369332"/>
          </a:xfrm>
          <a:prstGeom prst="rect">
            <a:avLst/>
          </a:prstGeom>
          <a:no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99AC2187-7E48-4255-BF5D-BECD3C32895B}"/>
              </a:ext>
            </a:extLst>
          </p:cNvPr>
          <p:cNvSpPr txBox="1"/>
          <p:nvPr/>
        </p:nvSpPr>
        <p:spPr>
          <a:xfrm>
            <a:off x="9922940" y="2275034"/>
            <a:ext cx="371281"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16711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B540-4B6C-487A-8BD1-CFA56D176BDC}"/>
              </a:ext>
            </a:extLst>
          </p:cNvPr>
          <p:cNvSpPr>
            <a:spLocks noGrp="1"/>
          </p:cNvSpPr>
          <p:nvPr>
            <p:ph type="title"/>
          </p:nvPr>
        </p:nvSpPr>
        <p:spPr/>
        <p:txBody>
          <a:bodyPr/>
          <a:lstStyle/>
          <a:p>
            <a:r>
              <a:rPr lang="en-US" dirty="0"/>
              <a:t>Set Theory Primer</a:t>
            </a:r>
          </a:p>
        </p:txBody>
      </p:sp>
      <p:sp>
        <p:nvSpPr>
          <p:cNvPr id="3" name="Content Placeholder 2">
            <a:extLst>
              <a:ext uri="{FF2B5EF4-FFF2-40B4-BE49-F238E27FC236}">
                <a16:creationId xmlns:a16="http://schemas.microsoft.com/office/drawing/2014/main" id="{AD18C715-34A1-4AE0-AAFD-552EAF536DD3}"/>
              </a:ext>
            </a:extLst>
          </p:cNvPr>
          <p:cNvSpPr>
            <a:spLocks noGrp="1"/>
          </p:cNvSpPr>
          <p:nvPr>
            <p:ph idx="1"/>
          </p:nvPr>
        </p:nvSpPr>
        <p:spPr>
          <a:xfrm>
            <a:off x="838200" y="2906409"/>
            <a:ext cx="6075348" cy="1738312"/>
          </a:xfrm>
        </p:spPr>
        <p:txBody>
          <a:bodyPr/>
          <a:lstStyle/>
          <a:p>
            <a:pPr marL="0" indent="0">
              <a:buNone/>
            </a:pPr>
            <a:r>
              <a:rPr lang="en-US" dirty="0"/>
              <a:t>This is set A, except without the B overlap. If there is no overlap, the result would be the entire set of A.</a:t>
            </a:r>
          </a:p>
        </p:txBody>
      </p:sp>
      <p:pic>
        <p:nvPicPr>
          <p:cNvPr id="4" name="Graphic 3">
            <a:extLst>
              <a:ext uri="{FF2B5EF4-FFF2-40B4-BE49-F238E27FC236}">
                <a16:creationId xmlns:a16="http://schemas.microsoft.com/office/drawing/2014/main" id="{59ABAA5D-CDD2-4A45-A10B-C25642426C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36108" y="2691527"/>
            <a:ext cx="3656333" cy="2168077"/>
          </a:xfrm>
          <a:prstGeom prst="rect">
            <a:avLst/>
          </a:prstGeom>
        </p:spPr>
      </p:pic>
      <p:sp>
        <p:nvSpPr>
          <p:cNvPr id="5" name="TextBox 4">
            <a:extLst>
              <a:ext uri="{FF2B5EF4-FFF2-40B4-BE49-F238E27FC236}">
                <a16:creationId xmlns:a16="http://schemas.microsoft.com/office/drawing/2014/main" id="{26087666-5B4F-46B3-BBB6-71B0A09D8B47}"/>
              </a:ext>
            </a:extLst>
          </p:cNvPr>
          <p:cNvSpPr txBox="1"/>
          <p:nvPr/>
        </p:nvSpPr>
        <p:spPr>
          <a:xfrm>
            <a:off x="8339638" y="2275034"/>
            <a:ext cx="371281" cy="369332"/>
          </a:xfrm>
          <a:prstGeom prst="rect">
            <a:avLst/>
          </a:prstGeom>
          <a:no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B9D2EB6D-3167-4A2F-BBB3-AAD9F910EAC4}"/>
              </a:ext>
            </a:extLst>
          </p:cNvPr>
          <p:cNvSpPr txBox="1"/>
          <p:nvPr/>
        </p:nvSpPr>
        <p:spPr>
          <a:xfrm>
            <a:off x="9922940" y="2275034"/>
            <a:ext cx="371281" cy="369332"/>
          </a:xfrm>
          <a:prstGeom prst="rect">
            <a:avLst/>
          </a:prstGeom>
          <a:noFill/>
        </p:spPr>
        <p:txBody>
          <a:bodyPr wrap="square" rtlCol="0">
            <a:spAutoFit/>
          </a:bodyPr>
          <a:lstStyle/>
          <a:p>
            <a:r>
              <a:rPr lang="en-US" dirty="0"/>
              <a:t>B</a:t>
            </a:r>
          </a:p>
        </p:txBody>
      </p:sp>
      <p:pic>
        <p:nvPicPr>
          <p:cNvPr id="7" name="Graphic 6">
            <a:extLst>
              <a:ext uri="{FF2B5EF4-FFF2-40B4-BE49-F238E27FC236}">
                <a16:creationId xmlns:a16="http://schemas.microsoft.com/office/drawing/2014/main" id="{819E2ECB-E698-43FE-A2F2-89D09682EE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62491" y="5028503"/>
            <a:ext cx="248428" cy="248428"/>
          </a:xfrm>
          <a:prstGeom prst="rect">
            <a:avLst/>
          </a:prstGeom>
        </p:spPr>
      </p:pic>
      <p:sp>
        <p:nvSpPr>
          <p:cNvPr id="8" name="TextBox 7">
            <a:extLst>
              <a:ext uri="{FF2B5EF4-FFF2-40B4-BE49-F238E27FC236}">
                <a16:creationId xmlns:a16="http://schemas.microsoft.com/office/drawing/2014/main" id="{29B6CC7A-FF89-49A7-9965-66482866C212}"/>
              </a:ext>
            </a:extLst>
          </p:cNvPr>
          <p:cNvSpPr txBox="1"/>
          <p:nvPr/>
        </p:nvSpPr>
        <p:spPr>
          <a:xfrm>
            <a:off x="8710919" y="4968051"/>
            <a:ext cx="2817845" cy="369332"/>
          </a:xfrm>
          <a:prstGeom prst="rect">
            <a:avLst/>
          </a:prstGeom>
          <a:noFill/>
        </p:spPr>
        <p:txBody>
          <a:bodyPr wrap="square" rtlCol="0">
            <a:spAutoFit/>
          </a:bodyPr>
          <a:lstStyle/>
          <a:p>
            <a:r>
              <a:rPr lang="en-US" dirty="0"/>
              <a:t> = A except B</a:t>
            </a:r>
          </a:p>
        </p:txBody>
      </p:sp>
    </p:spTree>
    <p:extLst>
      <p:ext uri="{BB962C8B-B14F-4D97-AF65-F5344CB8AC3E}">
        <p14:creationId xmlns:p14="http://schemas.microsoft.com/office/powerpoint/2010/main" val="130588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BFD7-8678-48E7-AEE2-8837750B9DDE}"/>
              </a:ext>
            </a:extLst>
          </p:cNvPr>
          <p:cNvSpPr>
            <a:spLocks noGrp="1"/>
          </p:cNvSpPr>
          <p:nvPr>
            <p:ph type="title"/>
          </p:nvPr>
        </p:nvSpPr>
        <p:spPr/>
        <p:txBody>
          <a:bodyPr/>
          <a:lstStyle/>
          <a:p>
            <a:r>
              <a:rPr lang="en-US" dirty="0"/>
              <a:t>Set Theory Primer</a:t>
            </a:r>
          </a:p>
        </p:txBody>
      </p:sp>
      <p:sp>
        <p:nvSpPr>
          <p:cNvPr id="3" name="Content Placeholder 2">
            <a:extLst>
              <a:ext uri="{FF2B5EF4-FFF2-40B4-BE49-F238E27FC236}">
                <a16:creationId xmlns:a16="http://schemas.microsoft.com/office/drawing/2014/main" id="{F6AD0458-61FD-44D7-99B3-AAC8EF3D2AFA}"/>
              </a:ext>
            </a:extLst>
          </p:cNvPr>
          <p:cNvSpPr>
            <a:spLocks noGrp="1"/>
          </p:cNvSpPr>
          <p:nvPr>
            <p:ph idx="1"/>
          </p:nvPr>
        </p:nvSpPr>
        <p:spPr>
          <a:xfrm>
            <a:off x="838200" y="2506662"/>
            <a:ext cx="6122437" cy="4351338"/>
          </a:xfrm>
        </p:spPr>
        <p:txBody>
          <a:bodyPr/>
          <a:lstStyle/>
          <a:p>
            <a:pPr marL="0" indent="0">
              <a:buNone/>
            </a:pPr>
            <a:r>
              <a:rPr lang="en-US" dirty="0"/>
              <a:t>This data set is all of A and B without the overlapping region. This would be written as:</a:t>
            </a:r>
          </a:p>
          <a:p>
            <a:pPr marL="0" indent="0">
              <a:buNone/>
            </a:pPr>
            <a:r>
              <a:rPr lang="en-US" sz="2000" dirty="0">
                <a:latin typeface="Courier New" panose="02070309020205020404" pitchFamily="49" charset="0"/>
                <a:cs typeface="Courier New" panose="02070309020205020404" pitchFamily="49" charset="0"/>
              </a:rPr>
              <a:t>(A union B) except (A intersect B)</a:t>
            </a:r>
          </a:p>
        </p:txBody>
      </p:sp>
      <p:pic>
        <p:nvPicPr>
          <p:cNvPr id="4" name="Graphic 3">
            <a:extLst>
              <a:ext uri="{FF2B5EF4-FFF2-40B4-BE49-F238E27FC236}">
                <a16:creationId xmlns:a16="http://schemas.microsoft.com/office/drawing/2014/main" id="{4D7C68B1-F08A-486C-A311-CF5627D50F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8465" y="2684959"/>
            <a:ext cx="3620278" cy="2146698"/>
          </a:xfrm>
          <a:prstGeom prst="rect">
            <a:avLst/>
          </a:prstGeom>
        </p:spPr>
      </p:pic>
      <p:sp>
        <p:nvSpPr>
          <p:cNvPr id="5" name="TextBox 4">
            <a:extLst>
              <a:ext uri="{FF2B5EF4-FFF2-40B4-BE49-F238E27FC236}">
                <a16:creationId xmlns:a16="http://schemas.microsoft.com/office/drawing/2014/main" id="{4CB885EB-1FAD-424B-8810-E4347E361593}"/>
              </a:ext>
            </a:extLst>
          </p:cNvPr>
          <p:cNvSpPr txBox="1"/>
          <p:nvPr/>
        </p:nvSpPr>
        <p:spPr>
          <a:xfrm>
            <a:off x="8339638" y="2275034"/>
            <a:ext cx="371281" cy="369332"/>
          </a:xfrm>
          <a:prstGeom prst="rect">
            <a:avLst/>
          </a:prstGeom>
          <a:no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38DFF0D5-03BC-461A-98CA-06480D135F2C}"/>
              </a:ext>
            </a:extLst>
          </p:cNvPr>
          <p:cNvSpPr txBox="1"/>
          <p:nvPr/>
        </p:nvSpPr>
        <p:spPr>
          <a:xfrm>
            <a:off x="9922940" y="2275034"/>
            <a:ext cx="371281" cy="369332"/>
          </a:xfrm>
          <a:prstGeom prst="rect">
            <a:avLst/>
          </a:prstGeom>
          <a:noFill/>
        </p:spPr>
        <p:txBody>
          <a:bodyPr wrap="square" rtlCol="0">
            <a:spAutoFit/>
          </a:bodyPr>
          <a:lstStyle/>
          <a:p>
            <a:r>
              <a:rPr lang="en-US" dirty="0"/>
              <a:t>B</a:t>
            </a:r>
          </a:p>
        </p:txBody>
      </p:sp>
      <p:pic>
        <p:nvPicPr>
          <p:cNvPr id="7" name="Graphic 6">
            <a:extLst>
              <a:ext uri="{FF2B5EF4-FFF2-40B4-BE49-F238E27FC236}">
                <a16:creationId xmlns:a16="http://schemas.microsoft.com/office/drawing/2014/main" id="{D2CA179E-6B24-4C84-9266-7E0992AF2F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62491" y="5028503"/>
            <a:ext cx="248428" cy="248428"/>
          </a:xfrm>
          <a:prstGeom prst="rect">
            <a:avLst/>
          </a:prstGeom>
        </p:spPr>
      </p:pic>
      <p:sp>
        <p:nvSpPr>
          <p:cNvPr id="8" name="TextBox 7">
            <a:extLst>
              <a:ext uri="{FF2B5EF4-FFF2-40B4-BE49-F238E27FC236}">
                <a16:creationId xmlns:a16="http://schemas.microsoft.com/office/drawing/2014/main" id="{61234F13-4D2D-4800-9779-209F56395AE0}"/>
              </a:ext>
            </a:extLst>
          </p:cNvPr>
          <p:cNvSpPr txBox="1"/>
          <p:nvPr/>
        </p:nvSpPr>
        <p:spPr>
          <a:xfrm>
            <a:off x="8710919" y="4966594"/>
            <a:ext cx="2817845"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54519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B53D-78C0-40C2-950E-3CAB2993C56E}"/>
              </a:ext>
            </a:extLst>
          </p:cNvPr>
          <p:cNvSpPr>
            <a:spLocks noGrp="1"/>
          </p:cNvSpPr>
          <p:nvPr>
            <p:ph type="title"/>
          </p:nvPr>
        </p:nvSpPr>
        <p:spPr/>
        <p:txBody>
          <a:bodyPr/>
          <a:lstStyle/>
          <a:p>
            <a:r>
              <a:rPr lang="en-US" dirty="0"/>
              <a:t>Set Theory in Practice</a:t>
            </a:r>
          </a:p>
        </p:txBody>
      </p:sp>
      <p:graphicFrame>
        <p:nvGraphicFramePr>
          <p:cNvPr id="5" name="Table 5">
            <a:extLst>
              <a:ext uri="{FF2B5EF4-FFF2-40B4-BE49-F238E27FC236}">
                <a16:creationId xmlns:a16="http://schemas.microsoft.com/office/drawing/2014/main" id="{5528BBC8-6D83-414D-99C5-5756CE2C2DE4}"/>
              </a:ext>
            </a:extLst>
          </p:cNvPr>
          <p:cNvGraphicFramePr>
            <a:graphicFrameLocks noGrp="1"/>
          </p:cNvGraphicFramePr>
          <p:nvPr>
            <p:extLst>
              <p:ext uri="{D42A27DB-BD31-4B8C-83A1-F6EECF244321}">
                <p14:modId xmlns:p14="http://schemas.microsoft.com/office/powerpoint/2010/main" val="363528894"/>
              </p:ext>
            </p:extLst>
          </p:nvPr>
        </p:nvGraphicFramePr>
        <p:xfrm>
          <a:off x="152400" y="2298760"/>
          <a:ext cx="6152259" cy="3169920"/>
        </p:xfrm>
        <a:graphic>
          <a:graphicData uri="http://schemas.openxmlformats.org/drawingml/2006/table">
            <a:tbl>
              <a:tblPr firstRow="1" bandRow="1">
                <a:tableStyleId>{5C22544A-7EE6-4342-B048-85BDC9FD1C3A}</a:tableStyleId>
              </a:tblPr>
              <a:tblGrid>
                <a:gridCol w="1301364">
                  <a:extLst>
                    <a:ext uri="{9D8B030D-6E8A-4147-A177-3AD203B41FA5}">
                      <a16:colId xmlns:a16="http://schemas.microsoft.com/office/drawing/2014/main" val="2781009037"/>
                    </a:ext>
                  </a:extLst>
                </a:gridCol>
                <a:gridCol w="1159539">
                  <a:extLst>
                    <a:ext uri="{9D8B030D-6E8A-4147-A177-3AD203B41FA5}">
                      <a16:colId xmlns:a16="http://schemas.microsoft.com/office/drawing/2014/main" val="313299215"/>
                    </a:ext>
                  </a:extLst>
                </a:gridCol>
                <a:gridCol w="1230452">
                  <a:extLst>
                    <a:ext uri="{9D8B030D-6E8A-4147-A177-3AD203B41FA5}">
                      <a16:colId xmlns:a16="http://schemas.microsoft.com/office/drawing/2014/main" val="2347471198"/>
                    </a:ext>
                  </a:extLst>
                </a:gridCol>
                <a:gridCol w="1230452">
                  <a:extLst>
                    <a:ext uri="{9D8B030D-6E8A-4147-A177-3AD203B41FA5}">
                      <a16:colId xmlns:a16="http://schemas.microsoft.com/office/drawing/2014/main" val="2329936537"/>
                    </a:ext>
                  </a:extLst>
                </a:gridCol>
                <a:gridCol w="1230452">
                  <a:extLst>
                    <a:ext uri="{9D8B030D-6E8A-4147-A177-3AD203B41FA5}">
                      <a16:colId xmlns:a16="http://schemas.microsoft.com/office/drawing/2014/main" val="1571953314"/>
                    </a:ext>
                  </a:extLst>
                </a:gridCol>
              </a:tblGrid>
              <a:tr h="330253">
                <a:tc>
                  <a:txBody>
                    <a:bodyPr/>
                    <a:lstStyle/>
                    <a:p>
                      <a:r>
                        <a:rPr lang="en-US" sz="1600" dirty="0"/>
                        <a:t>Field</a:t>
                      </a:r>
                    </a:p>
                  </a:txBody>
                  <a:tcPr/>
                </a:tc>
                <a:tc>
                  <a:txBody>
                    <a:bodyPr/>
                    <a:lstStyle/>
                    <a:p>
                      <a:r>
                        <a:rPr lang="en-US" sz="1600" dirty="0"/>
                        <a:t>Type</a:t>
                      </a:r>
                    </a:p>
                  </a:txBody>
                  <a:tcPr/>
                </a:tc>
                <a:tc>
                  <a:txBody>
                    <a:bodyPr/>
                    <a:lstStyle/>
                    <a:p>
                      <a:r>
                        <a:rPr lang="en-US" sz="1600" dirty="0"/>
                        <a:t>Null</a:t>
                      </a:r>
                    </a:p>
                  </a:txBody>
                  <a:tcPr/>
                </a:tc>
                <a:tc>
                  <a:txBody>
                    <a:bodyPr/>
                    <a:lstStyle/>
                    <a:p>
                      <a:r>
                        <a:rPr lang="en-US" sz="1600" dirty="0"/>
                        <a:t>Key</a:t>
                      </a:r>
                    </a:p>
                  </a:txBody>
                  <a:tcPr/>
                </a:tc>
                <a:tc>
                  <a:txBody>
                    <a:bodyPr/>
                    <a:lstStyle/>
                    <a:p>
                      <a:r>
                        <a:rPr lang="en-US" sz="1600" dirty="0"/>
                        <a:t>Default</a:t>
                      </a:r>
                    </a:p>
                  </a:txBody>
                  <a:tcPr/>
                </a:tc>
                <a:extLst>
                  <a:ext uri="{0D108BD9-81ED-4DB2-BD59-A6C34878D82A}">
                    <a16:rowId xmlns:a16="http://schemas.microsoft.com/office/drawing/2014/main" val="3624923836"/>
                  </a:ext>
                </a:extLst>
              </a:tr>
              <a:tr h="570436">
                <a:tc>
                  <a:txBody>
                    <a:bodyPr/>
                    <a:lstStyle/>
                    <a:p>
                      <a:r>
                        <a:rPr lang="en-US" sz="1600" dirty="0" err="1"/>
                        <a:t>customer_id</a:t>
                      </a:r>
                      <a:endParaRPr lang="en-US" sz="1600" dirty="0"/>
                    </a:p>
                  </a:txBody>
                  <a:tcPr/>
                </a:tc>
                <a:tc>
                  <a:txBody>
                    <a:bodyPr/>
                    <a:lstStyle/>
                    <a:p>
                      <a:r>
                        <a:rPr lang="en-US" sz="1600" dirty="0" err="1"/>
                        <a:t>smallint</a:t>
                      </a:r>
                      <a:r>
                        <a:rPr lang="en-US" sz="1600" dirty="0"/>
                        <a:t>(5)unsigned</a:t>
                      </a:r>
                    </a:p>
                  </a:txBody>
                  <a:tcPr/>
                </a:tc>
                <a:tc>
                  <a:txBody>
                    <a:bodyPr/>
                    <a:lstStyle/>
                    <a:p>
                      <a:r>
                        <a:rPr lang="en-US" sz="1600" dirty="0"/>
                        <a:t>NO</a:t>
                      </a:r>
                    </a:p>
                  </a:txBody>
                  <a:tcPr/>
                </a:tc>
                <a:tc>
                  <a:txBody>
                    <a:bodyPr/>
                    <a:lstStyle/>
                    <a:p>
                      <a:r>
                        <a:rPr lang="en-US" sz="1600" dirty="0"/>
                        <a:t>PRI</a:t>
                      </a:r>
                    </a:p>
                  </a:txBody>
                  <a:tcPr/>
                </a:tc>
                <a:tc>
                  <a:txBody>
                    <a:bodyPr/>
                    <a:lstStyle/>
                    <a:p>
                      <a:r>
                        <a:rPr lang="en-US" sz="1600" dirty="0"/>
                        <a:t>NULL</a:t>
                      </a:r>
                    </a:p>
                  </a:txBody>
                  <a:tcPr/>
                </a:tc>
                <a:extLst>
                  <a:ext uri="{0D108BD9-81ED-4DB2-BD59-A6C34878D82A}">
                    <a16:rowId xmlns:a16="http://schemas.microsoft.com/office/drawing/2014/main" val="1089984588"/>
                  </a:ext>
                </a:extLst>
              </a:tr>
              <a:tr h="570436">
                <a:tc>
                  <a:txBody>
                    <a:bodyPr/>
                    <a:lstStyle/>
                    <a:p>
                      <a:r>
                        <a:rPr lang="en-US" sz="1600" dirty="0" err="1"/>
                        <a:t>store_id</a:t>
                      </a:r>
                      <a:endParaRPr lang="en-US" sz="1600" dirty="0"/>
                    </a:p>
                  </a:txBody>
                  <a:tcPr/>
                </a:tc>
                <a:tc>
                  <a:txBody>
                    <a:bodyPr/>
                    <a:lstStyle/>
                    <a:p>
                      <a:r>
                        <a:rPr lang="en-US" sz="1600" dirty="0" err="1"/>
                        <a:t>tinyint</a:t>
                      </a:r>
                      <a:r>
                        <a:rPr lang="en-US" sz="1600" dirty="0"/>
                        <a:t>(3) unsigned</a:t>
                      </a:r>
                    </a:p>
                  </a:txBody>
                  <a:tcPr/>
                </a:tc>
                <a:tc>
                  <a:txBody>
                    <a:bodyPr/>
                    <a:lstStyle/>
                    <a:p>
                      <a:r>
                        <a:rPr lang="en-US" sz="1600" dirty="0"/>
                        <a:t>NO</a:t>
                      </a:r>
                    </a:p>
                  </a:txBody>
                  <a:tcPr/>
                </a:tc>
                <a:tc>
                  <a:txBody>
                    <a:bodyPr/>
                    <a:lstStyle/>
                    <a:p>
                      <a:r>
                        <a:rPr lang="en-US" sz="1600" dirty="0"/>
                        <a:t>MUL</a:t>
                      </a:r>
                    </a:p>
                  </a:txBody>
                  <a:tcPr/>
                </a:tc>
                <a:tc>
                  <a:txBody>
                    <a:bodyPr/>
                    <a:lstStyle/>
                    <a:p>
                      <a:r>
                        <a:rPr lang="en-US" sz="1600" dirty="0"/>
                        <a:t>NULL</a:t>
                      </a:r>
                    </a:p>
                  </a:txBody>
                  <a:tcPr/>
                </a:tc>
                <a:extLst>
                  <a:ext uri="{0D108BD9-81ED-4DB2-BD59-A6C34878D82A}">
                    <a16:rowId xmlns:a16="http://schemas.microsoft.com/office/drawing/2014/main" val="803061932"/>
                  </a:ext>
                </a:extLst>
              </a:tr>
              <a:tr h="330253">
                <a:tc>
                  <a:txBody>
                    <a:bodyPr/>
                    <a:lstStyle/>
                    <a:p>
                      <a:r>
                        <a:rPr lang="en-US" sz="1600" dirty="0" err="1"/>
                        <a:t>first_name</a:t>
                      </a:r>
                      <a:endParaRPr lang="en-US" sz="1600" dirty="0"/>
                    </a:p>
                  </a:txBody>
                  <a:tcPr/>
                </a:tc>
                <a:tc>
                  <a:txBody>
                    <a:bodyPr/>
                    <a:lstStyle/>
                    <a:p>
                      <a:r>
                        <a:rPr lang="en-US" sz="1600" dirty="0"/>
                        <a:t>varchar(45)</a:t>
                      </a:r>
                    </a:p>
                  </a:txBody>
                  <a:tcPr/>
                </a:tc>
                <a:tc>
                  <a:txBody>
                    <a:bodyPr/>
                    <a:lstStyle/>
                    <a:p>
                      <a:r>
                        <a:rPr lang="en-US" sz="1600" dirty="0"/>
                        <a:t>NO</a:t>
                      </a:r>
                    </a:p>
                  </a:txBody>
                  <a:tcPr/>
                </a:tc>
                <a:tc>
                  <a:txBody>
                    <a:bodyPr/>
                    <a:lstStyle/>
                    <a:p>
                      <a:endParaRPr lang="en-US" sz="1600" dirty="0"/>
                    </a:p>
                  </a:txBody>
                  <a:tcPr/>
                </a:tc>
                <a:tc>
                  <a:txBody>
                    <a:bodyPr/>
                    <a:lstStyle/>
                    <a:p>
                      <a:r>
                        <a:rPr lang="en-US" sz="1600" dirty="0"/>
                        <a:t>NULL</a:t>
                      </a:r>
                    </a:p>
                  </a:txBody>
                  <a:tcPr/>
                </a:tc>
                <a:extLst>
                  <a:ext uri="{0D108BD9-81ED-4DB2-BD59-A6C34878D82A}">
                    <a16:rowId xmlns:a16="http://schemas.microsoft.com/office/drawing/2014/main" val="827468834"/>
                  </a:ext>
                </a:extLst>
              </a:tr>
              <a:tr h="330253">
                <a:tc>
                  <a:txBody>
                    <a:bodyPr/>
                    <a:lstStyle/>
                    <a:p>
                      <a:r>
                        <a:rPr lang="en-US" sz="1600" dirty="0" err="1"/>
                        <a:t>last_name</a:t>
                      </a:r>
                      <a:endParaRPr lang="en-US" sz="1600" dirty="0"/>
                    </a:p>
                  </a:txBody>
                  <a:tcPr/>
                </a:tc>
                <a:tc>
                  <a:txBody>
                    <a:bodyPr/>
                    <a:lstStyle/>
                    <a:p>
                      <a:r>
                        <a:rPr lang="en-US" sz="1600" dirty="0"/>
                        <a:t>varchar(45)</a:t>
                      </a:r>
                    </a:p>
                  </a:txBody>
                  <a:tcPr/>
                </a:tc>
                <a:tc>
                  <a:txBody>
                    <a:bodyPr/>
                    <a:lstStyle/>
                    <a:p>
                      <a:r>
                        <a:rPr lang="en-US" sz="1600" dirty="0"/>
                        <a:t>NO</a:t>
                      </a:r>
                    </a:p>
                  </a:txBody>
                  <a:tcPr/>
                </a:tc>
                <a:tc>
                  <a:txBody>
                    <a:bodyPr/>
                    <a:lstStyle/>
                    <a:p>
                      <a:r>
                        <a:rPr lang="en-US" sz="1600" dirty="0"/>
                        <a:t>MUL</a:t>
                      </a:r>
                    </a:p>
                  </a:txBody>
                  <a:tcPr/>
                </a:tc>
                <a:tc>
                  <a:txBody>
                    <a:bodyPr/>
                    <a:lstStyle/>
                    <a:p>
                      <a:r>
                        <a:rPr lang="en-US" sz="1600" dirty="0"/>
                        <a:t>NULL</a:t>
                      </a:r>
                    </a:p>
                  </a:txBody>
                  <a:tcPr/>
                </a:tc>
                <a:extLst>
                  <a:ext uri="{0D108BD9-81ED-4DB2-BD59-A6C34878D82A}">
                    <a16:rowId xmlns:a16="http://schemas.microsoft.com/office/drawing/2014/main" val="839484730"/>
                  </a:ext>
                </a:extLst>
              </a:tr>
              <a:tr h="330253">
                <a:tc>
                  <a:txBody>
                    <a:bodyPr/>
                    <a:lstStyle/>
                    <a:p>
                      <a:r>
                        <a:rPr lang="en-US" sz="1600" dirty="0"/>
                        <a:t>email</a:t>
                      </a:r>
                    </a:p>
                  </a:txBody>
                  <a:tcPr/>
                </a:tc>
                <a:tc>
                  <a:txBody>
                    <a:bodyPr/>
                    <a:lstStyle/>
                    <a:p>
                      <a:r>
                        <a:rPr lang="en-US" sz="1600" dirty="0"/>
                        <a:t>varchar(50)</a:t>
                      </a:r>
                    </a:p>
                  </a:txBody>
                  <a:tcPr/>
                </a:tc>
                <a:tc>
                  <a:txBody>
                    <a:bodyPr/>
                    <a:lstStyle/>
                    <a:p>
                      <a:r>
                        <a:rPr lang="en-US" sz="1600" dirty="0"/>
                        <a:t>YES</a:t>
                      </a:r>
                    </a:p>
                  </a:txBody>
                  <a:tcPr/>
                </a:tc>
                <a:tc>
                  <a:txBody>
                    <a:bodyPr/>
                    <a:lstStyle/>
                    <a:p>
                      <a:endParaRPr lang="en-US" sz="1600" dirty="0"/>
                    </a:p>
                  </a:txBody>
                  <a:tcPr/>
                </a:tc>
                <a:tc>
                  <a:txBody>
                    <a:bodyPr/>
                    <a:lstStyle/>
                    <a:p>
                      <a:r>
                        <a:rPr lang="en-US" sz="1600" dirty="0"/>
                        <a:t>NULL</a:t>
                      </a:r>
                    </a:p>
                  </a:txBody>
                  <a:tcPr/>
                </a:tc>
                <a:extLst>
                  <a:ext uri="{0D108BD9-81ED-4DB2-BD59-A6C34878D82A}">
                    <a16:rowId xmlns:a16="http://schemas.microsoft.com/office/drawing/2014/main" val="816805863"/>
                  </a:ext>
                </a:extLst>
              </a:tr>
              <a:tr h="330253">
                <a:tc>
                  <a:txBody>
                    <a:bodyPr/>
                    <a:lstStyle/>
                    <a:p>
                      <a:r>
                        <a:rPr lang="en-US" sz="1600" dirty="0" err="1"/>
                        <a:t>address_id</a:t>
                      </a:r>
                      <a:endParaRPr lang="en-US" sz="1600" dirty="0"/>
                    </a:p>
                  </a:txBody>
                  <a:tcPr/>
                </a:tc>
                <a:tc>
                  <a:txBody>
                    <a:bodyPr/>
                    <a:lstStyle/>
                    <a:p>
                      <a:r>
                        <a:rPr lang="en-US" sz="1600" dirty="0" err="1"/>
                        <a:t>smallint</a:t>
                      </a:r>
                      <a:r>
                        <a:rPr lang="en-US" sz="1600" dirty="0"/>
                        <a:t>(</a:t>
                      </a:r>
                    </a:p>
                  </a:txBody>
                  <a:tcPr/>
                </a:tc>
                <a:tc>
                  <a:txBody>
                    <a:bodyPr/>
                    <a:lstStyle/>
                    <a:p>
                      <a:r>
                        <a:rPr lang="en-US" sz="1600" dirty="0"/>
                        <a:t>NO</a:t>
                      </a:r>
                    </a:p>
                  </a:txBody>
                  <a:tcPr/>
                </a:tc>
                <a:tc>
                  <a:txBody>
                    <a:bodyPr/>
                    <a:lstStyle/>
                    <a:p>
                      <a:endParaRPr lang="en-US" sz="1600" dirty="0"/>
                    </a:p>
                  </a:txBody>
                  <a:tcPr/>
                </a:tc>
                <a:tc>
                  <a:txBody>
                    <a:bodyPr/>
                    <a:lstStyle/>
                    <a:p>
                      <a:r>
                        <a:rPr lang="en-US" sz="1600" dirty="0"/>
                        <a:t>NULL</a:t>
                      </a:r>
                    </a:p>
                  </a:txBody>
                  <a:tcPr/>
                </a:tc>
                <a:extLst>
                  <a:ext uri="{0D108BD9-81ED-4DB2-BD59-A6C34878D82A}">
                    <a16:rowId xmlns:a16="http://schemas.microsoft.com/office/drawing/2014/main" val="2424446780"/>
                  </a:ext>
                </a:extLst>
              </a:tr>
              <a:tr h="330253">
                <a:tc>
                  <a:txBody>
                    <a:bodyPr/>
                    <a:lstStyle/>
                    <a:p>
                      <a:r>
                        <a:rPr lang="en-US" sz="1600" dirty="0"/>
                        <a:t>active</a:t>
                      </a:r>
                    </a:p>
                  </a:txBody>
                  <a:tcPr/>
                </a:tc>
                <a:tc>
                  <a:txBody>
                    <a:bodyPr/>
                    <a:lstStyle/>
                    <a:p>
                      <a:r>
                        <a:rPr lang="en-US" sz="1600" dirty="0" err="1"/>
                        <a:t>tinyint</a:t>
                      </a:r>
                      <a:r>
                        <a:rPr lang="en-US" sz="1600" dirty="0"/>
                        <a:t>(1)</a:t>
                      </a:r>
                    </a:p>
                  </a:txBody>
                  <a:tcPr/>
                </a:tc>
                <a:tc>
                  <a:txBody>
                    <a:bodyPr/>
                    <a:lstStyle/>
                    <a:p>
                      <a:r>
                        <a:rPr lang="en-US" sz="1600" dirty="0"/>
                        <a:t>NO</a:t>
                      </a:r>
                    </a:p>
                  </a:txBody>
                  <a:tcPr/>
                </a:tc>
                <a:tc>
                  <a:txBody>
                    <a:bodyPr/>
                    <a:lstStyle/>
                    <a:p>
                      <a:endParaRPr lang="en-US" sz="1600" dirty="0"/>
                    </a:p>
                  </a:txBody>
                  <a:tcPr/>
                </a:tc>
                <a:tc>
                  <a:txBody>
                    <a:bodyPr/>
                    <a:lstStyle/>
                    <a:p>
                      <a:r>
                        <a:rPr lang="en-US" sz="1600" dirty="0"/>
                        <a:t>1</a:t>
                      </a:r>
                    </a:p>
                  </a:txBody>
                  <a:tcPr/>
                </a:tc>
                <a:extLst>
                  <a:ext uri="{0D108BD9-81ED-4DB2-BD59-A6C34878D82A}">
                    <a16:rowId xmlns:a16="http://schemas.microsoft.com/office/drawing/2014/main" val="3154977391"/>
                  </a:ext>
                </a:extLst>
              </a:tr>
            </a:tbl>
          </a:graphicData>
        </a:graphic>
      </p:graphicFrame>
      <p:graphicFrame>
        <p:nvGraphicFramePr>
          <p:cNvPr id="3" name="Table 3">
            <a:extLst>
              <a:ext uri="{FF2B5EF4-FFF2-40B4-BE49-F238E27FC236}">
                <a16:creationId xmlns:a16="http://schemas.microsoft.com/office/drawing/2014/main" id="{C3E9D8B6-913E-465C-A60B-E37CEA5D8F08}"/>
              </a:ext>
            </a:extLst>
          </p:cNvPr>
          <p:cNvGraphicFramePr>
            <a:graphicFrameLocks noGrp="1"/>
          </p:cNvGraphicFramePr>
          <p:nvPr>
            <p:extLst>
              <p:ext uri="{D42A27DB-BD31-4B8C-83A1-F6EECF244321}">
                <p14:modId xmlns:p14="http://schemas.microsoft.com/office/powerpoint/2010/main" val="2257783805"/>
              </p:ext>
            </p:extLst>
          </p:nvPr>
        </p:nvGraphicFramePr>
        <p:xfrm>
          <a:off x="6433851" y="2298760"/>
          <a:ext cx="5758149" cy="2194560"/>
        </p:xfrm>
        <a:graphic>
          <a:graphicData uri="http://schemas.openxmlformats.org/drawingml/2006/table">
            <a:tbl>
              <a:tblPr firstRow="1" bandRow="1">
                <a:tableStyleId>{5C22544A-7EE6-4342-B048-85BDC9FD1C3A}</a:tableStyleId>
              </a:tblPr>
              <a:tblGrid>
                <a:gridCol w="1257754">
                  <a:extLst>
                    <a:ext uri="{9D8B030D-6E8A-4147-A177-3AD203B41FA5}">
                      <a16:colId xmlns:a16="http://schemas.microsoft.com/office/drawing/2014/main" val="747119699"/>
                    </a:ext>
                  </a:extLst>
                </a:gridCol>
                <a:gridCol w="1226793">
                  <a:extLst>
                    <a:ext uri="{9D8B030D-6E8A-4147-A177-3AD203B41FA5}">
                      <a16:colId xmlns:a16="http://schemas.microsoft.com/office/drawing/2014/main" val="4011370602"/>
                    </a:ext>
                  </a:extLst>
                </a:gridCol>
                <a:gridCol w="736076">
                  <a:extLst>
                    <a:ext uri="{9D8B030D-6E8A-4147-A177-3AD203B41FA5}">
                      <a16:colId xmlns:a16="http://schemas.microsoft.com/office/drawing/2014/main" val="2560461988"/>
                    </a:ext>
                  </a:extLst>
                </a:gridCol>
                <a:gridCol w="607126">
                  <a:extLst>
                    <a:ext uri="{9D8B030D-6E8A-4147-A177-3AD203B41FA5}">
                      <a16:colId xmlns:a16="http://schemas.microsoft.com/office/drawing/2014/main" val="975918321"/>
                    </a:ext>
                  </a:extLst>
                </a:gridCol>
                <a:gridCol w="1930400">
                  <a:extLst>
                    <a:ext uri="{9D8B030D-6E8A-4147-A177-3AD203B41FA5}">
                      <a16:colId xmlns:a16="http://schemas.microsoft.com/office/drawing/2014/main" val="311057899"/>
                    </a:ext>
                  </a:extLst>
                </a:gridCol>
              </a:tblGrid>
              <a:tr h="265113">
                <a:tc>
                  <a:txBody>
                    <a:bodyPr/>
                    <a:lstStyle/>
                    <a:p>
                      <a:r>
                        <a:rPr lang="en-US" dirty="0"/>
                        <a:t>Field</a:t>
                      </a:r>
                    </a:p>
                  </a:txBody>
                  <a:tcPr/>
                </a:tc>
                <a:tc>
                  <a:txBody>
                    <a:bodyPr/>
                    <a:lstStyle/>
                    <a:p>
                      <a:r>
                        <a:rPr lang="en-US" dirty="0"/>
                        <a:t>Type</a:t>
                      </a:r>
                    </a:p>
                  </a:txBody>
                  <a:tcPr/>
                </a:tc>
                <a:tc>
                  <a:txBody>
                    <a:bodyPr/>
                    <a:lstStyle/>
                    <a:p>
                      <a:r>
                        <a:rPr lang="en-US" dirty="0"/>
                        <a:t>Null</a:t>
                      </a:r>
                    </a:p>
                  </a:txBody>
                  <a:tcPr/>
                </a:tc>
                <a:tc>
                  <a:txBody>
                    <a:bodyPr/>
                    <a:lstStyle/>
                    <a:p>
                      <a:r>
                        <a:rPr lang="en-US" dirty="0"/>
                        <a:t>Key</a:t>
                      </a:r>
                    </a:p>
                  </a:txBody>
                  <a:tcPr/>
                </a:tc>
                <a:tc>
                  <a:txBody>
                    <a:bodyPr/>
                    <a:lstStyle/>
                    <a:p>
                      <a:r>
                        <a:rPr lang="en-US" dirty="0"/>
                        <a:t>Default</a:t>
                      </a:r>
                    </a:p>
                  </a:txBody>
                  <a:tcPr/>
                </a:tc>
                <a:extLst>
                  <a:ext uri="{0D108BD9-81ED-4DB2-BD59-A6C34878D82A}">
                    <a16:rowId xmlns:a16="http://schemas.microsoft.com/office/drawing/2014/main" val="3394360872"/>
                  </a:ext>
                </a:extLst>
              </a:tr>
              <a:tr h="265113">
                <a:tc>
                  <a:txBody>
                    <a:bodyPr/>
                    <a:lstStyle/>
                    <a:p>
                      <a:r>
                        <a:rPr lang="en-US" sz="1600" dirty="0" err="1"/>
                        <a:t>city_id</a:t>
                      </a:r>
                      <a:endParaRPr lang="en-US" sz="1600" dirty="0"/>
                    </a:p>
                  </a:txBody>
                  <a:tcPr/>
                </a:tc>
                <a:tc>
                  <a:txBody>
                    <a:bodyPr/>
                    <a:lstStyle/>
                    <a:p>
                      <a:r>
                        <a:rPr lang="en-US" sz="1600" dirty="0" err="1"/>
                        <a:t>smallint</a:t>
                      </a:r>
                      <a:r>
                        <a:rPr lang="en-US" sz="1600" dirty="0"/>
                        <a:t>(5) unsigned</a:t>
                      </a:r>
                    </a:p>
                  </a:txBody>
                  <a:tcPr/>
                </a:tc>
                <a:tc>
                  <a:txBody>
                    <a:bodyPr/>
                    <a:lstStyle/>
                    <a:p>
                      <a:r>
                        <a:rPr lang="en-US" sz="1600" dirty="0"/>
                        <a:t>NO</a:t>
                      </a:r>
                    </a:p>
                  </a:txBody>
                  <a:tcPr/>
                </a:tc>
                <a:tc>
                  <a:txBody>
                    <a:bodyPr/>
                    <a:lstStyle/>
                    <a:p>
                      <a:r>
                        <a:rPr lang="en-US" sz="1600" dirty="0"/>
                        <a:t>PRI</a:t>
                      </a:r>
                    </a:p>
                  </a:txBody>
                  <a:tcPr/>
                </a:tc>
                <a:tc>
                  <a:txBody>
                    <a:bodyPr/>
                    <a:lstStyle/>
                    <a:p>
                      <a:r>
                        <a:rPr lang="en-US" sz="1600" dirty="0"/>
                        <a:t>NULL</a:t>
                      </a:r>
                    </a:p>
                  </a:txBody>
                  <a:tcPr/>
                </a:tc>
                <a:extLst>
                  <a:ext uri="{0D108BD9-81ED-4DB2-BD59-A6C34878D82A}">
                    <a16:rowId xmlns:a16="http://schemas.microsoft.com/office/drawing/2014/main" val="73391594"/>
                  </a:ext>
                </a:extLst>
              </a:tr>
              <a:tr h="265113">
                <a:tc>
                  <a:txBody>
                    <a:bodyPr/>
                    <a:lstStyle/>
                    <a:p>
                      <a:r>
                        <a:rPr lang="en-US" sz="1600" dirty="0"/>
                        <a:t>city</a:t>
                      </a:r>
                    </a:p>
                  </a:txBody>
                  <a:tcPr/>
                </a:tc>
                <a:tc>
                  <a:txBody>
                    <a:bodyPr/>
                    <a:lstStyle/>
                    <a:p>
                      <a:r>
                        <a:rPr lang="en-US" sz="1600" dirty="0"/>
                        <a:t>varchar(50)</a:t>
                      </a:r>
                    </a:p>
                  </a:txBody>
                  <a:tcPr/>
                </a:tc>
                <a:tc>
                  <a:txBody>
                    <a:bodyPr/>
                    <a:lstStyle/>
                    <a:p>
                      <a:r>
                        <a:rPr lang="en-US" sz="1600" dirty="0"/>
                        <a:t>NO</a:t>
                      </a:r>
                    </a:p>
                  </a:txBody>
                  <a:tcPr/>
                </a:tc>
                <a:tc>
                  <a:txBody>
                    <a:bodyPr/>
                    <a:lstStyle/>
                    <a:p>
                      <a:endParaRPr lang="en-US" sz="1600" dirty="0"/>
                    </a:p>
                  </a:txBody>
                  <a:tcPr/>
                </a:tc>
                <a:tc>
                  <a:txBody>
                    <a:bodyPr/>
                    <a:lstStyle/>
                    <a:p>
                      <a:r>
                        <a:rPr lang="en-US" sz="1600" dirty="0"/>
                        <a:t>NULL</a:t>
                      </a:r>
                    </a:p>
                  </a:txBody>
                  <a:tcPr/>
                </a:tc>
                <a:extLst>
                  <a:ext uri="{0D108BD9-81ED-4DB2-BD59-A6C34878D82A}">
                    <a16:rowId xmlns:a16="http://schemas.microsoft.com/office/drawing/2014/main" val="2660286608"/>
                  </a:ext>
                </a:extLst>
              </a:tr>
              <a:tr h="265113">
                <a:tc>
                  <a:txBody>
                    <a:bodyPr/>
                    <a:lstStyle/>
                    <a:p>
                      <a:r>
                        <a:rPr lang="en-US" sz="1600" dirty="0" err="1"/>
                        <a:t>country_id</a:t>
                      </a:r>
                      <a:endParaRPr lang="en-US" sz="1600" dirty="0"/>
                    </a:p>
                  </a:txBody>
                  <a:tcPr/>
                </a:tc>
                <a:tc>
                  <a:txBody>
                    <a:bodyPr/>
                    <a:lstStyle/>
                    <a:p>
                      <a:r>
                        <a:rPr lang="en-US" sz="1600" dirty="0" err="1"/>
                        <a:t>smallint</a:t>
                      </a:r>
                      <a:r>
                        <a:rPr lang="en-US" sz="1600" dirty="0"/>
                        <a:t>(5) unsigned</a:t>
                      </a:r>
                    </a:p>
                  </a:txBody>
                  <a:tcPr/>
                </a:tc>
                <a:tc>
                  <a:txBody>
                    <a:bodyPr/>
                    <a:lstStyle/>
                    <a:p>
                      <a:r>
                        <a:rPr lang="en-US" sz="1600" dirty="0"/>
                        <a:t>NO</a:t>
                      </a:r>
                    </a:p>
                  </a:txBody>
                  <a:tcPr/>
                </a:tc>
                <a:tc>
                  <a:txBody>
                    <a:bodyPr/>
                    <a:lstStyle/>
                    <a:p>
                      <a:r>
                        <a:rPr lang="en-US" sz="1600" dirty="0"/>
                        <a:t>MUL</a:t>
                      </a:r>
                    </a:p>
                  </a:txBody>
                  <a:tcPr/>
                </a:tc>
                <a:tc>
                  <a:txBody>
                    <a:bodyPr/>
                    <a:lstStyle/>
                    <a:p>
                      <a:r>
                        <a:rPr lang="en-US" sz="1600" dirty="0"/>
                        <a:t>NULL</a:t>
                      </a:r>
                    </a:p>
                  </a:txBody>
                  <a:tcPr/>
                </a:tc>
                <a:extLst>
                  <a:ext uri="{0D108BD9-81ED-4DB2-BD59-A6C34878D82A}">
                    <a16:rowId xmlns:a16="http://schemas.microsoft.com/office/drawing/2014/main" val="3124179515"/>
                  </a:ext>
                </a:extLst>
              </a:tr>
              <a:tr h="265113">
                <a:tc>
                  <a:txBody>
                    <a:bodyPr/>
                    <a:lstStyle/>
                    <a:p>
                      <a:r>
                        <a:rPr lang="en-US" sz="1600" dirty="0" err="1"/>
                        <a:t>last_update</a:t>
                      </a:r>
                      <a:endParaRPr lang="en-US" sz="1600" dirty="0"/>
                    </a:p>
                  </a:txBody>
                  <a:tcPr/>
                </a:tc>
                <a:tc>
                  <a:txBody>
                    <a:bodyPr/>
                    <a:lstStyle/>
                    <a:p>
                      <a:r>
                        <a:rPr lang="en-US" sz="1600" dirty="0"/>
                        <a:t>timestamp</a:t>
                      </a:r>
                    </a:p>
                  </a:txBody>
                  <a:tcPr/>
                </a:tc>
                <a:tc>
                  <a:txBody>
                    <a:bodyPr/>
                    <a:lstStyle/>
                    <a:p>
                      <a:r>
                        <a:rPr lang="en-US" sz="1600" dirty="0"/>
                        <a:t>NO</a:t>
                      </a:r>
                    </a:p>
                  </a:txBody>
                  <a:tcPr/>
                </a:tc>
                <a:tc>
                  <a:txBody>
                    <a:bodyPr/>
                    <a:lstStyle/>
                    <a:p>
                      <a:endParaRPr lang="en-US" sz="1600" dirty="0"/>
                    </a:p>
                  </a:txBody>
                  <a:tcPr/>
                </a:tc>
                <a:tc>
                  <a:txBody>
                    <a:bodyPr/>
                    <a:lstStyle/>
                    <a:p>
                      <a:r>
                        <a:rPr lang="en-US" sz="1600" dirty="0" err="1"/>
                        <a:t>Current_timestamp</a:t>
                      </a:r>
                      <a:endParaRPr lang="en-US" sz="1600" dirty="0"/>
                    </a:p>
                  </a:txBody>
                  <a:tcPr/>
                </a:tc>
                <a:extLst>
                  <a:ext uri="{0D108BD9-81ED-4DB2-BD59-A6C34878D82A}">
                    <a16:rowId xmlns:a16="http://schemas.microsoft.com/office/drawing/2014/main" val="1418421601"/>
                  </a:ext>
                </a:extLst>
              </a:tr>
            </a:tbl>
          </a:graphicData>
        </a:graphic>
      </p:graphicFrame>
      <p:sp>
        <p:nvSpPr>
          <p:cNvPr id="6" name="TextBox 5">
            <a:extLst>
              <a:ext uri="{FF2B5EF4-FFF2-40B4-BE49-F238E27FC236}">
                <a16:creationId xmlns:a16="http://schemas.microsoft.com/office/drawing/2014/main" id="{1B1C6A26-E68D-4AEE-893D-4E97B28E0230}"/>
              </a:ext>
            </a:extLst>
          </p:cNvPr>
          <p:cNvSpPr txBox="1"/>
          <p:nvPr/>
        </p:nvSpPr>
        <p:spPr>
          <a:xfrm>
            <a:off x="786415" y="1690688"/>
            <a:ext cx="12201525" cy="400110"/>
          </a:xfrm>
          <a:prstGeom prst="rect">
            <a:avLst/>
          </a:prstGeom>
          <a:noFill/>
        </p:spPr>
        <p:txBody>
          <a:bodyPr wrap="square" rtlCol="0">
            <a:spAutoFit/>
          </a:bodyPr>
          <a:lstStyle/>
          <a:p>
            <a:r>
              <a:rPr lang="en-US" sz="2000" dirty="0"/>
              <a:t>If we tried to combine these two tables using the </a:t>
            </a:r>
            <a:r>
              <a:rPr lang="en-US" dirty="0">
                <a:latin typeface="Courier New" panose="02070309020205020404" pitchFamily="49" charset="0"/>
                <a:cs typeface="Courier New" panose="02070309020205020404" pitchFamily="49" charset="0"/>
              </a:rPr>
              <a:t>union</a:t>
            </a:r>
            <a:r>
              <a:rPr lang="en-US" sz="2000" dirty="0"/>
              <a:t> operator, what would happen?</a:t>
            </a:r>
          </a:p>
        </p:txBody>
      </p:sp>
    </p:spTree>
    <p:extLst>
      <p:ext uri="{BB962C8B-B14F-4D97-AF65-F5344CB8AC3E}">
        <p14:creationId xmlns:p14="http://schemas.microsoft.com/office/powerpoint/2010/main" val="22044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42B1-8A0C-407D-9805-83A623A8941B}"/>
              </a:ext>
            </a:extLst>
          </p:cNvPr>
          <p:cNvSpPr>
            <a:spLocks noGrp="1"/>
          </p:cNvSpPr>
          <p:nvPr>
            <p:ph type="title"/>
          </p:nvPr>
        </p:nvSpPr>
        <p:spPr/>
        <p:txBody>
          <a:bodyPr/>
          <a:lstStyle/>
          <a:p>
            <a:r>
              <a:rPr lang="en-US" dirty="0"/>
              <a:t>Set Theory in Practice</a:t>
            </a:r>
          </a:p>
        </p:txBody>
      </p:sp>
      <p:sp>
        <p:nvSpPr>
          <p:cNvPr id="3" name="Content Placeholder 2">
            <a:extLst>
              <a:ext uri="{FF2B5EF4-FFF2-40B4-BE49-F238E27FC236}">
                <a16:creationId xmlns:a16="http://schemas.microsoft.com/office/drawing/2014/main" id="{59EA49DD-9341-4823-97B8-F1E2EA832EC4}"/>
              </a:ext>
            </a:extLst>
          </p:cNvPr>
          <p:cNvSpPr>
            <a:spLocks noGrp="1"/>
          </p:cNvSpPr>
          <p:nvPr>
            <p:ph idx="1"/>
          </p:nvPr>
        </p:nvSpPr>
        <p:spPr/>
        <p:txBody>
          <a:bodyPr>
            <a:normAutofit lnSpcReduction="10000"/>
          </a:bodyPr>
          <a:lstStyle/>
          <a:p>
            <a:pPr marL="0" indent="0">
              <a:buNone/>
            </a:pPr>
            <a:r>
              <a:rPr lang="en-US" dirty="0"/>
              <a:t>When combined, the first column in the result set would include both the </a:t>
            </a:r>
            <a:r>
              <a:rPr lang="en-US" sz="2000" dirty="0" err="1">
                <a:latin typeface="Courier New" panose="02070309020205020404" pitchFamily="49" charset="0"/>
                <a:cs typeface="Courier New" panose="02070309020205020404" pitchFamily="49" charset="0"/>
              </a:rPr>
              <a:t>customer.customer_id</a:t>
            </a:r>
            <a:r>
              <a:rPr lang="en-US" sz="2000" dirty="0"/>
              <a:t> </a:t>
            </a:r>
            <a:r>
              <a:rPr lang="en-US" dirty="0"/>
              <a:t>and </a:t>
            </a:r>
            <a:r>
              <a:rPr lang="en-US" sz="2000" dirty="0" err="1">
                <a:latin typeface="Courier New" panose="02070309020205020404" pitchFamily="49" charset="0"/>
                <a:cs typeface="Courier New" panose="02070309020205020404" pitchFamily="49" charset="0"/>
              </a:rPr>
              <a:t>city.city_id</a:t>
            </a:r>
            <a:r>
              <a:rPr lang="en-US" sz="2000" dirty="0">
                <a:latin typeface="Courier New" panose="02070309020205020404" pitchFamily="49" charset="0"/>
                <a:cs typeface="Courier New" panose="02070309020205020404" pitchFamily="49" charset="0"/>
              </a:rPr>
              <a:t> </a:t>
            </a:r>
            <a:r>
              <a:rPr lang="en-US" dirty="0"/>
              <a:t>columns, the second column would be a combination of </a:t>
            </a:r>
            <a:r>
              <a:rPr lang="en-US" sz="2000" dirty="0" err="1">
                <a:latin typeface="Courier New" panose="02070309020205020404" pitchFamily="49" charset="0"/>
                <a:cs typeface="Courier New" panose="02070309020205020404" pitchFamily="49" charset="0"/>
              </a:rPr>
              <a:t>customer.store_id</a:t>
            </a:r>
            <a:r>
              <a:rPr lang="en-US" sz="2000" dirty="0">
                <a:latin typeface="Courier New" panose="02070309020205020404" pitchFamily="49" charset="0"/>
                <a:cs typeface="Courier New" panose="02070309020205020404" pitchFamily="49" charset="0"/>
              </a:rPr>
              <a:t> </a:t>
            </a:r>
            <a:r>
              <a:rPr lang="en-US" dirty="0"/>
              <a:t>and </a:t>
            </a:r>
            <a:r>
              <a:rPr lang="en-US" sz="2000" dirty="0" err="1">
                <a:latin typeface="Courier New" panose="02070309020205020404" pitchFamily="49" charset="0"/>
                <a:cs typeface="Courier New" panose="02070309020205020404" pitchFamily="49" charset="0"/>
              </a:rPr>
              <a:t>city.city</a:t>
            </a:r>
            <a:r>
              <a:rPr lang="en-US" sz="2000" dirty="0">
                <a:latin typeface="Courier New" panose="02070309020205020404" pitchFamily="49" charset="0"/>
                <a:cs typeface="Courier New" panose="02070309020205020404" pitchFamily="49" charset="0"/>
              </a:rPr>
              <a:t> </a:t>
            </a:r>
            <a:r>
              <a:rPr lang="en-US" dirty="0"/>
              <a:t>columns, and etc. Some columns are easy to combine, but some are not as easy. How would a date column combine with a string column? The customer table has more columns than the city table – what happens with the rest of the customer columns? There are some rules that must be followed when combining two data sets:</a:t>
            </a:r>
          </a:p>
          <a:p>
            <a:r>
              <a:rPr lang="en-US" dirty="0"/>
              <a:t>Both data sets must have the same number of columns.</a:t>
            </a:r>
          </a:p>
          <a:p>
            <a:r>
              <a:rPr lang="en-US" dirty="0"/>
              <a:t>The data types of each column across the two data sets must be the same (or the server must be able to convert one to the other).</a:t>
            </a:r>
          </a:p>
        </p:txBody>
      </p:sp>
    </p:spTree>
    <p:extLst>
      <p:ext uri="{BB962C8B-B14F-4D97-AF65-F5344CB8AC3E}">
        <p14:creationId xmlns:p14="http://schemas.microsoft.com/office/powerpoint/2010/main" val="29132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2F25-A80C-4122-BFA7-B62608D28F90}"/>
              </a:ext>
            </a:extLst>
          </p:cNvPr>
          <p:cNvSpPr>
            <a:spLocks noGrp="1"/>
          </p:cNvSpPr>
          <p:nvPr>
            <p:ph type="title"/>
          </p:nvPr>
        </p:nvSpPr>
        <p:spPr/>
        <p:txBody>
          <a:bodyPr/>
          <a:lstStyle/>
          <a:p>
            <a:r>
              <a:rPr lang="en-US" dirty="0"/>
              <a:t>Set Theory in Practice</a:t>
            </a:r>
          </a:p>
        </p:txBody>
      </p:sp>
      <p:sp>
        <p:nvSpPr>
          <p:cNvPr id="3" name="Content Placeholder 2">
            <a:extLst>
              <a:ext uri="{FF2B5EF4-FFF2-40B4-BE49-F238E27FC236}">
                <a16:creationId xmlns:a16="http://schemas.microsoft.com/office/drawing/2014/main" id="{8AB5F37C-4239-45D9-8ADC-D63943B72E84}"/>
              </a:ext>
            </a:extLst>
          </p:cNvPr>
          <p:cNvSpPr>
            <a:spLocks noGrp="1"/>
          </p:cNvSpPr>
          <p:nvPr>
            <p:ph idx="1"/>
          </p:nvPr>
        </p:nvSpPr>
        <p:spPr>
          <a:xfrm>
            <a:off x="838200" y="1511300"/>
            <a:ext cx="10515600" cy="4351338"/>
          </a:xfrm>
        </p:spPr>
        <p:txBody>
          <a:bodyPr/>
          <a:lstStyle/>
          <a:p>
            <a:pPr marL="0" indent="0">
              <a:buNone/>
            </a:pPr>
            <a:r>
              <a:rPr lang="en-US" sz="2400" dirty="0"/>
              <a:t>To perform a set operation, place a set operator between two select statements. </a:t>
            </a:r>
          </a:p>
          <a:p>
            <a:pPr marL="0" indent="0">
              <a:buNone/>
            </a:pPr>
            <a:r>
              <a:rPr lang="en-US" sz="1800" dirty="0" err="1">
                <a:latin typeface="Courier New" panose="02070309020205020404" pitchFamily="49" charset="0"/>
                <a:cs typeface="Courier New" panose="02070309020205020404" pitchFamily="49" charset="0"/>
              </a:rPr>
              <a:t>mysql</a:t>
            </a:r>
            <a:r>
              <a:rPr lang="en-US" sz="1800" dirty="0">
                <a:latin typeface="Courier New" panose="02070309020205020404" pitchFamily="49" charset="0"/>
                <a:cs typeface="Courier New" panose="02070309020205020404" pitchFamily="49" charset="0"/>
              </a:rPr>
              <a:t>&gt; SELECT 1 num '</a:t>
            </a:r>
            <a:r>
              <a:rPr lang="en-US" sz="1800" dirty="0" err="1">
                <a:latin typeface="Courier New" panose="02070309020205020404" pitchFamily="49" charset="0"/>
                <a:cs typeface="Courier New" panose="02070309020205020404" pitchFamily="49" charset="0"/>
              </a:rPr>
              <a:t>abc</a:t>
            </a:r>
            <a:r>
              <a:rPr lang="en-US" sz="1800" dirty="0">
                <a:latin typeface="Courier New" panose="02070309020205020404" pitchFamily="49" charset="0"/>
                <a:cs typeface="Courier New" panose="02070309020205020404" pitchFamily="49" charset="0"/>
              </a:rPr>
              <a:t>' str</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UNION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-&gt; SELECT 9 num, '</a:t>
            </a:r>
            <a:r>
              <a:rPr lang="en-US" sz="1800" dirty="0" err="1">
                <a:latin typeface="Courier New" panose="02070309020205020404" pitchFamily="49" charset="0"/>
                <a:cs typeface="Courier New" panose="02070309020205020404" pitchFamily="49" charset="0"/>
              </a:rPr>
              <a:t>xyz</a:t>
            </a:r>
            <a:r>
              <a:rPr lang="en-US" sz="1800" dirty="0">
                <a:latin typeface="Courier New" panose="02070309020205020404" pitchFamily="49" charset="0"/>
                <a:cs typeface="Courier New" panose="02070309020205020404" pitchFamily="49" charset="0"/>
              </a:rPr>
              <a:t>' str;</a:t>
            </a:r>
          </a:p>
          <a:p>
            <a:pPr marL="0" indent="0">
              <a:buNone/>
            </a:pPr>
            <a:endParaRPr lang="en-US" dirty="0"/>
          </a:p>
        </p:txBody>
      </p:sp>
      <p:graphicFrame>
        <p:nvGraphicFramePr>
          <p:cNvPr id="5" name="Table 5">
            <a:extLst>
              <a:ext uri="{FF2B5EF4-FFF2-40B4-BE49-F238E27FC236}">
                <a16:creationId xmlns:a16="http://schemas.microsoft.com/office/drawing/2014/main" id="{6847E39B-02E7-48E2-BB9A-5D9EDD1AB762}"/>
              </a:ext>
            </a:extLst>
          </p:cNvPr>
          <p:cNvGraphicFramePr>
            <a:graphicFrameLocks noGrp="1"/>
          </p:cNvGraphicFramePr>
          <p:nvPr>
            <p:extLst>
              <p:ext uri="{D42A27DB-BD31-4B8C-83A1-F6EECF244321}">
                <p14:modId xmlns:p14="http://schemas.microsoft.com/office/powerpoint/2010/main" val="2854433442"/>
              </p:ext>
            </p:extLst>
          </p:nvPr>
        </p:nvGraphicFramePr>
        <p:xfrm>
          <a:off x="923925" y="3168382"/>
          <a:ext cx="2111376" cy="1010920"/>
        </p:xfrm>
        <a:graphic>
          <a:graphicData uri="http://schemas.openxmlformats.org/drawingml/2006/table">
            <a:tbl>
              <a:tblPr firstRow="1" bandRow="1">
                <a:tableStyleId>{5C22544A-7EE6-4342-B048-85BDC9FD1C3A}</a:tableStyleId>
              </a:tblPr>
              <a:tblGrid>
                <a:gridCol w="1055688">
                  <a:extLst>
                    <a:ext uri="{9D8B030D-6E8A-4147-A177-3AD203B41FA5}">
                      <a16:colId xmlns:a16="http://schemas.microsoft.com/office/drawing/2014/main" val="3443596296"/>
                    </a:ext>
                  </a:extLst>
                </a:gridCol>
                <a:gridCol w="1055688">
                  <a:extLst>
                    <a:ext uri="{9D8B030D-6E8A-4147-A177-3AD203B41FA5}">
                      <a16:colId xmlns:a16="http://schemas.microsoft.com/office/drawing/2014/main" val="1834856085"/>
                    </a:ext>
                  </a:extLst>
                </a:gridCol>
              </a:tblGrid>
              <a:tr h="370840">
                <a:tc>
                  <a:txBody>
                    <a:bodyPr/>
                    <a:lstStyle/>
                    <a:p>
                      <a:r>
                        <a:rPr lang="en-US" dirty="0"/>
                        <a:t>num</a:t>
                      </a:r>
                    </a:p>
                  </a:txBody>
                  <a:tcPr/>
                </a:tc>
                <a:tc>
                  <a:txBody>
                    <a:bodyPr/>
                    <a:lstStyle/>
                    <a:p>
                      <a:r>
                        <a:rPr lang="en-US" dirty="0"/>
                        <a:t>str</a:t>
                      </a:r>
                    </a:p>
                  </a:txBody>
                  <a:tcPr/>
                </a:tc>
                <a:extLst>
                  <a:ext uri="{0D108BD9-81ED-4DB2-BD59-A6C34878D82A}">
                    <a16:rowId xmlns:a16="http://schemas.microsoft.com/office/drawing/2014/main" val="4016689879"/>
                  </a:ext>
                </a:extLst>
              </a:tr>
              <a:tr h="370840">
                <a:tc>
                  <a:txBody>
                    <a:bodyPr/>
                    <a:lstStyle/>
                    <a:p>
                      <a:r>
                        <a:rPr lang="en-US" dirty="0"/>
                        <a:t>1</a:t>
                      </a:r>
                    </a:p>
                    <a:p>
                      <a:r>
                        <a:rPr lang="en-US" dirty="0"/>
                        <a:t>9</a:t>
                      </a:r>
                    </a:p>
                  </a:txBody>
                  <a:tcPr/>
                </a:tc>
                <a:tc>
                  <a:txBody>
                    <a:bodyPr/>
                    <a:lstStyle/>
                    <a:p>
                      <a:r>
                        <a:rPr lang="en-US" dirty="0" err="1"/>
                        <a:t>abc</a:t>
                      </a:r>
                      <a:endParaRPr lang="en-US" dirty="0"/>
                    </a:p>
                    <a:p>
                      <a:r>
                        <a:rPr lang="en-US" dirty="0" err="1"/>
                        <a:t>xyz</a:t>
                      </a:r>
                      <a:endParaRPr lang="en-US" dirty="0"/>
                    </a:p>
                  </a:txBody>
                  <a:tcPr/>
                </a:tc>
                <a:extLst>
                  <a:ext uri="{0D108BD9-81ED-4DB2-BD59-A6C34878D82A}">
                    <a16:rowId xmlns:a16="http://schemas.microsoft.com/office/drawing/2014/main" val="2258083863"/>
                  </a:ext>
                </a:extLst>
              </a:tr>
            </a:tbl>
          </a:graphicData>
        </a:graphic>
      </p:graphicFrame>
      <p:sp>
        <p:nvSpPr>
          <p:cNvPr id="6" name="TextBox 5">
            <a:extLst>
              <a:ext uri="{FF2B5EF4-FFF2-40B4-BE49-F238E27FC236}">
                <a16:creationId xmlns:a16="http://schemas.microsoft.com/office/drawing/2014/main" id="{18C31CF9-67BC-41C6-8C53-163C1EFB0429}"/>
              </a:ext>
            </a:extLst>
          </p:cNvPr>
          <p:cNvSpPr txBox="1"/>
          <p:nvPr/>
        </p:nvSpPr>
        <p:spPr>
          <a:xfrm>
            <a:off x="838200" y="4246929"/>
            <a:ext cx="9601200" cy="1938992"/>
          </a:xfrm>
          <a:prstGeom prst="rect">
            <a:avLst/>
          </a:prstGeom>
          <a:noFill/>
        </p:spPr>
        <p:txBody>
          <a:bodyPr wrap="square" rtlCol="0">
            <a:spAutoFit/>
          </a:bodyPr>
          <a:lstStyle/>
          <a:p>
            <a:r>
              <a:rPr lang="en-US" sz="2400" dirty="0"/>
              <a:t>Both the individual queries contain a numeric and string column. The set operator, union, is combining both of the data sets. The final result is two columns consisting of two rows. This type of query is called a compound query because it comprises multiple queries. Compound queries can also include more than two queries.</a:t>
            </a:r>
          </a:p>
        </p:txBody>
      </p:sp>
    </p:spTree>
    <p:extLst>
      <p:ext uri="{BB962C8B-B14F-4D97-AF65-F5344CB8AC3E}">
        <p14:creationId xmlns:p14="http://schemas.microsoft.com/office/powerpoint/2010/main" val="1883677926"/>
      </p:ext>
    </p:extLst>
  </p:cSld>
  <p:clrMapOvr>
    <a:masterClrMapping/>
  </p:clrMapOvr>
</p:sld>
</file>

<file path=ppt/theme/theme1.xml><?xml version="1.0" encoding="utf-8"?>
<a:theme xmlns:a="http://schemas.openxmlformats.org/drawingml/2006/main" name="Office Theme">
  <a:themeElements>
    <a:clrScheme name="Custom 1">
      <a:dk1>
        <a:srgbClr val="023160"/>
      </a:dk1>
      <a:lt1>
        <a:sysClr val="window" lastClr="FFFFFF"/>
      </a:lt1>
      <a:dk2>
        <a:srgbClr val="02316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b2e0dfcf-80fa-4b9d-a247-a9bf92876911" xsi:nil="true"/>
    <EverythinginComp11andmegans1_x002f_2 xmlns="b2e0dfcf-80fa-4b9d-a247-a9bf928769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658A99-FB86-4DCF-84BF-42ABEDA9A185}">
  <ds:schemaRefs>
    <ds:schemaRef ds:uri="http://schemas.microsoft.com/office/2006/metadata/properties"/>
    <ds:schemaRef ds:uri="http://schemas.microsoft.com/office/infopath/2007/PartnerControls"/>
    <ds:schemaRef ds:uri="b2e0dfcf-80fa-4b9d-a247-a9bf92876911"/>
  </ds:schemaRefs>
</ds:datastoreItem>
</file>

<file path=customXml/itemProps2.xml><?xml version="1.0" encoding="utf-8"?>
<ds:datastoreItem xmlns:ds="http://schemas.openxmlformats.org/officeDocument/2006/customXml" ds:itemID="{F41D8371-DA38-4116-A8CC-EE39C51FF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58B81-7FF9-4CC4-813B-87CC8EDF40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727</TotalTime>
  <Words>2429</Words>
  <Application>Microsoft Macintosh PowerPoint</Application>
  <PresentationFormat>Widescreen</PresentationFormat>
  <Paragraphs>247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Lato Extended</vt:lpstr>
      <vt:lpstr>Office Theme</vt:lpstr>
      <vt:lpstr>Learning SQL</vt:lpstr>
      <vt:lpstr>What This PowerPoint Covers:​</vt:lpstr>
      <vt:lpstr>Set Theory Primer</vt:lpstr>
      <vt:lpstr>Set Theory Primer</vt:lpstr>
      <vt:lpstr>Set Theory Primer</vt:lpstr>
      <vt:lpstr>Set Theory Primer</vt:lpstr>
      <vt:lpstr>Set Theory in Practice</vt:lpstr>
      <vt:lpstr>Set Theory in Practice</vt:lpstr>
      <vt:lpstr>Set Theory in Practice</vt:lpstr>
      <vt:lpstr>The Union Operator</vt:lpstr>
      <vt:lpstr>The Union Operator</vt:lpstr>
      <vt:lpstr>The Intersect Operator</vt:lpstr>
      <vt:lpstr>The Intersect Operator</vt:lpstr>
      <vt:lpstr>The Except Operator</vt:lpstr>
      <vt:lpstr>The Except All Operator</vt:lpstr>
      <vt:lpstr>Sorting Compound Query Results</vt:lpstr>
      <vt:lpstr>Sorting Compound Query Results</vt:lpstr>
      <vt:lpstr>Set Operation Precedence</vt:lpstr>
      <vt:lpstr>Set Operation Precedence</vt:lpstr>
      <vt:lpstr>Set Order Precedence</vt:lpstr>
      <vt:lpstr>Set Order Precedence</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 Debra</dc:creator>
  <cp:lastModifiedBy>Microsoft Office User</cp:lastModifiedBy>
  <cp:revision>73</cp:revision>
  <dcterms:created xsi:type="dcterms:W3CDTF">2020-11-10T20:05:16Z</dcterms:created>
  <dcterms:modified xsi:type="dcterms:W3CDTF">2020-12-08T00:33:23Z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