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61" r:id="rId7"/>
    <p:sldId id="258" r:id="rId8"/>
    <p:sldId id="260"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9B8010-AB7E-9AB0-18DE-F776C782A926}" v="3431" dt="2020-12-05T00:15:49.146"/>
    <p1510:client id="{5031656F-3BCA-4B79-800B-738E080D56F8}" v="2" dt="2020-11-19T17:15:13.728"/>
    <p1510:client id="{5B645204-4A16-A19A-273E-3C66B2901BCB}" v="2" dt="2020-12-01T18:52:11.863"/>
    <p1510:client id="{75C2BA6F-E518-C824-1807-14FE02379327}" v="70" dt="2020-12-04T17:09:29.1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8" d="100"/>
          <a:sy n="128" d="100"/>
        </p:scale>
        <p:origin x="320" y="2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4582" y="-304799"/>
            <a:ext cx="22284263" cy="7162799"/>
          </a:xfrm>
          <a:prstGeom prst="rect">
            <a:avLst/>
          </a:prstGeom>
        </p:spPr>
      </p:pic>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BC4FC5A-A048-4A1D-B1E5-51BD3B129B37}" type="datetimeFigureOut">
              <a:rPr lang="en-US" smtClean="0"/>
              <a:t>12/7/20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0B0F41-D8DE-44F4-9D36-A289871A12F4}" type="slidenum">
              <a:rPr lang="en-US" smtClean="0"/>
              <a:t>‹#›</a:t>
            </a:fld>
            <a:endParaRPr lang="en-US"/>
          </a:p>
        </p:txBody>
      </p:sp>
      <p:sp>
        <p:nvSpPr>
          <p:cNvPr id="8" name="TextBox 7"/>
          <p:cNvSpPr txBox="1"/>
          <p:nvPr userDrawn="1"/>
        </p:nvSpPr>
        <p:spPr>
          <a:xfrm>
            <a:off x="609111" y="378351"/>
            <a:ext cx="2972289" cy="1200329"/>
          </a:xfrm>
          <a:prstGeom prst="rect">
            <a:avLst/>
          </a:prstGeom>
          <a:noFill/>
        </p:spPr>
        <p:txBody>
          <a:bodyPr wrap="none" rtlCol="0">
            <a:spAutoFit/>
          </a:bodyPr>
          <a:lstStyle/>
          <a:p>
            <a:r>
              <a:rPr lang="en-US" sz="7200" dirty="0">
                <a:solidFill>
                  <a:schemeClr val="accent5">
                    <a:lumMod val="50000"/>
                  </a:schemeClr>
                </a:solidFill>
              </a:rPr>
              <a:t>CIT 225</a:t>
            </a:r>
          </a:p>
        </p:txBody>
      </p:sp>
    </p:spTree>
    <p:extLst>
      <p:ext uri="{BB962C8B-B14F-4D97-AF65-F5344CB8AC3E}">
        <p14:creationId xmlns:p14="http://schemas.microsoft.com/office/powerpoint/2010/main" val="2339920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C4FC5A-A048-4A1D-B1E5-51BD3B129B37}" type="datetimeFigureOut">
              <a:rPr lang="en-US" smtClean="0"/>
              <a:t>12/7/20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0B0F41-D8DE-44F4-9D36-A289871A12F4}" type="slidenum">
              <a:rPr lang="en-US" smtClean="0"/>
              <a:t>‹#›</a:t>
            </a:fld>
            <a:endParaRPr lang="en-US"/>
          </a:p>
        </p:txBody>
      </p:sp>
    </p:spTree>
    <p:extLst>
      <p:ext uri="{BB962C8B-B14F-4D97-AF65-F5344CB8AC3E}">
        <p14:creationId xmlns:p14="http://schemas.microsoft.com/office/powerpoint/2010/main" val="3796541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C4FC5A-A048-4A1D-B1E5-51BD3B129B37}" type="datetimeFigureOut">
              <a:rPr lang="en-US" smtClean="0"/>
              <a:t>12/7/20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0B0F41-D8DE-44F4-9D36-A289871A12F4}" type="slidenum">
              <a:rPr lang="en-US" smtClean="0"/>
              <a:t>‹#›</a:t>
            </a:fld>
            <a:endParaRPr lang="en-US"/>
          </a:p>
        </p:txBody>
      </p:sp>
    </p:spTree>
    <p:extLst>
      <p:ext uri="{BB962C8B-B14F-4D97-AF65-F5344CB8AC3E}">
        <p14:creationId xmlns:p14="http://schemas.microsoft.com/office/powerpoint/2010/main" val="3612529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C4FC5A-A048-4A1D-B1E5-51BD3B129B37}" type="datetimeFigureOut">
              <a:rPr lang="en-US" smtClean="0"/>
              <a:t>12/7/20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0B0F41-D8DE-44F4-9D36-A289871A12F4}" type="slidenum">
              <a:rPr lang="en-US" smtClean="0"/>
              <a:t>‹#›</a:t>
            </a:fld>
            <a:endParaRPr lang="en-US"/>
          </a:p>
        </p:txBody>
      </p:sp>
    </p:spTree>
    <p:extLst>
      <p:ext uri="{BB962C8B-B14F-4D97-AF65-F5344CB8AC3E}">
        <p14:creationId xmlns:p14="http://schemas.microsoft.com/office/powerpoint/2010/main" val="2486668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C4FC5A-A048-4A1D-B1E5-51BD3B129B37}" type="datetimeFigureOut">
              <a:rPr lang="en-US" smtClean="0"/>
              <a:t>12/7/20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0B0F41-D8DE-44F4-9D36-A289871A12F4}" type="slidenum">
              <a:rPr lang="en-US" smtClean="0"/>
              <a:t>‹#›</a:t>
            </a:fld>
            <a:endParaRPr lang="en-US"/>
          </a:p>
        </p:txBody>
      </p:sp>
    </p:spTree>
    <p:extLst>
      <p:ext uri="{BB962C8B-B14F-4D97-AF65-F5344CB8AC3E}">
        <p14:creationId xmlns:p14="http://schemas.microsoft.com/office/powerpoint/2010/main" val="922917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BC4FC5A-A048-4A1D-B1E5-51BD3B129B37}" type="datetimeFigureOut">
              <a:rPr lang="en-US" smtClean="0"/>
              <a:t>12/7/20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0B0F41-D8DE-44F4-9D36-A289871A12F4}" type="slidenum">
              <a:rPr lang="en-US" smtClean="0"/>
              <a:t>‹#›</a:t>
            </a:fld>
            <a:endParaRPr lang="en-US"/>
          </a:p>
        </p:txBody>
      </p:sp>
    </p:spTree>
    <p:extLst>
      <p:ext uri="{BB962C8B-B14F-4D97-AF65-F5344CB8AC3E}">
        <p14:creationId xmlns:p14="http://schemas.microsoft.com/office/powerpoint/2010/main" val="1062501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BC4FC5A-A048-4A1D-B1E5-51BD3B129B37}" type="datetimeFigureOut">
              <a:rPr lang="en-US" smtClean="0"/>
              <a:t>12/7/20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0B0F41-D8DE-44F4-9D36-A289871A12F4}" type="slidenum">
              <a:rPr lang="en-US" smtClean="0"/>
              <a:t>‹#›</a:t>
            </a:fld>
            <a:endParaRPr lang="en-US"/>
          </a:p>
        </p:txBody>
      </p:sp>
    </p:spTree>
    <p:extLst>
      <p:ext uri="{BB962C8B-B14F-4D97-AF65-F5344CB8AC3E}">
        <p14:creationId xmlns:p14="http://schemas.microsoft.com/office/powerpoint/2010/main" val="4258902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BC4FC5A-A048-4A1D-B1E5-51BD3B129B37}" type="datetimeFigureOut">
              <a:rPr lang="en-US" smtClean="0"/>
              <a:t>12/7/20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0B0F41-D8DE-44F4-9D36-A289871A12F4}" type="slidenum">
              <a:rPr lang="en-US" smtClean="0"/>
              <a:t>‹#›</a:t>
            </a:fld>
            <a:endParaRPr lang="en-US"/>
          </a:p>
        </p:txBody>
      </p:sp>
    </p:spTree>
    <p:extLst>
      <p:ext uri="{BB962C8B-B14F-4D97-AF65-F5344CB8AC3E}">
        <p14:creationId xmlns:p14="http://schemas.microsoft.com/office/powerpoint/2010/main" val="3493864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C4FC5A-A048-4A1D-B1E5-51BD3B129B37}" type="datetimeFigureOut">
              <a:rPr lang="en-US" smtClean="0"/>
              <a:t>12/7/20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0B0F41-D8DE-44F4-9D36-A289871A12F4}" type="slidenum">
              <a:rPr lang="en-US" smtClean="0"/>
              <a:t>‹#›</a:t>
            </a:fld>
            <a:endParaRPr lang="en-US"/>
          </a:p>
        </p:txBody>
      </p:sp>
    </p:spTree>
    <p:extLst>
      <p:ext uri="{BB962C8B-B14F-4D97-AF65-F5344CB8AC3E}">
        <p14:creationId xmlns:p14="http://schemas.microsoft.com/office/powerpoint/2010/main" val="2623591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BC4FC5A-A048-4A1D-B1E5-51BD3B129B37}" type="datetimeFigureOut">
              <a:rPr lang="en-US" smtClean="0"/>
              <a:t>12/7/20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0B0F41-D8DE-44F4-9D36-A289871A12F4}" type="slidenum">
              <a:rPr lang="en-US" smtClean="0"/>
              <a:t>‹#›</a:t>
            </a:fld>
            <a:endParaRPr lang="en-US"/>
          </a:p>
        </p:txBody>
      </p:sp>
    </p:spTree>
    <p:extLst>
      <p:ext uri="{BB962C8B-B14F-4D97-AF65-F5344CB8AC3E}">
        <p14:creationId xmlns:p14="http://schemas.microsoft.com/office/powerpoint/2010/main" val="519036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BC4FC5A-A048-4A1D-B1E5-51BD3B129B37}" type="datetimeFigureOut">
              <a:rPr lang="en-US" smtClean="0"/>
              <a:t>12/7/20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0B0F41-D8DE-44F4-9D36-A289871A12F4}" type="slidenum">
              <a:rPr lang="en-US" smtClean="0"/>
              <a:t>‹#›</a:t>
            </a:fld>
            <a:endParaRPr lang="en-US"/>
          </a:p>
        </p:txBody>
      </p:sp>
    </p:spTree>
    <p:extLst>
      <p:ext uri="{BB962C8B-B14F-4D97-AF65-F5344CB8AC3E}">
        <p14:creationId xmlns:p14="http://schemas.microsoft.com/office/powerpoint/2010/main" val="1094767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C4FC5A-A048-4A1D-B1E5-51BD3B129B37}" type="datetimeFigureOut">
              <a:rPr lang="en-US" smtClean="0"/>
              <a:t>12/7/20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0B0F41-D8DE-44F4-9D36-A289871A12F4}" type="slidenum">
              <a:rPr lang="en-US" smtClean="0"/>
              <a:t>‹#›</a:t>
            </a:fld>
            <a:endParaRPr lang="en-US"/>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264582" y="-304799"/>
            <a:ext cx="22284263" cy="7162799"/>
          </a:xfrm>
          <a:prstGeom prst="rect">
            <a:avLst/>
          </a:prstGeom>
        </p:spPr>
      </p:pic>
      <p:sp>
        <p:nvSpPr>
          <p:cNvPr id="9" name="TextBox 8">
            <a:extLst>
              <a:ext uri="{FF2B5EF4-FFF2-40B4-BE49-F238E27FC236}">
                <a16:creationId xmlns:a16="http://schemas.microsoft.com/office/drawing/2014/main" id="{45C99A51-5AE5-457D-9819-339C478F9AF2}"/>
              </a:ext>
            </a:extLst>
          </p:cNvPr>
          <p:cNvSpPr txBox="1"/>
          <p:nvPr userDrawn="1"/>
        </p:nvSpPr>
        <p:spPr>
          <a:xfrm>
            <a:off x="2226521" y="6219825"/>
            <a:ext cx="7738957" cy="307777"/>
          </a:xfrm>
          <a:prstGeom prst="rect">
            <a:avLst/>
          </a:prstGeom>
          <a:noFill/>
        </p:spPr>
        <p:txBody>
          <a:bodyPr wrap="square" rtlCol="0">
            <a:spAutoFit/>
          </a:bodyPr>
          <a:lstStyle/>
          <a:p>
            <a:r>
              <a:rPr lang="en-US" sz="1400" dirty="0">
                <a:solidFill>
                  <a:schemeClr val="accent5">
                    <a:lumMod val="50000"/>
                  </a:schemeClr>
                </a:solidFill>
              </a:rPr>
              <a:t>Beaulieu, A. (2020). </a:t>
            </a:r>
            <a:r>
              <a:rPr lang="en-US" sz="1400" i="1" dirty="0">
                <a:solidFill>
                  <a:schemeClr val="accent5">
                    <a:lumMod val="50000"/>
                  </a:schemeClr>
                </a:solidFill>
              </a:rPr>
              <a:t>Learning SQL: Generate, manipulate, and retrieve data</a:t>
            </a:r>
            <a:r>
              <a:rPr lang="en-US" sz="1400" dirty="0">
                <a:solidFill>
                  <a:schemeClr val="accent5">
                    <a:lumMod val="50000"/>
                  </a:schemeClr>
                </a:solidFill>
              </a:rPr>
              <a:t> (3</a:t>
            </a:r>
            <a:r>
              <a:rPr lang="en-US" sz="1400" baseline="30000" dirty="0">
                <a:solidFill>
                  <a:schemeClr val="accent5">
                    <a:lumMod val="50000"/>
                  </a:schemeClr>
                </a:solidFill>
              </a:rPr>
              <a:t>rd</a:t>
            </a:r>
            <a:r>
              <a:rPr lang="en-US" sz="1400" dirty="0">
                <a:solidFill>
                  <a:schemeClr val="accent5">
                    <a:lumMod val="50000"/>
                  </a:schemeClr>
                </a:solidFill>
              </a:rPr>
              <a:t> ed.). O’Reilly Media, Inc.</a:t>
            </a:r>
          </a:p>
        </p:txBody>
      </p:sp>
    </p:spTree>
    <p:extLst>
      <p:ext uri="{BB962C8B-B14F-4D97-AF65-F5344CB8AC3E}">
        <p14:creationId xmlns:p14="http://schemas.microsoft.com/office/powerpoint/2010/main" val="22335434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Learning SQL</a:t>
            </a:r>
          </a:p>
        </p:txBody>
      </p:sp>
      <p:sp>
        <p:nvSpPr>
          <p:cNvPr id="3" name="Subtitle 2"/>
          <p:cNvSpPr>
            <a:spLocks noGrp="1"/>
          </p:cNvSpPr>
          <p:nvPr>
            <p:ph type="subTitle" idx="1"/>
          </p:nvPr>
        </p:nvSpPr>
        <p:spPr/>
        <p:txBody>
          <a:bodyPr vert="horz" lIns="91440" tIns="45720" rIns="91440" bIns="45720" rtlCol="0" anchor="t">
            <a:normAutofit/>
          </a:bodyPr>
          <a:lstStyle/>
          <a:p>
            <a:r>
              <a:rPr lang="en-US" sz="3600" dirty="0"/>
              <a:t>Chapter 7 - Data Generation, Manipulation, and Conversion</a:t>
            </a:r>
            <a:endParaRPr lang="en-US" sz="3600" dirty="0">
              <a:cs typeface="Calibri"/>
            </a:endParaRPr>
          </a:p>
        </p:txBody>
      </p:sp>
      <p:sp>
        <p:nvSpPr>
          <p:cNvPr id="4" name="TextBox 1">
            <a:extLst>
              <a:ext uri="{FF2B5EF4-FFF2-40B4-BE49-F238E27FC236}">
                <a16:creationId xmlns:a16="http://schemas.microsoft.com/office/drawing/2014/main" id="{C6AE2EA2-18C3-40D4-9B68-461AC228FD1B}"/>
              </a:ext>
            </a:extLst>
          </p:cNvPr>
          <p:cNvSpPr txBox="1"/>
          <p:nvPr/>
        </p:nvSpPr>
        <p:spPr>
          <a:xfrm>
            <a:off x="2308833" y="6228694"/>
            <a:ext cx="8641134"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accent5">
                    <a:lumMod val="50000"/>
                  </a:schemeClr>
                </a:solidFill>
              </a:rPr>
              <a:t>Beaulieu, A. (2020). </a:t>
            </a:r>
            <a:r>
              <a:rPr lang="en-US" sz="1400" i="1" dirty="0">
                <a:solidFill>
                  <a:schemeClr val="accent5">
                    <a:lumMod val="50000"/>
                  </a:schemeClr>
                </a:solidFill>
              </a:rPr>
              <a:t>Learning SQL: Generate, manipulate, and retrieve data</a:t>
            </a:r>
            <a:r>
              <a:rPr lang="en-US" sz="1400" dirty="0">
                <a:solidFill>
                  <a:schemeClr val="accent5">
                    <a:lumMod val="50000"/>
                  </a:schemeClr>
                </a:solidFill>
              </a:rPr>
              <a:t> (3</a:t>
            </a:r>
            <a:r>
              <a:rPr lang="en-US" sz="1400" baseline="30000" dirty="0">
                <a:solidFill>
                  <a:schemeClr val="accent5">
                    <a:lumMod val="50000"/>
                  </a:schemeClr>
                </a:solidFill>
              </a:rPr>
              <a:t>rd</a:t>
            </a:r>
            <a:r>
              <a:rPr lang="en-US" sz="1400" dirty="0">
                <a:solidFill>
                  <a:schemeClr val="accent5">
                    <a:lumMod val="50000"/>
                  </a:schemeClr>
                </a:solidFill>
              </a:rPr>
              <a:t> ed.). O’Reilly Media, Inc.</a:t>
            </a:r>
          </a:p>
        </p:txBody>
      </p:sp>
    </p:spTree>
    <p:extLst>
      <p:ext uri="{BB962C8B-B14F-4D97-AF65-F5344CB8AC3E}">
        <p14:creationId xmlns:p14="http://schemas.microsoft.com/office/powerpoint/2010/main" val="485132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227" y="632855"/>
            <a:ext cx="10515600" cy="563564"/>
          </a:xfrm>
        </p:spPr>
        <p:txBody>
          <a:bodyPr>
            <a:normAutofit fontScale="90000"/>
          </a:bodyPr>
          <a:lstStyle/>
          <a:p>
            <a:r>
              <a:rPr lang="en-US" dirty="0">
                <a:cs typeface="Calibri"/>
              </a:rPr>
              <a:t>String Functions that Return Numbers</a:t>
            </a:r>
            <a:endParaRPr lang="en-US" dirty="0"/>
          </a:p>
        </p:txBody>
      </p:sp>
      <p:sp>
        <p:nvSpPr>
          <p:cNvPr id="3" name="Content Placeholder 2"/>
          <p:cNvSpPr>
            <a:spLocks noGrp="1"/>
          </p:cNvSpPr>
          <p:nvPr>
            <p:ph idx="1"/>
          </p:nvPr>
        </p:nvSpPr>
        <p:spPr>
          <a:xfrm>
            <a:off x="734197" y="1447974"/>
            <a:ext cx="9969844" cy="869968"/>
          </a:xfrm>
        </p:spPr>
        <p:txBody>
          <a:bodyPr vert="horz" lIns="91440" tIns="45720" rIns="91440" bIns="45720" rtlCol="0" anchor="t">
            <a:normAutofit/>
          </a:bodyPr>
          <a:lstStyle/>
          <a:p>
            <a:pPr marL="0" indent="0">
              <a:lnSpc>
                <a:spcPct val="100000"/>
              </a:lnSpc>
              <a:spcBef>
                <a:spcPts val="0"/>
              </a:spcBef>
              <a:buNone/>
              <a:defRPr/>
            </a:pPr>
            <a:r>
              <a:rPr lang="en-US" sz="2400" dirty="0">
                <a:cs typeface="Calibri"/>
              </a:rPr>
              <a:t>We can also find the location of a substring within a string by using the </a:t>
            </a:r>
            <a:r>
              <a:rPr lang="en-US" sz="2400" dirty="0">
                <a:latin typeface="Courier New" panose="02070309020205020404" pitchFamily="49" charset="0"/>
                <a:cs typeface="Courier New" panose="02070309020205020404" pitchFamily="49" charset="0"/>
              </a:rPr>
              <a:t>position()</a:t>
            </a:r>
            <a:r>
              <a:rPr lang="en-US" sz="2400" dirty="0">
                <a:cs typeface="Courier New" panose="02070309020205020404" pitchFamily="49" charset="0"/>
              </a:rPr>
              <a:t>function.</a:t>
            </a:r>
            <a:endParaRPr lang="en-US" sz="2400" dirty="0">
              <a:cs typeface="Calibri"/>
            </a:endParaRPr>
          </a:p>
        </p:txBody>
      </p:sp>
      <p:graphicFrame>
        <p:nvGraphicFramePr>
          <p:cNvPr id="7" name="Table 7">
            <a:extLst>
              <a:ext uri="{FF2B5EF4-FFF2-40B4-BE49-F238E27FC236}">
                <a16:creationId xmlns:a16="http://schemas.microsoft.com/office/drawing/2014/main" id="{6D0369C0-24D8-4687-B12B-FC3DB2DF4CDE}"/>
              </a:ext>
            </a:extLst>
          </p:cNvPr>
          <p:cNvGraphicFramePr>
            <a:graphicFrameLocks noGrp="1"/>
          </p:cNvGraphicFramePr>
          <p:nvPr>
            <p:extLst>
              <p:ext uri="{D42A27DB-BD31-4B8C-83A1-F6EECF244321}">
                <p14:modId xmlns:p14="http://schemas.microsoft.com/office/powerpoint/2010/main" val="1697743657"/>
              </p:ext>
            </p:extLst>
          </p:nvPr>
        </p:nvGraphicFramePr>
        <p:xfrm>
          <a:off x="1981715" y="3467382"/>
          <a:ext cx="4770149" cy="2011680"/>
        </p:xfrm>
        <a:graphic>
          <a:graphicData uri="http://schemas.openxmlformats.org/drawingml/2006/table">
            <a:tbl>
              <a:tblPr bandRow="1">
                <a:tableStyleId>{1FECB4D8-DB02-4DC6-A0A2-4F2EBAE1DC90}</a:tableStyleId>
              </a:tblPr>
              <a:tblGrid>
                <a:gridCol w="4770149">
                  <a:extLst>
                    <a:ext uri="{9D8B030D-6E8A-4147-A177-3AD203B41FA5}">
                      <a16:colId xmlns:a16="http://schemas.microsoft.com/office/drawing/2014/main" val="3421403586"/>
                    </a:ext>
                  </a:extLst>
                </a:gridCol>
              </a:tblGrid>
              <a:tr h="320040">
                <a:tc>
                  <a:txBody>
                    <a:bodyPr/>
                    <a:lstStyle/>
                    <a:p>
                      <a:r>
                        <a:rPr lang="en-US" sz="1600" dirty="0">
                          <a:latin typeface="Courier New"/>
                        </a:rPr>
                        <a:t>+-----------------------------------+</a:t>
                      </a:r>
                    </a:p>
                  </a:txBody>
                  <a:tcPr/>
                </a:tc>
                <a:extLst>
                  <a:ext uri="{0D108BD9-81ED-4DB2-BD59-A6C34878D82A}">
                    <a16:rowId xmlns:a16="http://schemas.microsoft.com/office/drawing/2014/main" val="1253522363"/>
                  </a:ext>
                </a:extLst>
              </a:tr>
              <a:tr h="320040">
                <a:tc>
                  <a:txBody>
                    <a:bodyPr/>
                    <a:lstStyle/>
                    <a:p>
                      <a:r>
                        <a:rPr lang="en-US" sz="1600" dirty="0">
                          <a:latin typeface="Courier New"/>
                        </a:rPr>
                        <a:t>| POSITION('characters' IN </a:t>
                      </a:r>
                      <a:r>
                        <a:rPr lang="en-US" sz="1600" dirty="0" err="1">
                          <a:latin typeface="Courier New"/>
                        </a:rPr>
                        <a:t>char_fld</a:t>
                      </a:r>
                      <a:r>
                        <a:rPr lang="en-US" sz="1600" dirty="0">
                          <a:latin typeface="Courier New"/>
                        </a:rPr>
                        <a:t>)</a:t>
                      </a:r>
                      <a:r>
                        <a:rPr lang="en-US" sz="1600" baseline="0" dirty="0">
                          <a:latin typeface="Courier New"/>
                        </a:rPr>
                        <a:t>|</a:t>
                      </a:r>
                      <a:endParaRPr lang="en-US" sz="1600" dirty="0">
                        <a:latin typeface="Courier New"/>
                      </a:endParaRPr>
                    </a:p>
                  </a:txBody>
                  <a:tcPr/>
                </a:tc>
                <a:extLst>
                  <a:ext uri="{0D108BD9-81ED-4DB2-BD59-A6C34878D82A}">
                    <a16:rowId xmlns:a16="http://schemas.microsoft.com/office/drawing/2014/main" val="3537441838"/>
                  </a:ext>
                </a:extLst>
              </a:tr>
              <a:tr h="320040">
                <a:tc>
                  <a:txBody>
                    <a:bodyPr/>
                    <a:lstStyle/>
                    <a:p>
                      <a:pPr lvl="0" algn="l">
                        <a:lnSpc>
                          <a:spcPct val="100000"/>
                        </a:lnSpc>
                        <a:spcBef>
                          <a:spcPts val="0"/>
                        </a:spcBef>
                        <a:spcAft>
                          <a:spcPts val="0"/>
                        </a:spcAft>
                        <a:buNone/>
                      </a:pPr>
                      <a:r>
                        <a:rPr lang="en-US" sz="1600" b="0" i="0" u="none" strike="noStrike" noProof="0" dirty="0">
                          <a:latin typeface="Courier New"/>
                        </a:rPr>
                        <a:t>+-----------------------------------+</a:t>
                      </a:r>
                    </a:p>
                  </a:txBody>
                  <a:tcPr/>
                </a:tc>
                <a:extLst>
                  <a:ext uri="{0D108BD9-81ED-4DB2-BD59-A6C34878D82A}">
                    <a16:rowId xmlns:a16="http://schemas.microsoft.com/office/drawing/2014/main" val="2583904412"/>
                  </a:ext>
                </a:extLst>
              </a:tr>
              <a:tr h="320040">
                <a:tc>
                  <a:txBody>
                    <a:bodyPr/>
                    <a:lstStyle/>
                    <a:p>
                      <a:pPr lvl="0" algn="l">
                        <a:lnSpc>
                          <a:spcPct val="100000"/>
                        </a:lnSpc>
                        <a:spcBef>
                          <a:spcPts val="0"/>
                        </a:spcBef>
                        <a:spcAft>
                          <a:spcPts val="0"/>
                        </a:spcAft>
                        <a:buNone/>
                      </a:pPr>
                      <a:r>
                        <a:rPr lang="en-US" sz="1600" b="0" i="0" u="none" strike="noStrike" noProof="0" dirty="0">
                          <a:latin typeface="Courier New"/>
                        </a:rPr>
                        <a:t>|                                19 </a:t>
                      </a:r>
                      <a:r>
                        <a:rPr lang="en-US" sz="1600" b="0" i="0" u="none" strike="noStrike" baseline="0" noProof="0" dirty="0">
                          <a:latin typeface="Courier New"/>
                        </a:rPr>
                        <a:t>|</a:t>
                      </a:r>
                      <a:endParaRPr lang="en-US" sz="1600" b="0" i="0" u="none" strike="noStrike" noProof="0" dirty="0">
                        <a:latin typeface="Courier New"/>
                      </a:endParaRPr>
                    </a:p>
                  </a:txBody>
                  <a:tcPr/>
                </a:tc>
                <a:extLst>
                  <a:ext uri="{0D108BD9-81ED-4DB2-BD59-A6C34878D82A}">
                    <a16:rowId xmlns:a16="http://schemas.microsoft.com/office/drawing/2014/main" val="3927772133"/>
                  </a:ext>
                </a:extLst>
              </a:tr>
              <a:tr h="320040">
                <a:tc>
                  <a:txBody>
                    <a:bodyPr/>
                    <a:lstStyle/>
                    <a:p>
                      <a:pPr lvl="0" algn="l">
                        <a:lnSpc>
                          <a:spcPct val="100000"/>
                        </a:lnSpc>
                        <a:spcBef>
                          <a:spcPts val="0"/>
                        </a:spcBef>
                        <a:spcAft>
                          <a:spcPts val="0"/>
                        </a:spcAft>
                        <a:buNone/>
                      </a:pPr>
                      <a:r>
                        <a:rPr lang="en-US" sz="1600" b="0" i="0" u="none" strike="noStrike" noProof="0" dirty="0">
                          <a:latin typeface="Courier New"/>
                        </a:rPr>
                        <a:t>+-----------------------------------+</a:t>
                      </a:r>
                      <a:endParaRPr lang="en-US" sz="1600" dirty="0">
                        <a:latin typeface="Courier New"/>
                      </a:endParaRPr>
                    </a:p>
                  </a:txBody>
                  <a:tcPr/>
                </a:tc>
                <a:extLst>
                  <a:ext uri="{0D108BD9-81ED-4DB2-BD59-A6C34878D82A}">
                    <a16:rowId xmlns:a16="http://schemas.microsoft.com/office/drawing/2014/main" val="4008486363"/>
                  </a:ext>
                </a:extLst>
              </a:tr>
              <a:tr h="320040">
                <a:tc>
                  <a:txBody>
                    <a:bodyPr/>
                    <a:lstStyle/>
                    <a:p>
                      <a:pPr lvl="0" algn="l">
                        <a:lnSpc>
                          <a:spcPct val="100000"/>
                        </a:lnSpc>
                        <a:spcBef>
                          <a:spcPts val="0"/>
                        </a:spcBef>
                        <a:spcAft>
                          <a:spcPts val="0"/>
                        </a:spcAft>
                        <a:buNone/>
                      </a:pPr>
                      <a:r>
                        <a:rPr lang="en-US" sz="1600" b="0" i="0" u="none" strike="noStrike" noProof="0" dirty="0">
                          <a:latin typeface="Courier New"/>
                        </a:rPr>
                        <a:t>1 row in set (0.12 sec)</a:t>
                      </a:r>
                    </a:p>
                  </a:txBody>
                  <a:tcPr/>
                </a:tc>
                <a:extLst>
                  <a:ext uri="{0D108BD9-81ED-4DB2-BD59-A6C34878D82A}">
                    <a16:rowId xmlns:a16="http://schemas.microsoft.com/office/drawing/2014/main" val="648411499"/>
                  </a:ext>
                </a:extLst>
              </a:tr>
            </a:tbl>
          </a:graphicData>
        </a:graphic>
      </p:graphicFrame>
      <p:sp>
        <p:nvSpPr>
          <p:cNvPr id="4" name="Rectangle 3"/>
          <p:cNvSpPr/>
          <p:nvPr/>
        </p:nvSpPr>
        <p:spPr>
          <a:xfrm>
            <a:off x="1015092" y="2569497"/>
            <a:ext cx="7737021" cy="646331"/>
          </a:xfrm>
          <a:prstGeom prst="rect">
            <a:avLst/>
          </a:prstGeom>
        </p:spPr>
        <p:txBody>
          <a:bodyPr wrap="square">
            <a:spAutoFit/>
          </a:bodyPr>
          <a:lstStyle/>
          <a:p>
            <a:pPr lvl="0">
              <a:defRPr/>
            </a:pPr>
            <a:r>
              <a:rPr lang="en-US" dirty="0" err="1">
                <a:latin typeface="Courier New"/>
                <a:ea typeface="Courier New" charset="0"/>
                <a:cs typeface="Courier New"/>
              </a:rPr>
              <a:t>mysql</a:t>
            </a:r>
            <a:r>
              <a:rPr lang="en-US" dirty="0">
                <a:latin typeface="Courier New"/>
                <a:ea typeface="Courier New" charset="0"/>
                <a:cs typeface="Courier New"/>
              </a:rPr>
              <a:t>&gt; SELECT POSITION('characters' IN </a:t>
            </a:r>
            <a:r>
              <a:rPr lang="en-US" dirty="0" err="1">
                <a:latin typeface="Courier New"/>
                <a:ea typeface="Courier New" charset="0"/>
                <a:cs typeface="Courier New"/>
              </a:rPr>
              <a:t>vchar_fld</a:t>
            </a:r>
            <a:r>
              <a:rPr lang="en-US" dirty="0">
                <a:latin typeface="Courier New"/>
                <a:ea typeface="Courier New" charset="0"/>
                <a:cs typeface="Courier New"/>
              </a:rPr>
              <a:t>)</a:t>
            </a:r>
          </a:p>
          <a:p>
            <a:pPr>
              <a:defRPr/>
            </a:pPr>
            <a:r>
              <a:rPr lang="en-US" dirty="0">
                <a:latin typeface="Courier New"/>
                <a:ea typeface="Courier New" charset="0"/>
                <a:cs typeface="Courier New"/>
              </a:rPr>
              <a:t>    -&gt; FROM </a:t>
            </a:r>
            <a:r>
              <a:rPr lang="en-US" dirty="0" err="1">
                <a:latin typeface="Courier New"/>
                <a:ea typeface="Courier New" charset="0"/>
                <a:cs typeface="Courier New"/>
              </a:rPr>
              <a:t>string_tbl</a:t>
            </a:r>
            <a:r>
              <a:rPr lang="en-US" dirty="0">
                <a:latin typeface="Courier New"/>
                <a:ea typeface="Courier New" charset="0"/>
                <a:cs typeface="Courier New"/>
              </a:rPr>
              <a:t>;</a:t>
            </a:r>
          </a:p>
        </p:txBody>
      </p:sp>
    </p:spTree>
    <p:extLst>
      <p:ext uri="{BB962C8B-B14F-4D97-AF65-F5344CB8AC3E}">
        <p14:creationId xmlns:p14="http://schemas.microsoft.com/office/powerpoint/2010/main" val="3674595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227" y="632855"/>
            <a:ext cx="10515600" cy="563564"/>
          </a:xfrm>
        </p:spPr>
        <p:txBody>
          <a:bodyPr>
            <a:normAutofit fontScale="90000"/>
          </a:bodyPr>
          <a:lstStyle/>
          <a:p>
            <a:r>
              <a:rPr lang="en-US" dirty="0">
                <a:cs typeface="Calibri"/>
              </a:rPr>
              <a:t>String Functions that Return Numbers</a:t>
            </a:r>
            <a:endParaRPr lang="en-US" dirty="0"/>
          </a:p>
        </p:txBody>
      </p:sp>
      <p:sp>
        <p:nvSpPr>
          <p:cNvPr id="3" name="Content Placeholder 2"/>
          <p:cNvSpPr>
            <a:spLocks noGrp="1"/>
          </p:cNvSpPr>
          <p:nvPr>
            <p:ph idx="1"/>
          </p:nvPr>
        </p:nvSpPr>
        <p:spPr>
          <a:xfrm>
            <a:off x="734197" y="1438423"/>
            <a:ext cx="9969844" cy="869968"/>
          </a:xfrm>
        </p:spPr>
        <p:txBody>
          <a:bodyPr vert="horz" lIns="91440" tIns="45720" rIns="91440" bIns="45720" rtlCol="0" anchor="t">
            <a:normAutofit/>
          </a:bodyPr>
          <a:lstStyle/>
          <a:p>
            <a:pPr marL="0" indent="0">
              <a:lnSpc>
                <a:spcPct val="100000"/>
              </a:lnSpc>
              <a:spcBef>
                <a:spcPts val="0"/>
              </a:spcBef>
              <a:buNone/>
              <a:defRPr/>
            </a:pPr>
            <a:r>
              <a:rPr lang="en-US" sz="2400" dirty="0">
                <a:cs typeface="Calibri"/>
              </a:rPr>
              <a:t>We can use the </a:t>
            </a:r>
            <a:r>
              <a:rPr lang="en-US" sz="2400" dirty="0">
                <a:latin typeface="Courier New" panose="02070309020205020404" pitchFamily="49" charset="0"/>
                <a:cs typeface="Courier New" panose="02070309020205020404" pitchFamily="49" charset="0"/>
              </a:rPr>
              <a:t>locate</a:t>
            </a:r>
            <a:r>
              <a:rPr lang="en-US" sz="2400" dirty="0">
                <a:cs typeface="Courier New" panose="02070309020205020404" pitchFamily="49" charset="0"/>
              </a:rPr>
              <a:t>() function to find characters other than the first character in the string.</a:t>
            </a:r>
            <a:endParaRPr lang="en-US" sz="2400" dirty="0">
              <a:cs typeface="Calibri"/>
            </a:endParaRPr>
          </a:p>
        </p:txBody>
      </p:sp>
      <p:graphicFrame>
        <p:nvGraphicFramePr>
          <p:cNvPr id="7" name="Table 7">
            <a:extLst>
              <a:ext uri="{FF2B5EF4-FFF2-40B4-BE49-F238E27FC236}">
                <a16:creationId xmlns:a16="http://schemas.microsoft.com/office/drawing/2014/main" id="{6D0369C0-24D8-4687-B12B-FC3DB2DF4CDE}"/>
              </a:ext>
            </a:extLst>
          </p:cNvPr>
          <p:cNvGraphicFramePr>
            <a:graphicFrameLocks noGrp="1"/>
          </p:cNvGraphicFramePr>
          <p:nvPr>
            <p:extLst>
              <p:ext uri="{D42A27DB-BD31-4B8C-83A1-F6EECF244321}">
                <p14:modId xmlns:p14="http://schemas.microsoft.com/office/powerpoint/2010/main" val="753062099"/>
              </p:ext>
            </p:extLst>
          </p:nvPr>
        </p:nvGraphicFramePr>
        <p:xfrm>
          <a:off x="1981715" y="3438730"/>
          <a:ext cx="4778314" cy="2011680"/>
        </p:xfrm>
        <a:graphic>
          <a:graphicData uri="http://schemas.openxmlformats.org/drawingml/2006/table">
            <a:tbl>
              <a:tblPr bandRow="1">
                <a:tableStyleId>{1FECB4D8-DB02-4DC6-A0A2-4F2EBAE1DC90}</a:tableStyleId>
              </a:tblPr>
              <a:tblGrid>
                <a:gridCol w="4778314">
                  <a:extLst>
                    <a:ext uri="{9D8B030D-6E8A-4147-A177-3AD203B41FA5}">
                      <a16:colId xmlns:a16="http://schemas.microsoft.com/office/drawing/2014/main" val="3421403586"/>
                    </a:ext>
                  </a:extLst>
                </a:gridCol>
              </a:tblGrid>
              <a:tr h="320040">
                <a:tc>
                  <a:txBody>
                    <a:bodyPr/>
                    <a:lstStyle/>
                    <a:p>
                      <a:r>
                        <a:rPr lang="en-US" sz="1600" dirty="0">
                          <a:latin typeface="Courier New"/>
                        </a:rPr>
                        <a:t>+-----------------------------------+</a:t>
                      </a:r>
                    </a:p>
                  </a:txBody>
                  <a:tcPr/>
                </a:tc>
                <a:extLst>
                  <a:ext uri="{0D108BD9-81ED-4DB2-BD59-A6C34878D82A}">
                    <a16:rowId xmlns:a16="http://schemas.microsoft.com/office/drawing/2014/main" val="1253522363"/>
                  </a:ext>
                </a:extLst>
              </a:tr>
              <a:tr h="3200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Courier New"/>
                        </a:rPr>
                        <a:t>| </a:t>
                      </a:r>
                      <a:r>
                        <a:rPr lang="en-US" sz="1600" dirty="0">
                          <a:latin typeface="Courier New"/>
                          <a:ea typeface="Courier New" charset="0"/>
                          <a:cs typeface="Courier New"/>
                        </a:rPr>
                        <a:t>LOCATE('is', vchar_fld,5)</a:t>
                      </a:r>
                      <a:r>
                        <a:rPr lang="en-US" sz="1600" baseline="0" dirty="0">
                          <a:latin typeface="Courier New"/>
                          <a:ea typeface="Courier New" charset="0"/>
                          <a:cs typeface="Courier New"/>
                        </a:rPr>
                        <a:t>         </a:t>
                      </a:r>
                      <a:r>
                        <a:rPr lang="en-US" sz="1600" baseline="0" dirty="0">
                          <a:latin typeface="Courier New"/>
                        </a:rPr>
                        <a:t>|</a:t>
                      </a:r>
                      <a:endParaRPr lang="en-US" sz="1600" dirty="0">
                        <a:latin typeface="Courier New"/>
                      </a:endParaRPr>
                    </a:p>
                  </a:txBody>
                  <a:tcPr/>
                </a:tc>
                <a:extLst>
                  <a:ext uri="{0D108BD9-81ED-4DB2-BD59-A6C34878D82A}">
                    <a16:rowId xmlns:a16="http://schemas.microsoft.com/office/drawing/2014/main" val="3537441838"/>
                  </a:ext>
                </a:extLst>
              </a:tr>
              <a:tr h="320040">
                <a:tc>
                  <a:txBody>
                    <a:bodyPr/>
                    <a:lstStyle/>
                    <a:p>
                      <a:pPr lvl="0" algn="l">
                        <a:lnSpc>
                          <a:spcPct val="100000"/>
                        </a:lnSpc>
                        <a:spcBef>
                          <a:spcPts val="0"/>
                        </a:spcBef>
                        <a:spcAft>
                          <a:spcPts val="0"/>
                        </a:spcAft>
                        <a:buNone/>
                      </a:pPr>
                      <a:r>
                        <a:rPr lang="en-US" sz="1600" b="0" i="0" u="none" strike="noStrike" noProof="0" dirty="0">
                          <a:latin typeface="Courier New"/>
                        </a:rPr>
                        <a:t>+-----------------------------------+</a:t>
                      </a:r>
                    </a:p>
                  </a:txBody>
                  <a:tcPr/>
                </a:tc>
                <a:extLst>
                  <a:ext uri="{0D108BD9-81ED-4DB2-BD59-A6C34878D82A}">
                    <a16:rowId xmlns:a16="http://schemas.microsoft.com/office/drawing/2014/main" val="2583904412"/>
                  </a:ext>
                </a:extLst>
              </a:tr>
              <a:tr h="320040">
                <a:tc>
                  <a:txBody>
                    <a:bodyPr/>
                    <a:lstStyle/>
                    <a:p>
                      <a:pPr lvl="0" algn="l">
                        <a:lnSpc>
                          <a:spcPct val="100000"/>
                        </a:lnSpc>
                        <a:spcBef>
                          <a:spcPts val="0"/>
                        </a:spcBef>
                        <a:spcAft>
                          <a:spcPts val="0"/>
                        </a:spcAft>
                        <a:buNone/>
                      </a:pPr>
                      <a:r>
                        <a:rPr lang="en-US" sz="1600" b="0" i="0" u="none" strike="noStrike" noProof="0" dirty="0">
                          <a:latin typeface="Courier New"/>
                        </a:rPr>
                        <a:t>|                                13 </a:t>
                      </a:r>
                      <a:r>
                        <a:rPr lang="en-US" sz="1600" b="0" i="0" u="none" strike="noStrike" baseline="0" noProof="0" dirty="0">
                          <a:latin typeface="Courier New"/>
                        </a:rPr>
                        <a:t>|</a:t>
                      </a:r>
                      <a:endParaRPr lang="en-US" sz="1600" b="0" i="0" u="none" strike="noStrike" noProof="0" dirty="0">
                        <a:latin typeface="Courier New"/>
                      </a:endParaRPr>
                    </a:p>
                  </a:txBody>
                  <a:tcPr/>
                </a:tc>
                <a:extLst>
                  <a:ext uri="{0D108BD9-81ED-4DB2-BD59-A6C34878D82A}">
                    <a16:rowId xmlns:a16="http://schemas.microsoft.com/office/drawing/2014/main" val="3927772133"/>
                  </a:ext>
                </a:extLst>
              </a:tr>
              <a:tr h="320040">
                <a:tc>
                  <a:txBody>
                    <a:bodyPr/>
                    <a:lstStyle/>
                    <a:p>
                      <a:pPr lvl="0" algn="l">
                        <a:lnSpc>
                          <a:spcPct val="100000"/>
                        </a:lnSpc>
                        <a:spcBef>
                          <a:spcPts val="0"/>
                        </a:spcBef>
                        <a:spcAft>
                          <a:spcPts val="0"/>
                        </a:spcAft>
                        <a:buNone/>
                      </a:pPr>
                      <a:r>
                        <a:rPr lang="en-US" sz="1600" b="0" i="0" u="none" strike="noStrike" noProof="0" dirty="0">
                          <a:latin typeface="Courier New"/>
                        </a:rPr>
                        <a:t>+-----------------------------------+</a:t>
                      </a:r>
                      <a:endParaRPr lang="en-US" sz="1600" dirty="0">
                        <a:latin typeface="Courier New"/>
                      </a:endParaRPr>
                    </a:p>
                  </a:txBody>
                  <a:tcPr/>
                </a:tc>
                <a:extLst>
                  <a:ext uri="{0D108BD9-81ED-4DB2-BD59-A6C34878D82A}">
                    <a16:rowId xmlns:a16="http://schemas.microsoft.com/office/drawing/2014/main" val="4008486363"/>
                  </a:ext>
                </a:extLst>
              </a:tr>
              <a:tr h="320040">
                <a:tc>
                  <a:txBody>
                    <a:bodyPr/>
                    <a:lstStyle/>
                    <a:p>
                      <a:pPr lvl="0" algn="l">
                        <a:lnSpc>
                          <a:spcPct val="100000"/>
                        </a:lnSpc>
                        <a:spcBef>
                          <a:spcPts val="0"/>
                        </a:spcBef>
                        <a:spcAft>
                          <a:spcPts val="0"/>
                        </a:spcAft>
                        <a:buNone/>
                      </a:pPr>
                      <a:r>
                        <a:rPr lang="en-US" sz="1600" b="0" i="0" u="none" strike="noStrike" noProof="0" dirty="0">
                          <a:latin typeface="Courier New"/>
                        </a:rPr>
                        <a:t>1 row in set (0.02 sec)</a:t>
                      </a:r>
                    </a:p>
                  </a:txBody>
                  <a:tcPr/>
                </a:tc>
                <a:extLst>
                  <a:ext uri="{0D108BD9-81ED-4DB2-BD59-A6C34878D82A}">
                    <a16:rowId xmlns:a16="http://schemas.microsoft.com/office/drawing/2014/main" val="648411499"/>
                  </a:ext>
                </a:extLst>
              </a:tr>
            </a:tbl>
          </a:graphicData>
        </a:graphic>
      </p:graphicFrame>
      <p:sp>
        <p:nvSpPr>
          <p:cNvPr id="4" name="Rectangle 3"/>
          <p:cNvSpPr/>
          <p:nvPr/>
        </p:nvSpPr>
        <p:spPr>
          <a:xfrm>
            <a:off x="1015092" y="2550395"/>
            <a:ext cx="7737021" cy="646331"/>
          </a:xfrm>
          <a:prstGeom prst="rect">
            <a:avLst/>
          </a:prstGeom>
        </p:spPr>
        <p:txBody>
          <a:bodyPr wrap="square">
            <a:spAutoFit/>
          </a:bodyPr>
          <a:lstStyle/>
          <a:p>
            <a:pPr lvl="0">
              <a:defRPr/>
            </a:pPr>
            <a:r>
              <a:rPr lang="en-US" dirty="0" err="1">
                <a:latin typeface="Courier New"/>
                <a:ea typeface="Courier New" charset="0"/>
                <a:cs typeface="Courier New"/>
              </a:rPr>
              <a:t>mysql</a:t>
            </a:r>
            <a:r>
              <a:rPr lang="en-US" dirty="0">
                <a:latin typeface="Courier New"/>
                <a:ea typeface="Courier New" charset="0"/>
                <a:cs typeface="Courier New"/>
              </a:rPr>
              <a:t>&gt; SELECT LOCATE('is', vchar_fld,5)</a:t>
            </a:r>
          </a:p>
          <a:p>
            <a:pPr>
              <a:defRPr/>
            </a:pPr>
            <a:r>
              <a:rPr lang="en-US" dirty="0">
                <a:latin typeface="Courier New"/>
                <a:ea typeface="Courier New" charset="0"/>
                <a:cs typeface="Courier New"/>
              </a:rPr>
              <a:t>    -&gt; FROM </a:t>
            </a:r>
            <a:r>
              <a:rPr lang="en-US" dirty="0" err="1">
                <a:latin typeface="Courier New"/>
                <a:ea typeface="Courier New" charset="0"/>
                <a:cs typeface="Courier New"/>
              </a:rPr>
              <a:t>string_tbl</a:t>
            </a:r>
            <a:r>
              <a:rPr lang="en-US" dirty="0">
                <a:latin typeface="Courier New"/>
                <a:ea typeface="Courier New" charset="0"/>
                <a:cs typeface="Courier New"/>
              </a:rPr>
              <a:t>;</a:t>
            </a:r>
          </a:p>
        </p:txBody>
      </p:sp>
      <p:sp>
        <p:nvSpPr>
          <p:cNvPr id="5" name="TextBox 4"/>
          <p:cNvSpPr txBox="1"/>
          <p:nvPr/>
        </p:nvSpPr>
        <p:spPr>
          <a:xfrm>
            <a:off x="734197" y="5692415"/>
            <a:ext cx="7200900" cy="369332"/>
          </a:xfrm>
          <a:prstGeom prst="rect">
            <a:avLst/>
          </a:prstGeom>
          <a:noFill/>
        </p:spPr>
        <p:txBody>
          <a:bodyPr wrap="square" rtlCol="0">
            <a:spAutoFit/>
          </a:bodyPr>
          <a:lstStyle/>
          <a:p>
            <a:r>
              <a:rPr lang="en-US" dirty="0"/>
              <a:t>This will find all the instances of ‘is’ that start with the fifth character.</a:t>
            </a:r>
          </a:p>
        </p:txBody>
      </p:sp>
    </p:spTree>
    <p:extLst>
      <p:ext uri="{BB962C8B-B14F-4D97-AF65-F5344CB8AC3E}">
        <p14:creationId xmlns:p14="http://schemas.microsoft.com/office/powerpoint/2010/main" val="4030318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227" y="632855"/>
            <a:ext cx="10515600" cy="563564"/>
          </a:xfrm>
        </p:spPr>
        <p:txBody>
          <a:bodyPr>
            <a:normAutofit fontScale="90000"/>
          </a:bodyPr>
          <a:lstStyle/>
          <a:p>
            <a:r>
              <a:rPr lang="en-US" dirty="0">
                <a:cs typeface="Calibri"/>
              </a:rPr>
              <a:t>String Functions that Return Numbers</a:t>
            </a:r>
            <a:endParaRPr lang="en-US" dirty="0"/>
          </a:p>
        </p:txBody>
      </p:sp>
      <p:sp>
        <p:nvSpPr>
          <p:cNvPr id="3" name="Content Placeholder 2"/>
          <p:cNvSpPr>
            <a:spLocks noGrp="1"/>
          </p:cNvSpPr>
          <p:nvPr>
            <p:ph idx="1"/>
          </p:nvPr>
        </p:nvSpPr>
        <p:spPr>
          <a:xfrm>
            <a:off x="734197" y="1730768"/>
            <a:ext cx="9969844" cy="869968"/>
          </a:xfrm>
        </p:spPr>
        <p:txBody>
          <a:bodyPr vert="horz" lIns="91440" tIns="45720" rIns="91440" bIns="45720" rtlCol="0" anchor="t">
            <a:normAutofit/>
          </a:bodyPr>
          <a:lstStyle/>
          <a:p>
            <a:pPr marL="0" indent="0">
              <a:lnSpc>
                <a:spcPct val="100000"/>
              </a:lnSpc>
              <a:spcBef>
                <a:spcPts val="0"/>
              </a:spcBef>
              <a:buNone/>
              <a:defRPr/>
            </a:pPr>
            <a:r>
              <a:rPr lang="en-US" sz="2400" dirty="0">
                <a:cs typeface="Calibri"/>
              </a:rPr>
              <a:t>We can use the </a:t>
            </a:r>
            <a:r>
              <a:rPr lang="en-US" sz="2400" i="1" dirty="0">
                <a:cs typeface="Calibri"/>
              </a:rPr>
              <a:t>string comparison function</a:t>
            </a:r>
            <a:r>
              <a:rPr lang="en-US" sz="2400" dirty="0">
                <a:cs typeface="Calibri"/>
              </a:rPr>
              <a:t> </a:t>
            </a:r>
            <a:r>
              <a:rPr lang="en-US" sz="2400" dirty="0" err="1">
                <a:latin typeface="Courier New" panose="02070309020205020404" pitchFamily="49" charset="0"/>
                <a:cs typeface="Courier New" panose="02070309020205020404" pitchFamily="49" charset="0"/>
              </a:rPr>
              <a:t>strcmp</a:t>
            </a:r>
            <a:r>
              <a:rPr lang="en-US" sz="2400" dirty="0">
                <a:cs typeface="Courier New" panose="02070309020205020404" pitchFamily="49" charset="0"/>
              </a:rPr>
              <a:t>() function to compare strings. The results that are returned will be one of the following:</a:t>
            </a:r>
            <a:endParaRPr lang="en-US" sz="2400" dirty="0">
              <a:cs typeface="Calibri"/>
            </a:endParaRPr>
          </a:p>
        </p:txBody>
      </p:sp>
      <p:sp>
        <p:nvSpPr>
          <p:cNvPr id="6" name="TextBox 5"/>
          <p:cNvSpPr txBox="1"/>
          <p:nvPr/>
        </p:nvSpPr>
        <p:spPr>
          <a:xfrm>
            <a:off x="734197" y="3135085"/>
            <a:ext cx="7617279" cy="1508105"/>
          </a:xfrm>
          <a:prstGeom prst="rect">
            <a:avLst/>
          </a:prstGeom>
          <a:noFill/>
        </p:spPr>
        <p:txBody>
          <a:bodyPr wrap="square" rtlCol="0">
            <a:spAutoFit/>
          </a:bodyPr>
          <a:lstStyle/>
          <a:p>
            <a:pPr marL="342900" indent="-342900">
              <a:buFont typeface="Arial" panose="020B0604020202020204" pitchFamily="34" charset="0"/>
              <a:buChar char="•"/>
            </a:pPr>
            <a:r>
              <a:rPr lang="en-US" sz="2400" dirty="0"/>
              <a:t>-1 if the first string comes before the second in sort order</a:t>
            </a:r>
          </a:p>
          <a:p>
            <a:pPr marL="342900" indent="-342900">
              <a:buFont typeface="Arial" panose="020B0604020202020204" pitchFamily="34" charset="0"/>
              <a:buChar char="•"/>
            </a:pPr>
            <a:r>
              <a:rPr lang="en-US" sz="2400" dirty="0"/>
              <a:t>0 if the strings are identical</a:t>
            </a:r>
          </a:p>
          <a:p>
            <a:pPr marL="342900" indent="-342900">
              <a:buFont typeface="Arial" panose="020B0604020202020204" pitchFamily="34" charset="0"/>
              <a:buChar char="•"/>
            </a:pPr>
            <a:r>
              <a:rPr lang="en-US" sz="2400" dirty="0"/>
              <a:t>1 if the first string comes after the second in sort order.</a:t>
            </a:r>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3148582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227" y="632855"/>
            <a:ext cx="10515600" cy="563564"/>
          </a:xfrm>
        </p:spPr>
        <p:txBody>
          <a:bodyPr>
            <a:normAutofit fontScale="90000"/>
          </a:bodyPr>
          <a:lstStyle/>
          <a:p>
            <a:r>
              <a:rPr lang="en-US" dirty="0">
                <a:cs typeface="Calibri"/>
              </a:rPr>
              <a:t>String Functions that Return Numbers</a:t>
            </a:r>
            <a:endParaRPr lang="en-US" dirty="0"/>
          </a:p>
        </p:txBody>
      </p:sp>
      <p:sp>
        <p:nvSpPr>
          <p:cNvPr id="3" name="Content Placeholder 2"/>
          <p:cNvSpPr>
            <a:spLocks noGrp="1"/>
          </p:cNvSpPr>
          <p:nvPr>
            <p:ph idx="1"/>
          </p:nvPr>
        </p:nvSpPr>
        <p:spPr>
          <a:xfrm>
            <a:off x="735227" y="1327368"/>
            <a:ext cx="9969844" cy="443715"/>
          </a:xfrm>
        </p:spPr>
        <p:txBody>
          <a:bodyPr vert="horz" lIns="91440" tIns="45720" rIns="91440" bIns="45720" rtlCol="0" anchor="t">
            <a:normAutofit lnSpcReduction="10000"/>
          </a:bodyPr>
          <a:lstStyle/>
          <a:p>
            <a:pPr marL="0" indent="0">
              <a:lnSpc>
                <a:spcPct val="100000"/>
              </a:lnSpc>
              <a:spcBef>
                <a:spcPts val="0"/>
              </a:spcBef>
              <a:buNone/>
              <a:defRPr/>
            </a:pPr>
            <a:r>
              <a:rPr lang="en-US" sz="2400" dirty="0">
                <a:cs typeface="Calibri"/>
              </a:rPr>
              <a:t>Example of the </a:t>
            </a:r>
            <a:r>
              <a:rPr lang="en-US" sz="2400" dirty="0" err="1">
                <a:latin typeface="Courier New" panose="02070309020205020404" pitchFamily="49" charset="0"/>
                <a:cs typeface="Courier New" panose="02070309020205020404" pitchFamily="49" charset="0"/>
              </a:rPr>
              <a:t>strcmp</a:t>
            </a:r>
            <a:r>
              <a:rPr lang="en-US" sz="2400" dirty="0">
                <a:cs typeface="Courier New" panose="02070309020205020404" pitchFamily="49" charset="0"/>
              </a:rPr>
              <a:t>() function:</a:t>
            </a:r>
            <a:endParaRPr lang="en-US" sz="2400" dirty="0">
              <a:cs typeface="Calibri"/>
            </a:endParaRPr>
          </a:p>
        </p:txBody>
      </p:sp>
      <p:sp>
        <p:nvSpPr>
          <p:cNvPr id="4" name="Rectangle 3"/>
          <p:cNvSpPr/>
          <p:nvPr/>
        </p:nvSpPr>
        <p:spPr>
          <a:xfrm>
            <a:off x="1202871" y="2677894"/>
            <a:ext cx="7737021" cy="1815882"/>
          </a:xfrm>
          <a:prstGeom prst="rect">
            <a:avLst/>
          </a:prstGeom>
        </p:spPr>
        <p:txBody>
          <a:bodyPr wrap="square">
            <a:spAutoFit/>
          </a:bodyPr>
          <a:lstStyle/>
          <a:p>
            <a:pPr lvl="0">
              <a:defRPr/>
            </a:pPr>
            <a:r>
              <a:rPr lang="en-US" sz="1400" dirty="0" err="1">
                <a:latin typeface="Courier New"/>
                <a:ea typeface="Courier New" charset="0"/>
                <a:cs typeface="Courier New"/>
              </a:rPr>
              <a:t>mysql</a:t>
            </a:r>
            <a:r>
              <a:rPr lang="en-US" sz="1400" dirty="0">
                <a:latin typeface="Courier New"/>
                <a:ea typeface="Courier New" charset="0"/>
                <a:cs typeface="Courier New"/>
              </a:rPr>
              <a:t>&gt; INSERT INTO </a:t>
            </a:r>
            <a:r>
              <a:rPr lang="en-US" sz="1400" dirty="0" err="1">
                <a:latin typeface="Courier New"/>
                <a:ea typeface="Courier New" charset="0"/>
                <a:cs typeface="Courier New"/>
              </a:rPr>
              <a:t>string_tbl</a:t>
            </a:r>
            <a:r>
              <a:rPr lang="en-US" sz="1400" dirty="0">
                <a:latin typeface="Courier New"/>
                <a:ea typeface="Courier New" charset="0"/>
                <a:cs typeface="Courier New"/>
              </a:rPr>
              <a:t>(</a:t>
            </a:r>
            <a:r>
              <a:rPr lang="en-US" sz="1400" dirty="0" err="1">
                <a:latin typeface="Courier New"/>
                <a:ea typeface="Courier New" charset="0"/>
                <a:cs typeface="Courier New"/>
              </a:rPr>
              <a:t>vchar_fld</a:t>
            </a:r>
            <a:r>
              <a:rPr lang="en-US" sz="1400" dirty="0">
                <a:latin typeface="Courier New"/>
                <a:ea typeface="Courier New" charset="0"/>
                <a:cs typeface="Courier New"/>
              </a:rPr>
              <a:t>)</a:t>
            </a:r>
          </a:p>
          <a:p>
            <a:pPr>
              <a:defRPr/>
            </a:pPr>
            <a:r>
              <a:rPr lang="en-US" sz="1400" dirty="0">
                <a:latin typeface="Courier New"/>
                <a:ea typeface="Courier New" charset="0"/>
                <a:cs typeface="Courier New"/>
              </a:rPr>
              <a:t>    -&gt; VALUES (‘</a:t>
            </a:r>
            <a:r>
              <a:rPr lang="en-US" sz="1400" dirty="0" err="1">
                <a:latin typeface="Courier New"/>
                <a:ea typeface="Courier New" charset="0"/>
                <a:cs typeface="Courier New"/>
              </a:rPr>
              <a:t>abcd</a:t>
            </a:r>
            <a:r>
              <a:rPr lang="en-US" sz="1400" dirty="0">
                <a:latin typeface="Courier New"/>
                <a:ea typeface="Courier New" charset="0"/>
                <a:cs typeface="Courier New"/>
              </a:rPr>
              <a:t>’),</a:t>
            </a:r>
          </a:p>
          <a:p>
            <a:pPr>
              <a:defRPr/>
            </a:pPr>
            <a:r>
              <a:rPr lang="en-US" sz="1400" dirty="0">
                <a:latin typeface="Courier New"/>
                <a:ea typeface="Courier New" charset="0"/>
                <a:cs typeface="Courier New"/>
              </a:rPr>
              <a:t>    -&gt;        (‘xyz’),</a:t>
            </a:r>
          </a:p>
          <a:p>
            <a:pPr>
              <a:defRPr/>
            </a:pPr>
            <a:r>
              <a:rPr lang="en-US" sz="1400" dirty="0">
                <a:latin typeface="Courier New"/>
                <a:ea typeface="Courier New" charset="0"/>
                <a:cs typeface="Courier New"/>
              </a:rPr>
              <a:t>    -&gt;        (‘QRSTUV’),</a:t>
            </a:r>
          </a:p>
          <a:p>
            <a:pPr>
              <a:defRPr/>
            </a:pPr>
            <a:r>
              <a:rPr lang="en-US" sz="1400" dirty="0">
                <a:latin typeface="Courier New"/>
                <a:ea typeface="Courier New" charset="0"/>
                <a:cs typeface="Courier New"/>
              </a:rPr>
              <a:t>    -&gt;        (‘</a:t>
            </a:r>
            <a:r>
              <a:rPr lang="en-US" sz="1400" dirty="0" err="1">
                <a:latin typeface="Courier New"/>
                <a:ea typeface="Courier New" charset="0"/>
                <a:cs typeface="Courier New"/>
              </a:rPr>
              <a:t>qrstuv</a:t>
            </a:r>
            <a:r>
              <a:rPr lang="en-US" sz="1400" dirty="0">
                <a:latin typeface="Courier New"/>
                <a:ea typeface="Courier New" charset="0"/>
                <a:cs typeface="Courier New"/>
              </a:rPr>
              <a:t>’),</a:t>
            </a:r>
          </a:p>
          <a:p>
            <a:pPr>
              <a:defRPr/>
            </a:pPr>
            <a:r>
              <a:rPr lang="en-US" sz="1400" dirty="0">
                <a:latin typeface="Courier New"/>
                <a:ea typeface="Courier New" charset="0"/>
                <a:cs typeface="Courier New"/>
              </a:rPr>
              <a:t>    -&gt;        (‘12345’),</a:t>
            </a:r>
          </a:p>
          <a:p>
            <a:pPr>
              <a:defRPr/>
            </a:pPr>
            <a:r>
              <a:rPr lang="en-US" sz="1400" dirty="0">
                <a:latin typeface="Courier New"/>
                <a:ea typeface="Courier New" charset="0"/>
                <a:cs typeface="Courier New"/>
              </a:rPr>
              <a:t>Query OK, 5 rows affected (0.05 sec)</a:t>
            </a:r>
          </a:p>
          <a:p>
            <a:pPr>
              <a:defRPr/>
            </a:pPr>
            <a:r>
              <a:rPr lang="en-US" sz="1400" dirty="0">
                <a:latin typeface="Courier New"/>
                <a:ea typeface="Courier New" charset="0"/>
                <a:cs typeface="Courier New"/>
              </a:rPr>
              <a:t>Records: 5 Duplicates: 0 Warnings: 0 </a:t>
            </a:r>
          </a:p>
        </p:txBody>
      </p:sp>
      <p:graphicFrame>
        <p:nvGraphicFramePr>
          <p:cNvPr id="8" name="Table 7">
            <a:extLst>
              <a:ext uri="{FF2B5EF4-FFF2-40B4-BE49-F238E27FC236}">
                <a16:creationId xmlns:a16="http://schemas.microsoft.com/office/drawing/2014/main" id="{6D0369C0-24D8-4687-B12B-FC3DB2DF4CDE}"/>
              </a:ext>
            </a:extLst>
          </p:cNvPr>
          <p:cNvGraphicFramePr>
            <a:graphicFrameLocks noGrp="1"/>
          </p:cNvGraphicFramePr>
          <p:nvPr>
            <p:extLst>
              <p:ext uri="{D42A27DB-BD31-4B8C-83A1-F6EECF244321}">
                <p14:modId xmlns:p14="http://schemas.microsoft.com/office/powerpoint/2010/main" val="1932622781"/>
              </p:ext>
            </p:extLst>
          </p:nvPr>
        </p:nvGraphicFramePr>
        <p:xfrm>
          <a:off x="6137336" y="2138035"/>
          <a:ext cx="1610571" cy="2895600"/>
        </p:xfrm>
        <a:graphic>
          <a:graphicData uri="http://schemas.openxmlformats.org/drawingml/2006/table">
            <a:tbl>
              <a:tblPr bandRow="1">
                <a:tableStyleId>{1FECB4D8-DB02-4DC6-A0A2-4F2EBAE1DC90}</a:tableStyleId>
              </a:tblPr>
              <a:tblGrid>
                <a:gridCol w="1610571">
                  <a:extLst>
                    <a:ext uri="{9D8B030D-6E8A-4147-A177-3AD203B41FA5}">
                      <a16:colId xmlns:a16="http://schemas.microsoft.com/office/drawing/2014/main" val="3421403586"/>
                    </a:ext>
                  </a:extLst>
                </a:gridCol>
              </a:tblGrid>
              <a:tr h="298383">
                <a:tc>
                  <a:txBody>
                    <a:bodyPr/>
                    <a:lstStyle/>
                    <a:p>
                      <a:r>
                        <a:rPr lang="en-US" sz="1400" dirty="0">
                          <a:latin typeface="Courier New"/>
                        </a:rPr>
                        <a:t>+-----------+</a:t>
                      </a:r>
                    </a:p>
                  </a:txBody>
                  <a:tcPr/>
                </a:tc>
                <a:extLst>
                  <a:ext uri="{0D108BD9-81ED-4DB2-BD59-A6C34878D82A}">
                    <a16:rowId xmlns:a16="http://schemas.microsoft.com/office/drawing/2014/main" val="1253522363"/>
                  </a:ext>
                </a:extLst>
              </a:tr>
              <a:tr h="298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Courier New"/>
                        </a:rPr>
                        <a:t>| </a:t>
                      </a:r>
                      <a:r>
                        <a:rPr lang="en-US" sz="1400" dirty="0" err="1">
                          <a:latin typeface="Courier New"/>
                          <a:ea typeface="Courier New" charset="0"/>
                          <a:cs typeface="Courier New"/>
                        </a:rPr>
                        <a:t>vchar_fld</a:t>
                      </a:r>
                      <a:r>
                        <a:rPr lang="en-US" sz="1400" baseline="0" dirty="0">
                          <a:latin typeface="Courier New"/>
                          <a:ea typeface="Courier New" charset="0"/>
                          <a:cs typeface="Courier New"/>
                        </a:rPr>
                        <a:t> </a:t>
                      </a:r>
                      <a:r>
                        <a:rPr lang="en-US" sz="1400" baseline="0" dirty="0">
                          <a:latin typeface="Courier New"/>
                        </a:rPr>
                        <a:t>|</a:t>
                      </a:r>
                      <a:endParaRPr lang="en-US" sz="1400" dirty="0">
                        <a:latin typeface="Courier New"/>
                      </a:endParaRPr>
                    </a:p>
                  </a:txBody>
                  <a:tcPr/>
                </a:tc>
                <a:extLst>
                  <a:ext uri="{0D108BD9-81ED-4DB2-BD59-A6C34878D82A}">
                    <a16:rowId xmlns:a16="http://schemas.microsoft.com/office/drawing/2014/main" val="3537441838"/>
                  </a:ext>
                </a:extLst>
              </a:tr>
              <a:tr h="298383">
                <a:tc>
                  <a:txBody>
                    <a:bodyPr/>
                    <a:lstStyle/>
                    <a:p>
                      <a:pPr lvl="0" algn="l">
                        <a:lnSpc>
                          <a:spcPct val="100000"/>
                        </a:lnSpc>
                        <a:spcBef>
                          <a:spcPts val="0"/>
                        </a:spcBef>
                        <a:spcAft>
                          <a:spcPts val="0"/>
                        </a:spcAft>
                        <a:buNone/>
                      </a:pPr>
                      <a:r>
                        <a:rPr lang="en-US" sz="1400" b="0" i="0" u="none" strike="noStrike" noProof="0" dirty="0">
                          <a:latin typeface="Courier New"/>
                        </a:rPr>
                        <a:t>+-----------+</a:t>
                      </a:r>
                    </a:p>
                  </a:txBody>
                  <a:tcPr/>
                </a:tc>
                <a:extLst>
                  <a:ext uri="{0D108BD9-81ED-4DB2-BD59-A6C34878D82A}">
                    <a16:rowId xmlns:a16="http://schemas.microsoft.com/office/drawing/2014/main" val="2583904412"/>
                  </a:ext>
                </a:extLst>
              </a:tr>
              <a:tr h="1133856">
                <a:tc>
                  <a:txBody>
                    <a:bodyPr/>
                    <a:lstStyle/>
                    <a:p>
                      <a:pPr lvl="0" algn="l">
                        <a:lnSpc>
                          <a:spcPct val="100000"/>
                        </a:lnSpc>
                        <a:spcBef>
                          <a:spcPts val="0"/>
                        </a:spcBef>
                        <a:spcAft>
                          <a:spcPts val="0"/>
                        </a:spcAft>
                        <a:buNone/>
                      </a:pPr>
                      <a:r>
                        <a:rPr lang="en-US" sz="1400" b="0" i="0" u="none" strike="noStrike" noProof="0" dirty="0">
                          <a:latin typeface="Courier New"/>
                        </a:rPr>
                        <a:t>|12345      </a:t>
                      </a:r>
                      <a:r>
                        <a:rPr lang="en-US" sz="1400" b="0" i="0" u="none" strike="noStrike" baseline="0" noProof="0" dirty="0">
                          <a:latin typeface="Courier New"/>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noProof="0" dirty="0">
                          <a:latin typeface="Courier New"/>
                        </a:rPr>
                        <a:t>|</a:t>
                      </a:r>
                      <a:r>
                        <a:rPr lang="en-US" sz="1400" b="0" i="0" u="none" strike="noStrike" noProof="0" dirty="0" err="1">
                          <a:latin typeface="Courier New"/>
                        </a:rPr>
                        <a:t>abcd</a:t>
                      </a:r>
                      <a:r>
                        <a:rPr lang="en-US" sz="1400" b="0" i="0" u="none" strike="noStrike" baseline="0" noProof="0" dirty="0">
                          <a:latin typeface="Courier New"/>
                        </a:rPr>
                        <a:t> </a:t>
                      </a:r>
                      <a:r>
                        <a:rPr lang="en-US" sz="1400" b="0" i="0" u="none" strike="noStrike" noProof="0" dirty="0">
                          <a:latin typeface="Courier New"/>
                        </a:rPr>
                        <a:t>      </a:t>
                      </a:r>
                      <a:r>
                        <a:rPr lang="en-US" sz="1400" b="0" i="0" u="none" strike="noStrike" baseline="0" noProof="0" dirty="0">
                          <a:latin typeface="Courier New"/>
                        </a:rPr>
                        <a:t>|</a:t>
                      </a:r>
                      <a:endParaRPr lang="en-US" sz="1400" b="0" i="0" u="none" strike="noStrike" noProof="0" dirty="0">
                        <a:latin typeface="Courier Ne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noProof="0" dirty="0">
                          <a:latin typeface="Courier New"/>
                        </a:rPr>
                        <a:t>|QRSTUV     </a:t>
                      </a:r>
                      <a:r>
                        <a:rPr lang="en-US" sz="1400" b="0" i="0" u="none" strike="noStrike" baseline="0" noProof="0" dirty="0">
                          <a:latin typeface="Courier New"/>
                        </a:rPr>
                        <a:t>|</a:t>
                      </a:r>
                      <a:endParaRPr lang="en-US" sz="1400" b="0" i="0" u="none" strike="noStrike" noProof="0" dirty="0">
                        <a:latin typeface="Courier Ne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noProof="0" dirty="0">
                          <a:latin typeface="Courier New"/>
                        </a:rPr>
                        <a:t>|</a:t>
                      </a:r>
                      <a:r>
                        <a:rPr lang="en-US" sz="1400" b="0" i="0" u="none" strike="noStrike" noProof="0" dirty="0" err="1">
                          <a:latin typeface="Courier New"/>
                        </a:rPr>
                        <a:t>qrstuv</a:t>
                      </a:r>
                      <a:r>
                        <a:rPr lang="en-US" sz="1400" b="0" i="0" u="none" strike="noStrike" noProof="0" dirty="0">
                          <a:latin typeface="Courier New"/>
                        </a:rPr>
                        <a:t>     </a:t>
                      </a:r>
                      <a:r>
                        <a:rPr lang="en-US" sz="1400" b="0" i="0" u="none" strike="noStrike" baseline="0" noProof="0" dirty="0">
                          <a:latin typeface="Courier New"/>
                        </a:rPr>
                        <a:t>|</a:t>
                      </a:r>
                      <a:endParaRPr lang="en-US" sz="1400" b="0" i="0" u="none" strike="noStrike" noProof="0" dirty="0">
                        <a:latin typeface="Courier Ne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noProof="0" dirty="0">
                          <a:latin typeface="Courier New"/>
                        </a:rPr>
                        <a:t>|xyz        </a:t>
                      </a:r>
                      <a:r>
                        <a:rPr lang="en-US" sz="1400" b="0" i="0" u="none" strike="noStrike" baseline="0" noProof="0" dirty="0">
                          <a:latin typeface="Courier New"/>
                        </a:rPr>
                        <a:t>|</a:t>
                      </a:r>
                      <a:endParaRPr lang="en-US" sz="1400" b="0" i="0" u="none" strike="noStrike" noProof="0" dirty="0">
                        <a:latin typeface="Courier New"/>
                      </a:endParaRPr>
                    </a:p>
                  </a:txBody>
                  <a:tcPr/>
                </a:tc>
                <a:extLst>
                  <a:ext uri="{0D108BD9-81ED-4DB2-BD59-A6C34878D82A}">
                    <a16:rowId xmlns:a16="http://schemas.microsoft.com/office/drawing/2014/main" val="3927772133"/>
                  </a:ext>
                </a:extLst>
              </a:tr>
              <a:tr h="298383">
                <a:tc>
                  <a:txBody>
                    <a:bodyPr/>
                    <a:lstStyle/>
                    <a:p>
                      <a:pPr lvl="0" algn="l">
                        <a:lnSpc>
                          <a:spcPct val="100000"/>
                        </a:lnSpc>
                        <a:spcBef>
                          <a:spcPts val="0"/>
                        </a:spcBef>
                        <a:spcAft>
                          <a:spcPts val="0"/>
                        </a:spcAft>
                        <a:buNone/>
                      </a:pPr>
                      <a:r>
                        <a:rPr lang="en-US" sz="1400" b="0" i="0" u="none" strike="noStrike" noProof="0" dirty="0">
                          <a:latin typeface="Courier New"/>
                        </a:rPr>
                        <a:t>+-----------+</a:t>
                      </a:r>
                      <a:endParaRPr lang="en-US" sz="1400" dirty="0">
                        <a:latin typeface="Courier New"/>
                      </a:endParaRPr>
                    </a:p>
                  </a:txBody>
                  <a:tcPr/>
                </a:tc>
                <a:extLst>
                  <a:ext uri="{0D108BD9-81ED-4DB2-BD59-A6C34878D82A}">
                    <a16:rowId xmlns:a16="http://schemas.microsoft.com/office/drawing/2014/main" val="4008486363"/>
                  </a:ext>
                </a:extLst>
              </a:tr>
              <a:tr h="507251">
                <a:tc>
                  <a:txBody>
                    <a:bodyPr/>
                    <a:lstStyle/>
                    <a:p>
                      <a:pPr lvl="0" algn="l">
                        <a:lnSpc>
                          <a:spcPct val="100000"/>
                        </a:lnSpc>
                        <a:spcBef>
                          <a:spcPts val="0"/>
                        </a:spcBef>
                        <a:spcAft>
                          <a:spcPts val="0"/>
                        </a:spcAft>
                        <a:buNone/>
                      </a:pPr>
                      <a:r>
                        <a:rPr lang="en-US" sz="1400" b="0" i="0" u="none" strike="noStrike" noProof="0" dirty="0">
                          <a:latin typeface="Courier New"/>
                        </a:rPr>
                        <a:t>5 row in set (0.00 sec)</a:t>
                      </a:r>
                    </a:p>
                  </a:txBody>
                  <a:tcPr/>
                </a:tc>
                <a:extLst>
                  <a:ext uri="{0D108BD9-81ED-4DB2-BD59-A6C34878D82A}">
                    <a16:rowId xmlns:a16="http://schemas.microsoft.com/office/drawing/2014/main" val="648411499"/>
                  </a:ext>
                </a:extLst>
              </a:tr>
            </a:tbl>
          </a:graphicData>
        </a:graphic>
      </p:graphicFrame>
    </p:spTree>
    <p:extLst>
      <p:ext uri="{BB962C8B-B14F-4D97-AF65-F5344CB8AC3E}">
        <p14:creationId xmlns:p14="http://schemas.microsoft.com/office/powerpoint/2010/main" val="996797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4197" y="453241"/>
            <a:ext cx="10515600" cy="563564"/>
          </a:xfrm>
        </p:spPr>
        <p:txBody>
          <a:bodyPr>
            <a:normAutofit fontScale="90000"/>
          </a:bodyPr>
          <a:lstStyle/>
          <a:p>
            <a:r>
              <a:rPr lang="en-US" dirty="0">
                <a:cs typeface="Calibri"/>
              </a:rPr>
              <a:t>String Functions that Return Numbers</a:t>
            </a:r>
            <a:endParaRPr lang="en-US" dirty="0"/>
          </a:p>
        </p:txBody>
      </p:sp>
      <p:sp>
        <p:nvSpPr>
          <p:cNvPr id="3" name="Content Placeholder 2"/>
          <p:cNvSpPr>
            <a:spLocks noGrp="1"/>
          </p:cNvSpPr>
          <p:nvPr>
            <p:ph idx="1"/>
          </p:nvPr>
        </p:nvSpPr>
        <p:spPr>
          <a:xfrm>
            <a:off x="734197" y="1087690"/>
            <a:ext cx="9969844" cy="514411"/>
          </a:xfrm>
        </p:spPr>
        <p:txBody>
          <a:bodyPr vert="horz" lIns="91440" tIns="45720" rIns="91440" bIns="45720" rtlCol="0" anchor="t">
            <a:normAutofit/>
          </a:bodyPr>
          <a:lstStyle/>
          <a:p>
            <a:pPr marL="0" indent="0">
              <a:lnSpc>
                <a:spcPct val="100000"/>
              </a:lnSpc>
              <a:spcBef>
                <a:spcPts val="0"/>
              </a:spcBef>
              <a:buNone/>
              <a:defRPr/>
            </a:pPr>
            <a:r>
              <a:rPr lang="en-US" sz="2400" dirty="0">
                <a:cs typeface="Calibri"/>
              </a:rPr>
              <a:t>Using the query to make comparisons among the five different strings:</a:t>
            </a:r>
          </a:p>
        </p:txBody>
      </p:sp>
      <p:sp>
        <p:nvSpPr>
          <p:cNvPr id="6" name="TextBox 5"/>
          <p:cNvSpPr txBox="1"/>
          <p:nvPr/>
        </p:nvSpPr>
        <p:spPr>
          <a:xfrm>
            <a:off x="1466646" y="5276558"/>
            <a:ext cx="7617279" cy="738664"/>
          </a:xfrm>
          <a:prstGeom prst="rect">
            <a:avLst/>
          </a:prstGeom>
          <a:noFill/>
        </p:spPr>
        <p:txBody>
          <a:bodyPr wrap="square" rtlCol="0">
            <a:spAutoFit/>
          </a:bodyPr>
          <a:lstStyle/>
          <a:p>
            <a:pPr marL="342900" indent="-342900">
              <a:buFont typeface="Arial" panose="020B0604020202020204" pitchFamily="34" charset="0"/>
              <a:buChar char="•"/>
            </a:pPr>
            <a:r>
              <a:rPr lang="en-US" sz="1400" dirty="0"/>
              <a:t>-1 if the first string comes before the second in sort order</a:t>
            </a:r>
          </a:p>
          <a:p>
            <a:pPr marL="342900" indent="-342900">
              <a:buFont typeface="Arial" panose="020B0604020202020204" pitchFamily="34" charset="0"/>
              <a:buChar char="•"/>
            </a:pPr>
            <a:r>
              <a:rPr lang="en-US" sz="1400" dirty="0"/>
              <a:t>0 if the strings are identical</a:t>
            </a:r>
          </a:p>
          <a:p>
            <a:pPr marL="342900" indent="-342900">
              <a:buFont typeface="Arial" panose="020B0604020202020204" pitchFamily="34" charset="0"/>
              <a:buChar char="•"/>
            </a:pPr>
            <a:r>
              <a:rPr lang="en-US" sz="1400" dirty="0"/>
              <a:t>1 if the first string comes after the second in sort order.</a:t>
            </a:r>
            <a:endParaRPr lang="en-US" sz="2000" dirty="0"/>
          </a:p>
        </p:txBody>
      </p:sp>
      <p:sp>
        <p:nvSpPr>
          <p:cNvPr id="5" name="Rectangle 4"/>
          <p:cNvSpPr/>
          <p:nvPr/>
        </p:nvSpPr>
        <p:spPr>
          <a:xfrm>
            <a:off x="1276349" y="1672986"/>
            <a:ext cx="7737021" cy="1815882"/>
          </a:xfrm>
          <a:prstGeom prst="rect">
            <a:avLst/>
          </a:prstGeom>
        </p:spPr>
        <p:txBody>
          <a:bodyPr wrap="square">
            <a:spAutoFit/>
          </a:bodyPr>
          <a:lstStyle/>
          <a:p>
            <a:pPr lvl="0">
              <a:defRPr/>
            </a:pPr>
            <a:r>
              <a:rPr lang="en-US" sz="1400" dirty="0" err="1">
                <a:latin typeface="Courier New"/>
                <a:ea typeface="Courier New" charset="0"/>
                <a:cs typeface="Courier New"/>
              </a:rPr>
              <a:t>mysql</a:t>
            </a:r>
            <a:r>
              <a:rPr lang="en-US" sz="1400" dirty="0">
                <a:latin typeface="Courier New"/>
                <a:ea typeface="Courier New" charset="0"/>
                <a:cs typeface="Courier New"/>
              </a:rPr>
              <a:t>&gt; SELECT STRCMP('12345', '12345')12345_12345,</a:t>
            </a:r>
          </a:p>
          <a:p>
            <a:pPr>
              <a:defRPr/>
            </a:pPr>
            <a:r>
              <a:rPr lang="en-US" sz="1400" dirty="0">
                <a:latin typeface="Courier New"/>
                <a:ea typeface="Courier New" charset="0"/>
                <a:cs typeface="Courier New"/>
              </a:rPr>
              <a:t>    -&gt; STRCMP('</a:t>
            </a:r>
            <a:r>
              <a:rPr lang="en-US" sz="1400" dirty="0" err="1">
                <a:latin typeface="Courier New"/>
                <a:ea typeface="Courier New" charset="0"/>
                <a:cs typeface="Courier New"/>
              </a:rPr>
              <a:t>abcd</a:t>
            </a:r>
            <a:r>
              <a:rPr lang="en-US" sz="1400" dirty="0">
                <a:latin typeface="Courier New"/>
                <a:ea typeface="Courier New" charset="0"/>
                <a:cs typeface="Courier New"/>
              </a:rPr>
              <a:t>', '</a:t>
            </a:r>
            <a:r>
              <a:rPr lang="en-US" sz="1400" dirty="0" err="1">
                <a:latin typeface="Courier New"/>
                <a:ea typeface="Courier New" charset="0"/>
                <a:cs typeface="Courier New"/>
              </a:rPr>
              <a:t>xyz</a:t>
            </a:r>
            <a:r>
              <a:rPr lang="en-US" sz="1400" dirty="0">
                <a:latin typeface="Courier New"/>
                <a:ea typeface="Courier New" charset="0"/>
                <a:cs typeface="Courier New"/>
              </a:rPr>
              <a:t>') </a:t>
            </a:r>
            <a:r>
              <a:rPr lang="en-US" sz="1400" dirty="0" err="1">
                <a:latin typeface="Courier New"/>
                <a:ea typeface="Courier New" charset="0"/>
                <a:cs typeface="Courier New"/>
              </a:rPr>
              <a:t>abcd_xyz</a:t>
            </a:r>
            <a:r>
              <a:rPr lang="en-US" sz="1400" dirty="0">
                <a:latin typeface="Courier New"/>
                <a:ea typeface="Courier New" charset="0"/>
                <a:cs typeface="Courier New"/>
              </a:rPr>
              <a:t>,</a:t>
            </a:r>
          </a:p>
          <a:p>
            <a:pPr>
              <a:defRPr/>
            </a:pPr>
            <a:r>
              <a:rPr lang="en-US" sz="1400" dirty="0">
                <a:latin typeface="Courier New"/>
                <a:ea typeface="Courier New" charset="0"/>
                <a:cs typeface="Courier New"/>
              </a:rPr>
              <a:t>    -&gt; STRCMP('</a:t>
            </a:r>
            <a:r>
              <a:rPr lang="en-US" sz="1400" dirty="0" err="1">
                <a:latin typeface="Courier New"/>
                <a:ea typeface="Courier New" charset="0"/>
                <a:cs typeface="Courier New"/>
              </a:rPr>
              <a:t>abcd</a:t>
            </a:r>
            <a:r>
              <a:rPr lang="en-US" sz="1400" dirty="0">
                <a:latin typeface="Courier New"/>
                <a:ea typeface="Courier New" charset="0"/>
                <a:cs typeface="Courier New"/>
              </a:rPr>
              <a:t>', 'QRSTUV') </a:t>
            </a:r>
            <a:r>
              <a:rPr lang="en-US" sz="1400" dirty="0" err="1">
                <a:latin typeface="Courier New"/>
                <a:ea typeface="Courier New" charset="0"/>
                <a:cs typeface="Courier New"/>
              </a:rPr>
              <a:t>abcd_QRSTUV</a:t>
            </a:r>
            <a:r>
              <a:rPr lang="en-US" sz="1400" dirty="0">
                <a:latin typeface="Courier New"/>
                <a:ea typeface="Courier New" charset="0"/>
                <a:cs typeface="Courier New"/>
              </a:rPr>
              <a:t>,</a:t>
            </a:r>
          </a:p>
          <a:p>
            <a:pPr>
              <a:defRPr/>
            </a:pPr>
            <a:r>
              <a:rPr lang="en-US" sz="1400" dirty="0">
                <a:latin typeface="Courier New"/>
                <a:ea typeface="Courier New" charset="0"/>
                <a:cs typeface="Courier New"/>
              </a:rPr>
              <a:t>    -&gt; STRCMP('</a:t>
            </a:r>
            <a:r>
              <a:rPr lang="en-US" sz="1400" dirty="0" err="1">
                <a:latin typeface="Courier New"/>
                <a:ea typeface="Courier New" charset="0"/>
                <a:cs typeface="Courier New"/>
              </a:rPr>
              <a:t>qrstuv</a:t>
            </a:r>
            <a:r>
              <a:rPr lang="en-US" sz="1400" dirty="0">
                <a:latin typeface="Courier New"/>
                <a:ea typeface="Courier New" charset="0"/>
                <a:cs typeface="Courier New"/>
              </a:rPr>
              <a:t>', 'QRSTUV') </a:t>
            </a:r>
            <a:r>
              <a:rPr lang="en-US" sz="1400" dirty="0" err="1">
                <a:latin typeface="Courier New"/>
                <a:ea typeface="Courier New" charset="0"/>
                <a:cs typeface="Courier New"/>
              </a:rPr>
              <a:t>qrstuv_QRSTUV</a:t>
            </a:r>
            <a:r>
              <a:rPr lang="en-US" sz="1400" dirty="0">
                <a:latin typeface="Courier New"/>
                <a:ea typeface="Courier New" charset="0"/>
                <a:cs typeface="Courier New"/>
              </a:rPr>
              <a:t>,</a:t>
            </a:r>
          </a:p>
          <a:p>
            <a:pPr>
              <a:defRPr/>
            </a:pPr>
            <a:r>
              <a:rPr lang="en-US" sz="1400" dirty="0">
                <a:latin typeface="Courier New"/>
                <a:ea typeface="Courier New" charset="0"/>
                <a:cs typeface="Courier New"/>
              </a:rPr>
              <a:t>    -&gt; STRCMP('12345',’ '</a:t>
            </a:r>
            <a:r>
              <a:rPr lang="en-US" sz="1400" dirty="0" err="1">
                <a:latin typeface="Courier New"/>
                <a:ea typeface="Courier New" charset="0"/>
                <a:cs typeface="Courier New"/>
              </a:rPr>
              <a:t>xyz</a:t>
            </a:r>
            <a:r>
              <a:rPr lang="en-US" sz="1400" dirty="0">
                <a:latin typeface="Courier New"/>
                <a:ea typeface="Courier New" charset="0"/>
                <a:cs typeface="Courier New"/>
              </a:rPr>
              <a:t>') 12345_xyz,</a:t>
            </a:r>
          </a:p>
          <a:p>
            <a:pPr>
              <a:defRPr/>
            </a:pPr>
            <a:r>
              <a:rPr lang="en-US" sz="1400" dirty="0">
                <a:latin typeface="Courier New"/>
                <a:ea typeface="Courier New" charset="0"/>
                <a:cs typeface="Courier New"/>
              </a:rPr>
              <a:t>    -&gt; STRCMP('</a:t>
            </a:r>
            <a:r>
              <a:rPr lang="en-US" sz="1400" dirty="0" err="1">
                <a:latin typeface="Courier New"/>
                <a:ea typeface="Courier New" charset="0"/>
                <a:cs typeface="Courier New"/>
              </a:rPr>
              <a:t>xyz</a:t>
            </a:r>
            <a:r>
              <a:rPr lang="en-US" sz="1400" dirty="0">
                <a:latin typeface="Courier New"/>
                <a:ea typeface="Courier New" charset="0"/>
                <a:cs typeface="Courier New"/>
              </a:rPr>
              <a:t>', '</a:t>
            </a:r>
            <a:r>
              <a:rPr lang="en-US" sz="1400" dirty="0" err="1">
                <a:latin typeface="Courier New"/>
                <a:ea typeface="Courier New" charset="0"/>
                <a:cs typeface="Courier New"/>
              </a:rPr>
              <a:t>qrstuv</a:t>
            </a:r>
            <a:r>
              <a:rPr lang="en-US" sz="1400" dirty="0">
                <a:latin typeface="Courier New"/>
                <a:ea typeface="Courier New" charset="0"/>
                <a:cs typeface="Courier New"/>
              </a:rPr>
              <a:t>') </a:t>
            </a:r>
            <a:r>
              <a:rPr lang="en-US" sz="1400" dirty="0" err="1">
                <a:latin typeface="Courier New"/>
                <a:ea typeface="Courier New" charset="0"/>
                <a:cs typeface="Courier New"/>
              </a:rPr>
              <a:t>xyz_qrstuv</a:t>
            </a:r>
            <a:r>
              <a:rPr lang="en-US" sz="1400" dirty="0">
                <a:latin typeface="Courier New"/>
                <a:ea typeface="Courier New" charset="0"/>
                <a:cs typeface="Courier New"/>
              </a:rPr>
              <a:t>;</a:t>
            </a:r>
          </a:p>
          <a:p>
            <a:pPr>
              <a:defRPr/>
            </a:pPr>
            <a:r>
              <a:rPr lang="en-US" sz="1400" dirty="0">
                <a:latin typeface="Courier New"/>
                <a:ea typeface="Courier New" charset="0"/>
                <a:cs typeface="Courier New"/>
              </a:rPr>
              <a:t>Query OK, 5 rows affected (0.05 sec)</a:t>
            </a:r>
          </a:p>
          <a:p>
            <a:pPr>
              <a:defRPr/>
            </a:pPr>
            <a:r>
              <a:rPr lang="en-US" sz="1400" dirty="0">
                <a:latin typeface="Courier New"/>
                <a:ea typeface="Courier New" charset="0"/>
                <a:cs typeface="Courier New"/>
              </a:rPr>
              <a:t>Records: 5 Duplicates: 0 Warnings: 0 </a:t>
            </a:r>
          </a:p>
        </p:txBody>
      </p:sp>
      <p:graphicFrame>
        <p:nvGraphicFramePr>
          <p:cNvPr id="7" name="Table 7">
            <a:extLst>
              <a:ext uri="{FF2B5EF4-FFF2-40B4-BE49-F238E27FC236}">
                <a16:creationId xmlns:a16="http://schemas.microsoft.com/office/drawing/2014/main" id="{6D0369C0-24D8-4687-B12B-FC3DB2DF4CDE}"/>
              </a:ext>
            </a:extLst>
          </p:cNvPr>
          <p:cNvGraphicFramePr>
            <a:graphicFrameLocks noGrp="1"/>
          </p:cNvGraphicFramePr>
          <p:nvPr>
            <p:extLst>
              <p:ext uri="{D42A27DB-BD31-4B8C-83A1-F6EECF244321}">
                <p14:modId xmlns:p14="http://schemas.microsoft.com/office/powerpoint/2010/main" val="4142093334"/>
              </p:ext>
            </p:extLst>
          </p:nvPr>
        </p:nvGraphicFramePr>
        <p:xfrm>
          <a:off x="1880264" y="3559753"/>
          <a:ext cx="6790044" cy="1645920"/>
        </p:xfrm>
        <a:graphic>
          <a:graphicData uri="http://schemas.openxmlformats.org/drawingml/2006/table">
            <a:tbl>
              <a:tblPr bandRow="1">
                <a:tableStyleId>{1FECB4D8-DB02-4DC6-A0A2-4F2EBAE1DC90}</a:tableStyleId>
              </a:tblPr>
              <a:tblGrid>
                <a:gridCol w="1262986">
                  <a:extLst>
                    <a:ext uri="{9D8B030D-6E8A-4147-A177-3AD203B41FA5}">
                      <a16:colId xmlns:a16="http://schemas.microsoft.com/office/drawing/2014/main" val="3421403586"/>
                    </a:ext>
                  </a:extLst>
                </a:gridCol>
                <a:gridCol w="901054">
                  <a:extLst>
                    <a:ext uri="{9D8B030D-6E8A-4147-A177-3AD203B41FA5}">
                      <a16:colId xmlns:a16="http://schemas.microsoft.com/office/drawing/2014/main" val="3838963986"/>
                    </a:ext>
                  </a:extLst>
                </a:gridCol>
                <a:gridCol w="1164510">
                  <a:extLst>
                    <a:ext uri="{9D8B030D-6E8A-4147-A177-3AD203B41FA5}">
                      <a16:colId xmlns:a16="http://schemas.microsoft.com/office/drawing/2014/main" val="533479515"/>
                    </a:ext>
                  </a:extLst>
                </a:gridCol>
                <a:gridCol w="1363271">
                  <a:extLst>
                    <a:ext uri="{9D8B030D-6E8A-4147-A177-3AD203B41FA5}">
                      <a16:colId xmlns:a16="http://schemas.microsoft.com/office/drawing/2014/main" val="2283343566"/>
                    </a:ext>
                  </a:extLst>
                </a:gridCol>
                <a:gridCol w="981980">
                  <a:extLst>
                    <a:ext uri="{9D8B030D-6E8A-4147-A177-3AD203B41FA5}">
                      <a16:colId xmlns:a16="http://schemas.microsoft.com/office/drawing/2014/main" val="1556287940"/>
                    </a:ext>
                  </a:extLst>
                </a:gridCol>
                <a:gridCol w="1116243">
                  <a:extLst>
                    <a:ext uri="{9D8B030D-6E8A-4147-A177-3AD203B41FA5}">
                      <a16:colId xmlns:a16="http://schemas.microsoft.com/office/drawing/2014/main" val="2177170535"/>
                    </a:ext>
                  </a:extLst>
                </a:gridCol>
              </a:tblGrid>
              <a:tr h="259080">
                <a:tc gridSpan="6">
                  <a:txBody>
                    <a:bodyPr/>
                    <a:lstStyle/>
                    <a:p>
                      <a:r>
                        <a:rPr lang="en-US" sz="1200" dirty="0">
                          <a:latin typeface="Courier New"/>
                        </a:rPr>
                        <a:t>+------------+---------+-----------+--------------+---------+----------+</a:t>
                      </a:r>
                    </a:p>
                  </a:txBody>
                  <a:tcPr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latin typeface="Courier New"/>
                      </a:endParaRPr>
                    </a:p>
                  </a:txBody>
                  <a:tcPr/>
                </a:tc>
                <a:extLst>
                  <a:ext uri="{0D108BD9-81ED-4DB2-BD59-A6C34878D82A}">
                    <a16:rowId xmlns:a16="http://schemas.microsoft.com/office/drawing/2014/main" val="1253522363"/>
                  </a:ext>
                </a:extLst>
              </a:tr>
              <a:tr h="259080">
                <a:tc>
                  <a:txBody>
                    <a:bodyPr/>
                    <a:lstStyle/>
                    <a:p>
                      <a:r>
                        <a:rPr lang="en-US" sz="1200" dirty="0">
                          <a:latin typeface="Courier New"/>
                        </a:rPr>
                        <a:t> |</a:t>
                      </a:r>
                      <a:r>
                        <a:rPr lang="en-US" sz="1200" dirty="0">
                          <a:latin typeface="Courier New"/>
                          <a:ea typeface="Courier New" charset="0"/>
                          <a:cs typeface="Courier New"/>
                        </a:rPr>
                        <a:t>12345_12345</a:t>
                      </a:r>
                      <a:endParaRPr lang="en-US" sz="1200" dirty="0">
                        <a:latin typeface="Courier New"/>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Courier New"/>
                          <a:ea typeface="Courier New" charset="0"/>
                          <a:cs typeface="Courier New"/>
                        </a:rPr>
                        <a:t>|</a:t>
                      </a:r>
                      <a:r>
                        <a:rPr lang="en-US" sz="1200" dirty="0" err="1">
                          <a:latin typeface="Courier New"/>
                          <a:ea typeface="Courier New" charset="0"/>
                          <a:cs typeface="Courier New"/>
                        </a:rPr>
                        <a:t>abcd_xyz</a:t>
                      </a:r>
                      <a:endParaRPr lang="en-US" sz="1200" dirty="0">
                        <a:latin typeface="Courier New"/>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Courier New"/>
                          <a:ea typeface="Courier New" charset="0"/>
                          <a:cs typeface="Courier New"/>
                        </a:rPr>
                        <a:t>|</a:t>
                      </a:r>
                      <a:r>
                        <a:rPr lang="en-US" sz="1200" dirty="0" err="1">
                          <a:latin typeface="Courier New"/>
                          <a:ea typeface="Courier New" charset="0"/>
                          <a:cs typeface="Courier New"/>
                        </a:rPr>
                        <a:t>abcd_QRSTUV</a:t>
                      </a:r>
                      <a:endParaRPr lang="en-US" sz="1200" dirty="0"/>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Courier New"/>
                          <a:ea typeface="Courier New" charset="0"/>
                          <a:cs typeface="Courier New"/>
                        </a:rPr>
                        <a:t>|</a:t>
                      </a:r>
                      <a:r>
                        <a:rPr lang="en-US" sz="1200" dirty="0" err="1">
                          <a:latin typeface="Courier New"/>
                          <a:ea typeface="Courier New" charset="0"/>
                          <a:cs typeface="Courier New"/>
                        </a:rPr>
                        <a:t>qrstuv_QRSTUV</a:t>
                      </a:r>
                      <a:endParaRPr lang="en-US" sz="1200" dirty="0"/>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Courier New"/>
                          <a:ea typeface="Courier New" charset="0"/>
                          <a:cs typeface="Courier New"/>
                        </a:rPr>
                        <a:t>|12345_xyz</a:t>
                      </a:r>
                      <a:endParaRPr lang="en-US" sz="1200" dirty="0">
                        <a:latin typeface="Courier New"/>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Courier New"/>
                          <a:ea typeface="Courier New" charset="0"/>
                          <a:cs typeface="Courier New"/>
                        </a:rPr>
                        <a:t>|</a:t>
                      </a:r>
                      <a:r>
                        <a:rPr lang="en-US" sz="1200" dirty="0" err="1">
                          <a:latin typeface="Courier New"/>
                          <a:ea typeface="Courier New" charset="0"/>
                          <a:cs typeface="Courier New"/>
                        </a:rPr>
                        <a:t>xyz_qrstuv</a:t>
                      </a:r>
                      <a:r>
                        <a:rPr lang="en-US" sz="1200" baseline="0" dirty="0">
                          <a:latin typeface="Courier New"/>
                        </a:rPr>
                        <a:t>|</a:t>
                      </a:r>
                      <a:endParaRPr lang="en-US" sz="1200" dirty="0">
                        <a:latin typeface="Courier New"/>
                      </a:endParaRPr>
                    </a:p>
                  </a:txBody>
                  <a:tcPr marL="0" marR="914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37441838"/>
                  </a:ext>
                </a:extLst>
              </a:tr>
              <a:tr h="259080">
                <a:tc gridSpan="6">
                  <a:txBody>
                    <a:bodyPr/>
                    <a:lstStyle/>
                    <a:p>
                      <a:pPr lvl="0" algn="l">
                        <a:lnSpc>
                          <a:spcPct val="100000"/>
                        </a:lnSpc>
                        <a:spcBef>
                          <a:spcPts val="0"/>
                        </a:spcBef>
                        <a:spcAft>
                          <a:spcPts val="0"/>
                        </a:spcAft>
                        <a:buNone/>
                      </a:pPr>
                      <a:r>
                        <a:rPr lang="en-US" sz="1200" b="0" i="0" u="none" strike="noStrike" noProof="0" dirty="0">
                          <a:latin typeface="Courier New"/>
                        </a:rPr>
                        <a:t>+------------+---------+-----------+--------------+---------+----------+</a:t>
                      </a:r>
                    </a:p>
                  </a:txBody>
                  <a:tcPr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lvl="0" algn="l">
                        <a:lnSpc>
                          <a:spcPct val="100000"/>
                        </a:lnSpc>
                        <a:spcBef>
                          <a:spcPts val="0"/>
                        </a:spcBef>
                        <a:spcAft>
                          <a:spcPts val="0"/>
                        </a:spcAft>
                        <a:buNone/>
                      </a:pPr>
                      <a:endParaRPr lang="en-US" sz="1800" b="0" i="0" u="none" strike="noStrike" noProof="0" dirty="0">
                        <a:latin typeface="Courier New"/>
                      </a:endParaRPr>
                    </a:p>
                  </a:txBody>
                  <a:tcPr/>
                </a:tc>
                <a:extLst>
                  <a:ext uri="{0D108BD9-81ED-4DB2-BD59-A6C34878D82A}">
                    <a16:rowId xmlns:a16="http://schemas.microsoft.com/office/drawing/2014/main" val="2583904412"/>
                  </a:ext>
                </a:extLst>
              </a:tr>
              <a:tr h="259080">
                <a:tc>
                  <a:txBody>
                    <a:bodyPr/>
                    <a:lstStyle/>
                    <a:p>
                      <a:pPr lvl="0" algn="l">
                        <a:lnSpc>
                          <a:spcPct val="100000"/>
                        </a:lnSpc>
                        <a:spcBef>
                          <a:spcPts val="0"/>
                        </a:spcBef>
                        <a:spcAft>
                          <a:spcPts val="0"/>
                        </a:spcAft>
                        <a:buNone/>
                      </a:pPr>
                      <a:r>
                        <a:rPr lang="en-US" sz="1200" b="0" i="0" u="none" strike="noStrike" noProof="0" dirty="0">
                          <a:latin typeface="Courier New"/>
                        </a:rPr>
                        <a:t>|       </a:t>
                      </a:r>
                      <a:r>
                        <a:rPr lang="en-US" sz="1200" b="0" i="0" u="none" strike="noStrike" baseline="0" noProof="0" dirty="0">
                          <a:latin typeface="Courier New"/>
                        </a:rPr>
                        <a:t>  0</a:t>
                      </a:r>
                      <a:endParaRPr lang="en-US" sz="1200" b="0" i="0" u="none" strike="noStrike" noProof="0" dirty="0">
                        <a:latin typeface="Courier New"/>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noProof="0" dirty="0">
                          <a:latin typeface="Courier New"/>
                        </a:rPr>
                        <a:t>|   </a:t>
                      </a:r>
                      <a:r>
                        <a:rPr lang="en-US" sz="1200" b="0" i="0" u="none" strike="noStrike" baseline="0" noProof="0" dirty="0">
                          <a:latin typeface="Courier New"/>
                        </a:rPr>
                        <a:t>  -1</a:t>
                      </a:r>
                      <a:endParaRPr lang="en-US" sz="1200" b="0" i="0" u="none" strike="noStrike" noProof="0" dirty="0">
                        <a:latin typeface="Courier New"/>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noProof="0" dirty="0">
                          <a:latin typeface="Courier New"/>
                        </a:rPr>
                        <a:t>|   </a:t>
                      </a:r>
                      <a:r>
                        <a:rPr lang="en-US" sz="1200" b="0" i="0" u="none" strike="noStrike" baseline="0" noProof="0" dirty="0">
                          <a:latin typeface="Courier New"/>
                        </a:rPr>
                        <a:t>      -1</a:t>
                      </a:r>
                      <a:endParaRPr lang="en-US" sz="1200" b="0" i="0" u="none" strike="noStrike" noProof="0" dirty="0">
                        <a:latin typeface="Courier New"/>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noProof="0" dirty="0">
                          <a:latin typeface="Courier New"/>
                        </a:rPr>
                        <a:t>|   </a:t>
                      </a:r>
                      <a:r>
                        <a:rPr lang="en-US" sz="1200" b="0" i="0" u="none" strike="noStrike" baseline="0" noProof="0" dirty="0">
                          <a:latin typeface="Courier New"/>
                        </a:rPr>
                        <a:t>         0</a:t>
                      </a:r>
                      <a:endParaRPr lang="en-US" sz="1200" b="0" i="0" u="none" strike="noStrike" noProof="0" dirty="0">
                        <a:latin typeface="Courier New"/>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noProof="0" dirty="0">
                          <a:latin typeface="Courier New"/>
                        </a:rPr>
                        <a:t>|     </a:t>
                      </a:r>
                      <a:r>
                        <a:rPr lang="en-US" sz="1200" b="0" i="0" u="none" strike="noStrike" baseline="0" noProof="0" dirty="0">
                          <a:latin typeface="Courier New"/>
                        </a:rPr>
                        <a:t>  -1</a:t>
                      </a:r>
                      <a:endParaRPr lang="en-US" sz="1200" b="0" i="0" u="none" strike="noStrike" noProof="0" dirty="0">
                        <a:latin typeface="Courier New"/>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noProof="0" dirty="0">
                          <a:latin typeface="Courier New"/>
                        </a:rPr>
                        <a:t>|   </a:t>
                      </a:r>
                      <a:r>
                        <a:rPr lang="en-US" sz="1200" b="0" i="0" u="none" strike="noStrike" baseline="0" noProof="0" dirty="0">
                          <a:latin typeface="Courier New"/>
                        </a:rPr>
                        <a:t>     1|</a:t>
                      </a:r>
                      <a:endParaRPr lang="en-US" sz="1200" b="0" i="0" u="none" strike="noStrike" noProof="0" dirty="0">
                        <a:latin typeface="Courier New"/>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27772133"/>
                  </a:ext>
                </a:extLst>
              </a:tr>
              <a:tr h="259080">
                <a:tc gridSpan="6">
                  <a:txBody>
                    <a:bodyPr/>
                    <a:lstStyle/>
                    <a:p>
                      <a:pPr lvl="0" algn="l">
                        <a:lnSpc>
                          <a:spcPct val="100000"/>
                        </a:lnSpc>
                        <a:spcBef>
                          <a:spcPts val="0"/>
                        </a:spcBef>
                        <a:spcAft>
                          <a:spcPts val="0"/>
                        </a:spcAft>
                        <a:buNone/>
                      </a:pPr>
                      <a:r>
                        <a:rPr lang="en-US" sz="1200" b="0" i="0" u="none" strike="noStrike" noProof="0" dirty="0">
                          <a:latin typeface="Courier New"/>
                        </a:rPr>
                        <a:t>+------------+---------+-----------+--------------+----------+--------+</a:t>
                      </a:r>
                      <a:endParaRPr lang="en-US" sz="1200" dirty="0">
                        <a:latin typeface="Courier New"/>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lvl="0" algn="l">
                        <a:lnSpc>
                          <a:spcPct val="100000"/>
                        </a:lnSpc>
                        <a:spcBef>
                          <a:spcPts val="0"/>
                        </a:spcBef>
                        <a:spcAft>
                          <a:spcPts val="0"/>
                        </a:spcAft>
                        <a:buNone/>
                      </a:pPr>
                      <a:endParaRPr lang="en-US" dirty="0">
                        <a:latin typeface="Courier New"/>
                      </a:endParaRPr>
                    </a:p>
                  </a:txBody>
                  <a:tcPr/>
                </a:tc>
                <a:extLst>
                  <a:ext uri="{0D108BD9-81ED-4DB2-BD59-A6C34878D82A}">
                    <a16:rowId xmlns:a16="http://schemas.microsoft.com/office/drawing/2014/main" val="4008486363"/>
                  </a:ext>
                </a:extLst>
              </a:tr>
              <a:tr h="259080">
                <a:tc gridSpan="6">
                  <a:txBody>
                    <a:bodyPr/>
                    <a:lstStyle/>
                    <a:p>
                      <a:pPr lvl="0" algn="l">
                        <a:lnSpc>
                          <a:spcPct val="100000"/>
                        </a:lnSpc>
                        <a:spcBef>
                          <a:spcPts val="0"/>
                        </a:spcBef>
                        <a:spcAft>
                          <a:spcPts val="0"/>
                        </a:spcAft>
                        <a:buNone/>
                      </a:pPr>
                      <a:r>
                        <a:rPr lang="en-US" sz="1200" b="0" i="0" u="none" strike="noStrike" noProof="0" dirty="0">
                          <a:latin typeface="Courier New"/>
                        </a:rPr>
                        <a:t>1 row in set (0.00 sec)</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lvl="0" algn="l">
                        <a:lnSpc>
                          <a:spcPct val="100000"/>
                        </a:lnSpc>
                        <a:spcBef>
                          <a:spcPts val="0"/>
                        </a:spcBef>
                        <a:spcAft>
                          <a:spcPts val="0"/>
                        </a:spcAft>
                        <a:buNone/>
                      </a:pPr>
                      <a:endParaRPr lang="en-US" sz="1800" b="0" i="0" u="none" strike="noStrike" noProof="0" dirty="0">
                        <a:latin typeface="Courier New"/>
                      </a:endParaRPr>
                    </a:p>
                  </a:txBody>
                  <a:tcPr/>
                </a:tc>
                <a:extLst>
                  <a:ext uri="{0D108BD9-81ED-4DB2-BD59-A6C34878D82A}">
                    <a16:rowId xmlns:a16="http://schemas.microsoft.com/office/drawing/2014/main" val="648411499"/>
                  </a:ext>
                </a:extLst>
              </a:tr>
            </a:tbl>
          </a:graphicData>
        </a:graphic>
      </p:graphicFrame>
    </p:spTree>
    <p:extLst>
      <p:ext uri="{BB962C8B-B14F-4D97-AF65-F5344CB8AC3E}">
        <p14:creationId xmlns:p14="http://schemas.microsoft.com/office/powerpoint/2010/main" val="2950058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063" y="665938"/>
            <a:ext cx="10515600" cy="563564"/>
          </a:xfrm>
        </p:spPr>
        <p:txBody>
          <a:bodyPr>
            <a:normAutofit fontScale="90000"/>
          </a:bodyPr>
          <a:lstStyle/>
          <a:p>
            <a:r>
              <a:rPr lang="en-US" dirty="0">
                <a:cs typeface="Calibri"/>
              </a:rPr>
              <a:t>String Functions that Return Numbers</a:t>
            </a:r>
            <a:endParaRPr lang="en-US" dirty="0"/>
          </a:p>
        </p:txBody>
      </p:sp>
      <p:sp>
        <p:nvSpPr>
          <p:cNvPr id="3" name="Content Placeholder 2"/>
          <p:cNvSpPr>
            <a:spLocks noGrp="1"/>
          </p:cNvSpPr>
          <p:nvPr>
            <p:ph idx="1"/>
          </p:nvPr>
        </p:nvSpPr>
        <p:spPr>
          <a:xfrm>
            <a:off x="727063" y="1335220"/>
            <a:ext cx="9969844" cy="443715"/>
          </a:xfrm>
        </p:spPr>
        <p:txBody>
          <a:bodyPr vert="horz" lIns="91440" tIns="45720" rIns="91440" bIns="45720" rtlCol="0" anchor="t">
            <a:normAutofit fontScale="70000" lnSpcReduction="20000"/>
          </a:bodyPr>
          <a:lstStyle/>
          <a:p>
            <a:pPr marL="0" indent="0">
              <a:lnSpc>
                <a:spcPct val="100000"/>
              </a:lnSpc>
              <a:spcBef>
                <a:spcPts val="0"/>
              </a:spcBef>
              <a:buNone/>
              <a:defRPr/>
            </a:pPr>
            <a:r>
              <a:rPr lang="en-US" sz="2400" dirty="0">
                <a:cs typeface="Calibri"/>
              </a:rPr>
              <a:t>We can compare strings using the </a:t>
            </a:r>
            <a:r>
              <a:rPr lang="en-US" sz="2400" dirty="0">
                <a:latin typeface="Courier New" panose="02070309020205020404" pitchFamily="49" charset="0"/>
                <a:cs typeface="Courier New" panose="02070309020205020404" pitchFamily="49" charset="0"/>
              </a:rPr>
              <a:t>like</a:t>
            </a:r>
            <a:r>
              <a:rPr lang="en-US" sz="2400" dirty="0">
                <a:cs typeface="Courier New" panose="02070309020205020404" pitchFamily="49" charset="0"/>
              </a:rPr>
              <a:t> operator. The results will return with 1 for true or 0 for false.</a:t>
            </a:r>
            <a:endParaRPr lang="en-US" sz="2400" dirty="0">
              <a:cs typeface="Calibri"/>
            </a:endParaRPr>
          </a:p>
        </p:txBody>
      </p:sp>
      <p:sp>
        <p:nvSpPr>
          <p:cNvPr id="4" name="Rectangle 3"/>
          <p:cNvSpPr/>
          <p:nvPr/>
        </p:nvSpPr>
        <p:spPr>
          <a:xfrm>
            <a:off x="1050398" y="1884653"/>
            <a:ext cx="4934465" cy="523220"/>
          </a:xfrm>
          <a:prstGeom prst="rect">
            <a:avLst/>
          </a:prstGeom>
        </p:spPr>
        <p:txBody>
          <a:bodyPr wrap="square">
            <a:spAutoFit/>
          </a:bodyPr>
          <a:lstStyle/>
          <a:p>
            <a:pPr lvl="0">
              <a:defRPr/>
            </a:pPr>
            <a:r>
              <a:rPr lang="en-US" sz="1400" dirty="0" err="1">
                <a:latin typeface="Courier New"/>
                <a:ea typeface="Courier New" charset="0"/>
                <a:cs typeface="Courier New"/>
              </a:rPr>
              <a:t>mysql</a:t>
            </a:r>
            <a:r>
              <a:rPr lang="en-US" sz="1400" dirty="0">
                <a:latin typeface="Courier New"/>
                <a:ea typeface="Courier New" charset="0"/>
                <a:cs typeface="Courier New"/>
              </a:rPr>
              <a:t>&gt; SELECT name, name LIKE '%y' </a:t>
            </a:r>
            <a:r>
              <a:rPr lang="en-US" sz="1400" dirty="0" err="1">
                <a:latin typeface="Courier New"/>
                <a:ea typeface="Courier New" charset="0"/>
                <a:cs typeface="Courier New"/>
              </a:rPr>
              <a:t>ends_in_y</a:t>
            </a:r>
            <a:endParaRPr lang="en-US" sz="1400" dirty="0">
              <a:latin typeface="Courier New"/>
              <a:ea typeface="Courier New" charset="0"/>
              <a:cs typeface="Courier New"/>
            </a:endParaRPr>
          </a:p>
          <a:p>
            <a:pPr>
              <a:defRPr/>
            </a:pPr>
            <a:r>
              <a:rPr lang="en-US" sz="1400" dirty="0">
                <a:latin typeface="Courier New"/>
                <a:ea typeface="Courier New" charset="0"/>
                <a:cs typeface="Courier New"/>
              </a:rPr>
              <a:t>    -&gt; FROM category; </a:t>
            </a:r>
          </a:p>
        </p:txBody>
      </p:sp>
      <p:graphicFrame>
        <p:nvGraphicFramePr>
          <p:cNvPr id="8" name="Table 7">
            <a:extLst>
              <a:ext uri="{FF2B5EF4-FFF2-40B4-BE49-F238E27FC236}">
                <a16:creationId xmlns:a16="http://schemas.microsoft.com/office/drawing/2014/main" id="{6D0369C0-24D8-4687-B12B-FC3DB2DF4CDE}"/>
              </a:ext>
            </a:extLst>
          </p:cNvPr>
          <p:cNvGraphicFramePr>
            <a:graphicFrameLocks noGrp="1"/>
          </p:cNvGraphicFramePr>
          <p:nvPr>
            <p:extLst>
              <p:ext uri="{D42A27DB-BD31-4B8C-83A1-F6EECF244321}">
                <p14:modId xmlns:p14="http://schemas.microsoft.com/office/powerpoint/2010/main" val="4144922167"/>
              </p:ext>
            </p:extLst>
          </p:nvPr>
        </p:nvGraphicFramePr>
        <p:xfrm>
          <a:off x="2712338" y="2513591"/>
          <a:ext cx="2798556" cy="3108960"/>
        </p:xfrm>
        <a:graphic>
          <a:graphicData uri="http://schemas.openxmlformats.org/drawingml/2006/table">
            <a:tbl>
              <a:tblPr bandRow="1">
                <a:tableStyleId>{1FECB4D8-DB02-4DC6-A0A2-4F2EBAE1DC90}</a:tableStyleId>
              </a:tblPr>
              <a:tblGrid>
                <a:gridCol w="1399278">
                  <a:extLst>
                    <a:ext uri="{9D8B030D-6E8A-4147-A177-3AD203B41FA5}">
                      <a16:colId xmlns:a16="http://schemas.microsoft.com/office/drawing/2014/main" val="3421403586"/>
                    </a:ext>
                  </a:extLst>
                </a:gridCol>
                <a:gridCol w="1399278">
                  <a:extLst>
                    <a:ext uri="{9D8B030D-6E8A-4147-A177-3AD203B41FA5}">
                      <a16:colId xmlns:a16="http://schemas.microsoft.com/office/drawing/2014/main" val="964750102"/>
                    </a:ext>
                  </a:extLst>
                </a:gridCol>
              </a:tblGrid>
              <a:tr h="266252">
                <a:tc gridSpan="2">
                  <a:txBody>
                    <a:bodyPr/>
                    <a:lstStyle/>
                    <a:p>
                      <a:r>
                        <a:rPr lang="en-US" sz="1200" dirty="0">
                          <a:latin typeface="Courier New"/>
                        </a:rPr>
                        <a:t>+--------------+----------+</a:t>
                      </a:r>
                    </a:p>
                  </a:txBody>
                  <a:tcPr/>
                </a:tc>
                <a:tc hMerge="1">
                  <a:txBody>
                    <a:bodyPr/>
                    <a:lstStyle/>
                    <a:p>
                      <a:endParaRPr lang="en-US" sz="1400" dirty="0">
                        <a:latin typeface="Courier New"/>
                      </a:endParaRPr>
                    </a:p>
                  </a:txBody>
                  <a:tcPr/>
                </a:tc>
                <a:extLst>
                  <a:ext uri="{0D108BD9-81ED-4DB2-BD59-A6C34878D82A}">
                    <a16:rowId xmlns:a16="http://schemas.microsoft.com/office/drawing/2014/main" val="1253522363"/>
                  </a:ext>
                </a:extLst>
              </a:tr>
              <a:tr h="2662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ourier New"/>
                        </a:rPr>
                        <a:t>|name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ourier New"/>
                        </a:rPr>
                        <a:t>|</a:t>
                      </a:r>
                      <a:r>
                        <a:rPr lang="en-US" sz="1200" dirty="0" err="1">
                          <a:latin typeface="Courier New"/>
                        </a:rPr>
                        <a:t>ends_in_y</a:t>
                      </a:r>
                      <a:r>
                        <a:rPr lang="en-US" sz="1200" dirty="0">
                          <a:latin typeface="Courier New"/>
                        </a:rPr>
                        <a:t> </a:t>
                      </a:r>
                      <a:r>
                        <a:rPr lang="en-US" sz="1200" baseline="0" dirty="0">
                          <a:latin typeface="Courier New"/>
                        </a:rPr>
                        <a:t>|</a:t>
                      </a:r>
                      <a:endParaRPr lang="en-US" sz="1200" dirty="0">
                        <a:latin typeface="Courier New"/>
                      </a:endParaRPr>
                    </a:p>
                  </a:txBody>
                  <a:tcPr/>
                </a:tc>
                <a:extLst>
                  <a:ext uri="{0D108BD9-81ED-4DB2-BD59-A6C34878D82A}">
                    <a16:rowId xmlns:a16="http://schemas.microsoft.com/office/drawing/2014/main" val="3537441838"/>
                  </a:ext>
                </a:extLst>
              </a:tr>
              <a:tr h="266252">
                <a:tc gridSpan="2">
                  <a:txBody>
                    <a:bodyPr/>
                    <a:lstStyle/>
                    <a:p>
                      <a:pPr lvl="0" algn="l">
                        <a:lnSpc>
                          <a:spcPct val="100000"/>
                        </a:lnSpc>
                        <a:spcBef>
                          <a:spcPts val="0"/>
                        </a:spcBef>
                        <a:spcAft>
                          <a:spcPts val="0"/>
                        </a:spcAft>
                        <a:buNone/>
                      </a:pPr>
                      <a:r>
                        <a:rPr lang="en-US" sz="1200" b="0" i="0" u="none" strike="noStrike" noProof="0" dirty="0">
                          <a:latin typeface="Courier New"/>
                        </a:rPr>
                        <a:t>+--------------+----------+</a:t>
                      </a:r>
                    </a:p>
                  </a:txBody>
                  <a:tcPr/>
                </a:tc>
                <a:tc hMerge="1">
                  <a:txBody>
                    <a:bodyPr/>
                    <a:lstStyle/>
                    <a:p>
                      <a:pPr lvl="0" algn="l">
                        <a:lnSpc>
                          <a:spcPct val="100000"/>
                        </a:lnSpc>
                        <a:spcBef>
                          <a:spcPts val="0"/>
                        </a:spcBef>
                        <a:spcAft>
                          <a:spcPts val="0"/>
                        </a:spcAft>
                        <a:buNone/>
                      </a:pPr>
                      <a:endParaRPr lang="en-US" sz="1400" b="0" i="0" u="none" strike="noStrike" noProof="0" dirty="0">
                        <a:latin typeface="Courier New"/>
                      </a:endParaRPr>
                    </a:p>
                  </a:txBody>
                  <a:tcPr/>
                </a:tc>
                <a:extLst>
                  <a:ext uri="{0D108BD9-81ED-4DB2-BD59-A6C34878D82A}">
                    <a16:rowId xmlns:a16="http://schemas.microsoft.com/office/drawing/2014/main" val="2583904412"/>
                  </a:ext>
                </a:extLst>
              </a:tr>
              <a:tr h="1686261">
                <a:tc>
                  <a:txBody>
                    <a:bodyPr/>
                    <a:lstStyle/>
                    <a:p>
                      <a:pPr lvl="0" algn="l">
                        <a:lnSpc>
                          <a:spcPct val="100000"/>
                        </a:lnSpc>
                        <a:spcBef>
                          <a:spcPts val="0"/>
                        </a:spcBef>
                        <a:spcAft>
                          <a:spcPts val="0"/>
                        </a:spcAft>
                        <a:buNone/>
                      </a:pPr>
                      <a:r>
                        <a:rPr lang="en-US" sz="1200" b="0" i="0" u="none" strike="noStrike" noProof="0" dirty="0">
                          <a:latin typeface="Courier New"/>
                        </a:rPr>
                        <a:t>|Action</a:t>
                      </a:r>
                      <a:endParaRPr lang="en-US" sz="1200" b="0" i="0" u="none" strike="noStrike" baseline="0" noProof="0" dirty="0">
                        <a:latin typeface="Courier Ne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noProof="0" dirty="0">
                          <a:latin typeface="Courier New"/>
                        </a:rPr>
                        <a:t>|Animation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noProof="0" dirty="0">
                          <a:latin typeface="Courier New"/>
                        </a:rPr>
                        <a:t>|Children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noProof="0" dirty="0">
                          <a:latin typeface="Courier New"/>
                        </a:rPr>
                        <a:t>|Classics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noProof="0" dirty="0">
                          <a:latin typeface="Courier New"/>
                        </a:rPr>
                        <a:t>|Comedy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noProof="0" dirty="0">
                          <a:latin typeface="Courier New"/>
                        </a:rPr>
                        <a:t>|Documentary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noProof="0" dirty="0">
                          <a:latin typeface="Courier New"/>
                        </a:rPr>
                        <a:t>|Drama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noProof="0" dirty="0">
                          <a:latin typeface="Courier New"/>
                        </a:rPr>
                        <a:t>|Family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noProof="0" dirty="0">
                          <a:latin typeface="Courier New"/>
                        </a:rPr>
                        <a:t>|Foreign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noProof="0" dirty="0">
                          <a:latin typeface="Courier New"/>
                        </a:rPr>
                        <a:t>|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noProof="0" dirty="0">
                          <a:latin typeface="Courier New"/>
                        </a:rPr>
                        <a:t>|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noProof="0" dirty="0">
                          <a:latin typeface="Courier New"/>
                        </a:rPr>
                        <a:t>|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noProof="0" dirty="0">
                          <a:latin typeface="Courier New"/>
                        </a:rPr>
                        <a:t>|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noProof="0" dirty="0">
                          <a:latin typeface="Courier New"/>
                        </a:rPr>
                        <a:t>|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noProof="0" dirty="0">
                          <a:latin typeface="Courier New"/>
                        </a:rPr>
                        <a:t>|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noProof="0" dirty="0">
                          <a:latin typeface="Courier New"/>
                        </a:rPr>
                        <a:t>|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noProof="0" dirty="0">
                          <a:latin typeface="Courier New"/>
                        </a:rPr>
                        <a:t>|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noProof="0" dirty="0">
                          <a:latin typeface="Courier New"/>
                        </a:rPr>
                        <a:t>|         0|</a:t>
                      </a:r>
                    </a:p>
                  </a:txBody>
                  <a:tcPr/>
                </a:tc>
                <a:extLst>
                  <a:ext uri="{0D108BD9-81ED-4DB2-BD59-A6C34878D82A}">
                    <a16:rowId xmlns:a16="http://schemas.microsoft.com/office/drawing/2014/main" val="3927772133"/>
                  </a:ext>
                </a:extLst>
              </a:tr>
              <a:tr h="266252">
                <a:tc gridSpan="2">
                  <a:txBody>
                    <a:bodyPr/>
                    <a:lstStyle/>
                    <a:p>
                      <a:pPr lvl="0" algn="l">
                        <a:lnSpc>
                          <a:spcPct val="100000"/>
                        </a:lnSpc>
                        <a:spcBef>
                          <a:spcPts val="0"/>
                        </a:spcBef>
                        <a:spcAft>
                          <a:spcPts val="0"/>
                        </a:spcAft>
                        <a:buNone/>
                      </a:pPr>
                      <a:r>
                        <a:rPr lang="en-US" sz="1200" b="0" i="0" u="none" strike="noStrike" noProof="0" dirty="0">
                          <a:latin typeface="Courier New"/>
                        </a:rPr>
                        <a:t>+--------------+----------+</a:t>
                      </a:r>
                      <a:endParaRPr lang="en-US" sz="1200" dirty="0">
                        <a:latin typeface="Courier New"/>
                      </a:endParaRPr>
                    </a:p>
                  </a:txBody>
                  <a:tcPr/>
                </a:tc>
                <a:tc hMerge="1">
                  <a:txBody>
                    <a:bodyPr/>
                    <a:lstStyle/>
                    <a:p>
                      <a:pPr lvl="0" algn="l">
                        <a:lnSpc>
                          <a:spcPct val="100000"/>
                        </a:lnSpc>
                        <a:spcBef>
                          <a:spcPts val="0"/>
                        </a:spcBef>
                        <a:spcAft>
                          <a:spcPts val="0"/>
                        </a:spcAft>
                        <a:buNone/>
                      </a:pPr>
                      <a:endParaRPr lang="en-US" sz="1400" dirty="0">
                        <a:latin typeface="Courier New"/>
                      </a:endParaRPr>
                    </a:p>
                  </a:txBody>
                  <a:tcPr/>
                </a:tc>
                <a:extLst>
                  <a:ext uri="{0D108BD9-81ED-4DB2-BD59-A6C34878D82A}">
                    <a16:rowId xmlns:a16="http://schemas.microsoft.com/office/drawing/2014/main" val="4008486363"/>
                  </a:ext>
                </a:extLst>
              </a:tr>
              <a:tr h="266252">
                <a:tc gridSpan="2">
                  <a:txBody>
                    <a:bodyPr/>
                    <a:lstStyle/>
                    <a:p>
                      <a:pPr lvl="0" algn="l">
                        <a:lnSpc>
                          <a:spcPct val="100000"/>
                        </a:lnSpc>
                        <a:spcBef>
                          <a:spcPts val="0"/>
                        </a:spcBef>
                        <a:spcAft>
                          <a:spcPts val="0"/>
                        </a:spcAft>
                        <a:buNone/>
                      </a:pPr>
                      <a:r>
                        <a:rPr lang="en-US" sz="1200" b="0" i="0" u="none" strike="noStrike" noProof="0" dirty="0">
                          <a:latin typeface="Courier New"/>
                        </a:rPr>
                        <a:t>9 rows in set (0.00 sec)</a:t>
                      </a:r>
                    </a:p>
                  </a:txBody>
                  <a:tcPr/>
                </a:tc>
                <a:tc hMerge="1">
                  <a:txBody>
                    <a:bodyPr/>
                    <a:lstStyle/>
                    <a:p>
                      <a:pPr lvl="0" algn="l">
                        <a:lnSpc>
                          <a:spcPct val="100000"/>
                        </a:lnSpc>
                        <a:spcBef>
                          <a:spcPts val="0"/>
                        </a:spcBef>
                        <a:spcAft>
                          <a:spcPts val="0"/>
                        </a:spcAft>
                        <a:buNone/>
                      </a:pPr>
                      <a:endParaRPr lang="en-US" sz="1400" b="0" i="0" u="none" strike="noStrike" noProof="0" dirty="0">
                        <a:latin typeface="Courier New"/>
                      </a:endParaRPr>
                    </a:p>
                  </a:txBody>
                  <a:tcPr/>
                </a:tc>
                <a:extLst>
                  <a:ext uri="{0D108BD9-81ED-4DB2-BD59-A6C34878D82A}">
                    <a16:rowId xmlns:a16="http://schemas.microsoft.com/office/drawing/2014/main" val="648411499"/>
                  </a:ext>
                </a:extLst>
              </a:tr>
            </a:tbl>
          </a:graphicData>
        </a:graphic>
      </p:graphicFrame>
    </p:spTree>
    <p:extLst>
      <p:ext uri="{BB962C8B-B14F-4D97-AF65-F5344CB8AC3E}">
        <p14:creationId xmlns:p14="http://schemas.microsoft.com/office/powerpoint/2010/main" val="985173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063" y="665938"/>
            <a:ext cx="10515600" cy="563564"/>
          </a:xfrm>
        </p:spPr>
        <p:txBody>
          <a:bodyPr>
            <a:normAutofit fontScale="90000"/>
          </a:bodyPr>
          <a:lstStyle/>
          <a:p>
            <a:r>
              <a:rPr lang="en-US" dirty="0">
                <a:cs typeface="Calibri"/>
              </a:rPr>
              <a:t>String Functions that Return Strings</a:t>
            </a:r>
            <a:endParaRPr lang="en-US" dirty="0"/>
          </a:p>
        </p:txBody>
      </p:sp>
      <p:sp>
        <p:nvSpPr>
          <p:cNvPr id="3" name="Content Placeholder 2"/>
          <p:cNvSpPr>
            <a:spLocks noGrp="1"/>
          </p:cNvSpPr>
          <p:nvPr>
            <p:ph idx="1"/>
          </p:nvPr>
        </p:nvSpPr>
        <p:spPr>
          <a:xfrm>
            <a:off x="727063" y="1329680"/>
            <a:ext cx="9969844" cy="443715"/>
          </a:xfrm>
        </p:spPr>
        <p:txBody>
          <a:bodyPr vert="horz" lIns="91440" tIns="45720" rIns="91440" bIns="45720" rtlCol="0" anchor="t">
            <a:normAutofit fontScale="92500"/>
          </a:bodyPr>
          <a:lstStyle/>
          <a:p>
            <a:pPr marL="0" indent="0">
              <a:lnSpc>
                <a:spcPct val="100000"/>
              </a:lnSpc>
              <a:spcBef>
                <a:spcPts val="0"/>
              </a:spcBef>
              <a:buNone/>
              <a:defRPr/>
            </a:pPr>
            <a:r>
              <a:rPr lang="en-US" sz="2400" dirty="0">
                <a:cs typeface="Calibri"/>
              </a:rPr>
              <a:t>We can use the </a:t>
            </a:r>
            <a:r>
              <a:rPr lang="en-US" sz="2400" dirty="0" err="1">
                <a:latin typeface="Courier New" panose="02070309020205020404" pitchFamily="49" charset="0"/>
                <a:cs typeface="Courier New" panose="02070309020205020404" pitchFamily="49" charset="0"/>
              </a:rPr>
              <a:t>concat</a:t>
            </a:r>
            <a:r>
              <a:rPr lang="en-US" sz="2400" dirty="0">
                <a:cs typeface="Courier New" panose="02070309020205020404" pitchFamily="49" charset="0"/>
              </a:rPr>
              <a:t>() function to add additional characters to a stored string.</a:t>
            </a:r>
            <a:endParaRPr lang="en-US" sz="2400" dirty="0">
              <a:cs typeface="Calibri"/>
            </a:endParaRPr>
          </a:p>
        </p:txBody>
      </p:sp>
      <p:sp>
        <p:nvSpPr>
          <p:cNvPr id="4" name="Rectangle 3"/>
          <p:cNvSpPr/>
          <p:nvPr/>
        </p:nvSpPr>
        <p:spPr>
          <a:xfrm>
            <a:off x="1202798" y="3471751"/>
            <a:ext cx="7187366" cy="523220"/>
          </a:xfrm>
          <a:prstGeom prst="rect">
            <a:avLst/>
          </a:prstGeom>
        </p:spPr>
        <p:txBody>
          <a:bodyPr wrap="square">
            <a:spAutoFit/>
          </a:bodyPr>
          <a:lstStyle/>
          <a:p>
            <a:pPr lvl="0">
              <a:defRPr/>
            </a:pPr>
            <a:r>
              <a:rPr lang="en-US" sz="1400" dirty="0" err="1">
                <a:latin typeface="Courier New"/>
                <a:ea typeface="Courier New" charset="0"/>
                <a:cs typeface="Courier New"/>
              </a:rPr>
              <a:t>mysql</a:t>
            </a:r>
            <a:r>
              <a:rPr lang="en-US" sz="1400" dirty="0">
                <a:latin typeface="Courier New"/>
                <a:ea typeface="Courier New" charset="0"/>
                <a:cs typeface="Courier New"/>
              </a:rPr>
              <a:t>&gt; SELECT </a:t>
            </a:r>
            <a:r>
              <a:rPr lang="en-US" sz="1400" dirty="0" err="1">
                <a:latin typeface="Courier New"/>
                <a:ea typeface="Courier New" charset="0"/>
                <a:cs typeface="Courier New"/>
              </a:rPr>
              <a:t>text_fld</a:t>
            </a:r>
            <a:endParaRPr lang="en-US" sz="1400" dirty="0">
              <a:latin typeface="Courier New"/>
              <a:ea typeface="Courier New" charset="0"/>
              <a:cs typeface="Courier New"/>
            </a:endParaRPr>
          </a:p>
          <a:p>
            <a:pPr>
              <a:defRPr/>
            </a:pPr>
            <a:r>
              <a:rPr lang="en-US" sz="1400" dirty="0">
                <a:latin typeface="Courier New"/>
                <a:ea typeface="Courier New" charset="0"/>
                <a:cs typeface="Courier New"/>
              </a:rPr>
              <a:t>    -&gt; FROM </a:t>
            </a:r>
            <a:r>
              <a:rPr lang="en-US" sz="1400" dirty="0" err="1">
                <a:latin typeface="Courier New"/>
                <a:ea typeface="Courier New" charset="0"/>
                <a:cs typeface="Courier New"/>
              </a:rPr>
              <a:t>string_tbl</a:t>
            </a:r>
            <a:r>
              <a:rPr lang="en-US" sz="1400" dirty="0">
                <a:latin typeface="Courier New"/>
                <a:ea typeface="Courier New" charset="0"/>
                <a:cs typeface="Courier New"/>
              </a:rPr>
              <a:t>;</a:t>
            </a:r>
          </a:p>
        </p:txBody>
      </p:sp>
      <p:graphicFrame>
        <p:nvGraphicFramePr>
          <p:cNvPr id="8" name="Table 7">
            <a:extLst>
              <a:ext uri="{FF2B5EF4-FFF2-40B4-BE49-F238E27FC236}">
                <a16:creationId xmlns:a16="http://schemas.microsoft.com/office/drawing/2014/main" id="{6D0369C0-24D8-4687-B12B-FC3DB2DF4CDE}"/>
              </a:ext>
            </a:extLst>
          </p:cNvPr>
          <p:cNvGraphicFramePr>
            <a:graphicFrameLocks noGrp="1"/>
          </p:cNvGraphicFramePr>
          <p:nvPr>
            <p:extLst>
              <p:ext uri="{D42A27DB-BD31-4B8C-83A1-F6EECF244321}">
                <p14:modId xmlns:p14="http://schemas.microsoft.com/office/powerpoint/2010/main" val="4198072997"/>
              </p:ext>
            </p:extLst>
          </p:nvPr>
        </p:nvGraphicFramePr>
        <p:xfrm>
          <a:off x="1691802" y="4095150"/>
          <a:ext cx="5215183" cy="1657928"/>
        </p:xfrm>
        <a:graphic>
          <a:graphicData uri="http://schemas.openxmlformats.org/drawingml/2006/table">
            <a:tbl>
              <a:tblPr bandRow="1">
                <a:tableStyleId>{1FECB4D8-DB02-4DC6-A0A2-4F2EBAE1DC90}</a:tableStyleId>
              </a:tblPr>
              <a:tblGrid>
                <a:gridCol w="5215183">
                  <a:extLst>
                    <a:ext uri="{9D8B030D-6E8A-4147-A177-3AD203B41FA5}">
                      <a16:colId xmlns:a16="http://schemas.microsoft.com/office/drawing/2014/main" val="3421403586"/>
                    </a:ext>
                  </a:extLst>
                </a:gridCol>
              </a:tblGrid>
              <a:tr h="191593">
                <a:tc>
                  <a:txBody>
                    <a:bodyPr/>
                    <a:lstStyle/>
                    <a:p>
                      <a:r>
                        <a:rPr lang="en-US" sz="1200" dirty="0">
                          <a:latin typeface="Courier New"/>
                        </a:rPr>
                        <a:t>+----------------------------------------------------+</a:t>
                      </a:r>
                    </a:p>
                  </a:txBody>
                  <a:tcPr/>
                </a:tc>
                <a:extLst>
                  <a:ext uri="{0D108BD9-81ED-4DB2-BD59-A6C34878D82A}">
                    <a16:rowId xmlns:a16="http://schemas.microsoft.com/office/drawing/2014/main" val="1253522363"/>
                  </a:ext>
                </a:extLst>
              </a:tr>
              <a:tr h="1915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ourier New"/>
                        </a:rPr>
                        <a:t>|</a:t>
                      </a:r>
                      <a:r>
                        <a:rPr lang="en-US" sz="1200" dirty="0" err="1">
                          <a:latin typeface="Courier New"/>
                        </a:rPr>
                        <a:t>text_fld</a:t>
                      </a:r>
                      <a:r>
                        <a:rPr lang="en-US" sz="1200" dirty="0">
                          <a:latin typeface="Courier New"/>
                        </a:rPr>
                        <a:t>                                            </a:t>
                      </a:r>
                      <a:r>
                        <a:rPr lang="en-US" sz="1200" baseline="0" dirty="0">
                          <a:latin typeface="Courier New"/>
                        </a:rPr>
                        <a:t>|</a:t>
                      </a:r>
                      <a:endParaRPr lang="en-US" sz="1200" dirty="0">
                        <a:latin typeface="Courier New"/>
                      </a:endParaRPr>
                    </a:p>
                  </a:txBody>
                  <a:tcPr/>
                </a:tc>
                <a:extLst>
                  <a:ext uri="{0D108BD9-81ED-4DB2-BD59-A6C34878D82A}">
                    <a16:rowId xmlns:a16="http://schemas.microsoft.com/office/drawing/2014/main" val="3537441838"/>
                  </a:ext>
                </a:extLst>
              </a:tr>
              <a:tr h="191593">
                <a:tc>
                  <a:txBody>
                    <a:bodyPr/>
                    <a:lstStyle/>
                    <a:p>
                      <a:pPr lvl="0" algn="l">
                        <a:lnSpc>
                          <a:spcPct val="100000"/>
                        </a:lnSpc>
                        <a:spcBef>
                          <a:spcPts val="0"/>
                        </a:spcBef>
                        <a:spcAft>
                          <a:spcPts val="0"/>
                        </a:spcAft>
                        <a:buNone/>
                      </a:pPr>
                      <a:r>
                        <a:rPr lang="en-US" sz="1200" b="0" i="0" u="none" strike="noStrike" noProof="0" dirty="0">
                          <a:latin typeface="Courier New"/>
                        </a:rPr>
                        <a:t>+----------------------------------------------------+</a:t>
                      </a:r>
                    </a:p>
                  </a:txBody>
                  <a:tcPr/>
                </a:tc>
                <a:extLst>
                  <a:ext uri="{0D108BD9-81ED-4DB2-BD59-A6C34878D82A}">
                    <a16:rowId xmlns:a16="http://schemas.microsoft.com/office/drawing/2014/main" val="2583904412"/>
                  </a:ext>
                </a:extLst>
              </a:tr>
              <a:tr h="286328">
                <a:tc>
                  <a:txBody>
                    <a:bodyPr/>
                    <a:lstStyle/>
                    <a:p>
                      <a:pPr lvl="0" algn="l">
                        <a:lnSpc>
                          <a:spcPct val="100000"/>
                        </a:lnSpc>
                        <a:spcBef>
                          <a:spcPts val="0"/>
                        </a:spcBef>
                        <a:spcAft>
                          <a:spcPts val="0"/>
                        </a:spcAft>
                        <a:buNone/>
                      </a:pPr>
                      <a:r>
                        <a:rPr lang="en-US" sz="1200" b="0" i="0" u="none" strike="noStrike" noProof="0" dirty="0">
                          <a:latin typeface="Courier New"/>
                        </a:rPr>
                        <a:t>|This string was 29 characters, but now it is longer |</a:t>
                      </a:r>
                    </a:p>
                  </a:txBody>
                  <a:tcPr/>
                </a:tc>
                <a:extLst>
                  <a:ext uri="{0D108BD9-81ED-4DB2-BD59-A6C34878D82A}">
                    <a16:rowId xmlns:a16="http://schemas.microsoft.com/office/drawing/2014/main" val="3927772133"/>
                  </a:ext>
                </a:extLst>
              </a:tr>
              <a:tr h="191593">
                <a:tc>
                  <a:txBody>
                    <a:bodyPr/>
                    <a:lstStyle/>
                    <a:p>
                      <a:pPr lvl="0" algn="l">
                        <a:lnSpc>
                          <a:spcPct val="100000"/>
                        </a:lnSpc>
                        <a:spcBef>
                          <a:spcPts val="0"/>
                        </a:spcBef>
                        <a:spcAft>
                          <a:spcPts val="0"/>
                        </a:spcAft>
                        <a:buNone/>
                      </a:pPr>
                      <a:r>
                        <a:rPr lang="en-US" sz="1200" b="0" i="0" u="none" strike="noStrike" noProof="0" dirty="0">
                          <a:latin typeface="Courier New"/>
                        </a:rPr>
                        <a:t>+----------------------------------------------------+</a:t>
                      </a:r>
                      <a:endParaRPr lang="en-US" sz="1200" dirty="0">
                        <a:latin typeface="Courier New"/>
                      </a:endParaRPr>
                    </a:p>
                  </a:txBody>
                  <a:tcPr/>
                </a:tc>
                <a:extLst>
                  <a:ext uri="{0D108BD9-81ED-4DB2-BD59-A6C34878D82A}">
                    <a16:rowId xmlns:a16="http://schemas.microsoft.com/office/drawing/2014/main" val="4008486363"/>
                  </a:ext>
                </a:extLst>
              </a:tr>
              <a:tr h="191593">
                <a:tc>
                  <a:txBody>
                    <a:bodyPr/>
                    <a:lstStyle/>
                    <a:p>
                      <a:pPr lvl="0" algn="l">
                        <a:lnSpc>
                          <a:spcPct val="100000"/>
                        </a:lnSpc>
                        <a:spcBef>
                          <a:spcPts val="0"/>
                        </a:spcBef>
                        <a:spcAft>
                          <a:spcPts val="0"/>
                        </a:spcAft>
                        <a:buNone/>
                      </a:pPr>
                      <a:r>
                        <a:rPr lang="en-US" sz="1200" b="0" i="0" u="none" strike="noStrike" noProof="0" dirty="0">
                          <a:latin typeface="Courier New"/>
                        </a:rPr>
                        <a:t>1 row in set (0.00 sec)</a:t>
                      </a:r>
                    </a:p>
                  </a:txBody>
                  <a:tcPr/>
                </a:tc>
                <a:extLst>
                  <a:ext uri="{0D108BD9-81ED-4DB2-BD59-A6C34878D82A}">
                    <a16:rowId xmlns:a16="http://schemas.microsoft.com/office/drawing/2014/main" val="648411499"/>
                  </a:ext>
                </a:extLst>
              </a:tr>
            </a:tbl>
          </a:graphicData>
        </a:graphic>
      </p:graphicFrame>
      <p:sp>
        <p:nvSpPr>
          <p:cNvPr id="6" name="Content Placeholder 2"/>
          <p:cNvSpPr txBox="1">
            <a:spLocks/>
          </p:cNvSpPr>
          <p:nvPr/>
        </p:nvSpPr>
        <p:spPr>
          <a:xfrm>
            <a:off x="727063" y="2927858"/>
            <a:ext cx="9969844" cy="44371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defRPr/>
            </a:pPr>
            <a:r>
              <a:rPr lang="en-US" sz="2200" dirty="0">
                <a:cs typeface="Calibri"/>
              </a:rPr>
              <a:t>The results will return like this:</a:t>
            </a:r>
          </a:p>
        </p:txBody>
      </p:sp>
      <p:sp>
        <p:nvSpPr>
          <p:cNvPr id="7" name="Rectangle 6"/>
          <p:cNvSpPr/>
          <p:nvPr/>
        </p:nvSpPr>
        <p:spPr>
          <a:xfrm>
            <a:off x="1202798" y="1873573"/>
            <a:ext cx="7312552" cy="954107"/>
          </a:xfrm>
          <a:prstGeom prst="rect">
            <a:avLst/>
          </a:prstGeom>
        </p:spPr>
        <p:txBody>
          <a:bodyPr wrap="square">
            <a:spAutoFit/>
          </a:bodyPr>
          <a:lstStyle/>
          <a:p>
            <a:pPr lvl="0">
              <a:defRPr/>
            </a:pPr>
            <a:r>
              <a:rPr lang="en-US" sz="1400" dirty="0" err="1">
                <a:latin typeface="Courier New"/>
                <a:ea typeface="Courier New" charset="0"/>
                <a:cs typeface="Courier New"/>
              </a:rPr>
              <a:t>mysql</a:t>
            </a:r>
            <a:r>
              <a:rPr lang="en-US" sz="1400" dirty="0">
                <a:latin typeface="Courier New"/>
                <a:ea typeface="Courier New" charset="0"/>
                <a:cs typeface="Courier New"/>
              </a:rPr>
              <a:t>&gt; UPDATE </a:t>
            </a:r>
            <a:r>
              <a:rPr lang="en-US" sz="1400" dirty="0" err="1">
                <a:latin typeface="Courier New"/>
                <a:ea typeface="Courier New" charset="0"/>
                <a:cs typeface="Courier New"/>
              </a:rPr>
              <a:t>string_tbl</a:t>
            </a:r>
            <a:endParaRPr lang="en-US" sz="1400" dirty="0">
              <a:latin typeface="Courier New"/>
              <a:ea typeface="Courier New" charset="0"/>
              <a:cs typeface="Courier New"/>
            </a:endParaRPr>
          </a:p>
          <a:p>
            <a:pPr>
              <a:defRPr/>
            </a:pPr>
            <a:r>
              <a:rPr lang="en-US" sz="1400" dirty="0">
                <a:latin typeface="Courier New"/>
                <a:ea typeface="Courier New" charset="0"/>
                <a:cs typeface="Courier New"/>
              </a:rPr>
              <a:t>    -&gt; SET </a:t>
            </a:r>
            <a:r>
              <a:rPr lang="en-US" sz="1400" dirty="0" err="1">
                <a:latin typeface="Courier New"/>
                <a:ea typeface="Courier New" charset="0"/>
                <a:cs typeface="Courier New"/>
              </a:rPr>
              <a:t>text_fld</a:t>
            </a:r>
            <a:r>
              <a:rPr lang="en-US" sz="1400" dirty="0">
                <a:latin typeface="Courier New"/>
                <a:ea typeface="Courier New" charset="0"/>
                <a:cs typeface="Courier New"/>
              </a:rPr>
              <a:t> = CONCAT (</a:t>
            </a:r>
            <a:r>
              <a:rPr lang="en-US" sz="1400" dirty="0" err="1">
                <a:latin typeface="Courier New"/>
                <a:ea typeface="Courier New" charset="0"/>
                <a:cs typeface="Courier New"/>
              </a:rPr>
              <a:t>text_fld</a:t>
            </a:r>
            <a:r>
              <a:rPr lang="en-US" sz="1400" dirty="0">
                <a:latin typeface="Courier New"/>
                <a:ea typeface="Courier New" charset="0"/>
                <a:cs typeface="Courier New"/>
              </a:rPr>
              <a:t>, ', but now it is longer');</a:t>
            </a:r>
          </a:p>
          <a:p>
            <a:pPr>
              <a:defRPr/>
            </a:pPr>
            <a:r>
              <a:rPr lang="en-US" sz="1400" dirty="0">
                <a:latin typeface="Courier New"/>
                <a:ea typeface="Courier New" charset="0"/>
                <a:cs typeface="Courier New"/>
              </a:rPr>
              <a:t>Query OK, 1 row affected (0.03 sec)</a:t>
            </a:r>
          </a:p>
          <a:p>
            <a:pPr>
              <a:defRPr/>
            </a:pPr>
            <a:r>
              <a:rPr lang="en-US" sz="1400" dirty="0">
                <a:latin typeface="Courier New"/>
                <a:ea typeface="Courier New" charset="0"/>
                <a:cs typeface="Courier New"/>
              </a:rPr>
              <a:t>Rows matched: 1 Changed: 1 Warning: 0 </a:t>
            </a:r>
          </a:p>
        </p:txBody>
      </p:sp>
    </p:spTree>
    <p:extLst>
      <p:ext uri="{BB962C8B-B14F-4D97-AF65-F5344CB8AC3E}">
        <p14:creationId xmlns:p14="http://schemas.microsoft.com/office/powerpoint/2010/main" val="1877169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063" y="665938"/>
            <a:ext cx="10515600" cy="563564"/>
          </a:xfrm>
        </p:spPr>
        <p:txBody>
          <a:bodyPr>
            <a:normAutofit fontScale="90000"/>
          </a:bodyPr>
          <a:lstStyle/>
          <a:p>
            <a:r>
              <a:rPr lang="en-US" dirty="0">
                <a:cs typeface="Calibri"/>
              </a:rPr>
              <a:t>String Functions that Return Strings</a:t>
            </a:r>
            <a:endParaRPr lang="en-US" dirty="0"/>
          </a:p>
        </p:txBody>
      </p:sp>
      <p:sp>
        <p:nvSpPr>
          <p:cNvPr id="3" name="Content Placeholder 2"/>
          <p:cNvSpPr>
            <a:spLocks noGrp="1"/>
          </p:cNvSpPr>
          <p:nvPr>
            <p:ph idx="1"/>
          </p:nvPr>
        </p:nvSpPr>
        <p:spPr>
          <a:xfrm>
            <a:off x="727063" y="1464020"/>
            <a:ext cx="9969844" cy="443715"/>
          </a:xfrm>
        </p:spPr>
        <p:txBody>
          <a:bodyPr vert="horz" lIns="91440" tIns="45720" rIns="91440" bIns="45720" rtlCol="0" anchor="t">
            <a:normAutofit fontScale="92500"/>
          </a:bodyPr>
          <a:lstStyle/>
          <a:p>
            <a:pPr marL="0" indent="0">
              <a:lnSpc>
                <a:spcPct val="100000"/>
              </a:lnSpc>
              <a:spcBef>
                <a:spcPts val="0"/>
              </a:spcBef>
              <a:buNone/>
              <a:defRPr/>
            </a:pPr>
            <a:r>
              <a:rPr lang="en-US" sz="2400" dirty="0">
                <a:cs typeface="Calibri"/>
              </a:rPr>
              <a:t>We can use the </a:t>
            </a:r>
            <a:r>
              <a:rPr lang="en-US" sz="2400" dirty="0" err="1">
                <a:latin typeface="Courier New" panose="02070309020205020404" pitchFamily="49" charset="0"/>
                <a:cs typeface="Courier New" panose="02070309020205020404" pitchFamily="49" charset="0"/>
              </a:rPr>
              <a:t>concat</a:t>
            </a:r>
            <a:r>
              <a:rPr lang="en-US" sz="2400" dirty="0">
                <a:cs typeface="Courier New" panose="02070309020205020404" pitchFamily="49" charset="0"/>
              </a:rPr>
              <a:t>() function to build new strings from individual pieces of data.</a:t>
            </a:r>
            <a:endParaRPr lang="en-US" sz="2400" dirty="0">
              <a:cs typeface="Calibri"/>
            </a:endParaRPr>
          </a:p>
        </p:txBody>
      </p:sp>
      <p:graphicFrame>
        <p:nvGraphicFramePr>
          <p:cNvPr id="8" name="Table 7">
            <a:extLst>
              <a:ext uri="{FF2B5EF4-FFF2-40B4-BE49-F238E27FC236}">
                <a16:creationId xmlns:a16="http://schemas.microsoft.com/office/drawing/2014/main" id="{6D0369C0-24D8-4687-B12B-FC3DB2DF4CDE}"/>
              </a:ext>
            </a:extLst>
          </p:cNvPr>
          <p:cNvGraphicFramePr>
            <a:graphicFrameLocks noGrp="1"/>
          </p:cNvGraphicFramePr>
          <p:nvPr>
            <p:extLst>
              <p:ext uri="{D42A27DB-BD31-4B8C-83A1-F6EECF244321}">
                <p14:modId xmlns:p14="http://schemas.microsoft.com/office/powerpoint/2010/main" val="691204713"/>
              </p:ext>
            </p:extLst>
          </p:nvPr>
        </p:nvGraphicFramePr>
        <p:xfrm>
          <a:off x="1667309" y="3115436"/>
          <a:ext cx="5566249" cy="2560320"/>
        </p:xfrm>
        <a:graphic>
          <a:graphicData uri="http://schemas.openxmlformats.org/drawingml/2006/table">
            <a:tbl>
              <a:tblPr bandRow="1">
                <a:tableStyleId>{1FECB4D8-DB02-4DC6-A0A2-4F2EBAE1DC90}</a:tableStyleId>
              </a:tblPr>
              <a:tblGrid>
                <a:gridCol w="5566249">
                  <a:extLst>
                    <a:ext uri="{9D8B030D-6E8A-4147-A177-3AD203B41FA5}">
                      <a16:colId xmlns:a16="http://schemas.microsoft.com/office/drawing/2014/main" val="3421403586"/>
                    </a:ext>
                  </a:extLst>
                </a:gridCol>
              </a:tblGrid>
              <a:tr h="191593">
                <a:tc>
                  <a:txBody>
                    <a:bodyPr/>
                    <a:lstStyle/>
                    <a:p>
                      <a:r>
                        <a:rPr lang="en-US" sz="1200" dirty="0">
                          <a:latin typeface="Courier New"/>
                        </a:rPr>
                        <a:t>+-----------------------------------------------------+</a:t>
                      </a:r>
                    </a:p>
                  </a:txBody>
                  <a:tcPr/>
                </a:tc>
                <a:extLst>
                  <a:ext uri="{0D108BD9-81ED-4DB2-BD59-A6C34878D82A}">
                    <a16:rowId xmlns:a16="http://schemas.microsoft.com/office/drawing/2014/main" val="1253522363"/>
                  </a:ext>
                </a:extLst>
              </a:tr>
              <a:tr h="1915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ourier New"/>
                        </a:rPr>
                        <a:t>|</a:t>
                      </a:r>
                      <a:r>
                        <a:rPr lang="en-US" sz="1200" dirty="0" err="1">
                          <a:latin typeface="Courier New"/>
                        </a:rPr>
                        <a:t>cust_narrative</a:t>
                      </a:r>
                      <a:r>
                        <a:rPr lang="en-US" sz="1200" dirty="0">
                          <a:latin typeface="Courier New"/>
                        </a:rPr>
                        <a:t>                                       </a:t>
                      </a:r>
                      <a:r>
                        <a:rPr lang="en-US" sz="1200" baseline="0" dirty="0">
                          <a:latin typeface="Courier New"/>
                        </a:rPr>
                        <a:t>|</a:t>
                      </a:r>
                      <a:endParaRPr lang="en-US" sz="1200" dirty="0">
                        <a:latin typeface="Courier New"/>
                      </a:endParaRPr>
                    </a:p>
                  </a:txBody>
                  <a:tcPr/>
                </a:tc>
                <a:extLst>
                  <a:ext uri="{0D108BD9-81ED-4DB2-BD59-A6C34878D82A}">
                    <a16:rowId xmlns:a16="http://schemas.microsoft.com/office/drawing/2014/main" val="3537441838"/>
                  </a:ext>
                </a:extLst>
              </a:tr>
              <a:tr h="191593">
                <a:tc>
                  <a:txBody>
                    <a:bodyPr/>
                    <a:lstStyle/>
                    <a:p>
                      <a:pPr lvl="0" algn="l">
                        <a:lnSpc>
                          <a:spcPct val="100000"/>
                        </a:lnSpc>
                        <a:spcBef>
                          <a:spcPts val="0"/>
                        </a:spcBef>
                        <a:spcAft>
                          <a:spcPts val="0"/>
                        </a:spcAft>
                        <a:buNone/>
                      </a:pPr>
                      <a:r>
                        <a:rPr lang="en-US" sz="1200" b="0" i="0" u="none" strike="noStrike" noProof="0" dirty="0">
                          <a:latin typeface="Courier New"/>
                        </a:rPr>
                        <a:t>+-----------------------------------------------------+</a:t>
                      </a:r>
                    </a:p>
                  </a:txBody>
                  <a:tcPr/>
                </a:tc>
                <a:extLst>
                  <a:ext uri="{0D108BD9-81ED-4DB2-BD59-A6C34878D82A}">
                    <a16:rowId xmlns:a16="http://schemas.microsoft.com/office/drawing/2014/main" val="2583904412"/>
                  </a:ext>
                </a:extLst>
              </a:tr>
              <a:tr h="286328">
                <a:tc>
                  <a:txBody>
                    <a:bodyPr/>
                    <a:lstStyle/>
                    <a:p>
                      <a:pPr lvl="0" algn="l">
                        <a:lnSpc>
                          <a:spcPct val="100000"/>
                        </a:lnSpc>
                        <a:spcBef>
                          <a:spcPts val="0"/>
                        </a:spcBef>
                        <a:spcAft>
                          <a:spcPts val="0"/>
                        </a:spcAft>
                        <a:buNone/>
                      </a:pPr>
                      <a:r>
                        <a:rPr lang="en-US" sz="1200" b="0" i="0" u="none" strike="noStrike" noProof="0" dirty="0">
                          <a:latin typeface="Courier New"/>
                        </a:rPr>
                        <a:t>|MARY</a:t>
                      </a:r>
                      <a:r>
                        <a:rPr lang="en-US" sz="1200" b="0" i="0" u="none" strike="noStrike" baseline="0" noProof="0" dirty="0">
                          <a:latin typeface="Courier New"/>
                        </a:rPr>
                        <a:t> SMITH has been a customer since 2006-02-14      </a:t>
                      </a:r>
                      <a:r>
                        <a:rPr lang="en-US" sz="1200" b="0" i="0" u="none" strike="noStrike" noProof="0" dirty="0">
                          <a:latin typeface="Courier New"/>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noProof="0" dirty="0">
                          <a:latin typeface="Courier New"/>
                        </a:rPr>
                        <a:t>|PATRICIA JOHNSON</a:t>
                      </a:r>
                      <a:r>
                        <a:rPr lang="en-US" sz="1200" b="0" i="0" u="none" strike="noStrike" baseline="0" noProof="0" dirty="0">
                          <a:latin typeface="Courier New"/>
                        </a:rPr>
                        <a:t> has been a customer since 2006-02-14</a:t>
                      </a:r>
                      <a:r>
                        <a:rPr lang="en-US" sz="1200" b="0" i="0" u="none" strike="noStrike" noProof="0" dirty="0">
                          <a:latin typeface="Courier New"/>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noProof="0" dirty="0">
                          <a:latin typeface="Courier New"/>
                        </a:rPr>
                        <a:t>|LINDA</a:t>
                      </a:r>
                      <a:r>
                        <a:rPr lang="en-US" sz="1200" b="0" i="0" u="none" strike="noStrike" baseline="0" noProof="0" dirty="0">
                          <a:latin typeface="Courier New"/>
                        </a:rPr>
                        <a:t> WILLIAMS has been a customer since 2006-02-14  </a:t>
                      </a:r>
                      <a:r>
                        <a:rPr lang="en-US" sz="1200" b="0" i="0" u="none" strike="noStrike" noProof="0" dirty="0">
                          <a:latin typeface="Courier New"/>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noProof="0" dirty="0">
                          <a:latin typeface="Courier New"/>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noProof="0" dirty="0">
                          <a:latin typeface="Courier New"/>
                        </a:rPr>
                        <a:t>|BARBARA JONES </a:t>
                      </a:r>
                      <a:r>
                        <a:rPr lang="en-US" sz="1200" b="0" i="0" u="none" strike="noStrike" baseline="0" noProof="0" dirty="0">
                          <a:latin typeface="Courier New"/>
                        </a:rPr>
                        <a:t>has been a customer since 2006-02-14   </a:t>
                      </a:r>
                      <a:r>
                        <a:rPr lang="en-US" sz="1200" b="0" i="0" u="none" strike="noStrike" noProof="0" dirty="0">
                          <a:latin typeface="Courier New"/>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noProof="0" dirty="0">
                          <a:latin typeface="Courier New"/>
                        </a:rPr>
                        <a:t>|ELIZABETH BROWN </a:t>
                      </a:r>
                      <a:r>
                        <a:rPr lang="en-US" sz="1200" b="0" i="0" u="none" strike="noStrike" baseline="0" noProof="0" dirty="0">
                          <a:latin typeface="Courier New"/>
                        </a:rPr>
                        <a:t>has been a customer since 2006-02-14 </a:t>
                      </a:r>
                      <a:r>
                        <a:rPr lang="en-US" sz="1200" b="0" i="0" u="none" strike="noStrike" noProof="0" dirty="0">
                          <a:latin typeface="Courier New"/>
                        </a:rPr>
                        <a:t>|</a:t>
                      </a:r>
                    </a:p>
                  </a:txBody>
                  <a:tcPr/>
                </a:tc>
                <a:extLst>
                  <a:ext uri="{0D108BD9-81ED-4DB2-BD59-A6C34878D82A}">
                    <a16:rowId xmlns:a16="http://schemas.microsoft.com/office/drawing/2014/main" val="3927772133"/>
                  </a:ext>
                </a:extLst>
              </a:tr>
              <a:tr h="191593">
                <a:tc>
                  <a:txBody>
                    <a:bodyPr/>
                    <a:lstStyle/>
                    <a:p>
                      <a:pPr lvl="0" algn="l">
                        <a:lnSpc>
                          <a:spcPct val="100000"/>
                        </a:lnSpc>
                        <a:spcBef>
                          <a:spcPts val="0"/>
                        </a:spcBef>
                        <a:spcAft>
                          <a:spcPts val="0"/>
                        </a:spcAft>
                        <a:buNone/>
                      </a:pPr>
                      <a:r>
                        <a:rPr lang="en-US" sz="1200" b="0" i="0" u="none" strike="noStrike" noProof="0" dirty="0">
                          <a:latin typeface="Courier New"/>
                        </a:rPr>
                        <a:t>+-----------------------------------------------------+</a:t>
                      </a:r>
                      <a:endParaRPr lang="en-US" sz="1200" dirty="0">
                        <a:latin typeface="Courier New"/>
                      </a:endParaRPr>
                    </a:p>
                  </a:txBody>
                  <a:tcPr/>
                </a:tc>
                <a:extLst>
                  <a:ext uri="{0D108BD9-81ED-4DB2-BD59-A6C34878D82A}">
                    <a16:rowId xmlns:a16="http://schemas.microsoft.com/office/drawing/2014/main" val="4008486363"/>
                  </a:ext>
                </a:extLst>
              </a:tr>
              <a:tr h="191593">
                <a:tc>
                  <a:txBody>
                    <a:bodyPr/>
                    <a:lstStyle/>
                    <a:p>
                      <a:pPr lvl="0" algn="l">
                        <a:lnSpc>
                          <a:spcPct val="100000"/>
                        </a:lnSpc>
                        <a:spcBef>
                          <a:spcPts val="0"/>
                        </a:spcBef>
                        <a:spcAft>
                          <a:spcPts val="0"/>
                        </a:spcAft>
                        <a:buNone/>
                      </a:pPr>
                      <a:r>
                        <a:rPr lang="en-US" sz="1200" b="0" i="0" u="none" strike="noStrike" noProof="0" dirty="0">
                          <a:latin typeface="Courier New"/>
                        </a:rPr>
                        <a:t>599 </a:t>
                      </a:r>
                      <a:r>
                        <a:rPr lang="en-US" sz="1200" b="0" i="0" u="none" strike="noStrike" noProof="0" dirty="0" err="1">
                          <a:latin typeface="Courier New"/>
                        </a:rPr>
                        <a:t>rowS</a:t>
                      </a:r>
                      <a:r>
                        <a:rPr lang="en-US" sz="1200" b="0" i="0" u="none" strike="noStrike" noProof="0" dirty="0">
                          <a:latin typeface="Courier New"/>
                        </a:rPr>
                        <a:t> in set (0.00 sec)</a:t>
                      </a:r>
                    </a:p>
                  </a:txBody>
                  <a:tcPr/>
                </a:tc>
                <a:extLst>
                  <a:ext uri="{0D108BD9-81ED-4DB2-BD59-A6C34878D82A}">
                    <a16:rowId xmlns:a16="http://schemas.microsoft.com/office/drawing/2014/main" val="648411499"/>
                  </a:ext>
                </a:extLst>
              </a:tr>
            </a:tbl>
          </a:graphicData>
        </a:graphic>
      </p:graphicFrame>
      <p:sp>
        <p:nvSpPr>
          <p:cNvPr id="7" name="Rectangle 6"/>
          <p:cNvSpPr/>
          <p:nvPr/>
        </p:nvSpPr>
        <p:spPr>
          <a:xfrm>
            <a:off x="1202798" y="2142253"/>
            <a:ext cx="7998352" cy="738664"/>
          </a:xfrm>
          <a:prstGeom prst="rect">
            <a:avLst/>
          </a:prstGeom>
        </p:spPr>
        <p:txBody>
          <a:bodyPr wrap="square">
            <a:spAutoFit/>
          </a:bodyPr>
          <a:lstStyle/>
          <a:p>
            <a:pPr lvl="0">
              <a:defRPr/>
            </a:pPr>
            <a:r>
              <a:rPr lang="en-US" sz="1400" dirty="0" err="1">
                <a:latin typeface="Courier New"/>
                <a:ea typeface="Courier New" charset="0"/>
                <a:cs typeface="Courier New"/>
              </a:rPr>
              <a:t>mysql</a:t>
            </a:r>
            <a:r>
              <a:rPr lang="en-US" sz="1400" dirty="0">
                <a:latin typeface="Courier New"/>
                <a:ea typeface="Courier New" charset="0"/>
                <a:cs typeface="Courier New"/>
              </a:rPr>
              <a:t>&gt; SELECT </a:t>
            </a:r>
            <a:r>
              <a:rPr lang="en-US" sz="1400" dirty="0" err="1">
                <a:latin typeface="Courier New"/>
                <a:ea typeface="Courier New" charset="0"/>
                <a:cs typeface="Courier New"/>
              </a:rPr>
              <a:t>concat</a:t>
            </a:r>
            <a:r>
              <a:rPr lang="en-US" sz="1400" dirty="0">
                <a:latin typeface="Courier New"/>
                <a:ea typeface="Courier New" charset="0"/>
                <a:cs typeface="Courier New"/>
              </a:rPr>
              <a:t>(</a:t>
            </a:r>
            <a:r>
              <a:rPr lang="en-US" sz="1400" dirty="0" err="1">
                <a:latin typeface="Courier New"/>
                <a:ea typeface="Courier New" charset="0"/>
                <a:cs typeface="Courier New"/>
              </a:rPr>
              <a:t>first_name</a:t>
            </a:r>
            <a:r>
              <a:rPr lang="en-US" sz="1400" dirty="0">
                <a:latin typeface="Courier New"/>
                <a:ea typeface="Courier New" charset="0"/>
                <a:cs typeface="Courier New"/>
              </a:rPr>
              <a:t>, ' ', </a:t>
            </a:r>
            <a:r>
              <a:rPr lang="en-US" sz="1400" dirty="0" err="1">
                <a:latin typeface="Courier New"/>
                <a:ea typeface="Courier New" charset="0"/>
                <a:cs typeface="Courier New"/>
              </a:rPr>
              <a:t>last_name</a:t>
            </a:r>
            <a:r>
              <a:rPr lang="en-US" sz="1400" dirty="0">
                <a:latin typeface="Courier New"/>
                <a:ea typeface="Courier New" charset="0"/>
                <a:cs typeface="Courier New"/>
              </a:rPr>
              <a:t>,</a:t>
            </a:r>
          </a:p>
          <a:p>
            <a:pPr>
              <a:defRPr/>
            </a:pPr>
            <a:r>
              <a:rPr lang="en-US" sz="1400" dirty="0">
                <a:latin typeface="Courier New"/>
                <a:ea typeface="Courier New" charset="0"/>
                <a:cs typeface="Courier New"/>
              </a:rPr>
              <a:t>    -&gt;   'has been a customer since ', data(</a:t>
            </a:r>
            <a:r>
              <a:rPr lang="en-US" sz="1400" dirty="0" err="1">
                <a:latin typeface="Courier New"/>
                <a:ea typeface="Courier New" charset="0"/>
                <a:cs typeface="Courier New"/>
              </a:rPr>
              <a:t>create_date</a:t>
            </a:r>
            <a:r>
              <a:rPr lang="en-US" sz="1400" dirty="0">
                <a:latin typeface="Courier New"/>
                <a:ea typeface="Courier New" charset="0"/>
                <a:cs typeface="Courier New"/>
              </a:rPr>
              <a:t>)) </a:t>
            </a:r>
            <a:r>
              <a:rPr lang="en-US" sz="1400" dirty="0" err="1">
                <a:latin typeface="Courier New"/>
                <a:ea typeface="Courier New" charset="0"/>
                <a:cs typeface="Courier New"/>
              </a:rPr>
              <a:t>cust_narrative</a:t>
            </a:r>
            <a:endParaRPr lang="en-US" sz="1400" dirty="0">
              <a:latin typeface="Courier New"/>
              <a:ea typeface="Courier New" charset="0"/>
              <a:cs typeface="Courier New"/>
            </a:endParaRPr>
          </a:p>
          <a:p>
            <a:pPr>
              <a:defRPr/>
            </a:pPr>
            <a:r>
              <a:rPr lang="en-US" sz="1400" dirty="0">
                <a:latin typeface="Courier New"/>
                <a:ea typeface="Courier New" charset="0"/>
                <a:cs typeface="Courier New"/>
              </a:rPr>
              <a:t>    -&gt; FROM customer; </a:t>
            </a:r>
          </a:p>
        </p:txBody>
      </p:sp>
    </p:spTree>
    <p:extLst>
      <p:ext uri="{BB962C8B-B14F-4D97-AF65-F5344CB8AC3E}">
        <p14:creationId xmlns:p14="http://schemas.microsoft.com/office/powerpoint/2010/main" val="9342933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227" y="-85176"/>
            <a:ext cx="10515600" cy="563564"/>
          </a:xfrm>
        </p:spPr>
        <p:txBody>
          <a:bodyPr>
            <a:normAutofit fontScale="90000"/>
          </a:bodyPr>
          <a:lstStyle/>
          <a:p>
            <a:r>
              <a:rPr lang="en-US" dirty="0">
                <a:cs typeface="Calibri"/>
              </a:rPr>
              <a:t>String Functions that Return Strings</a:t>
            </a:r>
            <a:endParaRPr lang="en-US" dirty="0"/>
          </a:p>
        </p:txBody>
      </p:sp>
      <p:sp>
        <p:nvSpPr>
          <p:cNvPr id="3" name="Content Placeholder 2"/>
          <p:cNvSpPr>
            <a:spLocks noGrp="1"/>
          </p:cNvSpPr>
          <p:nvPr>
            <p:ph idx="1"/>
          </p:nvPr>
        </p:nvSpPr>
        <p:spPr>
          <a:xfrm>
            <a:off x="735227" y="478388"/>
            <a:ext cx="9969844" cy="2044377"/>
          </a:xfrm>
        </p:spPr>
        <p:txBody>
          <a:bodyPr vert="horz" lIns="91440" tIns="45720" rIns="91440" bIns="45720" rtlCol="0" anchor="t">
            <a:normAutofit/>
          </a:bodyPr>
          <a:lstStyle/>
          <a:p>
            <a:pPr marL="0" indent="0">
              <a:lnSpc>
                <a:spcPct val="100000"/>
              </a:lnSpc>
              <a:spcBef>
                <a:spcPts val="0"/>
              </a:spcBef>
              <a:buNone/>
              <a:defRPr/>
            </a:pPr>
            <a:r>
              <a:rPr lang="en-US" sz="1600" dirty="0">
                <a:cs typeface="Calibri"/>
              </a:rPr>
              <a:t>The </a:t>
            </a:r>
            <a:r>
              <a:rPr lang="en-US" sz="1600" dirty="0">
                <a:latin typeface="Courier New" panose="02070309020205020404" pitchFamily="49" charset="0"/>
                <a:cs typeface="Courier New" panose="02070309020205020404" pitchFamily="49" charset="0"/>
              </a:rPr>
              <a:t>insert()</a:t>
            </a:r>
            <a:r>
              <a:rPr lang="en-US" sz="1600" dirty="0">
                <a:cs typeface="Courier New" panose="02070309020205020404" pitchFamily="49" charset="0"/>
              </a:rPr>
              <a:t> function can be used to add characters in the middle of a string.</a:t>
            </a:r>
          </a:p>
          <a:p>
            <a:pPr marL="0" indent="0">
              <a:lnSpc>
                <a:spcPct val="100000"/>
              </a:lnSpc>
              <a:spcBef>
                <a:spcPts val="0"/>
              </a:spcBef>
              <a:buNone/>
              <a:defRPr/>
            </a:pPr>
            <a:endParaRPr lang="en-US" sz="1600" dirty="0">
              <a:cs typeface="Courier New" panose="02070309020205020404" pitchFamily="49" charset="0"/>
            </a:endParaRPr>
          </a:p>
          <a:p>
            <a:pPr marL="0" indent="0">
              <a:lnSpc>
                <a:spcPct val="100000"/>
              </a:lnSpc>
              <a:spcBef>
                <a:spcPts val="0"/>
              </a:spcBef>
              <a:buNone/>
              <a:defRPr/>
            </a:pPr>
            <a:r>
              <a:rPr lang="en-US" sz="1600" dirty="0">
                <a:cs typeface="Courier New" panose="02070309020205020404" pitchFamily="49" charset="0"/>
              </a:rPr>
              <a:t>It will use four arguments:</a:t>
            </a:r>
          </a:p>
          <a:p>
            <a:pPr>
              <a:lnSpc>
                <a:spcPct val="100000"/>
              </a:lnSpc>
              <a:spcBef>
                <a:spcPts val="0"/>
              </a:spcBef>
              <a:defRPr/>
            </a:pPr>
            <a:r>
              <a:rPr lang="en-US" sz="1600" dirty="0">
                <a:cs typeface="Courier New" panose="02070309020205020404" pitchFamily="49" charset="0"/>
              </a:rPr>
              <a:t>the original string,</a:t>
            </a:r>
          </a:p>
          <a:p>
            <a:pPr>
              <a:lnSpc>
                <a:spcPct val="100000"/>
              </a:lnSpc>
              <a:spcBef>
                <a:spcPts val="0"/>
              </a:spcBef>
              <a:defRPr/>
            </a:pPr>
            <a:r>
              <a:rPr lang="en-US" sz="1600" dirty="0">
                <a:cs typeface="Courier New" panose="02070309020205020404" pitchFamily="49" charset="0"/>
              </a:rPr>
              <a:t>the starting position,</a:t>
            </a:r>
          </a:p>
          <a:p>
            <a:pPr>
              <a:lnSpc>
                <a:spcPct val="100000"/>
              </a:lnSpc>
              <a:spcBef>
                <a:spcPts val="0"/>
              </a:spcBef>
              <a:defRPr/>
            </a:pPr>
            <a:r>
              <a:rPr lang="en-US" sz="1600" dirty="0">
                <a:cs typeface="Courier New" panose="02070309020205020404" pitchFamily="49" charset="0"/>
              </a:rPr>
              <a:t>the number of characters to replace,</a:t>
            </a:r>
          </a:p>
          <a:p>
            <a:pPr>
              <a:lnSpc>
                <a:spcPct val="100000"/>
              </a:lnSpc>
              <a:spcBef>
                <a:spcPts val="0"/>
              </a:spcBef>
              <a:defRPr/>
            </a:pPr>
            <a:r>
              <a:rPr lang="en-US" sz="1600" dirty="0">
                <a:cs typeface="Courier New" panose="02070309020205020404" pitchFamily="49" charset="0"/>
              </a:rPr>
              <a:t>the replacement string.</a:t>
            </a:r>
            <a:endParaRPr lang="en-US" sz="1600" dirty="0">
              <a:cs typeface="Calibri"/>
            </a:endParaRPr>
          </a:p>
        </p:txBody>
      </p:sp>
      <p:sp>
        <p:nvSpPr>
          <p:cNvPr id="4" name="TextBox 3"/>
          <p:cNvSpPr txBox="1"/>
          <p:nvPr/>
        </p:nvSpPr>
        <p:spPr>
          <a:xfrm>
            <a:off x="735227" y="2367644"/>
            <a:ext cx="9969844" cy="830997"/>
          </a:xfrm>
          <a:prstGeom prst="rect">
            <a:avLst/>
          </a:prstGeom>
          <a:noFill/>
        </p:spPr>
        <p:txBody>
          <a:bodyPr wrap="square" rtlCol="0">
            <a:spAutoFit/>
          </a:bodyPr>
          <a:lstStyle/>
          <a:p>
            <a:r>
              <a:rPr lang="en-US" sz="1600" dirty="0"/>
              <a:t>If a value of 0 is used for the third argument (number of characters to replace), a word will be inserted, and all following characters will move to the right to accommodate. If a value greater than 0 is used for the third argument, then that number of characters will be replaced.</a:t>
            </a:r>
          </a:p>
        </p:txBody>
      </p:sp>
      <p:sp>
        <p:nvSpPr>
          <p:cNvPr id="5" name="TextBox 4"/>
          <p:cNvSpPr txBox="1"/>
          <p:nvPr/>
        </p:nvSpPr>
        <p:spPr>
          <a:xfrm>
            <a:off x="735227" y="3198641"/>
            <a:ext cx="6016637" cy="276999"/>
          </a:xfrm>
          <a:prstGeom prst="rect">
            <a:avLst/>
          </a:prstGeom>
          <a:noFill/>
        </p:spPr>
        <p:txBody>
          <a:bodyPr wrap="square" rtlCol="0">
            <a:spAutoFit/>
          </a:bodyPr>
          <a:lstStyle/>
          <a:p>
            <a:r>
              <a:rPr lang="en-US" sz="1200" dirty="0" err="1">
                <a:latin typeface="Courier New" panose="02070309020205020404" pitchFamily="49" charset="0"/>
                <a:cs typeface="Courier New" panose="02070309020205020404" pitchFamily="49" charset="0"/>
              </a:rPr>
              <a:t>mysql</a:t>
            </a:r>
            <a:r>
              <a:rPr lang="en-US" sz="1200" dirty="0">
                <a:latin typeface="Courier New" panose="02070309020205020404" pitchFamily="49" charset="0"/>
                <a:cs typeface="Courier New" panose="02070309020205020404" pitchFamily="49" charset="0"/>
              </a:rPr>
              <a:t>&gt; SELECT INSERT('goodbye world', 9, 0, 'cruel ') string;</a:t>
            </a:r>
          </a:p>
        </p:txBody>
      </p:sp>
      <p:graphicFrame>
        <p:nvGraphicFramePr>
          <p:cNvPr id="9" name="Table 8">
            <a:extLst>
              <a:ext uri="{FF2B5EF4-FFF2-40B4-BE49-F238E27FC236}">
                <a16:creationId xmlns:a16="http://schemas.microsoft.com/office/drawing/2014/main" id="{6D0369C0-24D8-4687-B12B-FC3DB2DF4CDE}"/>
              </a:ext>
            </a:extLst>
          </p:cNvPr>
          <p:cNvGraphicFramePr>
            <a:graphicFrameLocks noGrp="1"/>
          </p:cNvGraphicFramePr>
          <p:nvPr>
            <p:extLst>
              <p:ext uri="{D42A27DB-BD31-4B8C-83A1-F6EECF244321}">
                <p14:modId xmlns:p14="http://schemas.microsoft.com/office/powerpoint/2010/main" val="2961443927"/>
              </p:ext>
            </p:extLst>
          </p:nvPr>
        </p:nvGraphicFramePr>
        <p:xfrm>
          <a:off x="1159770" y="3610354"/>
          <a:ext cx="1958986" cy="1505528"/>
        </p:xfrm>
        <a:graphic>
          <a:graphicData uri="http://schemas.openxmlformats.org/drawingml/2006/table">
            <a:tbl>
              <a:tblPr bandRow="1">
                <a:tableStyleId>{1FECB4D8-DB02-4DC6-A0A2-4F2EBAE1DC90}</a:tableStyleId>
              </a:tblPr>
              <a:tblGrid>
                <a:gridCol w="1958986">
                  <a:extLst>
                    <a:ext uri="{9D8B030D-6E8A-4147-A177-3AD203B41FA5}">
                      <a16:colId xmlns:a16="http://schemas.microsoft.com/office/drawing/2014/main" val="3421403586"/>
                    </a:ext>
                  </a:extLst>
                </a:gridCol>
              </a:tblGrid>
              <a:tr h="191593">
                <a:tc>
                  <a:txBody>
                    <a:bodyPr/>
                    <a:lstStyle/>
                    <a:p>
                      <a:r>
                        <a:rPr lang="en-US" sz="1000" dirty="0">
                          <a:latin typeface="Courier New"/>
                        </a:rPr>
                        <a:t>+--------------------+</a:t>
                      </a:r>
                    </a:p>
                  </a:txBody>
                  <a:tcPr/>
                </a:tc>
                <a:extLst>
                  <a:ext uri="{0D108BD9-81ED-4DB2-BD59-A6C34878D82A}">
                    <a16:rowId xmlns:a16="http://schemas.microsoft.com/office/drawing/2014/main" val="1253522363"/>
                  </a:ext>
                </a:extLst>
              </a:tr>
              <a:tr h="1915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latin typeface="Courier New"/>
                        </a:rPr>
                        <a:t>|string              </a:t>
                      </a:r>
                      <a:r>
                        <a:rPr lang="en-US" sz="1000" baseline="0" dirty="0">
                          <a:latin typeface="Courier New"/>
                        </a:rPr>
                        <a:t>|</a:t>
                      </a:r>
                      <a:endParaRPr lang="en-US" sz="1000" dirty="0">
                        <a:latin typeface="Courier New"/>
                      </a:endParaRPr>
                    </a:p>
                  </a:txBody>
                  <a:tcPr/>
                </a:tc>
                <a:extLst>
                  <a:ext uri="{0D108BD9-81ED-4DB2-BD59-A6C34878D82A}">
                    <a16:rowId xmlns:a16="http://schemas.microsoft.com/office/drawing/2014/main" val="3537441838"/>
                  </a:ext>
                </a:extLst>
              </a:tr>
              <a:tr h="191593">
                <a:tc>
                  <a:txBody>
                    <a:bodyPr/>
                    <a:lstStyle/>
                    <a:p>
                      <a:pPr lvl="0" algn="l">
                        <a:lnSpc>
                          <a:spcPct val="100000"/>
                        </a:lnSpc>
                        <a:spcBef>
                          <a:spcPts val="0"/>
                        </a:spcBef>
                        <a:spcAft>
                          <a:spcPts val="0"/>
                        </a:spcAft>
                        <a:buNone/>
                      </a:pPr>
                      <a:r>
                        <a:rPr lang="en-US" sz="1000" b="0" i="0" u="none" strike="noStrike" noProof="0" dirty="0">
                          <a:latin typeface="Courier New"/>
                        </a:rPr>
                        <a:t>+--------------------+</a:t>
                      </a:r>
                    </a:p>
                  </a:txBody>
                  <a:tcPr/>
                </a:tc>
                <a:extLst>
                  <a:ext uri="{0D108BD9-81ED-4DB2-BD59-A6C34878D82A}">
                    <a16:rowId xmlns:a16="http://schemas.microsoft.com/office/drawing/2014/main" val="2583904412"/>
                  </a:ext>
                </a:extLst>
              </a:tr>
              <a:tr h="286328">
                <a:tc>
                  <a:txBody>
                    <a:bodyPr/>
                    <a:lstStyle/>
                    <a:p>
                      <a:pPr lvl="0" algn="l">
                        <a:lnSpc>
                          <a:spcPct val="100000"/>
                        </a:lnSpc>
                        <a:spcBef>
                          <a:spcPts val="0"/>
                        </a:spcBef>
                        <a:spcAft>
                          <a:spcPts val="0"/>
                        </a:spcAft>
                        <a:buNone/>
                      </a:pPr>
                      <a:r>
                        <a:rPr lang="en-US" sz="1000" b="0" i="0" u="none" strike="noStrike" noProof="0" dirty="0">
                          <a:latin typeface="Courier New"/>
                        </a:rPr>
                        <a:t>|goodbye</a:t>
                      </a:r>
                      <a:r>
                        <a:rPr lang="en-US" sz="1000" b="0" i="0" u="none" strike="noStrike" baseline="0" noProof="0" dirty="0">
                          <a:latin typeface="Courier New"/>
                        </a:rPr>
                        <a:t> cruel world</a:t>
                      </a:r>
                      <a:r>
                        <a:rPr lang="en-US" sz="1000" b="0" i="0" u="none" strike="noStrike" noProof="0" dirty="0">
                          <a:latin typeface="Courier New"/>
                        </a:rPr>
                        <a:t>|</a:t>
                      </a:r>
                    </a:p>
                  </a:txBody>
                  <a:tcPr/>
                </a:tc>
                <a:extLst>
                  <a:ext uri="{0D108BD9-81ED-4DB2-BD59-A6C34878D82A}">
                    <a16:rowId xmlns:a16="http://schemas.microsoft.com/office/drawing/2014/main" val="3927772133"/>
                  </a:ext>
                </a:extLst>
              </a:tr>
              <a:tr h="191593">
                <a:tc>
                  <a:txBody>
                    <a:bodyPr/>
                    <a:lstStyle/>
                    <a:p>
                      <a:pPr lvl="0" algn="l">
                        <a:lnSpc>
                          <a:spcPct val="100000"/>
                        </a:lnSpc>
                        <a:spcBef>
                          <a:spcPts val="0"/>
                        </a:spcBef>
                        <a:spcAft>
                          <a:spcPts val="0"/>
                        </a:spcAft>
                        <a:buNone/>
                      </a:pPr>
                      <a:r>
                        <a:rPr lang="en-US" sz="1000" b="0" i="0" u="none" strike="noStrike" noProof="0" dirty="0">
                          <a:latin typeface="Courier New"/>
                        </a:rPr>
                        <a:t>+--------------------+</a:t>
                      </a:r>
                      <a:endParaRPr lang="en-US" sz="1000" dirty="0">
                        <a:latin typeface="Courier New"/>
                      </a:endParaRPr>
                    </a:p>
                  </a:txBody>
                  <a:tcPr/>
                </a:tc>
                <a:extLst>
                  <a:ext uri="{0D108BD9-81ED-4DB2-BD59-A6C34878D82A}">
                    <a16:rowId xmlns:a16="http://schemas.microsoft.com/office/drawing/2014/main" val="4008486363"/>
                  </a:ext>
                </a:extLst>
              </a:tr>
              <a:tr h="191593">
                <a:tc>
                  <a:txBody>
                    <a:bodyPr/>
                    <a:lstStyle/>
                    <a:p>
                      <a:pPr lvl="0" algn="l">
                        <a:lnSpc>
                          <a:spcPct val="100000"/>
                        </a:lnSpc>
                        <a:spcBef>
                          <a:spcPts val="0"/>
                        </a:spcBef>
                        <a:spcAft>
                          <a:spcPts val="0"/>
                        </a:spcAft>
                        <a:buNone/>
                      </a:pPr>
                      <a:r>
                        <a:rPr lang="en-US" sz="1000" b="0" i="0" u="none" strike="noStrike" noProof="0" dirty="0">
                          <a:latin typeface="Courier New"/>
                        </a:rPr>
                        <a:t>1 row in set (0.00 sec)</a:t>
                      </a:r>
                    </a:p>
                  </a:txBody>
                  <a:tcPr/>
                </a:tc>
                <a:extLst>
                  <a:ext uri="{0D108BD9-81ED-4DB2-BD59-A6C34878D82A}">
                    <a16:rowId xmlns:a16="http://schemas.microsoft.com/office/drawing/2014/main" val="648411499"/>
                  </a:ext>
                </a:extLst>
              </a:tr>
            </a:tbl>
          </a:graphicData>
        </a:graphic>
      </p:graphicFrame>
      <p:sp>
        <p:nvSpPr>
          <p:cNvPr id="10" name="TextBox 9"/>
          <p:cNvSpPr txBox="1"/>
          <p:nvPr/>
        </p:nvSpPr>
        <p:spPr>
          <a:xfrm>
            <a:off x="4575163" y="4224618"/>
            <a:ext cx="6016637" cy="276999"/>
          </a:xfrm>
          <a:prstGeom prst="rect">
            <a:avLst/>
          </a:prstGeom>
          <a:noFill/>
        </p:spPr>
        <p:txBody>
          <a:bodyPr wrap="square" rtlCol="0">
            <a:spAutoFit/>
          </a:bodyPr>
          <a:lstStyle/>
          <a:p>
            <a:r>
              <a:rPr lang="en-US" sz="1200" dirty="0" err="1">
                <a:latin typeface="Courier New" panose="02070309020205020404" pitchFamily="49" charset="0"/>
                <a:cs typeface="Courier New" panose="02070309020205020404" pitchFamily="49" charset="0"/>
              </a:rPr>
              <a:t>mysql</a:t>
            </a:r>
            <a:r>
              <a:rPr lang="en-US" sz="1200" dirty="0">
                <a:latin typeface="Courier New" panose="02070309020205020404" pitchFamily="49" charset="0"/>
                <a:cs typeface="Courier New" panose="02070309020205020404" pitchFamily="49" charset="0"/>
              </a:rPr>
              <a:t>&gt; SELECT INSERT('goodbye world', 1, 7, 'hello') string;</a:t>
            </a:r>
          </a:p>
        </p:txBody>
      </p:sp>
      <p:graphicFrame>
        <p:nvGraphicFramePr>
          <p:cNvPr id="11" name="Table 10">
            <a:extLst>
              <a:ext uri="{FF2B5EF4-FFF2-40B4-BE49-F238E27FC236}">
                <a16:creationId xmlns:a16="http://schemas.microsoft.com/office/drawing/2014/main" id="{6D0369C0-24D8-4687-B12B-FC3DB2DF4CDE}"/>
              </a:ext>
            </a:extLst>
          </p:cNvPr>
          <p:cNvGraphicFramePr>
            <a:graphicFrameLocks noGrp="1"/>
          </p:cNvGraphicFramePr>
          <p:nvPr>
            <p:extLst>
              <p:ext uri="{D42A27DB-BD31-4B8C-83A1-F6EECF244321}">
                <p14:modId xmlns:p14="http://schemas.microsoft.com/office/powerpoint/2010/main" val="1053990726"/>
              </p:ext>
            </p:extLst>
          </p:nvPr>
        </p:nvGraphicFramePr>
        <p:xfrm>
          <a:off x="4999706" y="4636331"/>
          <a:ext cx="1958986" cy="1505528"/>
        </p:xfrm>
        <a:graphic>
          <a:graphicData uri="http://schemas.openxmlformats.org/drawingml/2006/table">
            <a:tbl>
              <a:tblPr bandRow="1">
                <a:tableStyleId>{1FECB4D8-DB02-4DC6-A0A2-4F2EBAE1DC90}</a:tableStyleId>
              </a:tblPr>
              <a:tblGrid>
                <a:gridCol w="1958986">
                  <a:extLst>
                    <a:ext uri="{9D8B030D-6E8A-4147-A177-3AD203B41FA5}">
                      <a16:colId xmlns:a16="http://schemas.microsoft.com/office/drawing/2014/main" val="3421403586"/>
                    </a:ext>
                  </a:extLst>
                </a:gridCol>
              </a:tblGrid>
              <a:tr h="191593">
                <a:tc>
                  <a:txBody>
                    <a:bodyPr/>
                    <a:lstStyle/>
                    <a:p>
                      <a:r>
                        <a:rPr lang="en-US" sz="1000" dirty="0">
                          <a:latin typeface="Courier New"/>
                        </a:rPr>
                        <a:t>+--------------------+</a:t>
                      </a:r>
                    </a:p>
                  </a:txBody>
                  <a:tcPr/>
                </a:tc>
                <a:extLst>
                  <a:ext uri="{0D108BD9-81ED-4DB2-BD59-A6C34878D82A}">
                    <a16:rowId xmlns:a16="http://schemas.microsoft.com/office/drawing/2014/main" val="1253522363"/>
                  </a:ext>
                </a:extLst>
              </a:tr>
              <a:tr h="1915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latin typeface="Courier New"/>
                        </a:rPr>
                        <a:t>|string              </a:t>
                      </a:r>
                      <a:r>
                        <a:rPr lang="en-US" sz="1000" baseline="0" dirty="0">
                          <a:latin typeface="Courier New"/>
                        </a:rPr>
                        <a:t>|</a:t>
                      </a:r>
                      <a:endParaRPr lang="en-US" sz="1000" dirty="0">
                        <a:latin typeface="Courier New"/>
                      </a:endParaRPr>
                    </a:p>
                  </a:txBody>
                  <a:tcPr/>
                </a:tc>
                <a:extLst>
                  <a:ext uri="{0D108BD9-81ED-4DB2-BD59-A6C34878D82A}">
                    <a16:rowId xmlns:a16="http://schemas.microsoft.com/office/drawing/2014/main" val="3537441838"/>
                  </a:ext>
                </a:extLst>
              </a:tr>
              <a:tr h="191593">
                <a:tc>
                  <a:txBody>
                    <a:bodyPr/>
                    <a:lstStyle/>
                    <a:p>
                      <a:pPr lvl="0" algn="l">
                        <a:lnSpc>
                          <a:spcPct val="100000"/>
                        </a:lnSpc>
                        <a:spcBef>
                          <a:spcPts val="0"/>
                        </a:spcBef>
                        <a:spcAft>
                          <a:spcPts val="0"/>
                        </a:spcAft>
                        <a:buNone/>
                      </a:pPr>
                      <a:r>
                        <a:rPr lang="en-US" sz="1000" b="0" i="0" u="none" strike="noStrike" noProof="0" dirty="0">
                          <a:latin typeface="Courier New"/>
                        </a:rPr>
                        <a:t>+--------------------+</a:t>
                      </a:r>
                    </a:p>
                  </a:txBody>
                  <a:tcPr/>
                </a:tc>
                <a:extLst>
                  <a:ext uri="{0D108BD9-81ED-4DB2-BD59-A6C34878D82A}">
                    <a16:rowId xmlns:a16="http://schemas.microsoft.com/office/drawing/2014/main" val="2583904412"/>
                  </a:ext>
                </a:extLst>
              </a:tr>
              <a:tr h="286328">
                <a:tc>
                  <a:txBody>
                    <a:bodyPr/>
                    <a:lstStyle/>
                    <a:p>
                      <a:pPr lvl="0" algn="l">
                        <a:lnSpc>
                          <a:spcPct val="100000"/>
                        </a:lnSpc>
                        <a:spcBef>
                          <a:spcPts val="0"/>
                        </a:spcBef>
                        <a:spcAft>
                          <a:spcPts val="0"/>
                        </a:spcAft>
                        <a:buNone/>
                      </a:pPr>
                      <a:r>
                        <a:rPr lang="en-US" sz="1000" b="0" i="0" u="none" strike="noStrike" noProof="0" dirty="0">
                          <a:latin typeface="Courier New"/>
                        </a:rPr>
                        <a:t>|hello </a:t>
                      </a:r>
                      <a:r>
                        <a:rPr lang="en-US" sz="1000" b="0" i="0" u="none" strike="noStrike" baseline="0" noProof="0" dirty="0">
                          <a:latin typeface="Courier New"/>
                        </a:rPr>
                        <a:t>world         </a:t>
                      </a:r>
                      <a:r>
                        <a:rPr lang="en-US" sz="1000" b="0" i="0" u="none" strike="noStrike" noProof="0" dirty="0">
                          <a:latin typeface="Courier New"/>
                        </a:rPr>
                        <a:t>|</a:t>
                      </a:r>
                    </a:p>
                  </a:txBody>
                  <a:tcPr/>
                </a:tc>
                <a:extLst>
                  <a:ext uri="{0D108BD9-81ED-4DB2-BD59-A6C34878D82A}">
                    <a16:rowId xmlns:a16="http://schemas.microsoft.com/office/drawing/2014/main" val="3927772133"/>
                  </a:ext>
                </a:extLst>
              </a:tr>
              <a:tr h="191593">
                <a:tc>
                  <a:txBody>
                    <a:bodyPr/>
                    <a:lstStyle/>
                    <a:p>
                      <a:pPr lvl="0" algn="l">
                        <a:lnSpc>
                          <a:spcPct val="100000"/>
                        </a:lnSpc>
                        <a:spcBef>
                          <a:spcPts val="0"/>
                        </a:spcBef>
                        <a:spcAft>
                          <a:spcPts val="0"/>
                        </a:spcAft>
                        <a:buNone/>
                      </a:pPr>
                      <a:r>
                        <a:rPr lang="en-US" sz="1000" b="0" i="0" u="none" strike="noStrike" noProof="0" dirty="0">
                          <a:latin typeface="Courier New"/>
                        </a:rPr>
                        <a:t>+--------------------+</a:t>
                      </a:r>
                      <a:endParaRPr lang="en-US" sz="1000" dirty="0">
                        <a:latin typeface="Courier New"/>
                      </a:endParaRPr>
                    </a:p>
                  </a:txBody>
                  <a:tcPr/>
                </a:tc>
                <a:extLst>
                  <a:ext uri="{0D108BD9-81ED-4DB2-BD59-A6C34878D82A}">
                    <a16:rowId xmlns:a16="http://schemas.microsoft.com/office/drawing/2014/main" val="4008486363"/>
                  </a:ext>
                </a:extLst>
              </a:tr>
              <a:tr h="191593">
                <a:tc>
                  <a:txBody>
                    <a:bodyPr/>
                    <a:lstStyle/>
                    <a:p>
                      <a:pPr lvl="0" algn="l">
                        <a:lnSpc>
                          <a:spcPct val="100000"/>
                        </a:lnSpc>
                        <a:spcBef>
                          <a:spcPts val="0"/>
                        </a:spcBef>
                        <a:spcAft>
                          <a:spcPts val="0"/>
                        </a:spcAft>
                        <a:buNone/>
                      </a:pPr>
                      <a:r>
                        <a:rPr lang="en-US" sz="1000" b="0" i="0" u="none" strike="noStrike" noProof="0" dirty="0">
                          <a:latin typeface="Courier New"/>
                        </a:rPr>
                        <a:t>1 row in set (0.00 sec)</a:t>
                      </a:r>
                    </a:p>
                  </a:txBody>
                  <a:tcPr/>
                </a:tc>
                <a:extLst>
                  <a:ext uri="{0D108BD9-81ED-4DB2-BD59-A6C34878D82A}">
                    <a16:rowId xmlns:a16="http://schemas.microsoft.com/office/drawing/2014/main" val="648411499"/>
                  </a:ext>
                </a:extLst>
              </a:tr>
            </a:tbl>
          </a:graphicData>
        </a:graphic>
      </p:graphicFrame>
    </p:spTree>
    <p:extLst>
      <p:ext uri="{BB962C8B-B14F-4D97-AF65-F5344CB8AC3E}">
        <p14:creationId xmlns:p14="http://schemas.microsoft.com/office/powerpoint/2010/main" val="35608849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063" y="665938"/>
            <a:ext cx="10515600" cy="563564"/>
          </a:xfrm>
        </p:spPr>
        <p:txBody>
          <a:bodyPr>
            <a:normAutofit fontScale="90000"/>
          </a:bodyPr>
          <a:lstStyle/>
          <a:p>
            <a:r>
              <a:rPr lang="en-US" dirty="0">
                <a:cs typeface="Calibri"/>
              </a:rPr>
              <a:t>String Functions that Return Strings</a:t>
            </a:r>
            <a:endParaRPr lang="en-US" dirty="0"/>
          </a:p>
        </p:txBody>
      </p:sp>
      <p:sp>
        <p:nvSpPr>
          <p:cNvPr id="3" name="Content Placeholder 2"/>
          <p:cNvSpPr>
            <a:spLocks noGrp="1"/>
          </p:cNvSpPr>
          <p:nvPr>
            <p:ph idx="1"/>
          </p:nvPr>
        </p:nvSpPr>
        <p:spPr>
          <a:xfrm>
            <a:off x="727063" y="1557761"/>
            <a:ext cx="9969844" cy="903623"/>
          </a:xfrm>
        </p:spPr>
        <p:txBody>
          <a:bodyPr vert="horz" lIns="91440" tIns="45720" rIns="91440" bIns="45720" rtlCol="0" anchor="t">
            <a:normAutofit/>
          </a:bodyPr>
          <a:lstStyle/>
          <a:p>
            <a:pPr marL="0" indent="0">
              <a:lnSpc>
                <a:spcPct val="100000"/>
              </a:lnSpc>
              <a:spcBef>
                <a:spcPts val="0"/>
              </a:spcBef>
              <a:buNone/>
              <a:defRPr/>
            </a:pPr>
            <a:r>
              <a:rPr lang="en-US" sz="2400" dirty="0">
                <a:cs typeface="Calibri"/>
              </a:rPr>
              <a:t>We can use the </a:t>
            </a:r>
            <a:r>
              <a:rPr lang="en-US" sz="2400" dirty="0">
                <a:latin typeface="Courier New" panose="02070309020205020404" pitchFamily="49" charset="0"/>
                <a:cs typeface="Courier New" panose="02070309020205020404" pitchFamily="49" charset="0"/>
              </a:rPr>
              <a:t>substring</a:t>
            </a:r>
            <a:r>
              <a:rPr lang="en-US" sz="2400" dirty="0">
                <a:cs typeface="Courier New" panose="02070309020205020404" pitchFamily="49" charset="0"/>
              </a:rPr>
              <a:t>() to remove a specified number of characters starting in a specific position</a:t>
            </a:r>
            <a:endParaRPr lang="en-US" sz="2400" dirty="0">
              <a:cs typeface="Calibri"/>
            </a:endParaRPr>
          </a:p>
        </p:txBody>
      </p:sp>
      <p:graphicFrame>
        <p:nvGraphicFramePr>
          <p:cNvPr id="8" name="Table 7">
            <a:extLst>
              <a:ext uri="{FF2B5EF4-FFF2-40B4-BE49-F238E27FC236}">
                <a16:creationId xmlns:a16="http://schemas.microsoft.com/office/drawing/2014/main" id="{6D0369C0-24D8-4687-B12B-FC3DB2DF4CDE}"/>
              </a:ext>
            </a:extLst>
          </p:cNvPr>
          <p:cNvGraphicFramePr>
            <a:graphicFrameLocks noGrp="1"/>
          </p:cNvGraphicFramePr>
          <p:nvPr>
            <p:extLst>
              <p:ext uri="{D42A27DB-BD31-4B8C-83A1-F6EECF244321}">
                <p14:modId xmlns:p14="http://schemas.microsoft.com/office/powerpoint/2010/main" val="3935913304"/>
              </p:ext>
            </p:extLst>
          </p:nvPr>
        </p:nvGraphicFramePr>
        <p:xfrm>
          <a:off x="1737774" y="3425679"/>
          <a:ext cx="3974211" cy="1657928"/>
        </p:xfrm>
        <a:graphic>
          <a:graphicData uri="http://schemas.openxmlformats.org/drawingml/2006/table">
            <a:tbl>
              <a:tblPr bandRow="1">
                <a:tableStyleId>{1FECB4D8-DB02-4DC6-A0A2-4F2EBAE1DC90}</a:tableStyleId>
              </a:tblPr>
              <a:tblGrid>
                <a:gridCol w="3974211">
                  <a:extLst>
                    <a:ext uri="{9D8B030D-6E8A-4147-A177-3AD203B41FA5}">
                      <a16:colId xmlns:a16="http://schemas.microsoft.com/office/drawing/2014/main" val="3421403586"/>
                    </a:ext>
                  </a:extLst>
                </a:gridCol>
              </a:tblGrid>
              <a:tr h="191593">
                <a:tc>
                  <a:txBody>
                    <a:bodyPr/>
                    <a:lstStyle/>
                    <a:p>
                      <a:r>
                        <a:rPr lang="en-US" sz="1200" dirty="0">
                          <a:latin typeface="Courier New"/>
                        </a:rPr>
                        <a:t>+---------------------------------------+</a:t>
                      </a:r>
                    </a:p>
                  </a:txBody>
                  <a:tcPr/>
                </a:tc>
                <a:extLst>
                  <a:ext uri="{0D108BD9-81ED-4DB2-BD59-A6C34878D82A}">
                    <a16:rowId xmlns:a16="http://schemas.microsoft.com/office/drawing/2014/main" val="1253522363"/>
                  </a:ext>
                </a:extLst>
              </a:tr>
              <a:tr h="1915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ourier New"/>
                        </a:rPr>
                        <a:t>|</a:t>
                      </a:r>
                      <a:r>
                        <a:rPr lang="en-US" sz="1200" dirty="0">
                          <a:latin typeface="Courier New"/>
                          <a:ea typeface="Courier New" charset="0"/>
                          <a:cs typeface="Courier New"/>
                        </a:rPr>
                        <a:t>SUBSTRING('goodbye cruel world', 9, 5);</a:t>
                      </a:r>
                      <a:r>
                        <a:rPr lang="en-US" sz="1200" baseline="0" dirty="0">
                          <a:latin typeface="Courier New"/>
                        </a:rPr>
                        <a:t>|</a:t>
                      </a:r>
                      <a:endParaRPr lang="en-US" sz="1200" dirty="0">
                        <a:latin typeface="Courier New"/>
                      </a:endParaRPr>
                    </a:p>
                  </a:txBody>
                  <a:tcPr/>
                </a:tc>
                <a:extLst>
                  <a:ext uri="{0D108BD9-81ED-4DB2-BD59-A6C34878D82A}">
                    <a16:rowId xmlns:a16="http://schemas.microsoft.com/office/drawing/2014/main" val="3537441838"/>
                  </a:ext>
                </a:extLst>
              </a:tr>
              <a:tr h="191593">
                <a:tc>
                  <a:txBody>
                    <a:bodyPr/>
                    <a:lstStyle/>
                    <a:p>
                      <a:pPr lvl="0" algn="l">
                        <a:lnSpc>
                          <a:spcPct val="100000"/>
                        </a:lnSpc>
                        <a:spcBef>
                          <a:spcPts val="0"/>
                        </a:spcBef>
                        <a:spcAft>
                          <a:spcPts val="0"/>
                        </a:spcAft>
                        <a:buNone/>
                      </a:pPr>
                      <a:r>
                        <a:rPr lang="en-US" sz="1200" b="0" i="0" u="none" strike="noStrike" noProof="0" dirty="0">
                          <a:latin typeface="Courier New"/>
                        </a:rPr>
                        <a:t>+---------------------------------------+</a:t>
                      </a:r>
                    </a:p>
                  </a:txBody>
                  <a:tcPr/>
                </a:tc>
                <a:extLst>
                  <a:ext uri="{0D108BD9-81ED-4DB2-BD59-A6C34878D82A}">
                    <a16:rowId xmlns:a16="http://schemas.microsoft.com/office/drawing/2014/main" val="2583904412"/>
                  </a:ext>
                </a:extLst>
              </a:tr>
              <a:tr h="286328">
                <a:tc>
                  <a:txBody>
                    <a:bodyPr/>
                    <a:lstStyle/>
                    <a:p>
                      <a:pPr lvl="0" algn="l">
                        <a:lnSpc>
                          <a:spcPct val="100000"/>
                        </a:lnSpc>
                        <a:spcBef>
                          <a:spcPts val="0"/>
                        </a:spcBef>
                        <a:spcAft>
                          <a:spcPts val="0"/>
                        </a:spcAft>
                        <a:buNone/>
                      </a:pPr>
                      <a:r>
                        <a:rPr lang="en-US" sz="1200" b="0" i="0" u="none" strike="noStrike" noProof="0" dirty="0">
                          <a:latin typeface="Courier New"/>
                        </a:rPr>
                        <a:t>|cruel</a:t>
                      </a:r>
                      <a:r>
                        <a:rPr lang="en-US" sz="1200" b="0" i="0" u="none" strike="noStrike" baseline="0" noProof="0" dirty="0">
                          <a:latin typeface="Courier New"/>
                        </a:rPr>
                        <a:t>                                  </a:t>
                      </a:r>
                      <a:r>
                        <a:rPr lang="en-US" sz="1200" b="0" i="0" u="none" strike="noStrike" noProof="0" dirty="0">
                          <a:latin typeface="Courier New"/>
                        </a:rPr>
                        <a:t>|</a:t>
                      </a:r>
                    </a:p>
                  </a:txBody>
                  <a:tcPr/>
                </a:tc>
                <a:extLst>
                  <a:ext uri="{0D108BD9-81ED-4DB2-BD59-A6C34878D82A}">
                    <a16:rowId xmlns:a16="http://schemas.microsoft.com/office/drawing/2014/main" val="3927772133"/>
                  </a:ext>
                </a:extLst>
              </a:tr>
              <a:tr h="191593">
                <a:tc>
                  <a:txBody>
                    <a:bodyPr/>
                    <a:lstStyle/>
                    <a:p>
                      <a:pPr lvl="0" algn="l">
                        <a:lnSpc>
                          <a:spcPct val="100000"/>
                        </a:lnSpc>
                        <a:spcBef>
                          <a:spcPts val="0"/>
                        </a:spcBef>
                        <a:spcAft>
                          <a:spcPts val="0"/>
                        </a:spcAft>
                        <a:buNone/>
                      </a:pPr>
                      <a:r>
                        <a:rPr lang="en-US" sz="1200" b="0" i="0" u="none" strike="noStrike" noProof="0" dirty="0">
                          <a:latin typeface="Courier New"/>
                        </a:rPr>
                        <a:t>+---------------------------------------+</a:t>
                      </a:r>
                      <a:endParaRPr lang="en-US" sz="1200" dirty="0">
                        <a:latin typeface="Courier New"/>
                      </a:endParaRPr>
                    </a:p>
                  </a:txBody>
                  <a:tcPr/>
                </a:tc>
                <a:extLst>
                  <a:ext uri="{0D108BD9-81ED-4DB2-BD59-A6C34878D82A}">
                    <a16:rowId xmlns:a16="http://schemas.microsoft.com/office/drawing/2014/main" val="4008486363"/>
                  </a:ext>
                </a:extLst>
              </a:tr>
              <a:tr h="191593">
                <a:tc>
                  <a:txBody>
                    <a:bodyPr/>
                    <a:lstStyle/>
                    <a:p>
                      <a:pPr lvl="0" algn="l">
                        <a:lnSpc>
                          <a:spcPct val="100000"/>
                        </a:lnSpc>
                        <a:spcBef>
                          <a:spcPts val="0"/>
                        </a:spcBef>
                        <a:spcAft>
                          <a:spcPts val="0"/>
                        </a:spcAft>
                        <a:buNone/>
                      </a:pPr>
                      <a:r>
                        <a:rPr lang="en-US" sz="1200" b="0" i="0" u="none" strike="noStrike" noProof="0" dirty="0">
                          <a:latin typeface="Courier New"/>
                        </a:rPr>
                        <a:t>599 </a:t>
                      </a:r>
                      <a:r>
                        <a:rPr lang="en-US" sz="1200" b="0" i="0" u="none" strike="noStrike" noProof="0" dirty="0" err="1">
                          <a:latin typeface="Courier New"/>
                        </a:rPr>
                        <a:t>rowS</a:t>
                      </a:r>
                      <a:r>
                        <a:rPr lang="en-US" sz="1200" b="0" i="0" u="none" strike="noStrike" noProof="0" dirty="0">
                          <a:latin typeface="Courier New"/>
                        </a:rPr>
                        <a:t> in set (0.00 sec)</a:t>
                      </a:r>
                    </a:p>
                  </a:txBody>
                  <a:tcPr/>
                </a:tc>
                <a:extLst>
                  <a:ext uri="{0D108BD9-81ED-4DB2-BD59-A6C34878D82A}">
                    <a16:rowId xmlns:a16="http://schemas.microsoft.com/office/drawing/2014/main" val="648411499"/>
                  </a:ext>
                </a:extLst>
              </a:tr>
            </a:tbl>
          </a:graphicData>
        </a:graphic>
      </p:graphicFrame>
      <p:sp>
        <p:nvSpPr>
          <p:cNvPr id="7" name="Rectangle 6"/>
          <p:cNvSpPr/>
          <p:nvPr/>
        </p:nvSpPr>
        <p:spPr>
          <a:xfrm>
            <a:off x="1178304" y="2789643"/>
            <a:ext cx="7998352" cy="307777"/>
          </a:xfrm>
          <a:prstGeom prst="rect">
            <a:avLst/>
          </a:prstGeom>
        </p:spPr>
        <p:txBody>
          <a:bodyPr wrap="square">
            <a:spAutoFit/>
          </a:bodyPr>
          <a:lstStyle/>
          <a:p>
            <a:pPr lvl="0">
              <a:defRPr/>
            </a:pPr>
            <a:r>
              <a:rPr lang="en-US" sz="1400" dirty="0" err="1">
                <a:latin typeface="Courier New"/>
                <a:ea typeface="Courier New" charset="0"/>
                <a:cs typeface="Courier New"/>
              </a:rPr>
              <a:t>mysql</a:t>
            </a:r>
            <a:r>
              <a:rPr lang="en-US" sz="1400" dirty="0">
                <a:latin typeface="Courier New"/>
                <a:ea typeface="Courier New" charset="0"/>
                <a:cs typeface="Courier New"/>
              </a:rPr>
              <a:t>&gt; SELECT SUBSTRING('goodbye cruel world', 9, 5);</a:t>
            </a:r>
          </a:p>
        </p:txBody>
      </p:sp>
    </p:spTree>
    <p:extLst>
      <p:ext uri="{BB962C8B-B14F-4D97-AF65-F5344CB8AC3E}">
        <p14:creationId xmlns:p14="http://schemas.microsoft.com/office/powerpoint/2010/main" val="1211875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95BA3-DC7F-43C7-A5C0-74B29069092F}"/>
              </a:ext>
            </a:extLst>
          </p:cNvPr>
          <p:cNvSpPr>
            <a:spLocks noGrp="1"/>
          </p:cNvSpPr>
          <p:nvPr>
            <p:ph type="title"/>
          </p:nvPr>
        </p:nvSpPr>
        <p:spPr/>
        <p:txBody>
          <a:bodyPr/>
          <a:lstStyle/>
          <a:p>
            <a:r>
              <a:rPr lang="en-US" dirty="0"/>
              <a:t>Topics Covered</a:t>
            </a:r>
          </a:p>
        </p:txBody>
      </p:sp>
      <p:sp>
        <p:nvSpPr>
          <p:cNvPr id="3" name="Content Placeholder 2">
            <a:extLst>
              <a:ext uri="{FF2B5EF4-FFF2-40B4-BE49-F238E27FC236}">
                <a16:creationId xmlns:a16="http://schemas.microsoft.com/office/drawing/2014/main" id="{B60C66E2-0F6E-4BE6-9388-1FD75A7D915B}"/>
              </a:ext>
            </a:extLst>
          </p:cNvPr>
          <p:cNvSpPr>
            <a:spLocks noGrp="1"/>
          </p:cNvSpPr>
          <p:nvPr>
            <p:ph idx="1"/>
          </p:nvPr>
        </p:nvSpPr>
        <p:spPr/>
        <p:txBody>
          <a:bodyPr vert="horz" lIns="91440" tIns="45720" rIns="91440" bIns="45720" rtlCol="0" anchor="t">
            <a:normAutofit/>
          </a:bodyPr>
          <a:lstStyle/>
          <a:p>
            <a:r>
              <a:rPr lang="en-US" sz="2400" dirty="0"/>
              <a:t>Learn how to work with strings and special character sets.</a:t>
            </a:r>
            <a:endParaRPr lang="en-US" sz="2400" dirty="0">
              <a:cs typeface="Calibri"/>
            </a:endParaRPr>
          </a:p>
          <a:p>
            <a:r>
              <a:rPr lang="en-US" sz="2400" dirty="0"/>
              <a:t>Learn how to work with string built-ins that return numbers and strings.</a:t>
            </a:r>
            <a:endParaRPr lang="en-US" sz="2400" dirty="0">
              <a:cs typeface="Calibri"/>
            </a:endParaRPr>
          </a:p>
          <a:p>
            <a:r>
              <a:rPr lang="en-US" sz="2400" dirty="0"/>
              <a:t>Learn how to work with signed and unsigned numbers, numeric precision, and how to perform arithmetic functions.</a:t>
            </a:r>
            <a:endParaRPr lang="en-US" sz="2400" dirty="0">
              <a:cs typeface="Calibri"/>
            </a:endParaRPr>
          </a:p>
          <a:p>
            <a:r>
              <a:rPr lang="en-US" sz="2400" dirty="0"/>
              <a:t>Learn how to work with temporal data, like dates and timestamps with or without time zones.</a:t>
            </a:r>
            <a:endParaRPr lang="en-US" sz="2400" dirty="0">
              <a:cs typeface="Calibri"/>
            </a:endParaRPr>
          </a:p>
          <a:p>
            <a:r>
              <a:rPr lang="en-US" sz="2400" dirty="0"/>
              <a:t>Learn how to make string to date conversions and how to use other data type conversion functions.</a:t>
            </a:r>
            <a:endParaRPr lang="en-US" sz="2400" b="0" i="0">
              <a:effectLst/>
              <a:latin typeface="Calibri" charset="0"/>
              <a:ea typeface="Calibri" charset="0"/>
              <a:cs typeface="Calibri" charset="0"/>
            </a:endParaRPr>
          </a:p>
          <a:p>
            <a:endParaRPr lang="en-US" dirty="0"/>
          </a:p>
        </p:txBody>
      </p:sp>
    </p:spTree>
    <p:extLst>
      <p:ext uri="{BB962C8B-B14F-4D97-AF65-F5344CB8AC3E}">
        <p14:creationId xmlns:p14="http://schemas.microsoft.com/office/powerpoint/2010/main" val="40485807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227" y="632855"/>
            <a:ext cx="10515600" cy="563564"/>
          </a:xfrm>
        </p:spPr>
        <p:txBody>
          <a:bodyPr>
            <a:normAutofit fontScale="90000"/>
          </a:bodyPr>
          <a:lstStyle/>
          <a:p>
            <a:r>
              <a:rPr lang="en-US" dirty="0">
                <a:cs typeface="Calibri"/>
              </a:rPr>
              <a:t>Working with Numeric Data</a:t>
            </a:r>
            <a:endParaRPr lang="en-US" dirty="0"/>
          </a:p>
        </p:txBody>
      </p:sp>
      <p:sp>
        <p:nvSpPr>
          <p:cNvPr id="3" name="Content Placeholder 2"/>
          <p:cNvSpPr>
            <a:spLocks noGrp="1"/>
          </p:cNvSpPr>
          <p:nvPr>
            <p:ph idx="1"/>
          </p:nvPr>
        </p:nvSpPr>
        <p:spPr>
          <a:xfrm>
            <a:off x="734197" y="1389092"/>
            <a:ext cx="9969844" cy="1363262"/>
          </a:xfrm>
        </p:spPr>
        <p:txBody>
          <a:bodyPr vert="horz" lIns="91440" tIns="45720" rIns="91440" bIns="45720" rtlCol="0" anchor="t">
            <a:normAutofit/>
          </a:bodyPr>
          <a:lstStyle/>
          <a:p>
            <a:pPr marL="0" indent="0">
              <a:lnSpc>
                <a:spcPct val="100000"/>
              </a:lnSpc>
              <a:spcBef>
                <a:spcPts val="0"/>
              </a:spcBef>
              <a:buNone/>
              <a:defRPr/>
            </a:pPr>
            <a:r>
              <a:rPr lang="en-US" sz="2400" dirty="0">
                <a:cs typeface="Calibri"/>
              </a:rPr>
              <a:t>Numeric data generation in a database is very straightforward. We can type a number, retrieve it from another column, or generate that number using basic arithmetic calculations.</a:t>
            </a:r>
          </a:p>
        </p:txBody>
      </p:sp>
      <p:graphicFrame>
        <p:nvGraphicFramePr>
          <p:cNvPr id="7" name="Table 7">
            <a:extLst>
              <a:ext uri="{FF2B5EF4-FFF2-40B4-BE49-F238E27FC236}">
                <a16:creationId xmlns:a16="http://schemas.microsoft.com/office/drawing/2014/main" id="{6D0369C0-24D8-4687-B12B-FC3DB2DF4CDE}"/>
              </a:ext>
            </a:extLst>
          </p:cNvPr>
          <p:cNvGraphicFramePr>
            <a:graphicFrameLocks noGrp="1"/>
          </p:cNvGraphicFramePr>
          <p:nvPr>
            <p:extLst>
              <p:ext uri="{D42A27DB-BD31-4B8C-83A1-F6EECF244321}">
                <p14:modId xmlns:p14="http://schemas.microsoft.com/office/powerpoint/2010/main" val="1295725485"/>
              </p:ext>
            </p:extLst>
          </p:nvPr>
        </p:nvGraphicFramePr>
        <p:xfrm>
          <a:off x="2773650" y="3507031"/>
          <a:ext cx="3553672" cy="2011680"/>
        </p:xfrm>
        <a:graphic>
          <a:graphicData uri="http://schemas.openxmlformats.org/drawingml/2006/table">
            <a:tbl>
              <a:tblPr bandRow="1">
                <a:tableStyleId>{1FECB4D8-DB02-4DC6-A0A2-4F2EBAE1DC90}</a:tableStyleId>
              </a:tblPr>
              <a:tblGrid>
                <a:gridCol w="3553672">
                  <a:extLst>
                    <a:ext uri="{9D8B030D-6E8A-4147-A177-3AD203B41FA5}">
                      <a16:colId xmlns:a16="http://schemas.microsoft.com/office/drawing/2014/main" val="3421403586"/>
                    </a:ext>
                  </a:extLst>
                </a:gridCol>
              </a:tblGrid>
              <a:tr h="320040">
                <a:tc>
                  <a:txBody>
                    <a:bodyPr/>
                    <a:lstStyle/>
                    <a:p>
                      <a:r>
                        <a:rPr lang="en-US" sz="1600" dirty="0">
                          <a:latin typeface="Courier New"/>
                        </a:rPr>
                        <a:t>+-------------------------+</a:t>
                      </a:r>
                    </a:p>
                  </a:txBody>
                  <a:tcPr/>
                </a:tc>
                <a:extLst>
                  <a:ext uri="{0D108BD9-81ED-4DB2-BD59-A6C34878D82A}">
                    <a16:rowId xmlns:a16="http://schemas.microsoft.com/office/drawing/2014/main" val="1253522363"/>
                  </a:ext>
                </a:extLst>
              </a:tr>
              <a:tr h="320040">
                <a:tc>
                  <a:txBody>
                    <a:bodyPr/>
                    <a:lstStyle/>
                    <a:p>
                      <a:r>
                        <a:rPr lang="en-US" sz="1600" dirty="0">
                          <a:latin typeface="Courier New"/>
                        </a:rPr>
                        <a:t>|</a:t>
                      </a:r>
                      <a:r>
                        <a:rPr lang="en-US" sz="1600" dirty="0">
                          <a:latin typeface="Courier New"/>
                          <a:ea typeface="Courier New" charset="0"/>
                          <a:cs typeface="Courier New"/>
                        </a:rPr>
                        <a:t>37 * 59) / (78 – (8 * 6))</a:t>
                      </a:r>
                      <a:r>
                        <a:rPr lang="en-US" sz="1600" baseline="0" dirty="0">
                          <a:latin typeface="Courier New"/>
                        </a:rPr>
                        <a:t>|</a:t>
                      </a:r>
                      <a:endParaRPr lang="en-US" sz="1600" dirty="0">
                        <a:latin typeface="Courier New"/>
                      </a:endParaRPr>
                    </a:p>
                  </a:txBody>
                  <a:tcPr/>
                </a:tc>
                <a:extLst>
                  <a:ext uri="{0D108BD9-81ED-4DB2-BD59-A6C34878D82A}">
                    <a16:rowId xmlns:a16="http://schemas.microsoft.com/office/drawing/2014/main" val="3537441838"/>
                  </a:ext>
                </a:extLst>
              </a:tr>
              <a:tr h="320040">
                <a:tc>
                  <a:txBody>
                    <a:bodyPr/>
                    <a:lstStyle/>
                    <a:p>
                      <a:pPr lvl="0" algn="l">
                        <a:lnSpc>
                          <a:spcPct val="100000"/>
                        </a:lnSpc>
                        <a:spcBef>
                          <a:spcPts val="0"/>
                        </a:spcBef>
                        <a:spcAft>
                          <a:spcPts val="0"/>
                        </a:spcAft>
                        <a:buNone/>
                      </a:pPr>
                      <a:r>
                        <a:rPr lang="en-US" sz="1600" b="0" i="0" u="none" strike="noStrike" noProof="0" dirty="0">
                          <a:latin typeface="Courier New"/>
                        </a:rPr>
                        <a:t>+-------------------------+</a:t>
                      </a:r>
                    </a:p>
                  </a:txBody>
                  <a:tcPr/>
                </a:tc>
                <a:extLst>
                  <a:ext uri="{0D108BD9-81ED-4DB2-BD59-A6C34878D82A}">
                    <a16:rowId xmlns:a16="http://schemas.microsoft.com/office/drawing/2014/main" val="2583904412"/>
                  </a:ext>
                </a:extLst>
              </a:tr>
              <a:tr h="320040">
                <a:tc>
                  <a:txBody>
                    <a:bodyPr/>
                    <a:lstStyle/>
                    <a:p>
                      <a:pPr lvl="0" algn="l">
                        <a:lnSpc>
                          <a:spcPct val="100000"/>
                        </a:lnSpc>
                        <a:spcBef>
                          <a:spcPts val="0"/>
                        </a:spcBef>
                        <a:spcAft>
                          <a:spcPts val="0"/>
                        </a:spcAft>
                        <a:buNone/>
                      </a:pPr>
                      <a:r>
                        <a:rPr lang="en-US" sz="1600" b="0" i="0" u="none" strike="noStrike" noProof="0" dirty="0">
                          <a:latin typeface="Courier New"/>
                        </a:rPr>
                        <a:t>|                   72.77</a:t>
                      </a:r>
                      <a:r>
                        <a:rPr lang="en-US" sz="1600" b="0" i="0" u="none" strike="noStrike" baseline="0" noProof="0" dirty="0">
                          <a:latin typeface="Courier New"/>
                        </a:rPr>
                        <a:t> |</a:t>
                      </a:r>
                      <a:endParaRPr lang="en-US" sz="1600" b="0" i="0" u="none" strike="noStrike" noProof="0" dirty="0">
                        <a:latin typeface="Courier New"/>
                      </a:endParaRPr>
                    </a:p>
                  </a:txBody>
                  <a:tcPr/>
                </a:tc>
                <a:extLst>
                  <a:ext uri="{0D108BD9-81ED-4DB2-BD59-A6C34878D82A}">
                    <a16:rowId xmlns:a16="http://schemas.microsoft.com/office/drawing/2014/main" val="3927772133"/>
                  </a:ext>
                </a:extLst>
              </a:tr>
              <a:tr h="320040">
                <a:tc>
                  <a:txBody>
                    <a:bodyPr/>
                    <a:lstStyle/>
                    <a:p>
                      <a:pPr lvl="0" algn="l">
                        <a:lnSpc>
                          <a:spcPct val="100000"/>
                        </a:lnSpc>
                        <a:spcBef>
                          <a:spcPts val="0"/>
                        </a:spcBef>
                        <a:spcAft>
                          <a:spcPts val="0"/>
                        </a:spcAft>
                        <a:buNone/>
                      </a:pPr>
                      <a:r>
                        <a:rPr lang="en-US" sz="1600" b="0" i="0" u="none" strike="noStrike" noProof="0" dirty="0">
                          <a:latin typeface="Courier New"/>
                        </a:rPr>
                        <a:t>+-------------------------+</a:t>
                      </a:r>
                      <a:endParaRPr lang="en-US" sz="1600" dirty="0">
                        <a:latin typeface="Courier New"/>
                      </a:endParaRPr>
                    </a:p>
                  </a:txBody>
                  <a:tcPr/>
                </a:tc>
                <a:extLst>
                  <a:ext uri="{0D108BD9-81ED-4DB2-BD59-A6C34878D82A}">
                    <a16:rowId xmlns:a16="http://schemas.microsoft.com/office/drawing/2014/main" val="4008486363"/>
                  </a:ext>
                </a:extLst>
              </a:tr>
              <a:tr h="320040">
                <a:tc>
                  <a:txBody>
                    <a:bodyPr/>
                    <a:lstStyle/>
                    <a:p>
                      <a:pPr lvl="0" algn="l">
                        <a:lnSpc>
                          <a:spcPct val="100000"/>
                        </a:lnSpc>
                        <a:spcBef>
                          <a:spcPts val="0"/>
                        </a:spcBef>
                        <a:spcAft>
                          <a:spcPts val="0"/>
                        </a:spcAft>
                        <a:buNone/>
                      </a:pPr>
                      <a:r>
                        <a:rPr lang="en-US" sz="1600" b="0" i="0" u="none" strike="noStrike" noProof="0" dirty="0">
                          <a:latin typeface="Courier New"/>
                        </a:rPr>
                        <a:t>1 row in set (0.00 sec)</a:t>
                      </a:r>
                    </a:p>
                  </a:txBody>
                  <a:tcPr/>
                </a:tc>
                <a:extLst>
                  <a:ext uri="{0D108BD9-81ED-4DB2-BD59-A6C34878D82A}">
                    <a16:rowId xmlns:a16="http://schemas.microsoft.com/office/drawing/2014/main" val="648411499"/>
                  </a:ext>
                </a:extLst>
              </a:tr>
            </a:tbl>
          </a:graphicData>
        </a:graphic>
      </p:graphicFrame>
      <p:sp>
        <p:nvSpPr>
          <p:cNvPr id="4" name="Rectangle 3"/>
          <p:cNvSpPr/>
          <p:nvPr/>
        </p:nvSpPr>
        <p:spPr>
          <a:xfrm>
            <a:off x="934160" y="2945027"/>
            <a:ext cx="7737021" cy="369332"/>
          </a:xfrm>
          <a:prstGeom prst="rect">
            <a:avLst/>
          </a:prstGeom>
        </p:spPr>
        <p:txBody>
          <a:bodyPr wrap="square">
            <a:spAutoFit/>
          </a:bodyPr>
          <a:lstStyle/>
          <a:p>
            <a:pPr lvl="0">
              <a:defRPr/>
            </a:pPr>
            <a:r>
              <a:rPr lang="en-US" dirty="0">
                <a:latin typeface="Courier New"/>
                <a:ea typeface="Courier New" charset="0"/>
                <a:cs typeface="Courier New"/>
              </a:rPr>
              <a:t>	</a:t>
            </a:r>
            <a:r>
              <a:rPr lang="en-US" dirty="0" err="1">
                <a:latin typeface="Courier New"/>
                <a:ea typeface="Courier New" charset="0"/>
                <a:cs typeface="Courier New"/>
              </a:rPr>
              <a:t>mysql</a:t>
            </a:r>
            <a:r>
              <a:rPr lang="en-US" dirty="0">
                <a:latin typeface="Courier New"/>
                <a:ea typeface="Courier New" charset="0"/>
                <a:cs typeface="Courier New"/>
              </a:rPr>
              <a:t>&gt; SELECT (37 * 59) / (78 – (8 * 6));</a:t>
            </a:r>
          </a:p>
        </p:txBody>
      </p:sp>
    </p:spTree>
    <p:extLst>
      <p:ext uri="{BB962C8B-B14F-4D97-AF65-F5344CB8AC3E}">
        <p14:creationId xmlns:p14="http://schemas.microsoft.com/office/powerpoint/2010/main" val="29204184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227" y="632855"/>
            <a:ext cx="10515600" cy="563564"/>
          </a:xfrm>
        </p:spPr>
        <p:txBody>
          <a:bodyPr>
            <a:normAutofit fontScale="90000"/>
          </a:bodyPr>
          <a:lstStyle/>
          <a:p>
            <a:r>
              <a:rPr lang="en-US" dirty="0">
                <a:cs typeface="Calibri"/>
              </a:rPr>
              <a:t>Performing Arithmetic Functions</a:t>
            </a:r>
            <a:endParaRPr lang="en-US" dirty="0"/>
          </a:p>
        </p:txBody>
      </p:sp>
      <p:sp>
        <p:nvSpPr>
          <p:cNvPr id="3" name="Content Placeholder 2"/>
          <p:cNvSpPr>
            <a:spLocks noGrp="1"/>
          </p:cNvSpPr>
          <p:nvPr>
            <p:ph idx="1"/>
          </p:nvPr>
        </p:nvSpPr>
        <p:spPr>
          <a:xfrm>
            <a:off x="734197" y="1330099"/>
            <a:ext cx="9969844" cy="505022"/>
          </a:xfrm>
        </p:spPr>
        <p:txBody>
          <a:bodyPr vert="horz" lIns="91440" tIns="45720" rIns="91440" bIns="45720" rtlCol="0" anchor="t">
            <a:normAutofit/>
          </a:bodyPr>
          <a:lstStyle/>
          <a:p>
            <a:pPr marL="0" indent="0">
              <a:lnSpc>
                <a:spcPct val="100000"/>
              </a:lnSpc>
              <a:spcBef>
                <a:spcPts val="0"/>
              </a:spcBef>
              <a:buNone/>
              <a:defRPr/>
            </a:pPr>
            <a:r>
              <a:rPr lang="en-US" sz="2400" dirty="0">
                <a:cs typeface="Calibri"/>
              </a:rPr>
              <a:t>Some common numeric functions:</a:t>
            </a:r>
          </a:p>
        </p:txBody>
      </p:sp>
      <p:graphicFrame>
        <p:nvGraphicFramePr>
          <p:cNvPr id="5" name="Table 4"/>
          <p:cNvGraphicFramePr>
            <a:graphicFrameLocks noGrp="1"/>
          </p:cNvGraphicFramePr>
          <p:nvPr>
            <p:extLst>
              <p:ext uri="{D42A27DB-BD31-4B8C-83A1-F6EECF244321}">
                <p14:modId xmlns:p14="http://schemas.microsoft.com/office/powerpoint/2010/main" val="404470196"/>
              </p:ext>
            </p:extLst>
          </p:nvPr>
        </p:nvGraphicFramePr>
        <p:xfrm>
          <a:off x="1655119" y="1968801"/>
          <a:ext cx="4729352" cy="4079240"/>
        </p:xfrm>
        <a:graphic>
          <a:graphicData uri="http://schemas.openxmlformats.org/drawingml/2006/table">
            <a:tbl>
              <a:tblPr firstRow="1" bandRow="1">
                <a:tableStyleId>{5C22544A-7EE6-4342-B048-85BDC9FD1C3A}</a:tableStyleId>
              </a:tblPr>
              <a:tblGrid>
                <a:gridCol w="1675910">
                  <a:extLst>
                    <a:ext uri="{9D8B030D-6E8A-4147-A177-3AD203B41FA5}">
                      <a16:colId xmlns:a16="http://schemas.microsoft.com/office/drawing/2014/main" val="1775842547"/>
                    </a:ext>
                  </a:extLst>
                </a:gridCol>
                <a:gridCol w="3053442">
                  <a:extLst>
                    <a:ext uri="{9D8B030D-6E8A-4147-A177-3AD203B41FA5}">
                      <a16:colId xmlns:a16="http://schemas.microsoft.com/office/drawing/2014/main" val="3029946714"/>
                    </a:ext>
                  </a:extLst>
                </a:gridCol>
              </a:tblGrid>
              <a:tr h="370840">
                <a:tc>
                  <a:txBody>
                    <a:bodyPr/>
                    <a:lstStyle/>
                    <a:p>
                      <a:r>
                        <a:rPr lang="en-US" dirty="0"/>
                        <a:t>Function Name</a:t>
                      </a:r>
                    </a:p>
                  </a:txBody>
                  <a:tcPr/>
                </a:tc>
                <a:tc>
                  <a:txBody>
                    <a:bodyPr/>
                    <a:lstStyle/>
                    <a:p>
                      <a:r>
                        <a:rPr lang="en-US" dirty="0"/>
                        <a:t>Description</a:t>
                      </a:r>
                    </a:p>
                  </a:txBody>
                  <a:tcPr/>
                </a:tc>
                <a:extLst>
                  <a:ext uri="{0D108BD9-81ED-4DB2-BD59-A6C34878D82A}">
                    <a16:rowId xmlns:a16="http://schemas.microsoft.com/office/drawing/2014/main" val="2153173675"/>
                  </a:ext>
                </a:extLst>
              </a:tr>
              <a:tr h="370840">
                <a:tc>
                  <a:txBody>
                    <a:bodyPr/>
                    <a:lstStyle/>
                    <a:p>
                      <a:r>
                        <a:rPr lang="en-US" dirty="0" err="1"/>
                        <a:t>acos</a:t>
                      </a:r>
                      <a:r>
                        <a:rPr lang="en-US" dirty="0"/>
                        <a:t>(x)</a:t>
                      </a:r>
                    </a:p>
                  </a:txBody>
                  <a:tcPr/>
                </a:tc>
                <a:tc>
                  <a:txBody>
                    <a:bodyPr/>
                    <a:lstStyle/>
                    <a:p>
                      <a:r>
                        <a:rPr lang="en-US" dirty="0"/>
                        <a:t>Calculates the arc</a:t>
                      </a:r>
                      <a:r>
                        <a:rPr lang="en-US" baseline="0" dirty="0"/>
                        <a:t> cosine of x</a:t>
                      </a:r>
                      <a:endParaRPr lang="en-US" dirty="0"/>
                    </a:p>
                  </a:txBody>
                  <a:tcPr/>
                </a:tc>
                <a:extLst>
                  <a:ext uri="{0D108BD9-81ED-4DB2-BD59-A6C34878D82A}">
                    <a16:rowId xmlns:a16="http://schemas.microsoft.com/office/drawing/2014/main" val="794529837"/>
                  </a:ext>
                </a:extLst>
              </a:tr>
              <a:tr h="370840">
                <a:tc>
                  <a:txBody>
                    <a:bodyPr/>
                    <a:lstStyle/>
                    <a:p>
                      <a:r>
                        <a:rPr lang="en-US" dirty="0" err="1"/>
                        <a:t>asin</a:t>
                      </a:r>
                      <a:r>
                        <a:rPr lang="en-US" dirty="0"/>
                        <a:t>(x)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Calculates the arc</a:t>
                      </a:r>
                      <a:r>
                        <a:rPr lang="en-US" baseline="0" dirty="0"/>
                        <a:t> sine of x</a:t>
                      </a:r>
                      <a:endParaRPr lang="en-US" dirty="0"/>
                    </a:p>
                  </a:txBody>
                  <a:tcPr/>
                </a:tc>
                <a:extLst>
                  <a:ext uri="{0D108BD9-81ED-4DB2-BD59-A6C34878D82A}">
                    <a16:rowId xmlns:a16="http://schemas.microsoft.com/office/drawing/2014/main" val="2035669817"/>
                  </a:ext>
                </a:extLst>
              </a:tr>
              <a:tr h="370840">
                <a:tc>
                  <a:txBody>
                    <a:bodyPr/>
                    <a:lstStyle/>
                    <a:p>
                      <a:r>
                        <a:rPr lang="en-US" dirty="0" err="1"/>
                        <a:t>atan</a:t>
                      </a:r>
                      <a:r>
                        <a:rPr lang="en-US" dirty="0"/>
                        <a:t>(x)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Calculates the arc</a:t>
                      </a:r>
                      <a:r>
                        <a:rPr lang="en-US" baseline="0" dirty="0"/>
                        <a:t> tangent of x</a:t>
                      </a:r>
                      <a:endParaRPr lang="en-US" dirty="0"/>
                    </a:p>
                  </a:txBody>
                  <a:tcPr/>
                </a:tc>
                <a:extLst>
                  <a:ext uri="{0D108BD9-81ED-4DB2-BD59-A6C34878D82A}">
                    <a16:rowId xmlns:a16="http://schemas.microsoft.com/office/drawing/2014/main" val="79436714"/>
                  </a:ext>
                </a:extLst>
              </a:tr>
              <a:tr h="370840">
                <a:tc>
                  <a:txBody>
                    <a:bodyPr/>
                    <a:lstStyle/>
                    <a:p>
                      <a:r>
                        <a:rPr lang="en-US" dirty="0"/>
                        <a:t>cos(x)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Calculates the </a:t>
                      </a:r>
                      <a:r>
                        <a:rPr lang="en-US" baseline="0" dirty="0"/>
                        <a:t>cosine of x</a:t>
                      </a:r>
                      <a:endParaRPr lang="en-US" dirty="0"/>
                    </a:p>
                  </a:txBody>
                  <a:tcPr/>
                </a:tc>
                <a:extLst>
                  <a:ext uri="{0D108BD9-81ED-4DB2-BD59-A6C34878D82A}">
                    <a16:rowId xmlns:a16="http://schemas.microsoft.com/office/drawing/2014/main" val="566464883"/>
                  </a:ext>
                </a:extLst>
              </a:tr>
              <a:tr h="370840">
                <a:tc>
                  <a:txBody>
                    <a:bodyPr/>
                    <a:lstStyle/>
                    <a:p>
                      <a:r>
                        <a:rPr lang="en-US" dirty="0"/>
                        <a:t>cot(x)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Calculates the </a:t>
                      </a:r>
                      <a:r>
                        <a:rPr lang="en-US" baseline="0" dirty="0"/>
                        <a:t>cotangent of x</a:t>
                      </a:r>
                      <a:endParaRPr lang="en-US" dirty="0"/>
                    </a:p>
                  </a:txBody>
                  <a:tcPr/>
                </a:tc>
                <a:extLst>
                  <a:ext uri="{0D108BD9-81ED-4DB2-BD59-A6C34878D82A}">
                    <a16:rowId xmlns:a16="http://schemas.microsoft.com/office/drawing/2014/main" val="1547551213"/>
                  </a:ext>
                </a:extLst>
              </a:tr>
              <a:tr h="370840">
                <a:tc>
                  <a:txBody>
                    <a:bodyPr/>
                    <a:lstStyle/>
                    <a:p>
                      <a:r>
                        <a:rPr lang="en-US" dirty="0" err="1"/>
                        <a:t>exp</a:t>
                      </a:r>
                      <a:r>
                        <a:rPr lang="en-US" dirty="0"/>
                        <a:t>(x)</a:t>
                      </a:r>
                    </a:p>
                  </a:txBody>
                  <a:tcPr/>
                </a:tc>
                <a:tc>
                  <a:txBody>
                    <a:bodyPr/>
                    <a:lstStyle/>
                    <a:p>
                      <a:r>
                        <a:rPr lang="en-US" dirty="0"/>
                        <a:t>Calculates e</a:t>
                      </a:r>
                      <a:r>
                        <a:rPr lang="en-US" baseline="30000" dirty="0"/>
                        <a:t>x</a:t>
                      </a:r>
                      <a:endParaRPr lang="en-US" baseline="0" dirty="0"/>
                    </a:p>
                  </a:txBody>
                  <a:tcPr/>
                </a:tc>
                <a:extLst>
                  <a:ext uri="{0D108BD9-81ED-4DB2-BD59-A6C34878D82A}">
                    <a16:rowId xmlns:a16="http://schemas.microsoft.com/office/drawing/2014/main" val="3568787706"/>
                  </a:ext>
                </a:extLst>
              </a:tr>
              <a:tr h="370840">
                <a:tc>
                  <a:txBody>
                    <a:bodyPr/>
                    <a:lstStyle/>
                    <a:p>
                      <a:r>
                        <a:rPr lang="en-US" dirty="0"/>
                        <a:t>ln(x)</a:t>
                      </a:r>
                    </a:p>
                  </a:txBody>
                  <a:tcPr/>
                </a:tc>
                <a:tc>
                  <a:txBody>
                    <a:bodyPr/>
                    <a:lstStyle/>
                    <a:p>
                      <a:r>
                        <a:rPr lang="en-US" dirty="0"/>
                        <a:t>Calculates</a:t>
                      </a:r>
                      <a:r>
                        <a:rPr lang="en-US" baseline="0" dirty="0"/>
                        <a:t> the natural log of x</a:t>
                      </a:r>
                      <a:endParaRPr lang="en-US" dirty="0"/>
                    </a:p>
                  </a:txBody>
                  <a:tcPr/>
                </a:tc>
                <a:extLst>
                  <a:ext uri="{0D108BD9-81ED-4DB2-BD59-A6C34878D82A}">
                    <a16:rowId xmlns:a16="http://schemas.microsoft.com/office/drawing/2014/main" val="460375994"/>
                  </a:ext>
                </a:extLst>
              </a:tr>
              <a:tr h="370840">
                <a:tc>
                  <a:txBody>
                    <a:bodyPr/>
                    <a:lstStyle/>
                    <a:p>
                      <a:r>
                        <a:rPr lang="en-US" dirty="0"/>
                        <a:t>sin (x)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Calculates the sine</a:t>
                      </a:r>
                      <a:r>
                        <a:rPr lang="en-US" baseline="0" dirty="0"/>
                        <a:t> of x</a:t>
                      </a:r>
                      <a:endParaRPr lang="en-US" dirty="0"/>
                    </a:p>
                  </a:txBody>
                  <a:tcPr/>
                </a:tc>
                <a:extLst>
                  <a:ext uri="{0D108BD9-81ED-4DB2-BD59-A6C34878D82A}">
                    <a16:rowId xmlns:a16="http://schemas.microsoft.com/office/drawing/2014/main" val="3962491325"/>
                  </a:ext>
                </a:extLst>
              </a:tr>
              <a:tr h="370840">
                <a:tc>
                  <a:txBody>
                    <a:bodyPr/>
                    <a:lstStyle/>
                    <a:p>
                      <a:r>
                        <a:rPr lang="en-US" dirty="0" err="1"/>
                        <a:t>sqrt</a:t>
                      </a:r>
                      <a:r>
                        <a:rPr lang="en-US" dirty="0"/>
                        <a:t>(x)</a:t>
                      </a:r>
                    </a:p>
                  </a:txBody>
                  <a:tcPr/>
                </a:tc>
                <a:tc>
                  <a:txBody>
                    <a:bodyPr/>
                    <a:lstStyle/>
                    <a:p>
                      <a:r>
                        <a:rPr lang="en-US" dirty="0"/>
                        <a:t>Calculates</a:t>
                      </a:r>
                      <a:r>
                        <a:rPr lang="en-US" baseline="0" dirty="0"/>
                        <a:t> the square root of x</a:t>
                      </a:r>
                      <a:endParaRPr lang="en-US" dirty="0"/>
                    </a:p>
                  </a:txBody>
                  <a:tcPr/>
                </a:tc>
                <a:extLst>
                  <a:ext uri="{0D108BD9-81ED-4DB2-BD59-A6C34878D82A}">
                    <a16:rowId xmlns:a16="http://schemas.microsoft.com/office/drawing/2014/main" val="848076129"/>
                  </a:ext>
                </a:extLst>
              </a:tr>
              <a:tr h="370840">
                <a:tc>
                  <a:txBody>
                    <a:bodyPr/>
                    <a:lstStyle/>
                    <a:p>
                      <a:r>
                        <a:rPr lang="en-US" dirty="0"/>
                        <a:t>tan(x)</a:t>
                      </a:r>
                    </a:p>
                  </a:txBody>
                  <a:tcPr/>
                </a:tc>
                <a:tc>
                  <a:txBody>
                    <a:bodyPr/>
                    <a:lstStyle/>
                    <a:p>
                      <a:r>
                        <a:rPr lang="en-US" dirty="0"/>
                        <a:t>Calculates the tangent of x</a:t>
                      </a:r>
                    </a:p>
                  </a:txBody>
                  <a:tcPr/>
                </a:tc>
                <a:extLst>
                  <a:ext uri="{0D108BD9-81ED-4DB2-BD59-A6C34878D82A}">
                    <a16:rowId xmlns:a16="http://schemas.microsoft.com/office/drawing/2014/main" val="182339339"/>
                  </a:ext>
                </a:extLst>
              </a:tr>
            </a:tbl>
          </a:graphicData>
        </a:graphic>
      </p:graphicFrame>
    </p:spTree>
    <p:extLst>
      <p:ext uri="{BB962C8B-B14F-4D97-AF65-F5344CB8AC3E}">
        <p14:creationId xmlns:p14="http://schemas.microsoft.com/office/powerpoint/2010/main" val="41572918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0927" y="151850"/>
            <a:ext cx="10515600" cy="563564"/>
          </a:xfrm>
        </p:spPr>
        <p:txBody>
          <a:bodyPr>
            <a:normAutofit fontScale="90000"/>
          </a:bodyPr>
          <a:lstStyle/>
          <a:p>
            <a:r>
              <a:rPr lang="en-US" dirty="0">
                <a:cs typeface="Calibri"/>
              </a:rPr>
              <a:t>Performing Arithmetic Functions</a:t>
            </a:r>
            <a:endParaRPr lang="en-US" dirty="0"/>
          </a:p>
        </p:txBody>
      </p:sp>
      <p:sp>
        <p:nvSpPr>
          <p:cNvPr id="3" name="Content Placeholder 2"/>
          <p:cNvSpPr>
            <a:spLocks noGrp="1"/>
          </p:cNvSpPr>
          <p:nvPr>
            <p:ph idx="1"/>
          </p:nvPr>
        </p:nvSpPr>
        <p:spPr>
          <a:xfrm>
            <a:off x="734197" y="732344"/>
            <a:ext cx="9969844" cy="505022"/>
          </a:xfrm>
        </p:spPr>
        <p:txBody>
          <a:bodyPr vert="horz" lIns="91440" tIns="45720" rIns="91440" bIns="45720" rtlCol="0" anchor="t">
            <a:normAutofit/>
          </a:bodyPr>
          <a:lstStyle/>
          <a:p>
            <a:pPr marL="0" indent="0">
              <a:lnSpc>
                <a:spcPct val="100000"/>
              </a:lnSpc>
              <a:spcBef>
                <a:spcPts val="0"/>
              </a:spcBef>
              <a:buNone/>
              <a:defRPr/>
            </a:pPr>
            <a:r>
              <a:rPr lang="en-US" sz="2200" dirty="0">
                <a:cs typeface="Calibri"/>
              </a:rPr>
              <a:t>Some numeric functions that deserve a little more explanation:</a:t>
            </a:r>
          </a:p>
        </p:txBody>
      </p:sp>
      <p:sp>
        <p:nvSpPr>
          <p:cNvPr id="4" name="TextBox 3"/>
          <p:cNvSpPr txBox="1"/>
          <p:nvPr/>
        </p:nvSpPr>
        <p:spPr>
          <a:xfrm>
            <a:off x="734197" y="1254296"/>
            <a:ext cx="8801689" cy="36933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ourier New" panose="02070309020205020404" pitchFamily="49" charset="0"/>
                <a:cs typeface="Courier New" panose="02070309020205020404" pitchFamily="49" charset="0"/>
              </a:rPr>
              <a:t>mod ()</a:t>
            </a:r>
            <a:r>
              <a:rPr lang="en-US" dirty="0">
                <a:cs typeface="Courier New" panose="02070309020205020404" pitchFamily="49" charset="0"/>
              </a:rPr>
              <a:t> function: calculates the remainder when one number is divided into another.</a:t>
            </a:r>
            <a:r>
              <a:rPr lang="en-US" dirty="0">
                <a:latin typeface="Courier New" panose="02070309020205020404" pitchFamily="49" charset="0"/>
                <a:cs typeface="Courier New" panose="02070309020205020404" pitchFamily="49" charset="0"/>
              </a:rPr>
              <a:t> </a:t>
            </a:r>
          </a:p>
        </p:txBody>
      </p:sp>
      <p:graphicFrame>
        <p:nvGraphicFramePr>
          <p:cNvPr id="6" name="Table 7">
            <a:extLst>
              <a:ext uri="{FF2B5EF4-FFF2-40B4-BE49-F238E27FC236}">
                <a16:creationId xmlns:a16="http://schemas.microsoft.com/office/drawing/2014/main" id="{6D0369C0-24D8-4687-B12B-FC3DB2DF4CDE}"/>
              </a:ext>
            </a:extLst>
          </p:cNvPr>
          <p:cNvGraphicFramePr>
            <a:graphicFrameLocks noGrp="1"/>
          </p:cNvGraphicFramePr>
          <p:nvPr>
            <p:extLst>
              <p:ext uri="{D42A27DB-BD31-4B8C-83A1-F6EECF244321}">
                <p14:modId xmlns:p14="http://schemas.microsoft.com/office/powerpoint/2010/main" val="4230158657"/>
              </p:ext>
            </p:extLst>
          </p:nvPr>
        </p:nvGraphicFramePr>
        <p:xfrm>
          <a:off x="2165448" y="2026820"/>
          <a:ext cx="2324910" cy="1645920"/>
        </p:xfrm>
        <a:graphic>
          <a:graphicData uri="http://schemas.openxmlformats.org/drawingml/2006/table">
            <a:tbl>
              <a:tblPr bandRow="1">
                <a:tableStyleId>{1FECB4D8-DB02-4DC6-A0A2-4F2EBAE1DC90}</a:tableStyleId>
              </a:tblPr>
              <a:tblGrid>
                <a:gridCol w="2324910">
                  <a:extLst>
                    <a:ext uri="{9D8B030D-6E8A-4147-A177-3AD203B41FA5}">
                      <a16:colId xmlns:a16="http://schemas.microsoft.com/office/drawing/2014/main" val="3421403586"/>
                    </a:ext>
                  </a:extLst>
                </a:gridCol>
              </a:tblGrid>
              <a:tr h="259080">
                <a:tc>
                  <a:txBody>
                    <a:bodyPr/>
                    <a:lstStyle/>
                    <a:p>
                      <a:r>
                        <a:rPr lang="en-US" sz="1200" dirty="0">
                          <a:latin typeface="Courier New"/>
                        </a:rPr>
                        <a:t>+---------------------+</a:t>
                      </a:r>
                    </a:p>
                  </a:txBody>
                  <a:tcPr/>
                </a:tc>
                <a:extLst>
                  <a:ext uri="{0D108BD9-81ED-4DB2-BD59-A6C34878D82A}">
                    <a16:rowId xmlns:a16="http://schemas.microsoft.com/office/drawing/2014/main" val="1253522363"/>
                  </a:ext>
                </a:extLst>
              </a:tr>
              <a:tr h="259080">
                <a:tc>
                  <a:txBody>
                    <a:bodyPr/>
                    <a:lstStyle/>
                    <a:p>
                      <a:r>
                        <a:rPr lang="en-US" sz="1200" dirty="0">
                          <a:latin typeface="Courier New"/>
                        </a:rPr>
                        <a:t>|</a:t>
                      </a:r>
                      <a:r>
                        <a:rPr lang="en-US" sz="1200" dirty="0">
                          <a:latin typeface="Courier New"/>
                          <a:ea typeface="Courier New" charset="0"/>
                          <a:cs typeface="Courier New"/>
                        </a:rPr>
                        <a:t>MOD(22.75, 5)        </a:t>
                      </a:r>
                      <a:r>
                        <a:rPr lang="en-US" sz="1200" baseline="0" dirty="0">
                          <a:latin typeface="Courier New"/>
                        </a:rPr>
                        <a:t>|</a:t>
                      </a:r>
                      <a:endParaRPr lang="en-US" sz="1200" dirty="0">
                        <a:latin typeface="Courier New"/>
                      </a:endParaRPr>
                    </a:p>
                  </a:txBody>
                  <a:tcPr/>
                </a:tc>
                <a:extLst>
                  <a:ext uri="{0D108BD9-81ED-4DB2-BD59-A6C34878D82A}">
                    <a16:rowId xmlns:a16="http://schemas.microsoft.com/office/drawing/2014/main" val="3537441838"/>
                  </a:ext>
                </a:extLst>
              </a:tr>
              <a:tr h="259080">
                <a:tc>
                  <a:txBody>
                    <a:bodyPr/>
                    <a:lstStyle/>
                    <a:p>
                      <a:pPr lvl="0" algn="l">
                        <a:lnSpc>
                          <a:spcPct val="100000"/>
                        </a:lnSpc>
                        <a:spcBef>
                          <a:spcPts val="0"/>
                        </a:spcBef>
                        <a:spcAft>
                          <a:spcPts val="0"/>
                        </a:spcAft>
                        <a:buNone/>
                      </a:pPr>
                      <a:r>
                        <a:rPr lang="en-US" sz="1200" b="0" i="0" u="none" strike="noStrike" noProof="0" dirty="0">
                          <a:latin typeface="Courier New"/>
                        </a:rPr>
                        <a:t>+---------------------+</a:t>
                      </a:r>
                    </a:p>
                  </a:txBody>
                  <a:tcPr/>
                </a:tc>
                <a:extLst>
                  <a:ext uri="{0D108BD9-81ED-4DB2-BD59-A6C34878D82A}">
                    <a16:rowId xmlns:a16="http://schemas.microsoft.com/office/drawing/2014/main" val="2583904412"/>
                  </a:ext>
                </a:extLst>
              </a:tr>
              <a:tr h="259080">
                <a:tc>
                  <a:txBody>
                    <a:bodyPr/>
                    <a:lstStyle/>
                    <a:p>
                      <a:pPr lvl="0" algn="l">
                        <a:lnSpc>
                          <a:spcPct val="100000"/>
                        </a:lnSpc>
                        <a:spcBef>
                          <a:spcPts val="0"/>
                        </a:spcBef>
                        <a:spcAft>
                          <a:spcPts val="0"/>
                        </a:spcAft>
                        <a:buNone/>
                      </a:pPr>
                      <a:r>
                        <a:rPr lang="en-US" sz="1200" b="0" i="0" u="none" strike="noStrike" noProof="0" dirty="0">
                          <a:latin typeface="Courier New"/>
                        </a:rPr>
                        <a:t>|                2.75</a:t>
                      </a:r>
                      <a:r>
                        <a:rPr lang="en-US" sz="1200" b="0" i="0" u="none" strike="noStrike" baseline="0" noProof="0" dirty="0">
                          <a:latin typeface="Courier New"/>
                        </a:rPr>
                        <a:t> |</a:t>
                      </a:r>
                      <a:endParaRPr lang="en-US" sz="1200" b="0" i="0" u="none" strike="noStrike" noProof="0" dirty="0">
                        <a:latin typeface="Courier New"/>
                      </a:endParaRPr>
                    </a:p>
                  </a:txBody>
                  <a:tcPr/>
                </a:tc>
                <a:extLst>
                  <a:ext uri="{0D108BD9-81ED-4DB2-BD59-A6C34878D82A}">
                    <a16:rowId xmlns:a16="http://schemas.microsoft.com/office/drawing/2014/main" val="3927772133"/>
                  </a:ext>
                </a:extLst>
              </a:tr>
              <a:tr h="259080">
                <a:tc>
                  <a:txBody>
                    <a:bodyPr/>
                    <a:lstStyle/>
                    <a:p>
                      <a:pPr lvl="0" algn="l">
                        <a:lnSpc>
                          <a:spcPct val="100000"/>
                        </a:lnSpc>
                        <a:spcBef>
                          <a:spcPts val="0"/>
                        </a:spcBef>
                        <a:spcAft>
                          <a:spcPts val="0"/>
                        </a:spcAft>
                        <a:buNone/>
                      </a:pPr>
                      <a:r>
                        <a:rPr lang="en-US" sz="1200" b="0" i="0" u="none" strike="noStrike" noProof="0" dirty="0">
                          <a:latin typeface="Courier New"/>
                        </a:rPr>
                        <a:t>+---------------------+</a:t>
                      </a:r>
                      <a:endParaRPr lang="en-US" sz="1200" dirty="0">
                        <a:latin typeface="Courier New"/>
                      </a:endParaRPr>
                    </a:p>
                  </a:txBody>
                  <a:tcPr/>
                </a:tc>
                <a:extLst>
                  <a:ext uri="{0D108BD9-81ED-4DB2-BD59-A6C34878D82A}">
                    <a16:rowId xmlns:a16="http://schemas.microsoft.com/office/drawing/2014/main" val="4008486363"/>
                  </a:ext>
                </a:extLst>
              </a:tr>
              <a:tr h="259080">
                <a:tc>
                  <a:txBody>
                    <a:bodyPr/>
                    <a:lstStyle/>
                    <a:p>
                      <a:pPr lvl="0" algn="l">
                        <a:lnSpc>
                          <a:spcPct val="100000"/>
                        </a:lnSpc>
                        <a:spcBef>
                          <a:spcPts val="0"/>
                        </a:spcBef>
                        <a:spcAft>
                          <a:spcPts val="0"/>
                        </a:spcAft>
                        <a:buNone/>
                      </a:pPr>
                      <a:r>
                        <a:rPr lang="en-US" sz="1200" b="0" i="0" u="none" strike="noStrike" noProof="0" dirty="0">
                          <a:latin typeface="Courier New"/>
                        </a:rPr>
                        <a:t>1 row in set (0.00 sec)</a:t>
                      </a:r>
                    </a:p>
                  </a:txBody>
                  <a:tcPr/>
                </a:tc>
                <a:extLst>
                  <a:ext uri="{0D108BD9-81ED-4DB2-BD59-A6C34878D82A}">
                    <a16:rowId xmlns:a16="http://schemas.microsoft.com/office/drawing/2014/main" val="648411499"/>
                  </a:ext>
                </a:extLst>
              </a:tr>
            </a:tbl>
          </a:graphicData>
        </a:graphic>
      </p:graphicFrame>
      <p:sp>
        <p:nvSpPr>
          <p:cNvPr id="7" name="Rectangle 6"/>
          <p:cNvSpPr/>
          <p:nvPr/>
        </p:nvSpPr>
        <p:spPr>
          <a:xfrm>
            <a:off x="734197" y="1640558"/>
            <a:ext cx="7737021" cy="369332"/>
          </a:xfrm>
          <a:prstGeom prst="rect">
            <a:avLst/>
          </a:prstGeom>
        </p:spPr>
        <p:txBody>
          <a:bodyPr wrap="square">
            <a:spAutoFit/>
          </a:bodyPr>
          <a:lstStyle/>
          <a:p>
            <a:pPr lvl="0">
              <a:defRPr/>
            </a:pPr>
            <a:r>
              <a:rPr lang="en-US" dirty="0">
                <a:latin typeface="Courier New"/>
                <a:ea typeface="Courier New" charset="0"/>
                <a:cs typeface="Courier New"/>
              </a:rPr>
              <a:t>	</a:t>
            </a:r>
            <a:r>
              <a:rPr lang="en-US" sz="1200" dirty="0" err="1">
                <a:latin typeface="Courier New"/>
                <a:ea typeface="Courier New" charset="0"/>
                <a:cs typeface="Courier New"/>
              </a:rPr>
              <a:t>mysql</a:t>
            </a:r>
            <a:r>
              <a:rPr lang="en-US" sz="1200" dirty="0">
                <a:latin typeface="Courier New"/>
                <a:ea typeface="Courier New" charset="0"/>
                <a:cs typeface="Courier New"/>
              </a:rPr>
              <a:t>&gt; SELECT MOD(22.75, 5);</a:t>
            </a:r>
          </a:p>
        </p:txBody>
      </p:sp>
      <p:sp>
        <p:nvSpPr>
          <p:cNvPr id="8" name="TextBox 7"/>
          <p:cNvSpPr txBox="1"/>
          <p:nvPr/>
        </p:nvSpPr>
        <p:spPr>
          <a:xfrm>
            <a:off x="734196" y="3689670"/>
            <a:ext cx="8801689" cy="36933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ourier New" panose="02070309020205020404" pitchFamily="49" charset="0"/>
                <a:cs typeface="Courier New" panose="02070309020205020404" pitchFamily="49" charset="0"/>
              </a:rPr>
              <a:t>pow ()</a:t>
            </a:r>
            <a:r>
              <a:rPr lang="en-US" dirty="0">
                <a:cs typeface="Courier New" panose="02070309020205020404" pitchFamily="49" charset="0"/>
              </a:rPr>
              <a:t> function: returns one number raised to the power of the second number.</a:t>
            </a:r>
            <a:r>
              <a:rPr lang="en-US" dirty="0">
                <a:latin typeface="Courier New" panose="02070309020205020404" pitchFamily="49" charset="0"/>
                <a:cs typeface="Courier New" panose="02070309020205020404" pitchFamily="49" charset="0"/>
              </a:rPr>
              <a:t> </a:t>
            </a:r>
          </a:p>
        </p:txBody>
      </p:sp>
      <p:graphicFrame>
        <p:nvGraphicFramePr>
          <p:cNvPr id="9" name="Table 7">
            <a:extLst>
              <a:ext uri="{FF2B5EF4-FFF2-40B4-BE49-F238E27FC236}">
                <a16:creationId xmlns:a16="http://schemas.microsoft.com/office/drawing/2014/main" id="{6D0369C0-24D8-4687-B12B-FC3DB2DF4CDE}"/>
              </a:ext>
            </a:extLst>
          </p:cNvPr>
          <p:cNvGraphicFramePr>
            <a:graphicFrameLocks noGrp="1"/>
          </p:cNvGraphicFramePr>
          <p:nvPr>
            <p:extLst>
              <p:ext uri="{D42A27DB-BD31-4B8C-83A1-F6EECF244321}">
                <p14:modId xmlns:p14="http://schemas.microsoft.com/office/powerpoint/2010/main" val="911415145"/>
              </p:ext>
            </p:extLst>
          </p:nvPr>
        </p:nvGraphicFramePr>
        <p:xfrm>
          <a:off x="2165447" y="4462197"/>
          <a:ext cx="2324910" cy="1645920"/>
        </p:xfrm>
        <a:graphic>
          <a:graphicData uri="http://schemas.openxmlformats.org/drawingml/2006/table">
            <a:tbl>
              <a:tblPr bandRow="1">
                <a:tableStyleId>{1FECB4D8-DB02-4DC6-A0A2-4F2EBAE1DC90}</a:tableStyleId>
              </a:tblPr>
              <a:tblGrid>
                <a:gridCol w="2324910">
                  <a:extLst>
                    <a:ext uri="{9D8B030D-6E8A-4147-A177-3AD203B41FA5}">
                      <a16:colId xmlns:a16="http://schemas.microsoft.com/office/drawing/2014/main" val="3421403586"/>
                    </a:ext>
                  </a:extLst>
                </a:gridCol>
              </a:tblGrid>
              <a:tr h="259080">
                <a:tc>
                  <a:txBody>
                    <a:bodyPr/>
                    <a:lstStyle/>
                    <a:p>
                      <a:r>
                        <a:rPr lang="en-US" sz="1200" dirty="0">
                          <a:latin typeface="Courier New"/>
                        </a:rPr>
                        <a:t>+---------------------+</a:t>
                      </a:r>
                    </a:p>
                  </a:txBody>
                  <a:tcPr/>
                </a:tc>
                <a:extLst>
                  <a:ext uri="{0D108BD9-81ED-4DB2-BD59-A6C34878D82A}">
                    <a16:rowId xmlns:a16="http://schemas.microsoft.com/office/drawing/2014/main" val="1253522363"/>
                  </a:ext>
                </a:extLst>
              </a:tr>
              <a:tr h="259080">
                <a:tc>
                  <a:txBody>
                    <a:bodyPr/>
                    <a:lstStyle/>
                    <a:p>
                      <a:r>
                        <a:rPr lang="en-US" sz="1200" dirty="0">
                          <a:latin typeface="Courier New"/>
                        </a:rPr>
                        <a:t>|</a:t>
                      </a:r>
                      <a:r>
                        <a:rPr lang="en-US" sz="1200" dirty="0">
                          <a:latin typeface="Courier New"/>
                          <a:ea typeface="Courier New" charset="0"/>
                          <a:cs typeface="Courier New"/>
                        </a:rPr>
                        <a:t>POW(2, 8)            </a:t>
                      </a:r>
                      <a:r>
                        <a:rPr lang="en-US" sz="1200" baseline="0" dirty="0">
                          <a:latin typeface="Courier New"/>
                        </a:rPr>
                        <a:t>|</a:t>
                      </a:r>
                      <a:endParaRPr lang="en-US" sz="1200" dirty="0">
                        <a:latin typeface="Courier New"/>
                      </a:endParaRPr>
                    </a:p>
                  </a:txBody>
                  <a:tcPr/>
                </a:tc>
                <a:extLst>
                  <a:ext uri="{0D108BD9-81ED-4DB2-BD59-A6C34878D82A}">
                    <a16:rowId xmlns:a16="http://schemas.microsoft.com/office/drawing/2014/main" val="3537441838"/>
                  </a:ext>
                </a:extLst>
              </a:tr>
              <a:tr h="259080">
                <a:tc>
                  <a:txBody>
                    <a:bodyPr/>
                    <a:lstStyle/>
                    <a:p>
                      <a:pPr lvl="0" algn="l">
                        <a:lnSpc>
                          <a:spcPct val="100000"/>
                        </a:lnSpc>
                        <a:spcBef>
                          <a:spcPts val="0"/>
                        </a:spcBef>
                        <a:spcAft>
                          <a:spcPts val="0"/>
                        </a:spcAft>
                        <a:buNone/>
                      </a:pPr>
                      <a:r>
                        <a:rPr lang="en-US" sz="1200" b="0" i="0" u="none" strike="noStrike" noProof="0" dirty="0">
                          <a:latin typeface="Courier New"/>
                        </a:rPr>
                        <a:t>+---------------------+</a:t>
                      </a:r>
                    </a:p>
                  </a:txBody>
                  <a:tcPr/>
                </a:tc>
                <a:extLst>
                  <a:ext uri="{0D108BD9-81ED-4DB2-BD59-A6C34878D82A}">
                    <a16:rowId xmlns:a16="http://schemas.microsoft.com/office/drawing/2014/main" val="2583904412"/>
                  </a:ext>
                </a:extLst>
              </a:tr>
              <a:tr h="259080">
                <a:tc>
                  <a:txBody>
                    <a:bodyPr/>
                    <a:lstStyle/>
                    <a:p>
                      <a:pPr lvl="0" algn="l">
                        <a:lnSpc>
                          <a:spcPct val="100000"/>
                        </a:lnSpc>
                        <a:spcBef>
                          <a:spcPts val="0"/>
                        </a:spcBef>
                        <a:spcAft>
                          <a:spcPts val="0"/>
                        </a:spcAft>
                        <a:buNone/>
                      </a:pPr>
                      <a:r>
                        <a:rPr lang="en-US" sz="1200" b="0" i="0" u="none" strike="noStrike" noProof="0" dirty="0">
                          <a:latin typeface="Courier New"/>
                        </a:rPr>
                        <a:t>|                 256</a:t>
                      </a:r>
                      <a:r>
                        <a:rPr lang="en-US" sz="1200" b="0" i="0" u="none" strike="noStrike" baseline="0" noProof="0" dirty="0">
                          <a:latin typeface="Courier New"/>
                        </a:rPr>
                        <a:t> |</a:t>
                      </a:r>
                      <a:endParaRPr lang="en-US" sz="1200" b="0" i="0" u="none" strike="noStrike" noProof="0" dirty="0">
                        <a:latin typeface="Courier New"/>
                      </a:endParaRPr>
                    </a:p>
                  </a:txBody>
                  <a:tcPr/>
                </a:tc>
                <a:extLst>
                  <a:ext uri="{0D108BD9-81ED-4DB2-BD59-A6C34878D82A}">
                    <a16:rowId xmlns:a16="http://schemas.microsoft.com/office/drawing/2014/main" val="3927772133"/>
                  </a:ext>
                </a:extLst>
              </a:tr>
              <a:tr h="259080">
                <a:tc>
                  <a:txBody>
                    <a:bodyPr/>
                    <a:lstStyle/>
                    <a:p>
                      <a:pPr lvl="0" algn="l">
                        <a:lnSpc>
                          <a:spcPct val="100000"/>
                        </a:lnSpc>
                        <a:spcBef>
                          <a:spcPts val="0"/>
                        </a:spcBef>
                        <a:spcAft>
                          <a:spcPts val="0"/>
                        </a:spcAft>
                        <a:buNone/>
                      </a:pPr>
                      <a:r>
                        <a:rPr lang="en-US" sz="1200" b="0" i="0" u="none" strike="noStrike" noProof="0" dirty="0">
                          <a:latin typeface="Courier New"/>
                        </a:rPr>
                        <a:t>+---------------------+</a:t>
                      </a:r>
                      <a:endParaRPr lang="en-US" sz="1200" dirty="0">
                        <a:latin typeface="Courier New"/>
                      </a:endParaRPr>
                    </a:p>
                  </a:txBody>
                  <a:tcPr/>
                </a:tc>
                <a:extLst>
                  <a:ext uri="{0D108BD9-81ED-4DB2-BD59-A6C34878D82A}">
                    <a16:rowId xmlns:a16="http://schemas.microsoft.com/office/drawing/2014/main" val="4008486363"/>
                  </a:ext>
                </a:extLst>
              </a:tr>
              <a:tr h="259080">
                <a:tc>
                  <a:txBody>
                    <a:bodyPr/>
                    <a:lstStyle/>
                    <a:p>
                      <a:pPr lvl="0" algn="l">
                        <a:lnSpc>
                          <a:spcPct val="100000"/>
                        </a:lnSpc>
                        <a:spcBef>
                          <a:spcPts val="0"/>
                        </a:spcBef>
                        <a:spcAft>
                          <a:spcPts val="0"/>
                        </a:spcAft>
                        <a:buNone/>
                      </a:pPr>
                      <a:r>
                        <a:rPr lang="en-US" sz="1200" b="0" i="0" u="none" strike="noStrike" noProof="0" dirty="0">
                          <a:latin typeface="Courier New"/>
                        </a:rPr>
                        <a:t>1 row in set (0.00 sec)</a:t>
                      </a:r>
                    </a:p>
                  </a:txBody>
                  <a:tcPr/>
                </a:tc>
                <a:extLst>
                  <a:ext uri="{0D108BD9-81ED-4DB2-BD59-A6C34878D82A}">
                    <a16:rowId xmlns:a16="http://schemas.microsoft.com/office/drawing/2014/main" val="648411499"/>
                  </a:ext>
                </a:extLst>
              </a:tr>
            </a:tbl>
          </a:graphicData>
        </a:graphic>
      </p:graphicFrame>
      <p:sp>
        <p:nvSpPr>
          <p:cNvPr id="10" name="Rectangle 9"/>
          <p:cNvSpPr/>
          <p:nvPr/>
        </p:nvSpPr>
        <p:spPr>
          <a:xfrm>
            <a:off x="734196" y="4075932"/>
            <a:ext cx="7737021" cy="369332"/>
          </a:xfrm>
          <a:prstGeom prst="rect">
            <a:avLst/>
          </a:prstGeom>
        </p:spPr>
        <p:txBody>
          <a:bodyPr wrap="square">
            <a:spAutoFit/>
          </a:bodyPr>
          <a:lstStyle/>
          <a:p>
            <a:pPr lvl="0">
              <a:defRPr/>
            </a:pPr>
            <a:r>
              <a:rPr lang="en-US" dirty="0">
                <a:latin typeface="Courier New"/>
                <a:ea typeface="Courier New" charset="0"/>
                <a:cs typeface="Courier New"/>
              </a:rPr>
              <a:t>	</a:t>
            </a:r>
            <a:r>
              <a:rPr lang="en-US" sz="1200" dirty="0" err="1">
                <a:latin typeface="Courier New"/>
                <a:ea typeface="Courier New" charset="0"/>
                <a:cs typeface="Courier New"/>
              </a:rPr>
              <a:t>mysql</a:t>
            </a:r>
            <a:r>
              <a:rPr lang="en-US" sz="1200" dirty="0">
                <a:latin typeface="Courier New"/>
                <a:ea typeface="Courier New" charset="0"/>
                <a:cs typeface="Courier New"/>
              </a:rPr>
              <a:t>&gt; SELECT POW(2, 8);</a:t>
            </a:r>
          </a:p>
        </p:txBody>
      </p:sp>
    </p:spTree>
    <p:extLst>
      <p:ext uri="{BB962C8B-B14F-4D97-AF65-F5344CB8AC3E}">
        <p14:creationId xmlns:p14="http://schemas.microsoft.com/office/powerpoint/2010/main" val="2085224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63" y="682716"/>
            <a:ext cx="10515600" cy="563564"/>
          </a:xfrm>
        </p:spPr>
        <p:txBody>
          <a:bodyPr>
            <a:normAutofit fontScale="90000"/>
          </a:bodyPr>
          <a:lstStyle/>
          <a:p>
            <a:r>
              <a:rPr lang="en-US" dirty="0">
                <a:cs typeface="Calibri"/>
              </a:rPr>
              <a:t>Controlling Number Precision</a:t>
            </a:r>
            <a:endParaRPr lang="en-US" dirty="0"/>
          </a:p>
        </p:txBody>
      </p:sp>
      <p:sp>
        <p:nvSpPr>
          <p:cNvPr id="5" name="TextBox 4"/>
          <p:cNvSpPr txBox="1"/>
          <p:nvPr/>
        </p:nvSpPr>
        <p:spPr>
          <a:xfrm>
            <a:off x="612763" y="1332395"/>
            <a:ext cx="9568101" cy="2554545"/>
          </a:xfrm>
          <a:prstGeom prst="rect">
            <a:avLst/>
          </a:prstGeom>
          <a:noFill/>
        </p:spPr>
        <p:txBody>
          <a:bodyPr wrap="square" rtlCol="0">
            <a:spAutoFit/>
          </a:bodyPr>
          <a:lstStyle/>
          <a:p>
            <a:r>
              <a:rPr lang="en-US" sz="1600" dirty="0"/>
              <a:t>We can control the precision of floating-point numbers using the following four functions:</a:t>
            </a:r>
          </a:p>
          <a:p>
            <a:endParaRPr lang="en-US" sz="1600" dirty="0"/>
          </a:p>
          <a:p>
            <a:pPr marL="285750" indent="-285750">
              <a:buFont typeface="Arial" panose="020B0604020202020204" pitchFamily="34" charset="0"/>
              <a:buChar char="•"/>
            </a:pPr>
            <a:r>
              <a:rPr lang="en-US" sz="1600" dirty="0">
                <a:latin typeface="Courier New" panose="02070309020205020404" pitchFamily="49" charset="0"/>
                <a:cs typeface="Courier New" panose="02070309020205020404" pitchFamily="49" charset="0"/>
              </a:rPr>
              <a:t>ceil()</a:t>
            </a:r>
          </a:p>
          <a:p>
            <a:pPr marL="285750" indent="-285750">
              <a:buFont typeface="Arial" panose="020B0604020202020204" pitchFamily="34" charset="0"/>
              <a:buChar char="•"/>
            </a:pPr>
            <a:r>
              <a:rPr lang="en-US" sz="1600" dirty="0">
                <a:latin typeface="Courier New" panose="02070309020205020404" pitchFamily="49" charset="0"/>
                <a:cs typeface="Courier New" panose="02070309020205020404" pitchFamily="49" charset="0"/>
              </a:rPr>
              <a:t>floor()</a:t>
            </a:r>
          </a:p>
          <a:p>
            <a:pPr marL="285750" indent="-285750">
              <a:buFont typeface="Arial" panose="020B0604020202020204" pitchFamily="34" charset="0"/>
              <a:buChar char="•"/>
            </a:pPr>
            <a:r>
              <a:rPr lang="en-US" sz="1600" dirty="0">
                <a:latin typeface="Courier New" panose="02070309020205020404" pitchFamily="49" charset="0"/>
                <a:cs typeface="Courier New" panose="02070309020205020404" pitchFamily="49" charset="0"/>
              </a:rPr>
              <a:t>round ()</a:t>
            </a:r>
          </a:p>
          <a:p>
            <a:pPr marL="285750" indent="-285750">
              <a:buFont typeface="Arial" panose="020B0604020202020204" pitchFamily="34" charset="0"/>
              <a:buChar char="•"/>
            </a:pPr>
            <a:r>
              <a:rPr lang="en-US" sz="1600" dirty="0">
                <a:latin typeface="Courier New" panose="02070309020205020404" pitchFamily="49" charset="0"/>
                <a:cs typeface="Courier New" panose="02070309020205020404" pitchFamily="49" charset="0"/>
              </a:rPr>
              <a:t>truncate ()</a:t>
            </a:r>
          </a:p>
          <a:p>
            <a:pPr marL="285750" indent="-285750">
              <a:buFont typeface="Arial" panose="020B0604020202020204" pitchFamily="34" charset="0"/>
              <a:buChar char="•"/>
            </a:pPr>
            <a:endParaRPr lang="en-US" sz="1600" dirty="0">
              <a:latin typeface="Courier New" panose="02070309020205020404" pitchFamily="49" charset="0"/>
              <a:cs typeface="Courier New" panose="02070309020205020404" pitchFamily="49" charset="0"/>
            </a:endParaRPr>
          </a:p>
          <a:p>
            <a:r>
              <a:rPr lang="en-US" sz="1600" dirty="0">
                <a:cs typeface="Courier New" panose="02070309020205020404" pitchFamily="49" charset="0"/>
              </a:rPr>
              <a:t>The</a:t>
            </a:r>
            <a:r>
              <a:rPr lang="en-US" sz="1600" dirty="0">
                <a:latin typeface="Courier New" panose="02070309020205020404" pitchFamily="49" charset="0"/>
                <a:cs typeface="Courier New" panose="02070309020205020404" pitchFamily="49" charset="0"/>
              </a:rPr>
              <a:t> ceil()</a:t>
            </a:r>
            <a:r>
              <a:rPr lang="en-US" sz="1600" dirty="0">
                <a:cs typeface="Courier New" panose="02070309020205020404" pitchFamily="49" charset="0"/>
              </a:rPr>
              <a:t> and </a:t>
            </a:r>
            <a:r>
              <a:rPr lang="en-US" sz="1600" dirty="0">
                <a:latin typeface="Courier New" panose="02070309020205020404" pitchFamily="49" charset="0"/>
                <a:cs typeface="Courier New" panose="02070309020205020404" pitchFamily="49" charset="0"/>
              </a:rPr>
              <a:t>floor()</a:t>
            </a:r>
            <a:r>
              <a:rPr lang="en-US" sz="1600" dirty="0">
                <a:cs typeface="Courier New" panose="02070309020205020404" pitchFamily="49" charset="0"/>
              </a:rPr>
              <a:t> functions are used to round numbers either up or down to the nearest integer. When using </a:t>
            </a:r>
            <a:r>
              <a:rPr lang="en-US" sz="1600" dirty="0">
                <a:latin typeface="Courier New" panose="02070309020205020404" pitchFamily="49" charset="0"/>
                <a:cs typeface="Courier New" panose="02070309020205020404" pitchFamily="49" charset="0"/>
              </a:rPr>
              <a:t>ceil()</a:t>
            </a:r>
            <a:r>
              <a:rPr lang="en-US" sz="1600" dirty="0">
                <a:cs typeface="Courier New" panose="02070309020205020404" pitchFamily="49" charset="0"/>
              </a:rPr>
              <a:t> the number will round up, no matter how small the decimal portion. The </a:t>
            </a:r>
            <a:r>
              <a:rPr lang="en-US" sz="1600" dirty="0">
                <a:latin typeface="Courier New" panose="02070309020205020404" pitchFamily="49" charset="0"/>
                <a:cs typeface="Courier New" panose="02070309020205020404" pitchFamily="49" charset="0"/>
              </a:rPr>
              <a:t>floor()</a:t>
            </a:r>
            <a:r>
              <a:rPr lang="en-US" sz="1600" dirty="0">
                <a:cs typeface="Courier New" panose="02070309020205020404" pitchFamily="49" charset="0"/>
              </a:rPr>
              <a:t> function will round down, no matter how large the decimal portion.</a:t>
            </a:r>
            <a:endParaRPr lang="en-US" sz="1600" dirty="0">
              <a:latin typeface="Courier New" panose="02070309020205020404" pitchFamily="49" charset="0"/>
              <a:cs typeface="Courier New" panose="02070309020205020404" pitchFamily="49" charset="0"/>
            </a:endParaRPr>
          </a:p>
        </p:txBody>
      </p:sp>
      <p:sp>
        <p:nvSpPr>
          <p:cNvPr id="12" name="Rectangle 11"/>
          <p:cNvSpPr/>
          <p:nvPr/>
        </p:nvSpPr>
        <p:spPr>
          <a:xfrm>
            <a:off x="1850498" y="3973055"/>
            <a:ext cx="6305623" cy="307777"/>
          </a:xfrm>
          <a:prstGeom prst="rect">
            <a:avLst/>
          </a:prstGeom>
        </p:spPr>
        <p:txBody>
          <a:bodyPr wrap="square">
            <a:spAutoFit/>
          </a:bodyPr>
          <a:lstStyle/>
          <a:p>
            <a:pPr lvl="0">
              <a:defRPr/>
            </a:pPr>
            <a:r>
              <a:rPr lang="en-US" sz="1400" dirty="0" err="1">
                <a:latin typeface="Courier New"/>
                <a:ea typeface="Courier New" charset="0"/>
                <a:cs typeface="Courier New"/>
              </a:rPr>
              <a:t>mysql</a:t>
            </a:r>
            <a:r>
              <a:rPr lang="en-US" sz="1400" dirty="0">
                <a:latin typeface="Courier New"/>
                <a:ea typeface="Courier New" charset="0"/>
                <a:cs typeface="Courier New"/>
              </a:rPr>
              <a:t>&gt; SELECT CEIL(72.0000000001), FLOOR (72.9999999999);</a:t>
            </a:r>
          </a:p>
        </p:txBody>
      </p:sp>
      <p:graphicFrame>
        <p:nvGraphicFramePr>
          <p:cNvPr id="13" name="Table 12">
            <a:extLst>
              <a:ext uri="{FF2B5EF4-FFF2-40B4-BE49-F238E27FC236}">
                <a16:creationId xmlns:a16="http://schemas.microsoft.com/office/drawing/2014/main" id="{6D0369C0-24D8-4687-B12B-FC3DB2DF4CDE}"/>
              </a:ext>
            </a:extLst>
          </p:cNvPr>
          <p:cNvGraphicFramePr>
            <a:graphicFrameLocks noGrp="1"/>
          </p:cNvGraphicFramePr>
          <p:nvPr>
            <p:extLst>
              <p:ext uri="{D42A27DB-BD31-4B8C-83A1-F6EECF244321}">
                <p14:modId xmlns:p14="http://schemas.microsoft.com/office/powerpoint/2010/main" val="274150359"/>
              </p:ext>
            </p:extLst>
          </p:nvPr>
        </p:nvGraphicFramePr>
        <p:xfrm>
          <a:off x="2763110" y="4366947"/>
          <a:ext cx="4952140" cy="1645920"/>
        </p:xfrm>
        <a:graphic>
          <a:graphicData uri="http://schemas.openxmlformats.org/drawingml/2006/table">
            <a:tbl>
              <a:tblPr bandRow="1">
                <a:tableStyleId>{1FECB4D8-DB02-4DC6-A0A2-4F2EBAE1DC90}</a:tableStyleId>
              </a:tblPr>
              <a:tblGrid>
                <a:gridCol w="2208940">
                  <a:extLst>
                    <a:ext uri="{9D8B030D-6E8A-4147-A177-3AD203B41FA5}">
                      <a16:colId xmlns:a16="http://schemas.microsoft.com/office/drawing/2014/main" val="3421403586"/>
                    </a:ext>
                  </a:extLst>
                </a:gridCol>
                <a:gridCol w="2743200">
                  <a:extLst>
                    <a:ext uri="{9D8B030D-6E8A-4147-A177-3AD203B41FA5}">
                      <a16:colId xmlns:a16="http://schemas.microsoft.com/office/drawing/2014/main" val="3891095209"/>
                    </a:ext>
                  </a:extLst>
                </a:gridCol>
              </a:tblGrid>
              <a:tr h="173180">
                <a:tc gridSpan="2">
                  <a:txBody>
                    <a:bodyPr/>
                    <a:lstStyle/>
                    <a:p>
                      <a:r>
                        <a:rPr lang="en-US" sz="1200" dirty="0">
                          <a:latin typeface="Courier New"/>
                        </a:rPr>
                        <a:t>+-----------------------+----------------------+</a:t>
                      </a:r>
                    </a:p>
                  </a:txBody>
                  <a:tcPr/>
                </a:tc>
                <a:tc hMerge="1">
                  <a:txBody>
                    <a:bodyPr/>
                    <a:lstStyle/>
                    <a:p>
                      <a:endParaRPr lang="en-US"/>
                    </a:p>
                  </a:txBody>
                  <a:tcPr/>
                </a:tc>
                <a:extLst>
                  <a:ext uri="{0D108BD9-81ED-4DB2-BD59-A6C34878D82A}">
                    <a16:rowId xmlns:a16="http://schemas.microsoft.com/office/drawing/2014/main" val="1253522363"/>
                  </a:ext>
                </a:extLst>
              </a:tr>
              <a:tr h="1731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ourier New"/>
                        </a:rPr>
                        <a:t>| </a:t>
                      </a:r>
                      <a:r>
                        <a:rPr lang="en-US" sz="1200" dirty="0">
                          <a:latin typeface="Courier New"/>
                          <a:ea typeface="Courier New" charset="0"/>
                          <a:cs typeface="Courier New"/>
                        </a:rPr>
                        <a:t>CEIL(72.0000000001)</a:t>
                      </a:r>
                      <a:endParaRPr lang="en-US" sz="1200" dirty="0">
                        <a:latin typeface="Courier New"/>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ourier New"/>
                        </a:rPr>
                        <a:t>| </a:t>
                      </a:r>
                      <a:r>
                        <a:rPr lang="en-US" sz="1200" dirty="0">
                          <a:latin typeface="Courier New"/>
                          <a:ea typeface="Courier New" charset="0"/>
                          <a:cs typeface="Courier New"/>
                        </a:rPr>
                        <a:t>FLOOR (72.9999999999)|</a:t>
                      </a:r>
                      <a:endParaRPr lang="en-US" sz="1200" dirty="0">
                        <a:latin typeface="Courier New"/>
                      </a:endParaRPr>
                    </a:p>
                  </a:txBody>
                  <a:tcPr/>
                </a:tc>
                <a:extLst>
                  <a:ext uri="{0D108BD9-81ED-4DB2-BD59-A6C34878D82A}">
                    <a16:rowId xmlns:a16="http://schemas.microsoft.com/office/drawing/2014/main" val="3537441838"/>
                  </a:ext>
                </a:extLst>
              </a:tr>
              <a:tr h="173180">
                <a:tc gridSpan="2">
                  <a:txBody>
                    <a:bodyPr/>
                    <a:lstStyle/>
                    <a:p>
                      <a:pPr lvl="0" algn="l">
                        <a:lnSpc>
                          <a:spcPct val="100000"/>
                        </a:lnSpc>
                        <a:spcBef>
                          <a:spcPts val="0"/>
                        </a:spcBef>
                        <a:spcAft>
                          <a:spcPts val="0"/>
                        </a:spcAft>
                        <a:buNone/>
                      </a:pPr>
                      <a:r>
                        <a:rPr lang="en-US" sz="1200" b="0" i="0" u="none" strike="noStrike" noProof="0" dirty="0">
                          <a:latin typeface="Courier New"/>
                        </a:rPr>
                        <a:t>+-----------------------+----------------------+</a:t>
                      </a:r>
                    </a:p>
                  </a:txBody>
                  <a:tcPr/>
                </a:tc>
                <a:tc hMerge="1">
                  <a:txBody>
                    <a:bodyPr/>
                    <a:lstStyle/>
                    <a:p>
                      <a:endParaRPr lang="en-US"/>
                    </a:p>
                  </a:txBody>
                  <a:tcPr/>
                </a:tc>
                <a:extLst>
                  <a:ext uri="{0D108BD9-81ED-4DB2-BD59-A6C34878D82A}">
                    <a16:rowId xmlns:a16="http://schemas.microsoft.com/office/drawing/2014/main" val="2583904412"/>
                  </a:ext>
                </a:extLst>
              </a:tr>
              <a:tr h="269833">
                <a:tc>
                  <a:txBody>
                    <a:bodyPr/>
                    <a:lstStyle/>
                    <a:p>
                      <a:pPr lvl="0" algn="l">
                        <a:lnSpc>
                          <a:spcPct val="100000"/>
                        </a:lnSpc>
                        <a:spcBef>
                          <a:spcPts val="0"/>
                        </a:spcBef>
                        <a:spcAft>
                          <a:spcPts val="0"/>
                        </a:spcAft>
                        <a:buNone/>
                      </a:pPr>
                      <a:r>
                        <a:rPr lang="en-US" sz="1200" b="0" i="0" u="none" strike="noStrike" noProof="0" dirty="0">
                          <a:latin typeface="Courier New"/>
                        </a:rPr>
                        <a:t>|                   73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noProof="0" dirty="0">
                          <a:latin typeface="Courier New"/>
                        </a:rPr>
                        <a:t>|                    72|</a:t>
                      </a:r>
                    </a:p>
                  </a:txBody>
                  <a:tcPr/>
                </a:tc>
                <a:extLst>
                  <a:ext uri="{0D108BD9-81ED-4DB2-BD59-A6C34878D82A}">
                    <a16:rowId xmlns:a16="http://schemas.microsoft.com/office/drawing/2014/main" val="3927772133"/>
                  </a:ext>
                </a:extLst>
              </a:tr>
              <a:tr h="173180">
                <a:tc gridSpan="2">
                  <a:txBody>
                    <a:bodyPr/>
                    <a:lstStyle/>
                    <a:p>
                      <a:pPr lvl="0" algn="l">
                        <a:lnSpc>
                          <a:spcPct val="100000"/>
                        </a:lnSpc>
                        <a:spcBef>
                          <a:spcPts val="0"/>
                        </a:spcBef>
                        <a:spcAft>
                          <a:spcPts val="0"/>
                        </a:spcAft>
                        <a:buNone/>
                      </a:pPr>
                      <a:r>
                        <a:rPr lang="en-US" sz="1200" b="0" i="0" u="none" strike="noStrike" noProof="0" dirty="0">
                          <a:latin typeface="Courier New"/>
                        </a:rPr>
                        <a:t>+-----------------------+----------------------+</a:t>
                      </a:r>
                      <a:endParaRPr lang="en-US" sz="1200" dirty="0">
                        <a:latin typeface="Courier New"/>
                      </a:endParaRPr>
                    </a:p>
                  </a:txBody>
                  <a:tcPr/>
                </a:tc>
                <a:tc hMerge="1">
                  <a:txBody>
                    <a:bodyPr/>
                    <a:lstStyle/>
                    <a:p>
                      <a:endParaRPr lang="en-US"/>
                    </a:p>
                  </a:txBody>
                  <a:tcPr/>
                </a:tc>
                <a:extLst>
                  <a:ext uri="{0D108BD9-81ED-4DB2-BD59-A6C34878D82A}">
                    <a16:rowId xmlns:a16="http://schemas.microsoft.com/office/drawing/2014/main" val="4008486363"/>
                  </a:ext>
                </a:extLst>
              </a:tr>
              <a:tr h="173180">
                <a:tc gridSpan="2">
                  <a:txBody>
                    <a:bodyPr/>
                    <a:lstStyle/>
                    <a:p>
                      <a:pPr lvl="0" algn="l">
                        <a:lnSpc>
                          <a:spcPct val="100000"/>
                        </a:lnSpc>
                        <a:spcBef>
                          <a:spcPts val="0"/>
                        </a:spcBef>
                        <a:spcAft>
                          <a:spcPts val="0"/>
                        </a:spcAft>
                        <a:buNone/>
                      </a:pPr>
                      <a:r>
                        <a:rPr lang="en-US" sz="1200" b="0" i="0" u="none" strike="noStrike" noProof="0" dirty="0">
                          <a:latin typeface="Courier New"/>
                        </a:rPr>
                        <a:t>1 row in set (0.00 sec)</a:t>
                      </a:r>
                    </a:p>
                  </a:txBody>
                  <a:tcPr/>
                </a:tc>
                <a:tc hMerge="1">
                  <a:txBody>
                    <a:bodyPr/>
                    <a:lstStyle/>
                    <a:p>
                      <a:endParaRPr lang="en-US"/>
                    </a:p>
                  </a:txBody>
                  <a:tcPr/>
                </a:tc>
                <a:extLst>
                  <a:ext uri="{0D108BD9-81ED-4DB2-BD59-A6C34878D82A}">
                    <a16:rowId xmlns:a16="http://schemas.microsoft.com/office/drawing/2014/main" val="648411499"/>
                  </a:ext>
                </a:extLst>
              </a:tr>
            </a:tbl>
          </a:graphicData>
        </a:graphic>
      </p:graphicFrame>
    </p:spTree>
    <p:extLst>
      <p:ext uri="{BB962C8B-B14F-4D97-AF65-F5344CB8AC3E}">
        <p14:creationId xmlns:p14="http://schemas.microsoft.com/office/powerpoint/2010/main" val="33874874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63" y="593031"/>
            <a:ext cx="10515600" cy="563564"/>
          </a:xfrm>
        </p:spPr>
        <p:txBody>
          <a:bodyPr>
            <a:normAutofit fontScale="90000"/>
          </a:bodyPr>
          <a:lstStyle/>
          <a:p>
            <a:r>
              <a:rPr lang="en-US" dirty="0">
                <a:cs typeface="Calibri"/>
              </a:rPr>
              <a:t>Controlling Number Precision</a:t>
            </a:r>
            <a:endParaRPr lang="en-US" dirty="0"/>
          </a:p>
        </p:txBody>
      </p:sp>
      <p:sp>
        <p:nvSpPr>
          <p:cNvPr id="5" name="TextBox 4"/>
          <p:cNvSpPr txBox="1"/>
          <p:nvPr/>
        </p:nvSpPr>
        <p:spPr>
          <a:xfrm>
            <a:off x="612763" y="1189547"/>
            <a:ext cx="9568101" cy="338554"/>
          </a:xfrm>
          <a:prstGeom prst="rect">
            <a:avLst/>
          </a:prstGeom>
          <a:noFill/>
        </p:spPr>
        <p:txBody>
          <a:bodyPr wrap="square" rtlCol="0">
            <a:spAutoFit/>
          </a:bodyPr>
          <a:lstStyle/>
          <a:p>
            <a:r>
              <a:rPr lang="en-US" sz="1600" dirty="0">
                <a:cs typeface="Courier New" panose="02070309020205020404" pitchFamily="49" charset="0"/>
              </a:rPr>
              <a:t>The</a:t>
            </a:r>
            <a:r>
              <a:rPr lang="en-US" sz="1600" dirty="0">
                <a:latin typeface="Courier New" panose="02070309020205020404" pitchFamily="49" charset="0"/>
                <a:cs typeface="Courier New" panose="02070309020205020404" pitchFamily="49" charset="0"/>
              </a:rPr>
              <a:t> round()</a:t>
            </a:r>
            <a:r>
              <a:rPr lang="en-US" sz="1600" dirty="0">
                <a:cs typeface="Courier New" panose="02070309020205020404" pitchFamily="49" charset="0"/>
              </a:rPr>
              <a:t> function will round up or down based upon the </a:t>
            </a:r>
            <a:r>
              <a:rPr lang="en-US" sz="1600" i="1" dirty="0">
                <a:cs typeface="Courier New" panose="02070309020205020404" pitchFamily="49" charset="0"/>
              </a:rPr>
              <a:t>midpoint</a:t>
            </a:r>
            <a:r>
              <a:rPr lang="en-US" sz="1600" dirty="0">
                <a:cs typeface="Courier New" panose="02070309020205020404" pitchFamily="49" charset="0"/>
              </a:rPr>
              <a:t> between two integers.</a:t>
            </a:r>
            <a:endParaRPr lang="en-US" sz="1600" dirty="0">
              <a:latin typeface="Courier New" panose="02070309020205020404" pitchFamily="49" charset="0"/>
              <a:cs typeface="Courier New" panose="02070309020205020404" pitchFamily="49" charset="0"/>
            </a:endParaRPr>
          </a:p>
        </p:txBody>
      </p:sp>
      <p:sp>
        <p:nvSpPr>
          <p:cNvPr id="12" name="Rectangle 11"/>
          <p:cNvSpPr/>
          <p:nvPr/>
        </p:nvSpPr>
        <p:spPr>
          <a:xfrm>
            <a:off x="1270834" y="1561053"/>
            <a:ext cx="6681180" cy="307777"/>
          </a:xfrm>
          <a:prstGeom prst="rect">
            <a:avLst/>
          </a:prstGeom>
        </p:spPr>
        <p:txBody>
          <a:bodyPr wrap="square">
            <a:spAutoFit/>
          </a:bodyPr>
          <a:lstStyle/>
          <a:p>
            <a:pPr lvl="0">
              <a:defRPr/>
            </a:pPr>
            <a:r>
              <a:rPr lang="en-US" sz="1400" dirty="0" err="1">
                <a:latin typeface="Courier New"/>
                <a:ea typeface="Courier New" charset="0"/>
                <a:cs typeface="Courier New"/>
              </a:rPr>
              <a:t>mysql</a:t>
            </a:r>
            <a:r>
              <a:rPr lang="en-US" sz="1400" dirty="0">
                <a:latin typeface="Courier New"/>
                <a:ea typeface="Courier New" charset="0"/>
                <a:cs typeface="Courier New"/>
              </a:rPr>
              <a:t>&gt; SELECT ROUND(72.499999), ROUND(72.5) ROUND(72.500001);</a:t>
            </a:r>
          </a:p>
        </p:txBody>
      </p:sp>
      <p:graphicFrame>
        <p:nvGraphicFramePr>
          <p:cNvPr id="13" name="Table 12">
            <a:extLst>
              <a:ext uri="{FF2B5EF4-FFF2-40B4-BE49-F238E27FC236}">
                <a16:creationId xmlns:a16="http://schemas.microsoft.com/office/drawing/2014/main" id="{6D0369C0-24D8-4687-B12B-FC3DB2DF4CDE}"/>
              </a:ext>
            </a:extLst>
          </p:cNvPr>
          <p:cNvGraphicFramePr>
            <a:graphicFrameLocks noGrp="1"/>
          </p:cNvGraphicFramePr>
          <p:nvPr>
            <p:extLst>
              <p:ext uri="{D42A27DB-BD31-4B8C-83A1-F6EECF244321}">
                <p14:modId xmlns:p14="http://schemas.microsoft.com/office/powerpoint/2010/main" val="2309332743"/>
              </p:ext>
            </p:extLst>
          </p:nvPr>
        </p:nvGraphicFramePr>
        <p:xfrm>
          <a:off x="1951265" y="1901782"/>
          <a:ext cx="4972052" cy="1645920"/>
        </p:xfrm>
        <a:graphic>
          <a:graphicData uri="http://schemas.openxmlformats.org/drawingml/2006/table">
            <a:tbl>
              <a:tblPr bandRow="1">
                <a:tableStyleId>{1FECB4D8-DB02-4DC6-A0A2-4F2EBAE1DC90}</a:tableStyleId>
              </a:tblPr>
              <a:tblGrid>
                <a:gridCol w="1787978">
                  <a:extLst>
                    <a:ext uri="{9D8B030D-6E8A-4147-A177-3AD203B41FA5}">
                      <a16:colId xmlns:a16="http://schemas.microsoft.com/office/drawing/2014/main" val="3421403586"/>
                    </a:ext>
                  </a:extLst>
                </a:gridCol>
                <a:gridCol w="698048">
                  <a:extLst>
                    <a:ext uri="{9D8B030D-6E8A-4147-A177-3AD203B41FA5}">
                      <a16:colId xmlns:a16="http://schemas.microsoft.com/office/drawing/2014/main" val="3714932428"/>
                    </a:ext>
                  </a:extLst>
                </a:gridCol>
                <a:gridCol w="610462">
                  <a:extLst>
                    <a:ext uri="{9D8B030D-6E8A-4147-A177-3AD203B41FA5}">
                      <a16:colId xmlns:a16="http://schemas.microsoft.com/office/drawing/2014/main" val="2836966501"/>
                    </a:ext>
                  </a:extLst>
                </a:gridCol>
                <a:gridCol w="1875564">
                  <a:extLst>
                    <a:ext uri="{9D8B030D-6E8A-4147-A177-3AD203B41FA5}">
                      <a16:colId xmlns:a16="http://schemas.microsoft.com/office/drawing/2014/main" val="1514032806"/>
                    </a:ext>
                  </a:extLst>
                </a:gridCol>
              </a:tblGrid>
              <a:tr h="173180">
                <a:tc gridSpan="4">
                  <a:txBody>
                    <a:bodyPr/>
                    <a:lstStyle/>
                    <a:p>
                      <a:r>
                        <a:rPr lang="en-US" sz="1200" dirty="0">
                          <a:latin typeface="Courier New"/>
                        </a:rPr>
                        <a:t>+------------------+-------------+-----------------+</a:t>
                      </a:r>
                    </a:p>
                  </a:txBody>
                  <a:tcPr/>
                </a:tc>
                <a:tc hMerge="1">
                  <a:txBody>
                    <a:bodyPr/>
                    <a:lstStyle/>
                    <a:p>
                      <a:endParaRPr lang="en-US"/>
                    </a:p>
                  </a:txBody>
                  <a:tcPr/>
                </a:tc>
                <a:tc hMerge="1">
                  <a:txBody>
                    <a:bodyPr/>
                    <a:lstStyle/>
                    <a:p>
                      <a:endParaRPr lang="en-US" sz="1200" dirty="0">
                        <a:latin typeface="Courier New"/>
                      </a:endParaRPr>
                    </a:p>
                  </a:txBody>
                  <a:tcPr/>
                </a:tc>
                <a:tc hMerge="1">
                  <a:txBody>
                    <a:bodyPr/>
                    <a:lstStyle/>
                    <a:p>
                      <a:endParaRPr lang="en-US"/>
                    </a:p>
                  </a:txBody>
                  <a:tcPr/>
                </a:tc>
                <a:extLst>
                  <a:ext uri="{0D108BD9-81ED-4DB2-BD59-A6C34878D82A}">
                    <a16:rowId xmlns:a16="http://schemas.microsoft.com/office/drawing/2014/main" val="1253522363"/>
                  </a:ext>
                </a:extLst>
              </a:tr>
              <a:tr h="1731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ourier New"/>
                        </a:rPr>
                        <a:t>|</a:t>
                      </a:r>
                      <a:r>
                        <a:rPr lang="en-US" sz="1200" dirty="0">
                          <a:latin typeface="Courier New"/>
                          <a:ea typeface="Courier New" charset="0"/>
                          <a:cs typeface="Courier New"/>
                        </a:rPr>
                        <a:t>ROUND(72.499999)</a:t>
                      </a:r>
                      <a:endParaRPr lang="en-US" sz="1200" dirty="0">
                        <a:latin typeface="Courier New"/>
                      </a:endParaRPr>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ourier New"/>
                        </a:rPr>
                        <a:t>|</a:t>
                      </a:r>
                      <a:r>
                        <a:rPr lang="en-US" sz="1200" dirty="0">
                          <a:latin typeface="Courier New"/>
                          <a:ea typeface="Courier New" charset="0"/>
                          <a:cs typeface="Courier New"/>
                        </a:rPr>
                        <a:t>ROUND(72.5)</a:t>
                      </a:r>
                      <a:endParaRPr lang="en-US" sz="1200" dirty="0">
                        <a:latin typeface="Courier New"/>
                      </a:endParaRP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ourier New"/>
                        </a:rPr>
                        <a:t>|</a:t>
                      </a:r>
                      <a:r>
                        <a:rPr lang="en-US" sz="1200" dirty="0">
                          <a:latin typeface="Courier New"/>
                          <a:ea typeface="Courier New" charset="0"/>
                          <a:cs typeface="Courier New"/>
                        </a:rPr>
                        <a:t>ROUND(72.500001)|</a:t>
                      </a:r>
                      <a:endParaRPr lang="en-US" sz="1200" dirty="0">
                        <a:latin typeface="Courier New"/>
                      </a:endParaRPr>
                    </a:p>
                  </a:txBody>
                  <a:tcPr/>
                </a:tc>
                <a:extLst>
                  <a:ext uri="{0D108BD9-81ED-4DB2-BD59-A6C34878D82A}">
                    <a16:rowId xmlns:a16="http://schemas.microsoft.com/office/drawing/2014/main" val="3537441838"/>
                  </a:ext>
                </a:extLst>
              </a:tr>
              <a:tr h="173180">
                <a:tc gridSpan="4">
                  <a:txBody>
                    <a:bodyPr/>
                    <a:lstStyle/>
                    <a:p>
                      <a:r>
                        <a:rPr lang="en-US" sz="1200" dirty="0">
                          <a:latin typeface="Courier New"/>
                        </a:rPr>
                        <a:t>+------------------+-------------+-----------------+</a:t>
                      </a:r>
                    </a:p>
                  </a:txBody>
                  <a:tcPr/>
                </a:tc>
                <a:tc hMerge="1">
                  <a:txBody>
                    <a:bodyPr/>
                    <a:lstStyle/>
                    <a:p>
                      <a:endParaRPr lang="en-US"/>
                    </a:p>
                  </a:txBody>
                  <a:tcPr/>
                </a:tc>
                <a:tc hMerge="1">
                  <a:txBody>
                    <a:bodyPr/>
                    <a:lstStyle/>
                    <a:p>
                      <a:pPr lvl="0" algn="l">
                        <a:lnSpc>
                          <a:spcPct val="100000"/>
                        </a:lnSpc>
                        <a:spcBef>
                          <a:spcPts val="0"/>
                        </a:spcBef>
                        <a:spcAft>
                          <a:spcPts val="0"/>
                        </a:spcAft>
                        <a:buNone/>
                      </a:pPr>
                      <a:endParaRPr lang="en-US" sz="1200" b="0" i="0" u="none" strike="noStrike" noProof="0" dirty="0">
                        <a:latin typeface="Courier New"/>
                      </a:endParaRPr>
                    </a:p>
                  </a:txBody>
                  <a:tcPr/>
                </a:tc>
                <a:tc hMerge="1">
                  <a:txBody>
                    <a:bodyPr/>
                    <a:lstStyle/>
                    <a:p>
                      <a:endParaRPr lang="en-US"/>
                    </a:p>
                  </a:txBody>
                  <a:tcPr/>
                </a:tc>
                <a:extLst>
                  <a:ext uri="{0D108BD9-81ED-4DB2-BD59-A6C34878D82A}">
                    <a16:rowId xmlns:a16="http://schemas.microsoft.com/office/drawing/2014/main" val="2583904412"/>
                  </a:ext>
                </a:extLst>
              </a:tr>
              <a:tr h="269833">
                <a:tc>
                  <a:txBody>
                    <a:bodyPr/>
                    <a:lstStyle/>
                    <a:p>
                      <a:pPr lvl="0" algn="l">
                        <a:lnSpc>
                          <a:spcPct val="100000"/>
                        </a:lnSpc>
                        <a:spcBef>
                          <a:spcPts val="0"/>
                        </a:spcBef>
                        <a:spcAft>
                          <a:spcPts val="0"/>
                        </a:spcAft>
                        <a:buNone/>
                      </a:pPr>
                      <a:r>
                        <a:rPr lang="en-US" sz="1200" b="0" i="0" u="none" strike="noStrike" noProof="0" dirty="0">
                          <a:latin typeface="Courier New"/>
                        </a:rPr>
                        <a:t>|              72</a:t>
                      </a:r>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noProof="0" dirty="0">
                          <a:latin typeface="Courier New"/>
                        </a:rPr>
                        <a:t>|         73</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noProof="0" dirty="0">
                          <a:latin typeface="Courier New"/>
                        </a:rPr>
                        <a:t>|              73|</a:t>
                      </a:r>
                    </a:p>
                  </a:txBody>
                  <a:tcPr/>
                </a:tc>
                <a:extLst>
                  <a:ext uri="{0D108BD9-81ED-4DB2-BD59-A6C34878D82A}">
                    <a16:rowId xmlns:a16="http://schemas.microsoft.com/office/drawing/2014/main" val="3927772133"/>
                  </a:ext>
                </a:extLst>
              </a:tr>
              <a:tr h="173180">
                <a:tc gridSpan="4">
                  <a:txBody>
                    <a:bodyPr/>
                    <a:lstStyle/>
                    <a:p>
                      <a:r>
                        <a:rPr lang="en-US" sz="1200" dirty="0">
                          <a:latin typeface="Courier New"/>
                        </a:rPr>
                        <a:t>+------------------+-------------+-----------------+</a:t>
                      </a:r>
                    </a:p>
                  </a:txBody>
                  <a:tcPr/>
                </a:tc>
                <a:tc hMerge="1">
                  <a:txBody>
                    <a:bodyPr/>
                    <a:lstStyle/>
                    <a:p>
                      <a:endParaRPr lang="en-US"/>
                    </a:p>
                  </a:txBody>
                  <a:tcPr/>
                </a:tc>
                <a:tc hMerge="1">
                  <a:txBody>
                    <a:bodyPr/>
                    <a:lstStyle/>
                    <a:p>
                      <a:pPr lvl="0" algn="l">
                        <a:lnSpc>
                          <a:spcPct val="100000"/>
                        </a:lnSpc>
                        <a:spcBef>
                          <a:spcPts val="0"/>
                        </a:spcBef>
                        <a:spcAft>
                          <a:spcPts val="0"/>
                        </a:spcAft>
                        <a:buNone/>
                      </a:pPr>
                      <a:endParaRPr lang="en-US" sz="1200" dirty="0">
                        <a:latin typeface="Courier New"/>
                      </a:endParaRPr>
                    </a:p>
                  </a:txBody>
                  <a:tcPr/>
                </a:tc>
                <a:tc hMerge="1">
                  <a:txBody>
                    <a:bodyPr/>
                    <a:lstStyle/>
                    <a:p>
                      <a:endParaRPr lang="en-US"/>
                    </a:p>
                  </a:txBody>
                  <a:tcPr/>
                </a:tc>
                <a:extLst>
                  <a:ext uri="{0D108BD9-81ED-4DB2-BD59-A6C34878D82A}">
                    <a16:rowId xmlns:a16="http://schemas.microsoft.com/office/drawing/2014/main" val="4008486363"/>
                  </a:ext>
                </a:extLst>
              </a:tr>
              <a:tr h="173180">
                <a:tc gridSpan="2">
                  <a:txBody>
                    <a:bodyPr/>
                    <a:lstStyle/>
                    <a:p>
                      <a:pPr lvl="0" algn="l">
                        <a:lnSpc>
                          <a:spcPct val="100000"/>
                        </a:lnSpc>
                        <a:spcBef>
                          <a:spcPts val="0"/>
                        </a:spcBef>
                        <a:spcAft>
                          <a:spcPts val="0"/>
                        </a:spcAft>
                        <a:buNone/>
                      </a:pPr>
                      <a:r>
                        <a:rPr lang="en-US" sz="1200" b="0" i="0" u="none" strike="noStrike" noProof="0" dirty="0">
                          <a:latin typeface="Courier New"/>
                        </a:rPr>
                        <a:t>1 row in set (0.00 sec)</a:t>
                      </a:r>
                    </a:p>
                  </a:txBody>
                  <a:tcPr/>
                </a:tc>
                <a:tc hMerge="1">
                  <a:txBody>
                    <a:bodyPr/>
                    <a:lstStyle/>
                    <a:p>
                      <a:endParaRPr lang="en-US"/>
                    </a:p>
                  </a:txBody>
                  <a:tcPr/>
                </a:tc>
                <a:tc gridSpan="2">
                  <a:txBody>
                    <a:bodyPr/>
                    <a:lstStyle/>
                    <a:p>
                      <a:pPr lvl="0" algn="l">
                        <a:lnSpc>
                          <a:spcPct val="100000"/>
                        </a:lnSpc>
                        <a:spcBef>
                          <a:spcPts val="0"/>
                        </a:spcBef>
                        <a:spcAft>
                          <a:spcPts val="0"/>
                        </a:spcAft>
                        <a:buNone/>
                      </a:pPr>
                      <a:endParaRPr lang="en-US" sz="1200" b="0" i="0" u="none" strike="noStrike" noProof="0" dirty="0">
                        <a:latin typeface="Courier New"/>
                      </a:endParaRPr>
                    </a:p>
                  </a:txBody>
                  <a:tcPr/>
                </a:tc>
                <a:tc hMerge="1">
                  <a:txBody>
                    <a:bodyPr/>
                    <a:lstStyle/>
                    <a:p>
                      <a:endParaRPr lang="en-US"/>
                    </a:p>
                  </a:txBody>
                  <a:tcPr/>
                </a:tc>
                <a:extLst>
                  <a:ext uri="{0D108BD9-81ED-4DB2-BD59-A6C34878D82A}">
                    <a16:rowId xmlns:a16="http://schemas.microsoft.com/office/drawing/2014/main" val="648411499"/>
                  </a:ext>
                </a:extLst>
              </a:tr>
            </a:tbl>
          </a:graphicData>
        </a:graphic>
      </p:graphicFrame>
      <p:sp>
        <p:nvSpPr>
          <p:cNvPr id="7" name="TextBox 6"/>
          <p:cNvSpPr txBox="1"/>
          <p:nvPr/>
        </p:nvSpPr>
        <p:spPr>
          <a:xfrm>
            <a:off x="479413" y="3580654"/>
            <a:ext cx="9568101" cy="584775"/>
          </a:xfrm>
          <a:prstGeom prst="rect">
            <a:avLst/>
          </a:prstGeom>
          <a:noFill/>
        </p:spPr>
        <p:txBody>
          <a:bodyPr wrap="square" rtlCol="0">
            <a:spAutoFit/>
          </a:bodyPr>
          <a:lstStyle/>
          <a:p>
            <a:r>
              <a:rPr lang="en-US" sz="1600" dirty="0">
                <a:cs typeface="Courier New" panose="02070309020205020404" pitchFamily="49" charset="0"/>
              </a:rPr>
              <a:t>The</a:t>
            </a:r>
            <a:r>
              <a:rPr lang="en-US" sz="1600" dirty="0">
                <a:latin typeface="Courier New" panose="02070309020205020404" pitchFamily="49" charset="0"/>
                <a:cs typeface="Courier New" panose="02070309020205020404" pitchFamily="49" charset="0"/>
              </a:rPr>
              <a:t> round()</a:t>
            </a:r>
            <a:r>
              <a:rPr lang="en-US" sz="1600" dirty="0">
                <a:cs typeface="Courier New" panose="02070309020205020404" pitchFamily="49" charset="0"/>
              </a:rPr>
              <a:t> function allows another argument so that you can specify how many digits to the right of the decimal to keep in  the  return.</a:t>
            </a:r>
            <a:endParaRPr lang="en-US" sz="1600" dirty="0">
              <a:latin typeface="Courier New" panose="02070309020205020404" pitchFamily="49" charset="0"/>
              <a:cs typeface="Courier New" panose="02070309020205020404" pitchFamily="49" charset="0"/>
            </a:endParaRPr>
          </a:p>
        </p:txBody>
      </p:sp>
      <p:sp>
        <p:nvSpPr>
          <p:cNvPr id="8" name="Rectangle 7"/>
          <p:cNvSpPr/>
          <p:nvPr/>
        </p:nvSpPr>
        <p:spPr>
          <a:xfrm>
            <a:off x="1137483" y="4198381"/>
            <a:ext cx="7924873" cy="307777"/>
          </a:xfrm>
          <a:prstGeom prst="rect">
            <a:avLst/>
          </a:prstGeom>
        </p:spPr>
        <p:txBody>
          <a:bodyPr wrap="square">
            <a:spAutoFit/>
          </a:bodyPr>
          <a:lstStyle/>
          <a:p>
            <a:pPr lvl="0">
              <a:defRPr/>
            </a:pPr>
            <a:r>
              <a:rPr lang="en-US" sz="1400" dirty="0" err="1">
                <a:latin typeface="Courier New"/>
                <a:ea typeface="Courier New" charset="0"/>
                <a:cs typeface="Courier New"/>
              </a:rPr>
              <a:t>mysql</a:t>
            </a:r>
            <a:r>
              <a:rPr lang="en-US" sz="1400" dirty="0">
                <a:latin typeface="Courier New"/>
                <a:ea typeface="Courier New" charset="0"/>
                <a:cs typeface="Courier New"/>
              </a:rPr>
              <a:t>&gt; SELECT ROUND(72.0909, 1), ROUND(72.0909, 2) ROUND(72.0909, 3);</a:t>
            </a:r>
          </a:p>
        </p:txBody>
      </p:sp>
      <p:graphicFrame>
        <p:nvGraphicFramePr>
          <p:cNvPr id="9" name="Table 8">
            <a:extLst>
              <a:ext uri="{FF2B5EF4-FFF2-40B4-BE49-F238E27FC236}">
                <a16:creationId xmlns:a16="http://schemas.microsoft.com/office/drawing/2014/main" id="{6D0369C0-24D8-4687-B12B-FC3DB2DF4CDE}"/>
              </a:ext>
            </a:extLst>
          </p:cNvPr>
          <p:cNvGraphicFramePr>
            <a:graphicFrameLocks noGrp="1"/>
          </p:cNvGraphicFramePr>
          <p:nvPr>
            <p:extLst>
              <p:ext uri="{D42A27DB-BD31-4B8C-83A1-F6EECF244321}">
                <p14:modId xmlns:p14="http://schemas.microsoft.com/office/powerpoint/2010/main" val="243807618"/>
              </p:ext>
            </p:extLst>
          </p:nvPr>
        </p:nvGraphicFramePr>
        <p:xfrm>
          <a:off x="1866901" y="4539108"/>
          <a:ext cx="5652406" cy="1645920"/>
        </p:xfrm>
        <a:graphic>
          <a:graphicData uri="http://schemas.openxmlformats.org/drawingml/2006/table">
            <a:tbl>
              <a:tblPr bandRow="1">
                <a:tableStyleId>{1FECB4D8-DB02-4DC6-A0A2-4F2EBAE1DC90}</a:tableStyleId>
              </a:tblPr>
              <a:tblGrid>
                <a:gridCol w="1864178">
                  <a:extLst>
                    <a:ext uri="{9D8B030D-6E8A-4147-A177-3AD203B41FA5}">
                      <a16:colId xmlns:a16="http://schemas.microsoft.com/office/drawing/2014/main" val="3421403586"/>
                    </a:ext>
                  </a:extLst>
                </a:gridCol>
                <a:gridCol w="962025">
                  <a:extLst>
                    <a:ext uri="{9D8B030D-6E8A-4147-A177-3AD203B41FA5}">
                      <a16:colId xmlns:a16="http://schemas.microsoft.com/office/drawing/2014/main" val="3198859817"/>
                    </a:ext>
                  </a:extLst>
                </a:gridCol>
                <a:gridCol w="891268">
                  <a:extLst>
                    <a:ext uri="{9D8B030D-6E8A-4147-A177-3AD203B41FA5}">
                      <a16:colId xmlns:a16="http://schemas.microsoft.com/office/drawing/2014/main" val="2836966501"/>
                    </a:ext>
                  </a:extLst>
                </a:gridCol>
                <a:gridCol w="1934935">
                  <a:extLst>
                    <a:ext uri="{9D8B030D-6E8A-4147-A177-3AD203B41FA5}">
                      <a16:colId xmlns:a16="http://schemas.microsoft.com/office/drawing/2014/main" val="1003651969"/>
                    </a:ext>
                  </a:extLst>
                </a:gridCol>
              </a:tblGrid>
              <a:tr h="173180">
                <a:tc gridSpan="4">
                  <a:txBody>
                    <a:bodyPr/>
                    <a:lstStyle/>
                    <a:p>
                      <a:r>
                        <a:rPr lang="en-US" sz="1200" dirty="0">
                          <a:latin typeface="Courier New"/>
                        </a:rPr>
                        <a:t>+-------------------+-------------------+-----------------+</a:t>
                      </a:r>
                    </a:p>
                  </a:txBody>
                  <a:tcPr/>
                </a:tc>
                <a:tc hMerge="1">
                  <a:txBody>
                    <a:bodyPr/>
                    <a:lstStyle/>
                    <a:p>
                      <a:endParaRPr lang="en-US"/>
                    </a:p>
                  </a:txBody>
                  <a:tcPr/>
                </a:tc>
                <a:tc hMerge="1">
                  <a:txBody>
                    <a:bodyPr/>
                    <a:lstStyle/>
                    <a:p>
                      <a:endParaRPr lang="en-US" sz="1200" dirty="0">
                        <a:latin typeface="Courier New"/>
                      </a:endParaRPr>
                    </a:p>
                  </a:txBody>
                  <a:tcPr/>
                </a:tc>
                <a:tc hMerge="1">
                  <a:txBody>
                    <a:bodyPr/>
                    <a:lstStyle/>
                    <a:p>
                      <a:endParaRPr lang="en-US"/>
                    </a:p>
                  </a:txBody>
                  <a:tcPr/>
                </a:tc>
                <a:extLst>
                  <a:ext uri="{0D108BD9-81ED-4DB2-BD59-A6C34878D82A}">
                    <a16:rowId xmlns:a16="http://schemas.microsoft.com/office/drawing/2014/main" val="1253522363"/>
                  </a:ext>
                </a:extLst>
              </a:tr>
              <a:tr h="1731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ourier New"/>
                        </a:rPr>
                        <a:t>|</a:t>
                      </a:r>
                      <a:r>
                        <a:rPr lang="en-US" sz="1200" dirty="0">
                          <a:latin typeface="Courier New"/>
                          <a:ea typeface="Courier New" charset="0"/>
                          <a:cs typeface="Courier New"/>
                        </a:rPr>
                        <a:t>ROUND(72.0909, 1)</a:t>
                      </a:r>
                      <a:endParaRPr lang="en-US" sz="1200" dirty="0">
                        <a:latin typeface="Courier New"/>
                      </a:endParaRPr>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ourier New"/>
                        </a:rPr>
                        <a:t>|</a:t>
                      </a:r>
                      <a:r>
                        <a:rPr lang="en-US" sz="1200" dirty="0">
                          <a:latin typeface="Courier New"/>
                          <a:ea typeface="Courier New" charset="0"/>
                          <a:cs typeface="Courier New"/>
                        </a:rPr>
                        <a:t>ROUND(72.0909, 2)</a:t>
                      </a:r>
                      <a:endParaRPr lang="en-US" sz="1200" dirty="0">
                        <a:latin typeface="Courier New"/>
                      </a:endParaRP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ourier New"/>
                        </a:rPr>
                        <a:t>|</a:t>
                      </a:r>
                      <a:r>
                        <a:rPr lang="en-US" sz="1200" dirty="0">
                          <a:latin typeface="Courier New"/>
                          <a:ea typeface="Courier New" charset="0"/>
                          <a:cs typeface="Courier New"/>
                        </a:rPr>
                        <a:t>ROUND(72.0909, 3)|</a:t>
                      </a:r>
                      <a:endParaRPr lang="en-US" sz="1200" dirty="0">
                        <a:latin typeface="Courier New"/>
                      </a:endParaRPr>
                    </a:p>
                  </a:txBody>
                  <a:tcPr/>
                </a:tc>
                <a:extLst>
                  <a:ext uri="{0D108BD9-81ED-4DB2-BD59-A6C34878D82A}">
                    <a16:rowId xmlns:a16="http://schemas.microsoft.com/office/drawing/2014/main" val="3537441838"/>
                  </a:ext>
                </a:extLst>
              </a:tr>
              <a:tr h="173180">
                <a:tc gridSpan="4">
                  <a:txBody>
                    <a:bodyPr/>
                    <a:lstStyle/>
                    <a:p>
                      <a:r>
                        <a:rPr lang="en-US" sz="1200" dirty="0">
                          <a:latin typeface="Courier New"/>
                        </a:rPr>
                        <a:t>+-------------------+-------------------+-----------------+</a:t>
                      </a:r>
                    </a:p>
                  </a:txBody>
                  <a:tcPr/>
                </a:tc>
                <a:tc hMerge="1">
                  <a:txBody>
                    <a:bodyPr/>
                    <a:lstStyle/>
                    <a:p>
                      <a:endParaRPr lang="en-US"/>
                    </a:p>
                  </a:txBody>
                  <a:tcPr/>
                </a:tc>
                <a:tc hMerge="1">
                  <a:txBody>
                    <a:bodyPr/>
                    <a:lstStyle/>
                    <a:p>
                      <a:pPr lvl="0" algn="l">
                        <a:lnSpc>
                          <a:spcPct val="100000"/>
                        </a:lnSpc>
                        <a:spcBef>
                          <a:spcPts val="0"/>
                        </a:spcBef>
                        <a:spcAft>
                          <a:spcPts val="0"/>
                        </a:spcAft>
                        <a:buNone/>
                      </a:pPr>
                      <a:endParaRPr lang="en-US" sz="1200" b="0" i="0" u="none" strike="noStrike" noProof="0" dirty="0">
                        <a:latin typeface="Courier New"/>
                      </a:endParaRPr>
                    </a:p>
                  </a:txBody>
                  <a:tcPr/>
                </a:tc>
                <a:tc hMerge="1">
                  <a:txBody>
                    <a:bodyPr/>
                    <a:lstStyle/>
                    <a:p>
                      <a:endParaRPr lang="en-US"/>
                    </a:p>
                  </a:txBody>
                  <a:tcPr/>
                </a:tc>
                <a:extLst>
                  <a:ext uri="{0D108BD9-81ED-4DB2-BD59-A6C34878D82A}">
                    <a16:rowId xmlns:a16="http://schemas.microsoft.com/office/drawing/2014/main" val="2583904412"/>
                  </a:ext>
                </a:extLst>
              </a:tr>
              <a:tr h="269833">
                <a:tc>
                  <a:txBody>
                    <a:bodyPr/>
                    <a:lstStyle/>
                    <a:p>
                      <a:pPr lvl="0" algn="l">
                        <a:lnSpc>
                          <a:spcPct val="100000"/>
                        </a:lnSpc>
                        <a:spcBef>
                          <a:spcPts val="0"/>
                        </a:spcBef>
                        <a:spcAft>
                          <a:spcPts val="0"/>
                        </a:spcAft>
                        <a:buNone/>
                      </a:pPr>
                      <a:r>
                        <a:rPr lang="en-US" sz="1200" b="0" i="0" u="none" strike="noStrike" noProof="0" dirty="0">
                          <a:latin typeface="Courier New"/>
                        </a:rPr>
                        <a:t>|            72.1</a:t>
                      </a:r>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noProof="0" dirty="0">
                          <a:latin typeface="Courier New"/>
                        </a:rPr>
                        <a:t>|            72.09</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noProof="0" dirty="0">
                          <a:latin typeface="Courier New"/>
                        </a:rPr>
                        <a:t>|           72.091|</a:t>
                      </a:r>
                    </a:p>
                  </a:txBody>
                  <a:tcPr/>
                </a:tc>
                <a:extLst>
                  <a:ext uri="{0D108BD9-81ED-4DB2-BD59-A6C34878D82A}">
                    <a16:rowId xmlns:a16="http://schemas.microsoft.com/office/drawing/2014/main" val="3927772133"/>
                  </a:ext>
                </a:extLst>
              </a:tr>
              <a:tr h="173180">
                <a:tc gridSpan="4">
                  <a:txBody>
                    <a:bodyPr/>
                    <a:lstStyle/>
                    <a:p>
                      <a:r>
                        <a:rPr lang="en-US" sz="1200" dirty="0">
                          <a:latin typeface="Courier New"/>
                        </a:rPr>
                        <a:t>+-------------------+-------------------+-----------------+</a:t>
                      </a:r>
                    </a:p>
                  </a:txBody>
                  <a:tcPr/>
                </a:tc>
                <a:tc hMerge="1">
                  <a:txBody>
                    <a:bodyPr/>
                    <a:lstStyle/>
                    <a:p>
                      <a:endParaRPr lang="en-US"/>
                    </a:p>
                  </a:txBody>
                  <a:tcPr/>
                </a:tc>
                <a:tc hMerge="1">
                  <a:txBody>
                    <a:bodyPr/>
                    <a:lstStyle/>
                    <a:p>
                      <a:pPr lvl="0" algn="l">
                        <a:lnSpc>
                          <a:spcPct val="100000"/>
                        </a:lnSpc>
                        <a:spcBef>
                          <a:spcPts val="0"/>
                        </a:spcBef>
                        <a:spcAft>
                          <a:spcPts val="0"/>
                        </a:spcAft>
                        <a:buNone/>
                      </a:pPr>
                      <a:endParaRPr lang="en-US" sz="1200" dirty="0">
                        <a:latin typeface="Courier New"/>
                      </a:endParaRPr>
                    </a:p>
                  </a:txBody>
                  <a:tcPr/>
                </a:tc>
                <a:tc hMerge="1">
                  <a:txBody>
                    <a:bodyPr/>
                    <a:lstStyle/>
                    <a:p>
                      <a:endParaRPr lang="en-US"/>
                    </a:p>
                  </a:txBody>
                  <a:tcPr/>
                </a:tc>
                <a:extLst>
                  <a:ext uri="{0D108BD9-81ED-4DB2-BD59-A6C34878D82A}">
                    <a16:rowId xmlns:a16="http://schemas.microsoft.com/office/drawing/2014/main" val="4008486363"/>
                  </a:ext>
                </a:extLst>
              </a:tr>
              <a:tr h="173180">
                <a:tc gridSpan="2">
                  <a:txBody>
                    <a:bodyPr/>
                    <a:lstStyle/>
                    <a:p>
                      <a:pPr lvl="0" algn="l">
                        <a:lnSpc>
                          <a:spcPct val="100000"/>
                        </a:lnSpc>
                        <a:spcBef>
                          <a:spcPts val="0"/>
                        </a:spcBef>
                        <a:spcAft>
                          <a:spcPts val="0"/>
                        </a:spcAft>
                        <a:buNone/>
                      </a:pPr>
                      <a:r>
                        <a:rPr lang="en-US" sz="1200" b="0" i="0" u="none" strike="noStrike" noProof="0" dirty="0">
                          <a:latin typeface="Courier New"/>
                        </a:rPr>
                        <a:t>1 row in set (0.00 sec)</a:t>
                      </a:r>
                    </a:p>
                  </a:txBody>
                  <a:tcPr/>
                </a:tc>
                <a:tc hMerge="1">
                  <a:txBody>
                    <a:bodyPr/>
                    <a:lstStyle/>
                    <a:p>
                      <a:endParaRPr lang="en-US"/>
                    </a:p>
                  </a:txBody>
                  <a:tcPr/>
                </a:tc>
                <a:tc gridSpan="2">
                  <a:txBody>
                    <a:bodyPr/>
                    <a:lstStyle/>
                    <a:p>
                      <a:pPr lvl="0" algn="l">
                        <a:lnSpc>
                          <a:spcPct val="100000"/>
                        </a:lnSpc>
                        <a:spcBef>
                          <a:spcPts val="0"/>
                        </a:spcBef>
                        <a:spcAft>
                          <a:spcPts val="0"/>
                        </a:spcAft>
                        <a:buNone/>
                      </a:pPr>
                      <a:endParaRPr lang="en-US" sz="1200" b="0" i="0" u="none" strike="noStrike" noProof="0" dirty="0">
                        <a:latin typeface="Courier New"/>
                      </a:endParaRPr>
                    </a:p>
                  </a:txBody>
                  <a:tcPr/>
                </a:tc>
                <a:tc hMerge="1">
                  <a:txBody>
                    <a:bodyPr/>
                    <a:lstStyle/>
                    <a:p>
                      <a:endParaRPr lang="en-US"/>
                    </a:p>
                  </a:txBody>
                  <a:tcPr/>
                </a:tc>
                <a:extLst>
                  <a:ext uri="{0D108BD9-81ED-4DB2-BD59-A6C34878D82A}">
                    <a16:rowId xmlns:a16="http://schemas.microsoft.com/office/drawing/2014/main" val="648411499"/>
                  </a:ext>
                </a:extLst>
              </a:tr>
            </a:tbl>
          </a:graphicData>
        </a:graphic>
      </p:graphicFrame>
    </p:spTree>
    <p:extLst>
      <p:ext uri="{BB962C8B-B14F-4D97-AF65-F5344CB8AC3E}">
        <p14:creationId xmlns:p14="http://schemas.microsoft.com/office/powerpoint/2010/main" val="4411244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63" y="295841"/>
            <a:ext cx="10515600" cy="563564"/>
          </a:xfrm>
        </p:spPr>
        <p:txBody>
          <a:bodyPr>
            <a:normAutofit fontScale="90000"/>
          </a:bodyPr>
          <a:lstStyle/>
          <a:p>
            <a:r>
              <a:rPr lang="en-US" dirty="0">
                <a:cs typeface="Calibri"/>
              </a:rPr>
              <a:t>Controlling Number Precision</a:t>
            </a:r>
            <a:endParaRPr lang="en-US" dirty="0"/>
          </a:p>
        </p:txBody>
      </p:sp>
      <p:sp>
        <p:nvSpPr>
          <p:cNvPr id="5" name="TextBox 4"/>
          <p:cNvSpPr txBox="1"/>
          <p:nvPr/>
        </p:nvSpPr>
        <p:spPr>
          <a:xfrm>
            <a:off x="622702" y="863699"/>
            <a:ext cx="9568101" cy="584775"/>
          </a:xfrm>
          <a:prstGeom prst="rect">
            <a:avLst/>
          </a:prstGeom>
          <a:noFill/>
        </p:spPr>
        <p:txBody>
          <a:bodyPr wrap="square" rtlCol="0">
            <a:spAutoFit/>
          </a:bodyPr>
          <a:lstStyle/>
          <a:p>
            <a:r>
              <a:rPr lang="en-US" sz="1600" dirty="0">
                <a:cs typeface="Courier New" panose="02070309020205020404" pitchFamily="49" charset="0"/>
              </a:rPr>
              <a:t>The</a:t>
            </a:r>
            <a:r>
              <a:rPr lang="en-US" sz="1600" dirty="0">
                <a:latin typeface="Courier New" panose="02070309020205020404" pitchFamily="49" charset="0"/>
                <a:cs typeface="Courier New" panose="02070309020205020404" pitchFamily="49" charset="0"/>
              </a:rPr>
              <a:t> truncate()</a:t>
            </a:r>
            <a:r>
              <a:rPr lang="en-US" sz="1600" dirty="0">
                <a:cs typeface="Courier New" panose="02070309020205020404" pitchFamily="49" charset="0"/>
              </a:rPr>
              <a:t> function allow you to choose how many digits to the right of the decimal to keep. However, with the </a:t>
            </a:r>
            <a:r>
              <a:rPr lang="en-US" sz="1600" dirty="0">
                <a:latin typeface="Courier New" panose="02070309020205020404" pitchFamily="49" charset="0"/>
                <a:cs typeface="Courier New" panose="02070309020205020404" pitchFamily="49" charset="0"/>
              </a:rPr>
              <a:t>truncate()</a:t>
            </a:r>
            <a:r>
              <a:rPr lang="en-US" sz="1600" dirty="0">
                <a:cs typeface="Courier New" panose="02070309020205020404" pitchFamily="49" charset="0"/>
              </a:rPr>
              <a:t> function , the remaining digits are simply discarded.</a:t>
            </a:r>
            <a:endParaRPr lang="en-US" sz="1600" dirty="0">
              <a:latin typeface="Courier New" panose="02070309020205020404" pitchFamily="49" charset="0"/>
              <a:cs typeface="Courier New" panose="02070309020205020404" pitchFamily="49" charset="0"/>
            </a:endParaRPr>
          </a:p>
        </p:txBody>
      </p:sp>
      <p:sp>
        <p:nvSpPr>
          <p:cNvPr id="8" name="Rectangle 7"/>
          <p:cNvSpPr/>
          <p:nvPr/>
        </p:nvSpPr>
        <p:spPr>
          <a:xfrm>
            <a:off x="1104826" y="1452768"/>
            <a:ext cx="8537195" cy="307777"/>
          </a:xfrm>
          <a:prstGeom prst="rect">
            <a:avLst/>
          </a:prstGeom>
        </p:spPr>
        <p:txBody>
          <a:bodyPr wrap="square">
            <a:spAutoFit/>
          </a:bodyPr>
          <a:lstStyle/>
          <a:p>
            <a:pPr lvl="0">
              <a:defRPr/>
            </a:pPr>
            <a:r>
              <a:rPr lang="en-US" sz="1400" dirty="0" err="1">
                <a:latin typeface="Courier New"/>
                <a:ea typeface="Courier New" charset="0"/>
                <a:cs typeface="Courier New"/>
              </a:rPr>
              <a:t>mysql</a:t>
            </a:r>
            <a:r>
              <a:rPr lang="en-US" sz="1400" dirty="0">
                <a:latin typeface="Courier New"/>
                <a:ea typeface="Courier New" charset="0"/>
                <a:cs typeface="Courier New"/>
              </a:rPr>
              <a:t>&gt; SELECT TRUNCATE(72.0909, 1), TRUNCATE(72.0909, 2) TRUNCATE(72.0909, 3);</a:t>
            </a:r>
          </a:p>
        </p:txBody>
      </p:sp>
      <p:graphicFrame>
        <p:nvGraphicFramePr>
          <p:cNvPr id="9" name="Table 8">
            <a:extLst>
              <a:ext uri="{FF2B5EF4-FFF2-40B4-BE49-F238E27FC236}">
                <a16:creationId xmlns:a16="http://schemas.microsoft.com/office/drawing/2014/main" id="{6D0369C0-24D8-4687-B12B-FC3DB2DF4CDE}"/>
              </a:ext>
            </a:extLst>
          </p:cNvPr>
          <p:cNvGraphicFramePr>
            <a:graphicFrameLocks noGrp="1"/>
          </p:cNvGraphicFramePr>
          <p:nvPr>
            <p:extLst>
              <p:ext uri="{D42A27DB-BD31-4B8C-83A1-F6EECF244321}">
                <p14:modId xmlns:p14="http://schemas.microsoft.com/office/powerpoint/2010/main" val="2824394289"/>
              </p:ext>
            </p:extLst>
          </p:nvPr>
        </p:nvGraphicFramePr>
        <p:xfrm>
          <a:off x="1834244" y="1764839"/>
          <a:ext cx="6599463" cy="1645920"/>
        </p:xfrm>
        <a:graphic>
          <a:graphicData uri="http://schemas.openxmlformats.org/drawingml/2006/table">
            <a:tbl>
              <a:tblPr bandRow="1">
                <a:tableStyleId>{1FECB4D8-DB02-4DC6-A0A2-4F2EBAE1DC90}</a:tableStyleId>
              </a:tblPr>
              <a:tblGrid>
                <a:gridCol w="2185414">
                  <a:extLst>
                    <a:ext uri="{9D8B030D-6E8A-4147-A177-3AD203B41FA5}">
                      <a16:colId xmlns:a16="http://schemas.microsoft.com/office/drawing/2014/main" val="3421403586"/>
                    </a:ext>
                  </a:extLst>
                </a:gridCol>
                <a:gridCol w="1120953">
                  <a:extLst>
                    <a:ext uri="{9D8B030D-6E8A-4147-A177-3AD203B41FA5}">
                      <a16:colId xmlns:a16="http://schemas.microsoft.com/office/drawing/2014/main" val="3198859817"/>
                    </a:ext>
                  </a:extLst>
                </a:gridCol>
                <a:gridCol w="1038507">
                  <a:extLst>
                    <a:ext uri="{9D8B030D-6E8A-4147-A177-3AD203B41FA5}">
                      <a16:colId xmlns:a16="http://schemas.microsoft.com/office/drawing/2014/main" val="2836966501"/>
                    </a:ext>
                  </a:extLst>
                </a:gridCol>
                <a:gridCol w="2254589">
                  <a:extLst>
                    <a:ext uri="{9D8B030D-6E8A-4147-A177-3AD203B41FA5}">
                      <a16:colId xmlns:a16="http://schemas.microsoft.com/office/drawing/2014/main" val="1003651969"/>
                    </a:ext>
                  </a:extLst>
                </a:gridCol>
              </a:tblGrid>
              <a:tr h="173180">
                <a:tc gridSpan="4">
                  <a:txBody>
                    <a:bodyPr/>
                    <a:lstStyle/>
                    <a:p>
                      <a:r>
                        <a:rPr lang="en-US" sz="1200" dirty="0">
                          <a:latin typeface="Courier New"/>
                        </a:rPr>
                        <a:t>+-----------------------+----------------------+--------------------+</a:t>
                      </a:r>
                    </a:p>
                  </a:txBody>
                  <a:tcPr/>
                </a:tc>
                <a:tc hMerge="1">
                  <a:txBody>
                    <a:bodyPr/>
                    <a:lstStyle/>
                    <a:p>
                      <a:endParaRPr lang="en-US"/>
                    </a:p>
                  </a:txBody>
                  <a:tcPr/>
                </a:tc>
                <a:tc hMerge="1">
                  <a:txBody>
                    <a:bodyPr/>
                    <a:lstStyle/>
                    <a:p>
                      <a:endParaRPr lang="en-US" sz="1200" dirty="0">
                        <a:latin typeface="Courier New"/>
                      </a:endParaRPr>
                    </a:p>
                  </a:txBody>
                  <a:tcPr/>
                </a:tc>
                <a:tc hMerge="1">
                  <a:txBody>
                    <a:bodyPr/>
                    <a:lstStyle/>
                    <a:p>
                      <a:endParaRPr lang="en-US"/>
                    </a:p>
                  </a:txBody>
                  <a:tcPr/>
                </a:tc>
                <a:extLst>
                  <a:ext uri="{0D108BD9-81ED-4DB2-BD59-A6C34878D82A}">
                    <a16:rowId xmlns:a16="http://schemas.microsoft.com/office/drawing/2014/main" val="1253522363"/>
                  </a:ext>
                </a:extLst>
              </a:tr>
              <a:tr h="1731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ourier New"/>
                        </a:rPr>
                        <a:t>|</a:t>
                      </a:r>
                      <a:r>
                        <a:rPr lang="en-US" sz="1200" dirty="0">
                          <a:latin typeface="Courier New"/>
                          <a:ea typeface="Courier New" charset="0"/>
                          <a:cs typeface="Courier New"/>
                        </a:rPr>
                        <a:t>TRUNCATE(72.0909, 1)</a:t>
                      </a:r>
                      <a:endParaRPr lang="en-US" sz="1200" dirty="0">
                        <a:latin typeface="Courier New"/>
                      </a:endParaRPr>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ourier New"/>
                        </a:rPr>
                        <a:t>|</a:t>
                      </a:r>
                      <a:r>
                        <a:rPr lang="en-US" sz="1200" dirty="0">
                          <a:latin typeface="Courier New"/>
                          <a:ea typeface="Courier New" charset="0"/>
                          <a:cs typeface="Courier New"/>
                        </a:rPr>
                        <a:t>TRUNCATE(72.0909, 2)</a:t>
                      </a:r>
                      <a:endParaRPr lang="en-US" sz="1200" dirty="0">
                        <a:latin typeface="Courier New"/>
                      </a:endParaRP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ourier New"/>
                        </a:rPr>
                        <a:t>|</a:t>
                      </a:r>
                      <a:r>
                        <a:rPr lang="en-US" sz="1200" dirty="0">
                          <a:latin typeface="Courier New"/>
                          <a:ea typeface="Courier New" charset="0"/>
                          <a:cs typeface="Courier New"/>
                        </a:rPr>
                        <a:t>TRUNCATE(72.0909, 3)|</a:t>
                      </a:r>
                      <a:endParaRPr lang="en-US" sz="1200" dirty="0">
                        <a:latin typeface="Courier New"/>
                      </a:endParaRPr>
                    </a:p>
                  </a:txBody>
                  <a:tcPr/>
                </a:tc>
                <a:extLst>
                  <a:ext uri="{0D108BD9-81ED-4DB2-BD59-A6C34878D82A}">
                    <a16:rowId xmlns:a16="http://schemas.microsoft.com/office/drawing/2014/main" val="3537441838"/>
                  </a:ext>
                </a:extLst>
              </a:tr>
              <a:tr h="173180">
                <a:tc gridSpan="4">
                  <a:txBody>
                    <a:bodyPr/>
                    <a:lstStyle/>
                    <a:p>
                      <a:r>
                        <a:rPr lang="en-US" sz="1200" dirty="0">
                          <a:latin typeface="Courier New"/>
                        </a:rPr>
                        <a:t>+-----------------------+----------------------+--------------------+</a:t>
                      </a:r>
                    </a:p>
                  </a:txBody>
                  <a:tcPr/>
                </a:tc>
                <a:tc hMerge="1">
                  <a:txBody>
                    <a:bodyPr/>
                    <a:lstStyle/>
                    <a:p>
                      <a:endParaRPr lang="en-US"/>
                    </a:p>
                  </a:txBody>
                  <a:tcPr/>
                </a:tc>
                <a:tc hMerge="1">
                  <a:txBody>
                    <a:bodyPr/>
                    <a:lstStyle/>
                    <a:p>
                      <a:pPr lvl="0" algn="l">
                        <a:lnSpc>
                          <a:spcPct val="100000"/>
                        </a:lnSpc>
                        <a:spcBef>
                          <a:spcPts val="0"/>
                        </a:spcBef>
                        <a:spcAft>
                          <a:spcPts val="0"/>
                        </a:spcAft>
                        <a:buNone/>
                      </a:pPr>
                      <a:endParaRPr lang="en-US" sz="1200" b="0" i="0" u="none" strike="noStrike" noProof="0" dirty="0">
                        <a:latin typeface="Courier New"/>
                      </a:endParaRPr>
                    </a:p>
                  </a:txBody>
                  <a:tcPr/>
                </a:tc>
                <a:tc hMerge="1">
                  <a:txBody>
                    <a:bodyPr/>
                    <a:lstStyle/>
                    <a:p>
                      <a:endParaRPr lang="en-US"/>
                    </a:p>
                  </a:txBody>
                  <a:tcPr/>
                </a:tc>
                <a:extLst>
                  <a:ext uri="{0D108BD9-81ED-4DB2-BD59-A6C34878D82A}">
                    <a16:rowId xmlns:a16="http://schemas.microsoft.com/office/drawing/2014/main" val="2583904412"/>
                  </a:ext>
                </a:extLst>
              </a:tr>
              <a:tr h="269833">
                <a:tc>
                  <a:txBody>
                    <a:bodyPr/>
                    <a:lstStyle/>
                    <a:p>
                      <a:pPr lvl="0" algn="l">
                        <a:lnSpc>
                          <a:spcPct val="100000"/>
                        </a:lnSpc>
                        <a:spcBef>
                          <a:spcPts val="0"/>
                        </a:spcBef>
                        <a:spcAft>
                          <a:spcPts val="0"/>
                        </a:spcAft>
                        <a:buNone/>
                      </a:pPr>
                      <a:r>
                        <a:rPr lang="en-US" sz="1200" b="0" i="0" u="none" strike="noStrike" noProof="0" dirty="0">
                          <a:latin typeface="Courier New"/>
                        </a:rPr>
                        <a:t>|                72.0</a:t>
                      </a:r>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noProof="0" dirty="0">
                          <a:latin typeface="Courier New"/>
                        </a:rPr>
                        <a:t>|               72.09</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noProof="0" dirty="0">
                          <a:latin typeface="Courier New"/>
                        </a:rPr>
                        <a:t>|              72.090|</a:t>
                      </a:r>
                    </a:p>
                  </a:txBody>
                  <a:tcPr/>
                </a:tc>
                <a:extLst>
                  <a:ext uri="{0D108BD9-81ED-4DB2-BD59-A6C34878D82A}">
                    <a16:rowId xmlns:a16="http://schemas.microsoft.com/office/drawing/2014/main" val="3927772133"/>
                  </a:ext>
                </a:extLst>
              </a:tr>
              <a:tr h="173180">
                <a:tc gridSpan="4">
                  <a:txBody>
                    <a:bodyPr/>
                    <a:lstStyle/>
                    <a:p>
                      <a:r>
                        <a:rPr lang="en-US" sz="1200" dirty="0">
                          <a:latin typeface="Courier New"/>
                        </a:rPr>
                        <a:t>+-----------------------+----------------------+--------------------+</a:t>
                      </a:r>
                    </a:p>
                  </a:txBody>
                  <a:tcPr/>
                </a:tc>
                <a:tc hMerge="1">
                  <a:txBody>
                    <a:bodyPr/>
                    <a:lstStyle/>
                    <a:p>
                      <a:endParaRPr lang="en-US"/>
                    </a:p>
                  </a:txBody>
                  <a:tcPr/>
                </a:tc>
                <a:tc hMerge="1">
                  <a:txBody>
                    <a:bodyPr/>
                    <a:lstStyle/>
                    <a:p>
                      <a:pPr lvl="0" algn="l">
                        <a:lnSpc>
                          <a:spcPct val="100000"/>
                        </a:lnSpc>
                        <a:spcBef>
                          <a:spcPts val="0"/>
                        </a:spcBef>
                        <a:spcAft>
                          <a:spcPts val="0"/>
                        </a:spcAft>
                        <a:buNone/>
                      </a:pPr>
                      <a:endParaRPr lang="en-US" sz="1200" dirty="0">
                        <a:latin typeface="Courier New"/>
                      </a:endParaRPr>
                    </a:p>
                  </a:txBody>
                  <a:tcPr/>
                </a:tc>
                <a:tc hMerge="1">
                  <a:txBody>
                    <a:bodyPr/>
                    <a:lstStyle/>
                    <a:p>
                      <a:endParaRPr lang="en-US"/>
                    </a:p>
                  </a:txBody>
                  <a:tcPr/>
                </a:tc>
                <a:extLst>
                  <a:ext uri="{0D108BD9-81ED-4DB2-BD59-A6C34878D82A}">
                    <a16:rowId xmlns:a16="http://schemas.microsoft.com/office/drawing/2014/main" val="4008486363"/>
                  </a:ext>
                </a:extLst>
              </a:tr>
              <a:tr h="173180">
                <a:tc gridSpan="2">
                  <a:txBody>
                    <a:bodyPr/>
                    <a:lstStyle/>
                    <a:p>
                      <a:pPr lvl="0" algn="l">
                        <a:lnSpc>
                          <a:spcPct val="100000"/>
                        </a:lnSpc>
                        <a:spcBef>
                          <a:spcPts val="0"/>
                        </a:spcBef>
                        <a:spcAft>
                          <a:spcPts val="0"/>
                        </a:spcAft>
                        <a:buNone/>
                      </a:pPr>
                      <a:r>
                        <a:rPr lang="en-US" sz="1200" b="0" i="0" u="none" strike="noStrike" noProof="0" dirty="0">
                          <a:latin typeface="Courier New"/>
                        </a:rPr>
                        <a:t>1 row in set (0.00 sec)</a:t>
                      </a:r>
                    </a:p>
                  </a:txBody>
                  <a:tcPr/>
                </a:tc>
                <a:tc hMerge="1">
                  <a:txBody>
                    <a:bodyPr/>
                    <a:lstStyle/>
                    <a:p>
                      <a:endParaRPr lang="en-US"/>
                    </a:p>
                  </a:txBody>
                  <a:tcPr/>
                </a:tc>
                <a:tc gridSpan="2">
                  <a:txBody>
                    <a:bodyPr/>
                    <a:lstStyle/>
                    <a:p>
                      <a:pPr lvl="0" algn="l">
                        <a:lnSpc>
                          <a:spcPct val="100000"/>
                        </a:lnSpc>
                        <a:spcBef>
                          <a:spcPts val="0"/>
                        </a:spcBef>
                        <a:spcAft>
                          <a:spcPts val="0"/>
                        </a:spcAft>
                        <a:buNone/>
                      </a:pPr>
                      <a:endParaRPr lang="en-US" sz="1200" b="0" i="0" u="none" strike="noStrike" noProof="0" dirty="0">
                        <a:latin typeface="Courier New"/>
                      </a:endParaRPr>
                    </a:p>
                  </a:txBody>
                  <a:tcPr/>
                </a:tc>
                <a:tc hMerge="1">
                  <a:txBody>
                    <a:bodyPr/>
                    <a:lstStyle/>
                    <a:p>
                      <a:endParaRPr lang="en-US"/>
                    </a:p>
                  </a:txBody>
                  <a:tcPr/>
                </a:tc>
                <a:extLst>
                  <a:ext uri="{0D108BD9-81ED-4DB2-BD59-A6C34878D82A}">
                    <a16:rowId xmlns:a16="http://schemas.microsoft.com/office/drawing/2014/main" val="648411499"/>
                  </a:ext>
                </a:extLst>
              </a:tr>
            </a:tbl>
          </a:graphicData>
        </a:graphic>
      </p:graphicFrame>
      <p:sp>
        <p:nvSpPr>
          <p:cNvPr id="10" name="TextBox 9"/>
          <p:cNvSpPr txBox="1"/>
          <p:nvPr/>
        </p:nvSpPr>
        <p:spPr>
          <a:xfrm>
            <a:off x="612763" y="3415053"/>
            <a:ext cx="9568101" cy="584775"/>
          </a:xfrm>
          <a:prstGeom prst="rect">
            <a:avLst/>
          </a:prstGeom>
          <a:noFill/>
        </p:spPr>
        <p:txBody>
          <a:bodyPr wrap="square" rtlCol="0">
            <a:spAutoFit/>
          </a:bodyPr>
          <a:lstStyle/>
          <a:p>
            <a:r>
              <a:rPr lang="en-US" sz="1600" dirty="0">
                <a:cs typeface="Courier New" panose="02070309020205020404" pitchFamily="49" charset="0"/>
              </a:rPr>
              <a:t>Both</a:t>
            </a:r>
            <a:r>
              <a:rPr lang="en-US" sz="1600" dirty="0">
                <a:latin typeface="Courier New" panose="02070309020205020404" pitchFamily="49" charset="0"/>
                <a:cs typeface="Courier New" panose="02070309020205020404" pitchFamily="49" charset="0"/>
              </a:rPr>
              <a:t> truncate()</a:t>
            </a:r>
            <a:r>
              <a:rPr lang="en-US" sz="1600" dirty="0">
                <a:cs typeface="Courier New" panose="02070309020205020404" pitchFamily="49" charset="0"/>
              </a:rPr>
              <a:t> and </a:t>
            </a:r>
            <a:r>
              <a:rPr lang="en-US" sz="1600" dirty="0">
                <a:latin typeface="Courier New" panose="02070309020205020404" pitchFamily="49" charset="0"/>
                <a:cs typeface="Courier New" panose="02070309020205020404" pitchFamily="49" charset="0"/>
              </a:rPr>
              <a:t>round ()</a:t>
            </a:r>
            <a:r>
              <a:rPr lang="en-US" sz="1600" dirty="0">
                <a:cs typeface="Courier New" panose="02070309020205020404" pitchFamily="49" charset="0"/>
              </a:rPr>
              <a:t> functions allow negative numbers in the second argument. This means that the numbers to the </a:t>
            </a:r>
            <a:r>
              <a:rPr lang="en-US" sz="1600" i="1" dirty="0">
                <a:cs typeface="Courier New" panose="02070309020205020404" pitchFamily="49" charset="0"/>
              </a:rPr>
              <a:t>left</a:t>
            </a:r>
            <a:r>
              <a:rPr lang="en-US" sz="1600" dirty="0">
                <a:cs typeface="Courier New" panose="02070309020205020404" pitchFamily="49" charset="0"/>
              </a:rPr>
              <a:t> of the decimal are truncated or rounded.</a:t>
            </a:r>
            <a:endParaRPr lang="en-US" sz="1600" dirty="0">
              <a:latin typeface="Courier New" panose="02070309020205020404" pitchFamily="49" charset="0"/>
              <a:cs typeface="Courier New" panose="02070309020205020404" pitchFamily="49" charset="0"/>
            </a:endParaRPr>
          </a:p>
        </p:txBody>
      </p:sp>
      <p:sp>
        <p:nvSpPr>
          <p:cNvPr id="15" name="Rectangle 14"/>
          <p:cNvSpPr/>
          <p:nvPr/>
        </p:nvSpPr>
        <p:spPr>
          <a:xfrm>
            <a:off x="1104826" y="4004122"/>
            <a:ext cx="6681180" cy="307777"/>
          </a:xfrm>
          <a:prstGeom prst="rect">
            <a:avLst/>
          </a:prstGeom>
        </p:spPr>
        <p:txBody>
          <a:bodyPr wrap="square">
            <a:spAutoFit/>
          </a:bodyPr>
          <a:lstStyle/>
          <a:p>
            <a:pPr lvl="0">
              <a:defRPr/>
            </a:pPr>
            <a:r>
              <a:rPr lang="en-US" sz="1400" dirty="0" err="1">
                <a:latin typeface="Courier New"/>
                <a:ea typeface="Courier New" charset="0"/>
                <a:cs typeface="Courier New"/>
              </a:rPr>
              <a:t>mysql</a:t>
            </a:r>
            <a:r>
              <a:rPr lang="en-US" sz="1400" dirty="0">
                <a:latin typeface="Courier New"/>
                <a:ea typeface="Courier New" charset="0"/>
                <a:cs typeface="Courier New"/>
              </a:rPr>
              <a:t>&gt; SELECT ROUND(17, -1), TRUNCATE(17, -1);</a:t>
            </a:r>
          </a:p>
        </p:txBody>
      </p:sp>
      <p:graphicFrame>
        <p:nvGraphicFramePr>
          <p:cNvPr id="16" name="Table 15">
            <a:extLst>
              <a:ext uri="{FF2B5EF4-FFF2-40B4-BE49-F238E27FC236}">
                <a16:creationId xmlns:a16="http://schemas.microsoft.com/office/drawing/2014/main" id="{6D0369C0-24D8-4687-B12B-FC3DB2DF4CDE}"/>
              </a:ext>
            </a:extLst>
          </p:cNvPr>
          <p:cNvGraphicFramePr>
            <a:graphicFrameLocks noGrp="1"/>
          </p:cNvGraphicFramePr>
          <p:nvPr>
            <p:extLst>
              <p:ext uri="{D42A27DB-BD31-4B8C-83A1-F6EECF244321}">
                <p14:modId xmlns:p14="http://schemas.microsoft.com/office/powerpoint/2010/main" val="2108342609"/>
              </p:ext>
            </p:extLst>
          </p:nvPr>
        </p:nvGraphicFramePr>
        <p:xfrm>
          <a:off x="1834244" y="4316195"/>
          <a:ext cx="3492775" cy="1645920"/>
        </p:xfrm>
        <a:graphic>
          <a:graphicData uri="http://schemas.openxmlformats.org/drawingml/2006/table">
            <a:tbl>
              <a:tblPr bandRow="1">
                <a:tableStyleId>{1FECB4D8-DB02-4DC6-A0A2-4F2EBAE1DC90}</a:tableStyleId>
              </a:tblPr>
              <a:tblGrid>
                <a:gridCol w="1643745">
                  <a:extLst>
                    <a:ext uri="{9D8B030D-6E8A-4147-A177-3AD203B41FA5}">
                      <a16:colId xmlns:a16="http://schemas.microsoft.com/office/drawing/2014/main" val="3421403586"/>
                    </a:ext>
                  </a:extLst>
                </a:gridCol>
                <a:gridCol w="1849030">
                  <a:extLst>
                    <a:ext uri="{9D8B030D-6E8A-4147-A177-3AD203B41FA5}">
                      <a16:colId xmlns:a16="http://schemas.microsoft.com/office/drawing/2014/main" val="14141154"/>
                    </a:ext>
                  </a:extLst>
                </a:gridCol>
              </a:tblGrid>
              <a:tr h="173180">
                <a:tc gridSpan="2">
                  <a:txBody>
                    <a:bodyPr/>
                    <a:lstStyle/>
                    <a:p>
                      <a:r>
                        <a:rPr lang="en-US" sz="1200" dirty="0">
                          <a:latin typeface="Courier New"/>
                        </a:rPr>
                        <a:t>+-----------------+---------------+</a:t>
                      </a:r>
                    </a:p>
                  </a:txBody>
                  <a:tcPr/>
                </a:tc>
                <a:tc hMerge="1">
                  <a:txBody>
                    <a:bodyPr/>
                    <a:lstStyle/>
                    <a:p>
                      <a:endParaRPr lang="en-US"/>
                    </a:p>
                  </a:txBody>
                  <a:tcPr/>
                </a:tc>
                <a:extLst>
                  <a:ext uri="{0D108BD9-81ED-4DB2-BD59-A6C34878D82A}">
                    <a16:rowId xmlns:a16="http://schemas.microsoft.com/office/drawing/2014/main" val="1253522363"/>
                  </a:ext>
                </a:extLst>
              </a:tr>
              <a:tr h="1731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ourier New"/>
                        </a:rPr>
                        <a:t>|</a:t>
                      </a:r>
                      <a:r>
                        <a:rPr lang="en-US" sz="1200" dirty="0">
                          <a:latin typeface="Courier New"/>
                          <a:ea typeface="Courier New" charset="0"/>
                          <a:cs typeface="Courier New"/>
                        </a:rPr>
                        <a:t>ROUND(17,</a:t>
                      </a:r>
                      <a:r>
                        <a:rPr lang="en-US" sz="1200" baseline="0" dirty="0">
                          <a:latin typeface="Courier New"/>
                          <a:ea typeface="Courier New" charset="0"/>
                          <a:cs typeface="Courier New"/>
                        </a:rPr>
                        <a:t> -1</a:t>
                      </a:r>
                      <a:r>
                        <a:rPr lang="en-US" sz="1200" dirty="0">
                          <a:latin typeface="Courier New"/>
                          <a:ea typeface="Courier New" charset="0"/>
                          <a:cs typeface="Courier New"/>
                        </a:rPr>
                        <a:t>)</a:t>
                      </a:r>
                      <a:endParaRPr lang="en-US" sz="1200" dirty="0">
                        <a:latin typeface="Courier New"/>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ourier New"/>
                        </a:rPr>
                        <a:t>|</a:t>
                      </a:r>
                      <a:r>
                        <a:rPr lang="en-US" sz="1200" dirty="0">
                          <a:latin typeface="Courier New"/>
                          <a:ea typeface="Courier New" charset="0"/>
                          <a:cs typeface="Courier New"/>
                        </a:rPr>
                        <a:t>TRUNCATE(17, -1)|</a:t>
                      </a:r>
                      <a:endParaRPr lang="en-US" sz="1200" dirty="0">
                        <a:latin typeface="Courier New"/>
                      </a:endParaRPr>
                    </a:p>
                  </a:txBody>
                  <a:tcPr/>
                </a:tc>
                <a:extLst>
                  <a:ext uri="{0D108BD9-81ED-4DB2-BD59-A6C34878D82A}">
                    <a16:rowId xmlns:a16="http://schemas.microsoft.com/office/drawing/2014/main" val="3537441838"/>
                  </a:ext>
                </a:extLst>
              </a:tr>
              <a:tr h="173180">
                <a:tc gridSpan="2">
                  <a:txBody>
                    <a:bodyPr/>
                    <a:lstStyle/>
                    <a:p>
                      <a:r>
                        <a:rPr lang="en-US" sz="1200" dirty="0">
                          <a:latin typeface="Courier New"/>
                        </a:rPr>
                        <a:t>+-----------------+---------------+</a:t>
                      </a:r>
                    </a:p>
                  </a:txBody>
                  <a:tcPr/>
                </a:tc>
                <a:tc hMerge="1">
                  <a:txBody>
                    <a:bodyPr/>
                    <a:lstStyle/>
                    <a:p>
                      <a:endParaRPr lang="en-US"/>
                    </a:p>
                  </a:txBody>
                  <a:tcPr/>
                </a:tc>
                <a:extLst>
                  <a:ext uri="{0D108BD9-81ED-4DB2-BD59-A6C34878D82A}">
                    <a16:rowId xmlns:a16="http://schemas.microsoft.com/office/drawing/2014/main" val="2583904412"/>
                  </a:ext>
                </a:extLst>
              </a:tr>
              <a:tr h="269833">
                <a:tc>
                  <a:txBody>
                    <a:bodyPr/>
                    <a:lstStyle/>
                    <a:p>
                      <a:pPr lvl="0" algn="l">
                        <a:lnSpc>
                          <a:spcPct val="100000"/>
                        </a:lnSpc>
                        <a:spcBef>
                          <a:spcPts val="0"/>
                        </a:spcBef>
                        <a:spcAft>
                          <a:spcPts val="0"/>
                        </a:spcAft>
                        <a:buNone/>
                      </a:pPr>
                      <a:r>
                        <a:rPr lang="en-US" sz="1200" b="0" i="0" u="none" strike="noStrike" noProof="0" dirty="0">
                          <a:latin typeface="Courier New"/>
                        </a:rPr>
                        <a:t>|            20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noProof="0" dirty="0">
                          <a:latin typeface="Courier New"/>
                        </a:rPr>
                        <a:t>|             10|</a:t>
                      </a:r>
                    </a:p>
                  </a:txBody>
                  <a:tcPr/>
                </a:tc>
                <a:extLst>
                  <a:ext uri="{0D108BD9-81ED-4DB2-BD59-A6C34878D82A}">
                    <a16:rowId xmlns:a16="http://schemas.microsoft.com/office/drawing/2014/main" val="3927772133"/>
                  </a:ext>
                </a:extLst>
              </a:tr>
              <a:tr h="173180">
                <a:tc gridSpan="2">
                  <a:txBody>
                    <a:bodyPr/>
                    <a:lstStyle/>
                    <a:p>
                      <a:r>
                        <a:rPr lang="en-US" sz="1200" dirty="0">
                          <a:latin typeface="Courier New"/>
                        </a:rPr>
                        <a:t>+-----------------+---------------+</a:t>
                      </a:r>
                    </a:p>
                  </a:txBody>
                  <a:tcPr/>
                </a:tc>
                <a:tc hMerge="1">
                  <a:txBody>
                    <a:bodyPr/>
                    <a:lstStyle/>
                    <a:p>
                      <a:endParaRPr lang="en-US"/>
                    </a:p>
                  </a:txBody>
                  <a:tcPr/>
                </a:tc>
                <a:extLst>
                  <a:ext uri="{0D108BD9-81ED-4DB2-BD59-A6C34878D82A}">
                    <a16:rowId xmlns:a16="http://schemas.microsoft.com/office/drawing/2014/main" val="4008486363"/>
                  </a:ext>
                </a:extLst>
              </a:tr>
              <a:tr h="173180">
                <a:tc gridSpan="2">
                  <a:txBody>
                    <a:bodyPr/>
                    <a:lstStyle/>
                    <a:p>
                      <a:pPr lvl="0" algn="l">
                        <a:lnSpc>
                          <a:spcPct val="100000"/>
                        </a:lnSpc>
                        <a:spcBef>
                          <a:spcPts val="0"/>
                        </a:spcBef>
                        <a:spcAft>
                          <a:spcPts val="0"/>
                        </a:spcAft>
                        <a:buNone/>
                      </a:pPr>
                      <a:r>
                        <a:rPr lang="en-US" sz="1200" b="0" i="0" u="none" strike="noStrike" noProof="0" dirty="0">
                          <a:latin typeface="Courier New"/>
                        </a:rPr>
                        <a:t>1 row in set (0.00 sec)</a:t>
                      </a:r>
                    </a:p>
                  </a:txBody>
                  <a:tcPr/>
                </a:tc>
                <a:tc hMerge="1">
                  <a:txBody>
                    <a:bodyPr/>
                    <a:lstStyle/>
                    <a:p>
                      <a:endParaRPr lang="en-US"/>
                    </a:p>
                  </a:txBody>
                  <a:tcPr/>
                </a:tc>
                <a:extLst>
                  <a:ext uri="{0D108BD9-81ED-4DB2-BD59-A6C34878D82A}">
                    <a16:rowId xmlns:a16="http://schemas.microsoft.com/office/drawing/2014/main" val="648411499"/>
                  </a:ext>
                </a:extLst>
              </a:tr>
            </a:tbl>
          </a:graphicData>
        </a:graphic>
      </p:graphicFrame>
    </p:spTree>
    <p:extLst>
      <p:ext uri="{BB962C8B-B14F-4D97-AF65-F5344CB8AC3E}">
        <p14:creationId xmlns:p14="http://schemas.microsoft.com/office/powerpoint/2010/main" val="9886373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63" y="373467"/>
            <a:ext cx="10515600" cy="563564"/>
          </a:xfrm>
        </p:spPr>
        <p:txBody>
          <a:bodyPr>
            <a:normAutofit fontScale="90000"/>
          </a:bodyPr>
          <a:lstStyle/>
          <a:p>
            <a:r>
              <a:rPr lang="en-US" dirty="0">
                <a:cs typeface="Calibri"/>
              </a:rPr>
              <a:t>Handling Signed Data</a:t>
            </a:r>
            <a:endParaRPr lang="en-US" dirty="0"/>
          </a:p>
        </p:txBody>
      </p:sp>
      <p:sp>
        <p:nvSpPr>
          <p:cNvPr id="5" name="TextBox 4"/>
          <p:cNvSpPr txBox="1"/>
          <p:nvPr/>
        </p:nvSpPr>
        <p:spPr>
          <a:xfrm>
            <a:off x="612763" y="974500"/>
            <a:ext cx="9568101" cy="338554"/>
          </a:xfrm>
          <a:prstGeom prst="rect">
            <a:avLst/>
          </a:prstGeom>
          <a:noFill/>
        </p:spPr>
        <p:txBody>
          <a:bodyPr wrap="square" rtlCol="0">
            <a:spAutoFit/>
          </a:bodyPr>
          <a:lstStyle/>
          <a:p>
            <a:r>
              <a:rPr lang="en-US" sz="1600" dirty="0">
                <a:cs typeface="Courier New" panose="02070309020205020404" pitchFamily="49" charset="0"/>
              </a:rPr>
              <a:t>Signed data are data in a column that allows negative values.</a:t>
            </a:r>
            <a:endParaRPr lang="en-US" sz="1600" dirty="0">
              <a:latin typeface="Courier New" panose="02070309020205020404" pitchFamily="49" charset="0"/>
              <a:cs typeface="Courier New" panose="02070309020205020404" pitchFamily="49" charset="0"/>
            </a:endParaRPr>
          </a:p>
        </p:txBody>
      </p:sp>
      <p:sp>
        <p:nvSpPr>
          <p:cNvPr id="11" name="Rectangle 10"/>
          <p:cNvSpPr/>
          <p:nvPr/>
        </p:nvSpPr>
        <p:spPr>
          <a:xfrm>
            <a:off x="851734" y="3501375"/>
            <a:ext cx="8169803" cy="523220"/>
          </a:xfrm>
          <a:prstGeom prst="rect">
            <a:avLst/>
          </a:prstGeom>
        </p:spPr>
        <p:txBody>
          <a:bodyPr wrap="square">
            <a:spAutoFit/>
          </a:bodyPr>
          <a:lstStyle/>
          <a:p>
            <a:pPr lvl="0">
              <a:defRPr/>
            </a:pPr>
            <a:r>
              <a:rPr lang="en-US" sz="1400" dirty="0" err="1">
                <a:latin typeface="Courier New"/>
                <a:ea typeface="Courier New" charset="0"/>
                <a:cs typeface="Courier New"/>
              </a:rPr>
              <a:t>mysql</a:t>
            </a:r>
            <a:r>
              <a:rPr lang="en-US" sz="1400" dirty="0">
                <a:latin typeface="Courier New"/>
                <a:ea typeface="Courier New" charset="0"/>
                <a:cs typeface="Courier New"/>
              </a:rPr>
              <a:t>&gt; SELECT </a:t>
            </a:r>
            <a:r>
              <a:rPr lang="en-US" sz="1400" dirty="0" err="1">
                <a:latin typeface="Courier New"/>
                <a:ea typeface="Courier New" charset="0"/>
                <a:cs typeface="Courier New"/>
              </a:rPr>
              <a:t>account_id</a:t>
            </a:r>
            <a:r>
              <a:rPr lang="en-US" sz="1400" dirty="0">
                <a:latin typeface="Courier New"/>
                <a:ea typeface="Courier New" charset="0"/>
                <a:cs typeface="Courier New"/>
              </a:rPr>
              <a:t>, SIGN(balance), ABS(balance);</a:t>
            </a:r>
          </a:p>
          <a:p>
            <a:pPr lvl="0">
              <a:defRPr/>
            </a:pPr>
            <a:r>
              <a:rPr lang="en-US" sz="1400" dirty="0">
                <a:latin typeface="Courier New"/>
                <a:ea typeface="Courier New" charset="0"/>
                <a:cs typeface="Courier New"/>
              </a:rPr>
              <a:t>    -&gt; FROM account;</a:t>
            </a:r>
          </a:p>
        </p:txBody>
      </p:sp>
      <p:graphicFrame>
        <p:nvGraphicFramePr>
          <p:cNvPr id="13" name="Table 12">
            <a:extLst>
              <a:ext uri="{FF2B5EF4-FFF2-40B4-BE49-F238E27FC236}">
                <a16:creationId xmlns:a16="http://schemas.microsoft.com/office/drawing/2014/main" id="{6D0369C0-24D8-4687-B12B-FC3DB2DF4CDE}"/>
              </a:ext>
            </a:extLst>
          </p:cNvPr>
          <p:cNvGraphicFramePr>
            <a:graphicFrameLocks noGrp="1"/>
          </p:cNvGraphicFramePr>
          <p:nvPr>
            <p:extLst>
              <p:ext uri="{D42A27DB-BD31-4B8C-83A1-F6EECF244321}">
                <p14:modId xmlns:p14="http://schemas.microsoft.com/office/powerpoint/2010/main" val="3323592275"/>
              </p:ext>
            </p:extLst>
          </p:nvPr>
        </p:nvGraphicFramePr>
        <p:xfrm>
          <a:off x="1578432" y="1350523"/>
          <a:ext cx="3938504" cy="1737360"/>
        </p:xfrm>
        <a:graphic>
          <a:graphicData uri="http://schemas.openxmlformats.org/drawingml/2006/table">
            <a:tbl>
              <a:tblPr bandRow="1">
                <a:tableStyleId>{1FECB4D8-DB02-4DC6-A0A2-4F2EBAE1DC90}</a:tableStyleId>
              </a:tblPr>
              <a:tblGrid>
                <a:gridCol w="1254575">
                  <a:extLst>
                    <a:ext uri="{9D8B030D-6E8A-4147-A177-3AD203B41FA5}">
                      <a16:colId xmlns:a16="http://schemas.microsoft.com/office/drawing/2014/main" val="3421403586"/>
                    </a:ext>
                  </a:extLst>
                </a:gridCol>
                <a:gridCol w="1461407">
                  <a:extLst>
                    <a:ext uri="{9D8B030D-6E8A-4147-A177-3AD203B41FA5}">
                      <a16:colId xmlns:a16="http://schemas.microsoft.com/office/drawing/2014/main" val="3676291931"/>
                    </a:ext>
                  </a:extLst>
                </a:gridCol>
                <a:gridCol w="1222522">
                  <a:extLst>
                    <a:ext uri="{9D8B030D-6E8A-4147-A177-3AD203B41FA5}">
                      <a16:colId xmlns:a16="http://schemas.microsoft.com/office/drawing/2014/main" val="2926729493"/>
                    </a:ext>
                  </a:extLst>
                </a:gridCol>
              </a:tblGrid>
              <a:tr h="173180">
                <a:tc gridSpan="3">
                  <a:txBody>
                    <a:bodyPr/>
                    <a:lstStyle/>
                    <a:p>
                      <a:r>
                        <a:rPr lang="en-US" sz="1200" dirty="0">
                          <a:latin typeface="Courier New"/>
                        </a:rPr>
                        <a:t>+-------------+--------------+--------+</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53522363"/>
                  </a:ext>
                </a:extLst>
              </a:tr>
              <a:tr h="1731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ourier New"/>
                        </a:rPr>
                        <a:t>|</a:t>
                      </a:r>
                      <a:r>
                        <a:rPr lang="en-US" sz="1200" dirty="0" err="1">
                          <a:latin typeface="Courier New"/>
                          <a:ea typeface="Courier New" charset="0"/>
                          <a:cs typeface="Courier New"/>
                        </a:rPr>
                        <a:t>account_id</a:t>
                      </a:r>
                      <a:endParaRPr lang="en-US" sz="1200" dirty="0">
                        <a:latin typeface="Courier New"/>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ourier New"/>
                        </a:rPr>
                        <a:t>|</a:t>
                      </a:r>
                      <a:r>
                        <a:rPr lang="en-US" sz="1200" dirty="0" err="1">
                          <a:latin typeface="Courier New"/>
                          <a:ea typeface="Courier New" charset="0"/>
                          <a:cs typeface="Courier New"/>
                        </a:rPr>
                        <a:t>acct_type</a:t>
                      </a:r>
                      <a:endParaRPr lang="en-US" sz="1200" dirty="0">
                        <a:latin typeface="Courier New"/>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ourier New"/>
                        </a:rPr>
                        <a:t>|</a:t>
                      </a:r>
                      <a:r>
                        <a:rPr lang="en-US" sz="1200" dirty="0">
                          <a:latin typeface="Courier New"/>
                          <a:ea typeface="Courier New" charset="0"/>
                          <a:cs typeface="Courier New"/>
                        </a:rPr>
                        <a:t>balance|</a:t>
                      </a:r>
                      <a:endParaRPr lang="en-US" sz="1200" dirty="0">
                        <a:latin typeface="Courier New"/>
                      </a:endParaRPr>
                    </a:p>
                  </a:txBody>
                  <a:tcPr/>
                </a:tc>
                <a:extLst>
                  <a:ext uri="{0D108BD9-81ED-4DB2-BD59-A6C34878D82A}">
                    <a16:rowId xmlns:a16="http://schemas.microsoft.com/office/drawing/2014/main" val="3537441838"/>
                  </a:ext>
                </a:extLst>
              </a:tr>
              <a:tr h="173180">
                <a:tc gridSpan="3">
                  <a:txBody>
                    <a:bodyPr/>
                    <a:lstStyle/>
                    <a:p>
                      <a:r>
                        <a:rPr lang="en-US" sz="1200" dirty="0">
                          <a:latin typeface="Courier New"/>
                        </a:rPr>
                        <a:t>+-------------+--------------+--------+</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83904412"/>
                  </a:ext>
                </a:extLst>
              </a:tr>
              <a:tr h="269833">
                <a:tc>
                  <a:txBody>
                    <a:bodyPr/>
                    <a:lstStyle/>
                    <a:p>
                      <a:pPr lvl="0" algn="l">
                        <a:lnSpc>
                          <a:spcPct val="100000"/>
                        </a:lnSpc>
                        <a:spcBef>
                          <a:spcPts val="0"/>
                        </a:spcBef>
                        <a:spcAft>
                          <a:spcPts val="0"/>
                        </a:spcAft>
                        <a:buNone/>
                      </a:pPr>
                      <a:r>
                        <a:rPr lang="en-US" sz="1200" b="0" i="0" u="none" strike="noStrike" noProof="0" dirty="0">
                          <a:latin typeface="Courier New"/>
                        </a:rPr>
                        <a:t>|       123</a:t>
                      </a:r>
                    </a:p>
                    <a:p>
                      <a:pPr lvl="0" algn="l">
                        <a:lnSpc>
                          <a:spcPct val="100000"/>
                        </a:lnSpc>
                        <a:spcBef>
                          <a:spcPts val="0"/>
                        </a:spcBef>
                        <a:spcAft>
                          <a:spcPts val="0"/>
                        </a:spcAft>
                        <a:buNone/>
                      </a:pPr>
                      <a:r>
                        <a:rPr lang="en-US" sz="1200" b="0" i="0" u="none" strike="noStrike" baseline="0" noProof="0" dirty="0">
                          <a:latin typeface="Courier New"/>
                        </a:rPr>
                        <a:t>|       456</a:t>
                      </a:r>
                    </a:p>
                    <a:p>
                      <a:pPr lvl="0" algn="l">
                        <a:lnSpc>
                          <a:spcPct val="100000"/>
                        </a:lnSpc>
                        <a:spcBef>
                          <a:spcPts val="0"/>
                        </a:spcBef>
                        <a:spcAft>
                          <a:spcPts val="0"/>
                        </a:spcAft>
                        <a:buNone/>
                      </a:pPr>
                      <a:r>
                        <a:rPr lang="en-US" sz="1200" b="0" i="0" u="none" strike="noStrike" baseline="0" noProof="0" dirty="0">
                          <a:latin typeface="Courier New"/>
                        </a:rPr>
                        <a:t>|       789</a:t>
                      </a:r>
                      <a:endParaRPr lang="en-US" sz="1200" b="0" i="0" u="none" strike="noStrike" noProof="0" dirty="0">
                        <a:latin typeface="Courier New"/>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noProof="0" dirty="0">
                          <a:latin typeface="Courier New"/>
                        </a:rPr>
                        <a:t>|MONEY MARKET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noProof="0" dirty="0">
                          <a:latin typeface="Courier New"/>
                        </a:rPr>
                        <a:t>|SAVINGS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noProof="0" dirty="0">
                          <a:latin typeface="Courier New"/>
                        </a:rPr>
                        <a:t>|CHECKING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noProof="0" dirty="0">
                          <a:latin typeface="Courier New"/>
                        </a:rPr>
                        <a:t>|</a:t>
                      </a:r>
                      <a:r>
                        <a:rPr lang="en-US" sz="1200" b="0" i="0" u="none" strike="noStrike" baseline="0" noProof="0" dirty="0">
                          <a:latin typeface="Courier New"/>
                        </a:rPr>
                        <a:t> 785.22</a:t>
                      </a:r>
                      <a:r>
                        <a:rPr lang="en-US" sz="1200" b="0" i="0" u="none" strike="noStrike" noProof="0" dirty="0">
                          <a:latin typeface="Courier New"/>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noProof="0" dirty="0">
                          <a:latin typeface="Courier New"/>
                        </a:rPr>
                        <a:t>|   0.00|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noProof="0" dirty="0">
                          <a:latin typeface="Courier New"/>
                        </a:rPr>
                        <a:t>|-324.22|</a:t>
                      </a:r>
                    </a:p>
                  </a:txBody>
                  <a:tcPr/>
                </a:tc>
                <a:extLst>
                  <a:ext uri="{0D108BD9-81ED-4DB2-BD59-A6C34878D82A}">
                    <a16:rowId xmlns:a16="http://schemas.microsoft.com/office/drawing/2014/main" val="3927772133"/>
                  </a:ext>
                </a:extLst>
              </a:tr>
              <a:tr h="173180">
                <a:tc gridSpan="3">
                  <a:txBody>
                    <a:bodyPr/>
                    <a:lstStyle/>
                    <a:p>
                      <a:r>
                        <a:rPr lang="en-US" sz="1200" dirty="0">
                          <a:latin typeface="Courier New"/>
                        </a:rPr>
                        <a:t>+-------------+--------------+--------+</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08486363"/>
                  </a:ext>
                </a:extLst>
              </a:tr>
            </a:tbl>
          </a:graphicData>
        </a:graphic>
      </p:graphicFrame>
      <p:sp>
        <p:nvSpPr>
          <p:cNvPr id="14" name="TextBox 13"/>
          <p:cNvSpPr txBox="1"/>
          <p:nvPr/>
        </p:nvSpPr>
        <p:spPr>
          <a:xfrm>
            <a:off x="612763" y="3125352"/>
            <a:ext cx="9568101" cy="338554"/>
          </a:xfrm>
          <a:prstGeom prst="rect">
            <a:avLst/>
          </a:prstGeom>
          <a:noFill/>
        </p:spPr>
        <p:txBody>
          <a:bodyPr wrap="square" rtlCol="0">
            <a:spAutoFit/>
          </a:bodyPr>
          <a:lstStyle/>
          <a:p>
            <a:r>
              <a:rPr lang="en-US" sz="1600" dirty="0">
                <a:cs typeface="Courier New" panose="02070309020205020404" pitchFamily="49" charset="0"/>
              </a:rPr>
              <a:t>The following query will give us the above information:</a:t>
            </a:r>
            <a:endParaRPr lang="en-US" sz="1600" dirty="0">
              <a:latin typeface="Courier New" panose="02070309020205020404" pitchFamily="49" charset="0"/>
              <a:cs typeface="Courier New" panose="02070309020205020404" pitchFamily="49" charset="0"/>
            </a:endParaRPr>
          </a:p>
        </p:txBody>
      </p:sp>
      <p:graphicFrame>
        <p:nvGraphicFramePr>
          <p:cNvPr id="17" name="Table 16">
            <a:extLst>
              <a:ext uri="{FF2B5EF4-FFF2-40B4-BE49-F238E27FC236}">
                <a16:creationId xmlns:a16="http://schemas.microsoft.com/office/drawing/2014/main" id="{6D0369C0-24D8-4687-B12B-FC3DB2DF4CDE}"/>
              </a:ext>
            </a:extLst>
          </p:cNvPr>
          <p:cNvGraphicFramePr>
            <a:graphicFrameLocks noGrp="1"/>
          </p:cNvGraphicFramePr>
          <p:nvPr>
            <p:extLst>
              <p:ext uri="{D42A27DB-BD31-4B8C-83A1-F6EECF244321}">
                <p14:modId xmlns:p14="http://schemas.microsoft.com/office/powerpoint/2010/main" val="2119158706"/>
              </p:ext>
            </p:extLst>
          </p:nvPr>
        </p:nvGraphicFramePr>
        <p:xfrm>
          <a:off x="1578432" y="4062063"/>
          <a:ext cx="4738385" cy="2011680"/>
        </p:xfrm>
        <a:graphic>
          <a:graphicData uri="http://schemas.openxmlformats.org/drawingml/2006/table">
            <a:tbl>
              <a:tblPr bandRow="1">
                <a:tableStyleId>{1FECB4D8-DB02-4DC6-A0A2-4F2EBAE1DC90}</a:tableStyleId>
              </a:tblPr>
              <a:tblGrid>
                <a:gridCol w="1350205">
                  <a:extLst>
                    <a:ext uri="{9D8B030D-6E8A-4147-A177-3AD203B41FA5}">
                      <a16:colId xmlns:a16="http://schemas.microsoft.com/office/drawing/2014/main" val="3421403586"/>
                    </a:ext>
                  </a:extLst>
                </a:gridCol>
                <a:gridCol w="1567543">
                  <a:extLst>
                    <a:ext uri="{9D8B030D-6E8A-4147-A177-3AD203B41FA5}">
                      <a16:colId xmlns:a16="http://schemas.microsoft.com/office/drawing/2014/main" val="1921273005"/>
                    </a:ext>
                  </a:extLst>
                </a:gridCol>
                <a:gridCol w="1820637">
                  <a:extLst>
                    <a:ext uri="{9D8B030D-6E8A-4147-A177-3AD203B41FA5}">
                      <a16:colId xmlns:a16="http://schemas.microsoft.com/office/drawing/2014/main" val="170169901"/>
                    </a:ext>
                  </a:extLst>
                </a:gridCol>
              </a:tblGrid>
              <a:tr h="173180">
                <a:tc gridSpan="3">
                  <a:txBody>
                    <a:bodyPr/>
                    <a:lstStyle/>
                    <a:p>
                      <a:r>
                        <a:rPr lang="en-US" sz="1200" dirty="0">
                          <a:latin typeface="Courier New"/>
                        </a:rPr>
                        <a:t>+--------------+----------------+------------+</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53522363"/>
                  </a:ext>
                </a:extLst>
              </a:tr>
              <a:tr h="1731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ourier New"/>
                        </a:rPr>
                        <a:t>|</a:t>
                      </a:r>
                      <a:r>
                        <a:rPr lang="en-US" sz="1200" dirty="0" err="1">
                          <a:latin typeface="Courier New"/>
                          <a:ea typeface="Courier New" charset="0"/>
                          <a:cs typeface="Courier New"/>
                        </a:rPr>
                        <a:t>account_id</a:t>
                      </a:r>
                      <a:endParaRPr lang="en-US" sz="1200" dirty="0">
                        <a:latin typeface="Courier New"/>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ourier New"/>
                        </a:rPr>
                        <a:t>|</a:t>
                      </a:r>
                      <a:r>
                        <a:rPr lang="en-US" sz="1200" dirty="0">
                          <a:latin typeface="Courier New"/>
                          <a:ea typeface="Courier New" charset="0"/>
                          <a:cs typeface="Courier New"/>
                        </a:rPr>
                        <a:t>SIGN(balance)</a:t>
                      </a:r>
                      <a:endParaRPr lang="en-US" sz="1200" dirty="0">
                        <a:latin typeface="Courier New"/>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ourier New"/>
                        </a:rPr>
                        <a:t>|ABS(</a:t>
                      </a:r>
                      <a:r>
                        <a:rPr lang="en-US" sz="1200" dirty="0">
                          <a:latin typeface="Courier New"/>
                          <a:ea typeface="Courier New" charset="0"/>
                          <a:cs typeface="Courier New"/>
                        </a:rPr>
                        <a:t>balance)|</a:t>
                      </a:r>
                      <a:endParaRPr lang="en-US" sz="1200" dirty="0">
                        <a:latin typeface="Courier New"/>
                      </a:endParaRPr>
                    </a:p>
                  </a:txBody>
                  <a:tcPr/>
                </a:tc>
                <a:extLst>
                  <a:ext uri="{0D108BD9-81ED-4DB2-BD59-A6C34878D82A}">
                    <a16:rowId xmlns:a16="http://schemas.microsoft.com/office/drawing/2014/main" val="3537441838"/>
                  </a:ext>
                </a:extLst>
              </a:tr>
              <a:tr h="173180">
                <a:tc gridSpan="3">
                  <a:txBody>
                    <a:bodyPr/>
                    <a:lstStyle/>
                    <a:p>
                      <a:r>
                        <a:rPr lang="en-US" sz="1200" dirty="0">
                          <a:latin typeface="Courier New"/>
                        </a:rPr>
                        <a:t>+--------------+----------------+------------+</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83904412"/>
                  </a:ext>
                </a:extLst>
              </a:tr>
              <a:tr h="269833">
                <a:tc>
                  <a:txBody>
                    <a:bodyPr/>
                    <a:lstStyle/>
                    <a:p>
                      <a:pPr lvl="0" algn="l">
                        <a:lnSpc>
                          <a:spcPct val="100000"/>
                        </a:lnSpc>
                        <a:spcBef>
                          <a:spcPts val="0"/>
                        </a:spcBef>
                        <a:spcAft>
                          <a:spcPts val="0"/>
                        </a:spcAft>
                        <a:buNone/>
                      </a:pPr>
                      <a:r>
                        <a:rPr lang="en-US" sz="1200" b="0" i="0" u="none" strike="noStrike" noProof="0" dirty="0">
                          <a:latin typeface="Courier New"/>
                        </a:rPr>
                        <a:t>|       123</a:t>
                      </a:r>
                    </a:p>
                    <a:p>
                      <a:pPr lvl="0" algn="l">
                        <a:lnSpc>
                          <a:spcPct val="100000"/>
                        </a:lnSpc>
                        <a:spcBef>
                          <a:spcPts val="0"/>
                        </a:spcBef>
                        <a:spcAft>
                          <a:spcPts val="0"/>
                        </a:spcAft>
                        <a:buNone/>
                      </a:pPr>
                      <a:r>
                        <a:rPr lang="en-US" sz="1200" b="0" i="0" u="none" strike="noStrike" baseline="0" noProof="0" dirty="0">
                          <a:latin typeface="Courier New"/>
                        </a:rPr>
                        <a:t>|       456</a:t>
                      </a:r>
                    </a:p>
                    <a:p>
                      <a:pPr lvl="0" algn="l">
                        <a:lnSpc>
                          <a:spcPct val="100000"/>
                        </a:lnSpc>
                        <a:spcBef>
                          <a:spcPts val="0"/>
                        </a:spcBef>
                        <a:spcAft>
                          <a:spcPts val="0"/>
                        </a:spcAft>
                        <a:buNone/>
                      </a:pPr>
                      <a:r>
                        <a:rPr lang="en-US" sz="1200" b="0" i="0" u="none" strike="noStrike" baseline="0" noProof="0" dirty="0">
                          <a:latin typeface="Courier New"/>
                        </a:rPr>
                        <a:t>|       789</a:t>
                      </a:r>
                      <a:endParaRPr lang="en-US" sz="1200" b="0" i="0" u="none" strike="noStrike" noProof="0" dirty="0">
                        <a:latin typeface="Courier New"/>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noProof="0" dirty="0">
                          <a:latin typeface="Courier New"/>
                        </a:rPr>
                        <a:t>|           </a:t>
                      </a:r>
                      <a:r>
                        <a:rPr lang="en-US" sz="1200" b="0" i="0" u="none" strike="noStrike" baseline="0" noProof="0" dirty="0">
                          <a:latin typeface="Courier New"/>
                        </a:rPr>
                        <a:t> 1</a:t>
                      </a:r>
                      <a:endParaRPr lang="en-US" sz="1200" b="0" i="0" u="none" strike="noStrike" noProof="0" dirty="0">
                        <a:latin typeface="Courier Ne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noProof="0" dirty="0">
                          <a:latin typeface="Courier New"/>
                        </a:rPr>
                        <a:t>|           </a:t>
                      </a:r>
                      <a:r>
                        <a:rPr lang="en-US" sz="1200" b="0" i="0" u="none" strike="noStrike" baseline="0" noProof="0" dirty="0">
                          <a:latin typeface="Courier New"/>
                        </a:rPr>
                        <a:t> 0</a:t>
                      </a:r>
                      <a:endParaRPr lang="en-US" sz="1200" b="0" i="0" u="none" strike="noStrike" noProof="0" dirty="0">
                        <a:latin typeface="Courier Ne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noProof="0" dirty="0">
                          <a:latin typeface="Courier New"/>
                        </a:rPr>
                        <a:t>|           -1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noProof="0" dirty="0">
                          <a:latin typeface="Courier New"/>
                        </a:rPr>
                        <a:t>|     </a:t>
                      </a:r>
                      <a:r>
                        <a:rPr lang="en-US" sz="1200" b="0" i="0" u="none" strike="noStrike" baseline="0" noProof="0" dirty="0">
                          <a:latin typeface="Courier New"/>
                        </a:rPr>
                        <a:t> 785.22</a:t>
                      </a:r>
                      <a:r>
                        <a:rPr lang="en-US" sz="1200" b="0" i="0" u="none" strike="noStrike" noProof="0" dirty="0">
                          <a:latin typeface="Courier New"/>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noProof="0" dirty="0">
                          <a:latin typeface="Courier New"/>
                        </a:rPr>
                        <a:t>|        0.00|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noProof="0" dirty="0">
                          <a:latin typeface="Courier New"/>
                        </a:rPr>
                        <a:t>|      324.22|</a:t>
                      </a:r>
                    </a:p>
                  </a:txBody>
                  <a:tcPr/>
                </a:tc>
                <a:extLst>
                  <a:ext uri="{0D108BD9-81ED-4DB2-BD59-A6C34878D82A}">
                    <a16:rowId xmlns:a16="http://schemas.microsoft.com/office/drawing/2014/main" val="3927772133"/>
                  </a:ext>
                </a:extLst>
              </a:tr>
              <a:tr h="173180">
                <a:tc gridSpan="3">
                  <a:txBody>
                    <a:bodyPr/>
                    <a:lstStyle/>
                    <a:p>
                      <a:r>
                        <a:rPr lang="en-US" sz="1200" dirty="0">
                          <a:latin typeface="Courier New"/>
                        </a:rPr>
                        <a:t>+---------------+----------------+-----------+</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08486363"/>
                  </a:ext>
                </a:extLst>
              </a:tr>
              <a:tr h="173180">
                <a:tc gridSpan="3">
                  <a:txBody>
                    <a:bodyPr/>
                    <a:lstStyle/>
                    <a:p>
                      <a:pPr lvl="0" algn="l">
                        <a:lnSpc>
                          <a:spcPct val="100000"/>
                        </a:lnSpc>
                        <a:spcBef>
                          <a:spcPts val="0"/>
                        </a:spcBef>
                        <a:spcAft>
                          <a:spcPts val="0"/>
                        </a:spcAft>
                        <a:buNone/>
                      </a:pPr>
                      <a:r>
                        <a:rPr lang="en-US" sz="1200" b="0" i="0" u="none" strike="noStrike" noProof="0" dirty="0">
                          <a:latin typeface="Courier New"/>
                        </a:rPr>
                        <a:t>3 rows in set (0.00 sec)</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48411499"/>
                  </a:ext>
                </a:extLst>
              </a:tr>
            </a:tbl>
          </a:graphicData>
        </a:graphic>
      </p:graphicFrame>
    </p:spTree>
    <p:extLst>
      <p:ext uri="{BB962C8B-B14F-4D97-AF65-F5344CB8AC3E}">
        <p14:creationId xmlns:p14="http://schemas.microsoft.com/office/powerpoint/2010/main" val="33572965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613" y="430617"/>
            <a:ext cx="10515600" cy="563564"/>
          </a:xfrm>
        </p:spPr>
        <p:txBody>
          <a:bodyPr>
            <a:normAutofit fontScale="90000"/>
          </a:bodyPr>
          <a:lstStyle/>
          <a:p>
            <a:r>
              <a:rPr lang="en-US" dirty="0">
                <a:cs typeface="Calibri"/>
              </a:rPr>
              <a:t>Working with Temporal Data</a:t>
            </a:r>
            <a:endParaRPr lang="en-US" dirty="0"/>
          </a:p>
        </p:txBody>
      </p:sp>
      <p:sp>
        <p:nvSpPr>
          <p:cNvPr id="5" name="TextBox 4"/>
          <p:cNvSpPr txBox="1"/>
          <p:nvPr/>
        </p:nvSpPr>
        <p:spPr>
          <a:xfrm>
            <a:off x="555613" y="1376983"/>
            <a:ext cx="9568101" cy="3477875"/>
          </a:xfrm>
          <a:prstGeom prst="rect">
            <a:avLst/>
          </a:prstGeom>
          <a:noFill/>
        </p:spPr>
        <p:txBody>
          <a:bodyPr wrap="square" rtlCol="0">
            <a:spAutoFit/>
          </a:bodyPr>
          <a:lstStyle/>
          <a:p>
            <a:r>
              <a:rPr lang="en-US" sz="2000" dirty="0">
                <a:cs typeface="Courier New" panose="02070309020205020404" pitchFamily="49" charset="0"/>
              </a:rPr>
              <a:t>Temporal data give us information about the dates and times. Temporal data can be the most time-consuming because of the many different ways it can be generated and manipulated.</a:t>
            </a:r>
          </a:p>
          <a:p>
            <a:endParaRPr lang="en-US" sz="2000" dirty="0">
              <a:cs typeface="Courier New" panose="02070309020205020404" pitchFamily="49" charset="0"/>
            </a:endParaRPr>
          </a:p>
          <a:p>
            <a:r>
              <a:rPr lang="en-US" sz="2000" dirty="0">
                <a:cs typeface="Courier New" panose="02070309020205020404" pitchFamily="49" charset="0"/>
              </a:rPr>
              <a:t>When talking of different time zones, there is a common point of reference: </a:t>
            </a:r>
            <a:r>
              <a:rPr lang="en-US" sz="2000" i="1" dirty="0">
                <a:cs typeface="Courier New" panose="02070309020205020404" pitchFamily="49" charset="0"/>
              </a:rPr>
              <a:t>Coordinated Universal Time</a:t>
            </a:r>
            <a:r>
              <a:rPr lang="en-US" sz="2000" dirty="0">
                <a:cs typeface="Courier New" panose="02070309020205020404" pitchFamily="49" charset="0"/>
              </a:rPr>
              <a:t>, or UTC. This is based on the average time of 200 atomic clocks around the world. MySQL returns timestamps using UTC. The timestamp function is </a:t>
            </a:r>
            <a:r>
              <a:rPr lang="en-US" sz="2000" dirty="0" err="1">
                <a:latin typeface="Courier New" panose="02070309020205020404" pitchFamily="49" charset="0"/>
                <a:cs typeface="Courier New" panose="02070309020205020404" pitchFamily="49" charset="0"/>
              </a:rPr>
              <a:t>utc_timestamp</a:t>
            </a:r>
            <a:r>
              <a:rPr lang="en-US" sz="2000" dirty="0">
                <a:latin typeface="Courier New" panose="02070309020205020404" pitchFamily="49" charset="0"/>
                <a:cs typeface="Courier New" panose="02070309020205020404" pitchFamily="49" charset="0"/>
              </a:rPr>
              <a:t>()</a:t>
            </a:r>
            <a:r>
              <a:rPr lang="en-US" sz="2000" dirty="0">
                <a:cs typeface="Courier New" panose="02070309020205020404" pitchFamily="49" charset="0"/>
              </a:rPr>
              <a:t>.</a:t>
            </a:r>
          </a:p>
          <a:p>
            <a:endParaRPr lang="en-US" sz="2000" i="1" dirty="0">
              <a:cs typeface="Courier New" panose="02070309020205020404" pitchFamily="49" charset="0"/>
            </a:endParaRPr>
          </a:p>
          <a:p>
            <a:r>
              <a:rPr lang="en-US" sz="2000" dirty="0">
                <a:cs typeface="Courier New" panose="02070309020205020404" pitchFamily="49" charset="0"/>
              </a:rPr>
              <a:t>MySQL keeps settings for global time zone, which is based upon where the actual server is, and a session time zone, which is the time zone of where the user is logging in.</a:t>
            </a:r>
          </a:p>
        </p:txBody>
      </p:sp>
    </p:spTree>
    <p:extLst>
      <p:ext uri="{BB962C8B-B14F-4D97-AF65-F5344CB8AC3E}">
        <p14:creationId xmlns:p14="http://schemas.microsoft.com/office/powerpoint/2010/main" val="8976173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613" y="430617"/>
            <a:ext cx="10515600" cy="563564"/>
          </a:xfrm>
        </p:spPr>
        <p:txBody>
          <a:bodyPr>
            <a:normAutofit fontScale="90000"/>
          </a:bodyPr>
          <a:lstStyle/>
          <a:p>
            <a:r>
              <a:rPr lang="en-US" dirty="0">
                <a:cs typeface="Calibri"/>
              </a:rPr>
              <a:t>Generating Temporal Data</a:t>
            </a:r>
            <a:endParaRPr lang="en-US" dirty="0"/>
          </a:p>
        </p:txBody>
      </p:sp>
      <p:sp>
        <p:nvSpPr>
          <p:cNvPr id="5" name="TextBox 4"/>
          <p:cNvSpPr txBox="1"/>
          <p:nvPr/>
        </p:nvSpPr>
        <p:spPr>
          <a:xfrm>
            <a:off x="555613" y="1292917"/>
            <a:ext cx="9568101" cy="2246769"/>
          </a:xfrm>
          <a:prstGeom prst="rect">
            <a:avLst/>
          </a:prstGeom>
          <a:noFill/>
        </p:spPr>
        <p:txBody>
          <a:bodyPr wrap="square" rtlCol="0">
            <a:spAutoFit/>
          </a:bodyPr>
          <a:lstStyle/>
          <a:p>
            <a:r>
              <a:rPr lang="en-US" sz="2000" dirty="0">
                <a:cs typeface="Courier New" panose="02070309020205020404" pitchFamily="49" charset="0"/>
              </a:rPr>
              <a:t>Temporal data can be generating any of the following ways:</a:t>
            </a:r>
          </a:p>
          <a:p>
            <a:pPr marL="342900" indent="-342900">
              <a:buFont typeface="Arial" panose="020B0604020202020204" pitchFamily="34" charset="0"/>
              <a:buChar char="•"/>
            </a:pPr>
            <a:r>
              <a:rPr lang="en-US" sz="2000" dirty="0">
                <a:cs typeface="Courier New" panose="02070309020205020404" pitchFamily="49" charset="0"/>
              </a:rPr>
              <a:t>copying data from an existing </a:t>
            </a:r>
            <a:r>
              <a:rPr lang="en-US" sz="2000" dirty="0">
                <a:latin typeface="Courier New" panose="02070309020205020404" pitchFamily="49" charset="0"/>
                <a:cs typeface="Courier New" panose="02070309020205020404" pitchFamily="49" charset="0"/>
              </a:rPr>
              <a:t>date, </a:t>
            </a:r>
            <a:r>
              <a:rPr lang="en-US" sz="2000" dirty="0" err="1">
                <a:latin typeface="Courier New" panose="02070309020205020404" pitchFamily="49" charset="0"/>
                <a:cs typeface="Courier New" panose="02070309020205020404" pitchFamily="49" charset="0"/>
              </a:rPr>
              <a:t>datetime</a:t>
            </a:r>
            <a:r>
              <a:rPr lang="en-US" sz="2000" dirty="0">
                <a:latin typeface="Courier New" panose="02070309020205020404" pitchFamily="49" charset="0"/>
                <a:cs typeface="Courier New" panose="02070309020205020404" pitchFamily="49" charset="0"/>
              </a:rPr>
              <a:t>, </a:t>
            </a:r>
            <a:r>
              <a:rPr lang="en-US" sz="2000" dirty="0">
                <a:cs typeface="Courier New" panose="02070309020205020404" pitchFamily="49" charset="0"/>
              </a:rPr>
              <a:t>or</a:t>
            </a:r>
            <a:r>
              <a:rPr lang="en-US" sz="2000" dirty="0">
                <a:latin typeface="Courier New" panose="02070309020205020404" pitchFamily="49" charset="0"/>
                <a:cs typeface="Courier New" panose="02070309020205020404" pitchFamily="49" charset="0"/>
              </a:rPr>
              <a:t> time</a:t>
            </a:r>
            <a:r>
              <a:rPr lang="en-US" sz="2000" dirty="0">
                <a:cs typeface="Courier New" panose="02070309020205020404" pitchFamily="49" charset="0"/>
              </a:rPr>
              <a:t> column</a:t>
            </a:r>
          </a:p>
          <a:p>
            <a:pPr marL="342900" indent="-342900">
              <a:buFont typeface="Arial" panose="020B0604020202020204" pitchFamily="34" charset="0"/>
              <a:buChar char="•"/>
            </a:pPr>
            <a:r>
              <a:rPr lang="en-US" sz="2000" dirty="0">
                <a:cs typeface="Courier New" panose="02070309020205020404" pitchFamily="49" charset="0"/>
              </a:rPr>
              <a:t>executing a built-in function that returns a </a:t>
            </a:r>
            <a:r>
              <a:rPr lang="en-US" sz="2000" dirty="0">
                <a:latin typeface="Courier New" panose="02070309020205020404" pitchFamily="49" charset="0"/>
                <a:cs typeface="Courier New" panose="02070309020205020404" pitchFamily="49" charset="0"/>
              </a:rPr>
              <a:t>date, </a:t>
            </a:r>
            <a:r>
              <a:rPr lang="en-US" sz="2000" dirty="0" err="1">
                <a:latin typeface="Courier New" panose="02070309020205020404" pitchFamily="49" charset="0"/>
                <a:cs typeface="Courier New" panose="02070309020205020404" pitchFamily="49" charset="0"/>
              </a:rPr>
              <a:t>datetime</a:t>
            </a:r>
            <a:r>
              <a:rPr lang="en-US" sz="2000" dirty="0">
                <a:latin typeface="Courier New" panose="02070309020205020404" pitchFamily="49" charset="0"/>
                <a:cs typeface="Courier New" panose="02070309020205020404" pitchFamily="49" charset="0"/>
              </a:rPr>
              <a:t>, </a:t>
            </a:r>
            <a:r>
              <a:rPr lang="en-US" sz="2000" dirty="0">
                <a:cs typeface="Courier New" panose="02070309020205020404" pitchFamily="49" charset="0"/>
              </a:rPr>
              <a:t>or</a:t>
            </a:r>
            <a:r>
              <a:rPr lang="en-US" sz="2000" dirty="0">
                <a:latin typeface="Courier New" panose="02070309020205020404" pitchFamily="49" charset="0"/>
                <a:cs typeface="Courier New" panose="02070309020205020404" pitchFamily="49" charset="0"/>
              </a:rPr>
              <a:t> time</a:t>
            </a:r>
            <a:r>
              <a:rPr lang="en-US" sz="2000" dirty="0">
                <a:cs typeface="Courier New" panose="02070309020205020404" pitchFamily="49" charset="0"/>
              </a:rPr>
              <a:t> </a:t>
            </a:r>
          </a:p>
          <a:p>
            <a:pPr marL="342900" indent="-342900">
              <a:buFont typeface="Arial" panose="020B0604020202020204" pitchFamily="34" charset="0"/>
              <a:buChar char="•"/>
            </a:pPr>
            <a:r>
              <a:rPr lang="en-US" sz="2000" dirty="0">
                <a:cs typeface="Courier New" panose="02070309020205020404" pitchFamily="49" charset="0"/>
              </a:rPr>
              <a:t>building a string representation of temporal data for the server to use</a:t>
            </a:r>
          </a:p>
          <a:p>
            <a:pPr marL="342900" indent="-342900">
              <a:buFont typeface="Arial" panose="020B0604020202020204" pitchFamily="34" charset="0"/>
              <a:buChar char="•"/>
            </a:pPr>
            <a:endParaRPr lang="en-US" sz="2000" dirty="0">
              <a:cs typeface="Courier New" panose="02070309020205020404" pitchFamily="49" charset="0"/>
            </a:endParaRPr>
          </a:p>
          <a:p>
            <a:r>
              <a:rPr lang="en-US" sz="2000" dirty="0">
                <a:cs typeface="Courier New" panose="02070309020205020404" pitchFamily="49" charset="0"/>
              </a:rPr>
              <a:t>In order for the server to interpret a string as </a:t>
            </a:r>
            <a:r>
              <a:rPr lang="en-US" sz="2000" dirty="0">
                <a:latin typeface="Courier New" panose="02070309020205020404" pitchFamily="49" charset="0"/>
                <a:cs typeface="Courier New" panose="02070309020205020404" pitchFamily="49" charset="0"/>
              </a:rPr>
              <a:t>date, </a:t>
            </a:r>
            <a:r>
              <a:rPr lang="en-US" sz="2000" dirty="0" err="1">
                <a:latin typeface="Courier New" panose="02070309020205020404" pitchFamily="49" charset="0"/>
                <a:cs typeface="Courier New" panose="02070309020205020404" pitchFamily="49" charset="0"/>
              </a:rPr>
              <a:t>datetime</a:t>
            </a:r>
            <a:r>
              <a:rPr lang="en-US" sz="2000" dirty="0">
                <a:latin typeface="Courier New" panose="02070309020205020404" pitchFamily="49" charset="0"/>
                <a:cs typeface="Courier New" panose="02070309020205020404" pitchFamily="49" charset="0"/>
              </a:rPr>
              <a:t>, </a:t>
            </a:r>
            <a:r>
              <a:rPr lang="en-US" sz="2000" dirty="0">
                <a:cs typeface="Courier New" panose="02070309020205020404" pitchFamily="49" charset="0"/>
              </a:rPr>
              <a:t>or</a:t>
            </a:r>
            <a:r>
              <a:rPr lang="en-US" sz="2000" dirty="0">
                <a:latin typeface="Courier New" panose="02070309020205020404" pitchFamily="49" charset="0"/>
                <a:cs typeface="Courier New" panose="02070309020205020404" pitchFamily="49" charset="0"/>
              </a:rPr>
              <a:t> time</a:t>
            </a:r>
            <a:r>
              <a:rPr lang="en-US" sz="2000" dirty="0">
                <a:cs typeface="Courier New" panose="02070309020205020404" pitchFamily="49" charset="0"/>
              </a:rPr>
              <a:t>, we must build our string with the following components:</a:t>
            </a:r>
          </a:p>
        </p:txBody>
      </p:sp>
      <p:graphicFrame>
        <p:nvGraphicFramePr>
          <p:cNvPr id="3" name="Table 2"/>
          <p:cNvGraphicFramePr>
            <a:graphicFrameLocks noGrp="1"/>
          </p:cNvGraphicFramePr>
          <p:nvPr>
            <p:extLst>
              <p:ext uri="{D42A27DB-BD31-4B8C-83A1-F6EECF244321}">
                <p14:modId xmlns:p14="http://schemas.microsoft.com/office/powerpoint/2010/main" val="117194220"/>
              </p:ext>
            </p:extLst>
          </p:nvPr>
        </p:nvGraphicFramePr>
        <p:xfrm>
          <a:off x="2619824" y="3838423"/>
          <a:ext cx="3976920" cy="1854200"/>
        </p:xfrm>
        <a:graphic>
          <a:graphicData uri="http://schemas.openxmlformats.org/drawingml/2006/table">
            <a:tbl>
              <a:tblPr firstRow="1" bandRow="1">
                <a:tableStyleId>{5C22544A-7EE6-4342-B048-85BDC9FD1C3A}</a:tableStyleId>
              </a:tblPr>
              <a:tblGrid>
                <a:gridCol w="1511305">
                  <a:extLst>
                    <a:ext uri="{9D8B030D-6E8A-4147-A177-3AD203B41FA5}">
                      <a16:colId xmlns:a16="http://schemas.microsoft.com/office/drawing/2014/main" val="298920981"/>
                    </a:ext>
                  </a:extLst>
                </a:gridCol>
                <a:gridCol w="2465615">
                  <a:extLst>
                    <a:ext uri="{9D8B030D-6E8A-4147-A177-3AD203B41FA5}">
                      <a16:colId xmlns:a16="http://schemas.microsoft.com/office/drawing/2014/main" val="2487623347"/>
                    </a:ext>
                  </a:extLst>
                </a:gridCol>
              </a:tblGrid>
              <a:tr h="370840">
                <a:tc>
                  <a:txBody>
                    <a:bodyPr/>
                    <a:lstStyle/>
                    <a:p>
                      <a:r>
                        <a:rPr lang="en-US" dirty="0"/>
                        <a:t>Type</a:t>
                      </a:r>
                    </a:p>
                  </a:txBody>
                  <a:tcPr/>
                </a:tc>
                <a:tc>
                  <a:txBody>
                    <a:bodyPr/>
                    <a:lstStyle/>
                    <a:p>
                      <a:r>
                        <a:rPr lang="en-US" dirty="0"/>
                        <a:t>Default format</a:t>
                      </a:r>
                    </a:p>
                  </a:txBody>
                  <a:tcPr/>
                </a:tc>
                <a:extLst>
                  <a:ext uri="{0D108BD9-81ED-4DB2-BD59-A6C34878D82A}">
                    <a16:rowId xmlns:a16="http://schemas.microsoft.com/office/drawing/2014/main" val="2348696054"/>
                  </a:ext>
                </a:extLst>
              </a:tr>
              <a:tr h="370840">
                <a:tc>
                  <a:txBody>
                    <a:bodyPr/>
                    <a:lstStyle/>
                    <a:p>
                      <a:r>
                        <a:rPr lang="en-US" dirty="0">
                          <a:latin typeface="Courier New" panose="02070309020205020404" pitchFamily="49" charset="0"/>
                          <a:cs typeface="Courier New" panose="02070309020205020404" pitchFamily="49" charset="0"/>
                        </a:rPr>
                        <a:t>date</a:t>
                      </a:r>
                    </a:p>
                  </a:txBody>
                  <a:tcPr/>
                </a:tc>
                <a:tc>
                  <a:txBody>
                    <a:bodyPr/>
                    <a:lstStyle/>
                    <a:p>
                      <a:r>
                        <a:rPr lang="en-US" dirty="0"/>
                        <a:t>YYYY-MM-DD</a:t>
                      </a:r>
                    </a:p>
                  </a:txBody>
                  <a:tcPr/>
                </a:tc>
                <a:extLst>
                  <a:ext uri="{0D108BD9-81ED-4DB2-BD59-A6C34878D82A}">
                    <a16:rowId xmlns:a16="http://schemas.microsoft.com/office/drawing/2014/main" val="2919524805"/>
                  </a:ext>
                </a:extLst>
              </a:tr>
              <a:tr h="370840">
                <a:tc>
                  <a:txBody>
                    <a:bodyPr/>
                    <a:lstStyle/>
                    <a:p>
                      <a:r>
                        <a:rPr lang="en-US" dirty="0" err="1">
                          <a:latin typeface="Courier New" panose="02070309020205020404" pitchFamily="49" charset="0"/>
                          <a:cs typeface="Courier New" panose="02070309020205020404" pitchFamily="49" charset="0"/>
                        </a:rPr>
                        <a:t>datetime</a:t>
                      </a:r>
                      <a:endParaRPr lang="en-US" dirty="0">
                        <a:latin typeface="Courier New" panose="02070309020205020404" pitchFamily="49" charset="0"/>
                        <a:cs typeface="Courier New" panose="02070309020205020404" pitchFamily="49" charset="0"/>
                      </a:endParaRPr>
                    </a:p>
                  </a:txBody>
                  <a:tcPr/>
                </a:tc>
                <a:tc>
                  <a:txBody>
                    <a:bodyPr/>
                    <a:lstStyle/>
                    <a:p>
                      <a:r>
                        <a:rPr lang="en-US" dirty="0"/>
                        <a:t>YYYY-MM-DD HH:MI:SS</a:t>
                      </a:r>
                    </a:p>
                  </a:txBody>
                  <a:tcPr/>
                </a:tc>
                <a:extLst>
                  <a:ext uri="{0D108BD9-81ED-4DB2-BD59-A6C34878D82A}">
                    <a16:rowId xmlns:a16="http://schemas.microsoft.com/office/drawing/2014/main" val="471481012"/>
                  </a:ext>
                </a:extLst>
              </a:tr>
              <a:tr h="370840">
                <a:tc>
                  <a:txBody>
                    <a:bodyPr/>
                    <a:lstStyle/>
                    <a:p>
                      <a:r>
                        <a:rPr lang="en-US" dirty="0">
                          <a:latin typeface="Courier New" panose="02070309020205020404" pitchFamily="49" charset="0"/>
                          <a:cs typeface="Courier New" panose="02070309020205020404" pitchFamily="49" charset="0"/>
                        </a:rPr>
                        <a:t>timestamp</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YYYY-MM-DD HH:MI:SS</a:t>
                      </a:r>
                    </a:p>
                  </a:txBody>
                  <a:tcPr/>
                </a:tc>
                <a:extLst>
                  <a:ext uri="{0D108BD9-81ED-4DB2-BD59-A6C34878D82A}">
                    <a16:rowId xmlns:a16="http://schemas.microsoft.com/office/drawing/2014/main" val="4220449867"/>
                  </a:ext>
                </a:extLst>
              </a:tr>
              <a:tr h="370840">
                <a:tc>
                  <a:txBody>
                    <a:bodyPr/>
                    <a:lstStyle/>
                    <a:p>
                      <a:r>
                        <a:rPr lang="en-US" dirty="0">
                          <a:latin typeface="Courier New" panose="02070309020205020404" pitchFamily="49" charset="0"/>
                          <a:cs typeface="Courier New" panose="02070309020205020404" pitchFamily="49" charset="0"/>
                        </a:rPr>
                        <a:t>time</a:t>
                      </a:r>
                    </a:p>
                  </a:txBody>
                  <a:tcPr/>
                </a:tc>
                <a:tc>
                  <a:txBody>
                    <a:bodyPr/>
                    <a:lstStyle/>
                    <a:p>
                      <a:r>
                        <a:rPr lang="en-US" dirty="0"/>
                        <a:t>HHH:MI:SS</a:t>
                      </a:r>
                    </a:p>
                  </a:txBody>
                  <a:tcPr/>
                </a:tc>
                <a:extLst>
                  <a:ext uri="{0D108BD9-81ED-4DB2-BD59-A6C34878D82A}">
                    <a16:rowId xmlns:a16="http://schemas.microsoft.com/office/drawing/2014/main" val="2651351596"/>
                  </a:ext>
                </a:extLst>
              </a:tr>
            </a:tbl>
          </a:graphicData>
        </a:graphic>
      </p:graphicFrame>
    </p:spTree>
    <p:extLst>
      <p:ext uri="{BB962C8B-B14F-4D97-AF65-F5344CB8AC3E}">
        <p14:creationId xmlns:p14="http://schemas.microsoft.com/office/powerpoint/2010/main" val="18591952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613" y="430617"/>
            <a:ext cx="10515600" cy="563564"/>
          </a:xfrm>
        </p:spPr>
        <p:txBody>
          <a:bodyPr>
            <a:normAutofit fontScale="90000"/>
          </a:bodyPr>
          <a:lstStyle/>
          <a:p>
            <a:r>
              <a:rPr lang="en-US" dirty="0">
                <a:cs typeface="Calibri"/>
              </a:rPr>
              <a:t>String-to-Date Conversions</a:t>
            </a:r>
            <a:endParaRPr lang="en-US" dirty="0"/>
          </a:p>
        </p:txBody>
      </p:sp>
      <p:sp>
        <p:nvSpPr>
          <p:cNvPr id="5" name="TextBox 4"/>
          <p:cNvSpPr txBox="1"/>
          <p:nvPr/>
        </p:nvSpPr>
        <p:spPr>
          <a:xfrm>
            <a:off x="555613" y="1075871"/>
            <a:ext cx="9568101" cy="2554545"/>
          </a:xfrm>
          <a:prstGeom prst="rect">
            <a:avLst/>
          </a:prstGeom>
          <a:noFill/>
        </p:spPr>
        <p:txBody>
          <a:bodyPr wrap="square" rtlCol="0">
            <a:spAutoFit/>
          </a:bodyPr>
          <a:lstStyle/>
          <a:p>
            <a:r>
              <a:rPr lang="en-US" sz="2000" dirty="0">
                <a:cs typeface="Courier New" panose="02070309020205020404" pitchFamily="49" charset="0"/>
              </a:rPr>
              <a:t>If we want to represent our temporal data in a </a:t>
            </a:r>
            <a:r>
              <a:rPr lang="en-US" sz="2000" dirty="0" err="1">
                <a:cs typeface="Courier New" panose="02070309020205020404" pitchFamily="49" charset="0"/>
              </a:rPr>
              <a:t>nondefault</a:t>
            </a:r>
            <a:r>
              <a:rPr lang="en-US" sz="2000" dirty="0">
                <a:cs typeface="Courier New" panose="02070309020205020404" pitchFamily="49" charset="0"/>
              </a:rPr>
              <a:t> format, we must write a command to convert the string to a </a:t>
            </a:r>
            <a:r>
              <a:rPr lang="en-US" sz="2000" dirty="0" err="1">
                <a:latin typeface="Courier New" panose="02070309020205020404" pitchFamily="49" charset="0"/>
                <a:cs typeface="Courier New" panose="02070309020205020404" pitchFamily="49" charset="0"/>
              </a:rPr>
              <a:t>datetime</a:t>
            </a:r>
            <a:r>
              <a:rPr lang="en-US" sz="2000" dirty="0">
                <a:cs typeface="Courier New" panose="02070309020205020404" pitchFamily="49" charset="0"/>
              </a:rPr>
              <a:t> function. We can do this using the </a:t>
            </a:r>
            <a:r>
              <a:rPr lang="en-US" sz="2000" dirty="0">
                <a:latin typeface="Courier New" panose="02070309020205020404" pitchFamily="49" charset="0"/>
                <a:cs typeface="Courier New" panose="02070309020205020404" pitchFamily="49" charset="0"/>
              </a:rPr>
              <a:t>cast()</a:t>
            </a:r>
            <a:r>
              <a:rPr lang="en-US" sz="2000" dirty="0">
                <a:cs typeface="Courier New" panose="02070309020205020404" pitchFamily="49" charset="0"/>
              </a:rPr>
              <a:t> function. </a:t>
            </a:r>
          </a:p>
          <a:p>
            <a:endParaRPr lang="en-US" sz="2000" dirty="0">
              <a:cs typeface="Courier New" panose="02070309020205020404" pitchFamily="49" charset="0"/>
            </a:endParaRPr>
          </a:p>
          <a:p>
            <a:r>
              <a:rPr lang="en-US" sz="2000" dirty="0">
                <a:cs typeface="Courier New" panose="02070309020205020404" pitchFamily="49" charset="0"/>
              </a:rPr>
              <a:t>With the </a:t>
            </a:r>
            <a:r>
              <a:rPr lang="en-US" sz="2000" dirty="0">
                <a:latin typeface="Courier New" panose="02070309020205020404" pitchFamily="49" charset="0"/>
                <a:cs typeface="Courier New" panose="02070309020205020404" pitchFamily="49" charset="0"/>
              </a:rPr>
              <a:t>cast()</a:t>
            </a:r>
            <a:r>
              <a:rPr lang="en-US" sz="2000" dirty="0">
                <a:cs typeface="Courier New" panose="02070309020205020404" pitchFamily="49" charset="0"/>
              </a:rPr>
              <a:t> function, you will provide a value, the </a:t>
            </a:r>
            <a:r>
              <a:rPr lang="en-US" sz="2000" i="1" dirty="0">
                <a:cs typeface="Courier New" panose="02070309020205020404" pitchFamily="49" charset="0"/>
              </a:rPr>
              <a:t>as</a:t>
            </a:r>
            <a:r>
              <a:rPr lang="en-US" sz="2000" dirty="0">
                <a:cs typeface="Courier New" panose="02070309020205020404" pitchFamily="49" charset="0"/>
              </a:rPr>
              <a:t> keyword, and the type of data to which you want your value converted. The </a:t>
            </a:r>
            <a:r>
              <a:rPr lang="en-US" sz="2000" dirty="0">
                <a:latin typeface="Courier New" panose="02070309020205020404" pitchFamily="49" charset="0"/>
                <a:cs typeface="Courier New" panose="02070309020205020404" pitchFamily="49" charset="0"/>
              </a:rPr>
              <a:t>cast()</a:t>
            </a:r>
            <a:r>
              <a:rPr lang="en-US" sz="2000" dirty="0">
                <a:cs typeface="Courier New" panose="02070309020205020404" pitchFamily="49" charset="0"/>
              </a:rPr>
              <a:t> function will try to convert your entire string from left to right. Here is an example of how we would convert a string to a </a:t>
            </a:r>
            <a:r>
              <a:rPr lang="en-US" sz="2000" dirty="0" err="1">
                <a:latin typeface="Courier New" panose="02070309020205020404" pitchFamily="49" charset="0"/>
                <a:cs typeface="Courier New" panose="02070309020205020404" pitchFamily="49" charset="0"/>
              </a:rPr>
              <a:t>datetime</a:t>
            </a:r>
            <a:r>
              <a:rPr lang="en-US" sz="2000" dirty="0">
                <a:cs typeface="Courier New" panose="02070309020205020404" pitchFamily="49" charset="0"/>
              </a:rPr>
              <a:t> function using the </a:t>
            </a:r>
            <a:r>
              <a:rPr lang="en-US" sz="2000" dirty="0">
                <a:latin typeface="Courier New" panose="02070309020205020404" pitchFamily="49" charset="0"/>
                <a:cs typeface="Courier New" panose="02070309020205020404" pitchFamily="49" charset="0"/>
              </a:rPr>
              <a:t>cast()</a:t>
            </a:r>
            <a:r>
              <a:rPr lang="en-US" sz="2000" dirty="0">
                <a:cs typeface="Courier New" panose="02070309020205020404" pitchFamily="49" charset="0"/>
              </a:rPr>
              <a:t> function.</a:t>
            </a:r>
          </a:p>
        </p:txBody>
      </p:sp>
      <p:graphicFrame>
        <p:nvGraphicFramePr>
          <p:cNvPr id="6" name="Table 7">
            <a:extLst>
              <a:ext uri="{FF2B5EF4-FFF2-40B4-BE49-F238E27FC236}">
                <a16:creationId xmlns:a16="http://schemas.microsoft.com/office/drawing/2014/main" id="{6D0369C0-24D8-4687-B12B-FC3DB2DF4CDE}"/>
              </a:ext>
            </a:extLst>
          </p:cNvPr>
          <p:cNvGraphicFramePr>
            <a:graphicFrameLocks noGrp="1"/>
          </p:cNvGraphicFramePr>
          <p:nvPr>
            <p:extLst>
              <p:ext uri="{D42A27DB-BD31-4B8C-83A1-F6EECF244321}">
                <p14:modId xmlns:p14="http://schemas.microsoft.com/office/powerpoint/2010/main" val="1724626303"/>
              </p:ext>
            </p:extLst>
          </p:nvPr>
        </p:nvGraphicFramePr>
        <p:xfrm>
          <a:off x="2410376" y="4163128"/>
          <a:ext cx="4047574" cy="1645920"/>
        </p:xfrm>
        <a:graphic>
          <a:graphicData uri="http://schemas.openxmlformats.org/drawingml/2006/table">
            <a:tbl>
              <a:tblPr bandRow="1">
                <a:tableStyleId>{1FECB4D8-DB02-4DC6-A0A2-4F2EBAE1DC90}</a:tableStyleId>
              </a:tblPr>
              <a:tblGrid>
                <a:gridCol w="4047574">
                  <a:extLst>
                    <a:ext uri="{9D8B030D-6E8A-4147-A177-3AD203B41FA5}">
                      <a16:colId xmlns:a16="http://schemas.microsoft.com/office/drawing/2014/main" val="3421403586"/>
                    </a:ext>
                  </a:extLst>
                </a:gridCol>
              </a:tblGrid>
              <a:tr h="259080">
                <a:tc>
                  <a:txBody>
                    <a:bodyPr/>
                    <a:lstStyle/>
                    <a:p>
                      <a:r>
                        <a:rPr lang="en-US" sz="1200" dirty="0">
                          <a:latin typeface="Courier New"/>
                        </a:rPr>
                        <a:t>+---------------------------------------+</a:t>
                      </a:r>
                    </a:p>
                  </a:txBody>
                  <a:tcPr/>
                </a:tc>
                <a:extLst>
                  <a:ext uri="{0D108BD9-81ED-4DB2-BD59-A6C34878D82A}">
                    <a16:rowId xmlns:a16="http://schemas.microsoft.com/office/drawing/2014/main" val="1253522363"/>
                  </a:ext>
                </a:extLst>
              </a:tr>
              <a:tr h="259080">
                <a:tc>
                  <a:txBody>
                    <a:bodyPr/>
                    <a:lstStyle/>
                    <a:p>
                      <a:r>
                        <a:rPr lang="en-US" sz="1200" dirty="0">
                          <a:latin typeface="Courier New"/>
                        </a:rPr>
                        <a:t>|</a:t>
                      </a:r>
                      <a:r>
                        <a:rPr lang="en-US" sz="1200" dirty="0">
                          <a:latin typeface="Courier New"/>
                          <a:ea typeface="Courier New" charset="0"/>
                          <a:cs typeface="Courier New"/>
                        </a:rPr>
                        <a:t>CAST(‘2019-09-17 15:30:00’ AS DATETIME)</a:t>
                      </a:r>
                      <a:r>
                        <a:rPr lang="en-US" sz="1200" baseline="0" dirty="0">
                          <a:latin typeface="Courier New"/>
                        </a:rPr>
                        <a:t>|</a:t>
                      </a:r>
                      <a:endParaRPr lang="en-US" sz="1200" dirty="0">
                        <a:latin typeface="Courier New"/>
                      </a:endParaRPr>
                    </a:p>
                  </a:txBody>
                  <a:tcPr/>
                </a:tc>
                <a:extLst>
                  <a:ext uri="{0D108BD9-81ED-4DB2-BD59-A6C34878D82A}">
                    <a16:rowId xmlns:a16="http://schemas.microsoft.com/office/drawing/2014/main" val="3537441838"/>
                  </a:ext>
                </a:extLst>
              </a:tr>
              <a:tr h="259080">
                <a:tc>
                  <a:txBody>
                    <a:bodyPr/>
                    <a:lstStyle/>
                    <a:p>
                      <a:pPr lvl="0" algn="l">
                        <a:lnSpc>
                          <a:spcPct val="100000"/>
                        </a:lnSpc>
                        <a:spcBef>
                          <a:spcPts val="0"/>
                        </a:spcBef>
                        <a:spcAft>
                          <a:spcPts val="0"/>
                        </a:spcAft>
                        <a:buNone/>
                      </a:pPr>
                      <a:r>
                        <a:rPr lang="en-US" sz="1200" b="0" i="0" u="none" strike="noStrike" noProof="0" dirty="0">
                          <a:latin typeface="Courier New"/>
                        </a:rPr>
                        <a:t>+---------------------------------------+</a:t>
                      </a:r>
                    </a:p>
                  </a:txBody>
                  <a:tcPr/>
                </a:tc>
                <a:extLst>
                  <a:ext uri="{0D108BD9-81ED-4DB2-BD59-A6C34878D82A}">
                    <a16:rowId xmlns:a16="http://schemas.microsoft.com/office/drawing/2014/main" val="2583904412"/>
                  </a:ext>
                </a:extLst>
              </a:tr>
              <a:tr h="259080">
                <a:tc>
                  <a:txBody>
                    <a:bodyPr/>
                    <a:lstStyle/>
                    <a:p>
                      <a:pPr lvl="0" algn="l">
                        <a:lnSpc>
                          <a:spcPct val="100000"/>
                        </a:lnSpc>
                        <a:spcBef>
                          <a:spcPts val="0"/>
                        </a:spcBef>
                        <a:spcAft>
                          <a:spcPts val="0"/>
                        </a:spcAft>
                        <a:buNone/>
                      </a:pPr>
                      <a:r>
                        <a:rPr lang="en-US" sz="1200" dirty="0">
                          <a:latin typeface="Courier New"/>
                          <a:ea typeface="Courier New" charset="0"/>
                          <a:cs typeface="Courier New"/>
                        </a:rPr>
                        <a:t>|2019-09-17 15:30:00                    </a:t>
                      </a:r>
                      <a:r>
                        <a:rPr lang="en-US" sz="1200" b="0" i="0" u="none" strike="noStrike" baseline="0" noProof="0" dirty="0">
                          <a:latin typeface="Courier New"/>
                        </a:rPr>
                        <a:t>|</a:t>
                      </a:r>
                      <a:endParaRPr lang="en-US" sz="1200" b="0" i="0" u="none" strike="noStrike" noProof="0" dirty="0">
                        <a:latin typeface="Courier New"/>
                      </a:endParaRPr>
                    </a:p>
                  </a:txBody>
                  <a:tcPr/>
                </a:tc>
                <a:extLst>
                  <a:ext uri="{0D108BD9-81ED-4DB2-BD59-A6C34878D82A}">
                    <a16:rowId xmlns:a16="http://schemas.microsoft.com/office/drawing/2014/main" val="3927772133"/>
                  </a:ext>
                </a:extLst>
              </a:tr>
              <a:tr h="259080">
                <a:tc>
                  <a:txBody>
                    <a:bodyPr/>
                    <a:lstStyle/>
                    <a:p>
                      <a:r>
                        <a:rPr lang="en-US" sz="1200" dirty="0">
                          <a:latin typeface="Courier New"/>
                        </a:rPr>
                        <a:t>+---------------------------------------+</a:t>
                      </a:r>
                    </a:p>
                  </a:txBody>
                  <a:tcPr/>
                </a:tc>
                <a:extLst>
                  <a:ext uri="{0D108BD9-81ED-4DB2-BD59-A6C34878D82A}">
                    <a16:rowId xmlns:a16="http://schemas.microsoft.com/office/drawing/2014/main" val="4008486363"/>
                  </a:ext>
                </a:extLst>
              </a:tr>
              <a:tr h="259080">
                <a:tc>
                  <a:txBody>
                    <a:bodyPr/>
                    <a:lstStyle/>
                    <a:p>
                      <a:pPr lvl="0" algn="l">
                        <a:lnSpc>
                          <a:spcPct val="100000"/>
                        </a:lnSpc>
                        <a:spcBef>
                          <a:spcPts val="0"/>
                        </a:spcBef>
                        <a:spcAft>
                          <a:spcPts val="0"/>
                        </a:spcAft>
                        <a:buNone/>
                      </a:pPr>
                      <a:r>
                        <a:rPr lang="en-US" sz="1200" b="0" i="0" u="none" strike="noStrike" noProof="0" dirty="0">
                          <a:latin typeface="Courier New"/>
                        </a:rPr>
                        <a:t>1 row in set (0.00 sec)</a:t>
                      </a:r>
                    </a:p>
                  </a:txBody>
                  <a:tcPr/>
                </a:tc>
                <a:extLst>
                  <a:ext uri="{0D108BD9-81ED-4DB2-BD59-A6C34878D82A}">
                    <a16:rowId xmlns:a16="http://schemas.microsoft.com/office/drawing/2014/main" val="648411499"/>
                  </a:ext>
                </a:extLst>
              </a:tr>
            </a:tbl>
          </a:graphicData>
        </a:graphic>
      </p:graphicFrame>
      <p:sp>
        <p:nvSpPr>
          <p:cNvPr id="7" name="Rectangle 6"/>
          <p:cNvSpPr/>
          <p:nvPr/>
        </p:nvSpPr>
        <p:spPr>
          <a:xfrm>
            <a:off x="555613" y="3712106"/>
            <a:ext cx="7737021" cy="369332"/>
          </a:xfrm>
          <a:prstGeom prst="rect">
            <a:avLst/>
          </a:prstGeom>
        </p:spPr>
        <p:txBody>
          <a:bodyPr wrap="square">
            <a:spAutoFit/>
          </a:bodyPr>
          <a:lstStyle/>
          <a:p>
            <a:pPr lvl="0">
              <a:defRPr/>
            </a:pPr>
            <a:r>
              <a:rPr lang="en-US" dirty="0">
                <a:latin typeface="Courier New"/>
                <a:ea typeface="Courier New" charset="0"/>
                <a:cs typeface="Courier New"/>
              </a:rPr>
              <a:t>	</a:t>
            </a:r>
            <a:r>
              <a:rPr lang="en-US" sz="1600" dirty="0" err="1">
                <a:latin typeface="Courier New"/>
                <a:ea typeface="Courier New" charset="0"/>
                <a:cs typeface="Courier New"/>
              </a:rPr>
              <a:t>mysql</a:t>
            </a:r>
            <a:r>
              <a:rPr lang="en-US" sz="1600" dirty="0">
                <a:latin typeface="Courier New"/>
                <a:ea typeface="Courier New" charset="0"/>
                <a:cs typeface="Courier New"/>
              </a:rPr>
              <a:t>&gt; SELECT CAST('2019-09-17 15:30:00' AS DATETIME);</a:t>
            </a:r>
          </a:p>
        </p:txBody>
      </p:sp>
    </p:spTree>
    <p:extLst>
      <p:ext uri="{BB962C8B-B14F-4D97-AF65-F5344CB8AC3E}">
        <p14:creationId xmlns:p14="http://schemas.microsoft.com/office/powerpoint/2010/main" val="2893554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1892E-8CFA-4228-80F3-29850FB168C3}"/>
              </a:ext>
            </a:extLst>
          </p:cNvPr>
          <p:cNvSpPr>
            <a:spLocks noGrp="1"/>
          </p:cNvSpPr>
          <p:nvPr>
            <p:ph type="title"/>
          </p:nvPr>
        </p:nvSpPr>
        <p:spPr/>
        <p:txBody>
          <a:bodyPr/>
          <a:lstStyle/>
          <a:p>
            <a:r>
              <a:rPr lang="en-US">
                <a:cs typeface="Calibri"/>
              </a:rPr>
              <a:t>Recommendation before starting</a:t>
            </a:r>
            <a:endParaRPr lang="en-US"/>
          </a:p>
        </p:txBody>
      </p:sp>
      <p:sp>
        <p:nvSpPr>
          <p:cNvPr id="3" name="Content Placeholder 2">
            <a:extLst>
              <a:ext uri="{FF2B5EF4-FFF2-40B4-BE49-F238E27FC236}">
                <a16:creationId xmlns:a16="http://schemas.microsoft.com/office/drawing/2014/main" id="{8FBA8D7B-E7BD-46F7-BAE7-2C9892CC6A1B}"/>
              </a:ext>
            </a:extLst>
          </p:cNvPr>
          <p:cNvSpPr>
            <a:spLocks noGrp="1"/>
          </p:cNvSpPr>
          <p:nvPr>
            <p:ph idx="1"/>
          </p:nvPr>
        </p:nvSpPr>
        <p:spPr>
          <a:xfrm>
            <a:off x="838200" y="1825625"/>
            <a:ext cx="10515600" cy="1396014"/>
          </a:xfrm>
        </p:spPr>
        <p:txBody>
          <a:bodyPr vert="horz" lIns="91440" tIns="45720" rIns="91440" bIns="45720" rtlCol="0" anchor="t">
            <a:normAutofit/>
          </a:bodyPr>
          <a:lstStyle/>
          <a:p>
            <a:pPr marL="0" indent="0">
              <a:buNone/>
            </a:pPr>
            <a:r>
              <a:rPr lang="en-US" dirty="0">
                <a:cs typeface="Calibri"/>
              </a:rPr>
              <a:t>It is recommended that you download a reference guide that covers all </a:t>
            </a:r>
            <a:r>
              <a:rPr lang="en-US">
                <a:cs typeface="Calibri"/>
              </a:rPr>
              <a:t>the functions implemented by your server.</a:t>
            </a:r>
            <a:endParaRPr lang="en-US" dirty="0">
              <a:cs typeface="Calibri"/>
            </a:endParaRPr>
          </a:p>
        </p:txBody>
      </p:sp>
    </p:spTree>
    <p:extLst>
      <p:ext uri="{BB962C8B-B14F-4D97-AF65-F5344CB8AC3E}">
        <p14:creationId xmlns:p14="http://schemas.microsoft.com/office/powerpoint/2010/main" val="6408053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613" y="430617"/>
            <a:ext cx="10515600" cy="563564"/>
          </a:xfrm>
        </p:spPr>
        <p:txBody>
          <a:bodyPr>
            <a:normAutofit fontScale="90000"/>
          </a:bodyPr>
          <a:lstStyle/>
          <a:p>
            <a:r>
              <a:rPr lang="en-US" dirty="0">
                <a:cs typeface="Calibri"/>
              </a:rPr>
              <a:t>String-to-Date Conversions</a:t>
            </a:r>
            <a:endParaRPr lang="en-US" dirty="0"/>
          </a:p>
        </p:txBody>
      </p:sp>
      <p:sp>
        <p:nvSpPr>
          <p:cNvPr id="5" name="TextBox 4"/>
          <p:cNvSpPr txBox="1"/>
          <p:nvPr/>
        </p:nvSpPr>
        <p:spPr>
          <a:xfrm>
            <a:off x="555613" y="1761671"/>
            <a:ext cx="9568101" cy="1631216"/>
          </a:xfrm>
          <a:prstGeom prst="rect">
            <a:avLst/>
          </a:prstGeom>
          <a:noFill/>
        </p:spPr>
        <p:txBody>
          <a:bodyPr wrap="square" rtlCol="0">
            <a:spAutoFit/>
          </a:bodyPr>
          <a:lstStyle/>
          <a:p>
            <a:r>
              <a:rPr lang="en-US" sz="2000" dirty="0">
                <a:cs typeface="Courier New" panose="02070309020205020404" pitchFamily="49" charset="0"/>
              </a:rPr>
              <a:t>When you are converting strings to temporal values, you must be sure to include all the date components in the right order. With MySQL you can use any of the following separators of those values: hyphen (-), colon (:), back slash (/), comma (,), or no space at all.</a:t>
            </a:r>
          </a:p>
          <a:p>
            <a:endParaRPr lang="en-US" sz="2000" dirty="0">
              <a:cs typeface="Courier New" panose="02070309020205020404" pitchFamily="49" charset="0"/>
            </a:endParaRPr>
          </a:p>
        </p:txBody>
      </p:sp>
    </p:spTree>
    <p:extLst>
      <p:ext uri="{BB962C8B-B14F-4D97-AF65-F5344CB8AC3E}">
        <p14:creationId xmlns:p14="http://schemas.microsoft.com/office/powerpoint/2010/main" val="17962887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612" y="34645"/>
            <a:ext cx="10515600" cy="563564"/>
          </a:xfrm>
        </p:spPr>
        <p:txBody>
          <a:bodyPr>
            <a:normAutofit fontScale="90000"/>
          </a:bodyPr>
          <a:lstStyle/>
          <a:p>
            <a:r>
              <a:rPr lang="en-US" dirty="0">
                <a:cs typeface="Calibri"/>
              </a:rPr>
              <a:t>Functions for Generating Dates</a:t>
            </a:r>
            <a:endParaRPr lang="en-US" dirty="0"/>
          </a:p>
        </p:txBody>
      </p:sp>
      <p:sp>
        <p:nvSpPr>
          <p:cNvPr id="5" name="TextBox 4"/>
          <p:cNvSpPr txBox="1"/>
          <p:nvPr/>
        </p:nvSpPr>
        <p:spPr>
          <a:xfrm>
            <a:off x="555613" y="595006"/>
            <a:ext cx="9568101" cy="584775"/>
          </a:xfrm>
          <a:prstGeom prst="rect">
            <a:avLst/>
          </a:prstGeom>
          <a:noFill/>
        </p:spPr>
        <p:txBody>
          <a:bodyPr wrap="square" rtlCol="0">
            <a:spAutoFit/>
          </a:bodyPr>
          <a:lstStyle/>
          <a:p>
            <a:r>
              <a:rPr lang="en-US" sz="1600" dirty="0">
                <a:cs typeface="Courier New" panose="02070309020205020404" pitchFamily="49" charset="0"/>
              </a:rPr>
              <a:t>If we want to convert a string with a date that is not properly formatted, we can use the </a:t>
            </a:r>
            <a:r>
              <a:rPr lang="en-US" sz="1600" dirty="0" err="1">
                <a:latin typeface="Courier New" panose="02070309020205020404" pitchFamily="49" charset="0"/>
                <a:cs typeface="Courier New" panose="02070309020205020404" pitchFamily="49" charset="0"/>
              </a:rPr>
              <a:t>str_to_date</a:t>
            </a:r>
            <a:r>
              <a:rPr lang="en-US" sz="1600" dirty="0">
                <a:latin typeface="Courier New" panose="02070309020205020404" pitchFamily="49" charset="0"/>
                <a:cs typeface="Courier New" panose="02070309020205020404" pitchFamily="49" charset="0"/>
              </a:rPr>
              <a:t>()</a:t>
            </a:r>
            <a:r>
              <a:rPr lang="en-US" sz="1600" dirty="0">
                <a:cs typeface="Courier New" panose="02070309020205020404" pitchFamily="49" charset="0"/>
              </a:rPr>
              <a:t> function to put it into the proper format. </a:t>
            </a:r>
          </a:p>
        </p:txBody>
      </p:sp>
      <p:sp>
        <p:nvSpPr>
          <p:cNvPr id="3" name="TextBox 2"/>
          <p:cNvSpPr txBox="1"/>
          <p:nvPr/>
        </p:nvSpPr>
        <p:spPr>
          <a:xfrm>
            <a:off x="1363436" y="1176578"/>
            <a:ext cx="8425543" cy="338554"/>
          </a:xfrm>
          <a:prstGeom prst="rect">
            <a:avLst/>
          </a:prstGeom>
          <a:noFill/>
        </p:spPr>
        <p:txBody>
          <a:bodyPr wrap="square" rtlCol="0">
            <a:spAutoFit/>
          </a:bodyPr>
          <a:lstStyle/>
          <a:p>
            <a:r>
              <a:rPr lang="en-US" sz="1600" dirty="0">
                <a:latin typeface="Courier New" panose="02070309020205020404" pitchFamily="49" charset="0"/>
                <a:cs typeface="Courier New" panose="02070309020205020404" pitchFamily="49" charset="0"/>
              </a:rPr>
              <a:t>SET </a:t>
            </a:r>
            <a:r>
              <a:rPr lang="en-US" sz="1600" dirty="0" err="1">
                <a:latin typeface="Courier New" panose="02070309020205020404" pitchFamily="49" charset="0"/>
                <a:cs typeface="Courier New" panose="02070309020205020404" pitchFamily="49" charset="0"/>
              </a:rPr>
              <a:t>return_date</a:t>
            </a:r>
            <a:r>
              <a:rPr lang="en-US" sz="1600" dirty="0">
                <a:latin typeface="Courier New" panose="02070309020205020404" pitchFamily="49" charset="0"/>
                <a:cs typeface="Courier New" panose="02070309020205020404" pitchFamily="49" charset="0"/>
              </a:rPr>
              <a:t> = </a:t>
            </a:r>
            <a:r>
              <a:rPr lang="en-US" sz="1600" b="1" dirty="0">
                <a:latin typeface="Courier New" panose="02070309020205020404" pitchFamily="49" charset="0"/>
                <a:cs typeface="Courier New" panose="02070309020205020404" pitchFamily="49" charset="0"/>
              </a:rPr>
              <a:t>STR_TO_DATE('September 17, 2019', '%M %d, %Y')</a:t>
            </a:r>
            <a:endParaRPr lang="en-US" sz="1600" dirty="0">
              <a:latin typeface="Courier New" panose="02070309020205020404" pitchFamily="49" charset="0"/>
              <a:cs typeface="Courier New" panose="02070309020205020404" pitchFamily="49" charset="0"/>
            </a:endParaRPr>
          </a:p>
        </p:txBody>
      </p:sp>
      <p:sp>
        <p:nvSpPr>
          <p:cNvPr id="6" name="TextBox 5"/>
          <p:cNvSpPr txBox="1"/>
          <p:nvPr/>
        </p:nvSpPr>
        <p:spPr>
          <a:xfrm>
            <a:off x="555612" y="1511929"/>
            <a:ext cx="9568101" cy="584775"/>
          </a:xfrm>
          <a:prstGeom prst="rect">
            <a:avLst/>
          </a:prstGeom>
          <a:noFill/>
        </p:spPr>
        <p:txBody>
          <a:bodyPr wrap="square" rtlCol="0">
            <a:spAutoFit/>
          </a:bodyPr>
          <a:lstStyle/>
          <a:p>
            <a:r>
              <a:rPr lang="en-US" sz="1600" dirty="0">
                <a:cs typeface="Courier New" panose="02070309020205020404" pitchFamily="49" charset="0"/>
              </a:rPr>
              <a:t>The second argument defines the date format of the string.  There are over 30 format components. Here is a list of the most commonly used components.</a:t>
            </a:r>
          </a:p>
        </p:txBody>
      </p:sp>
      <p:graphicFrame>
        <p:nvGraphicFramePr>
          <p:cNvPr id="4" name="Table 3"/>
          <p:cNvGraphicFramePr>
            <a:graphicFrameLocks noGrp="1"/>
          </p:cNvGraphicFramePr>
          <p:nvPr>
            <p:extLst>
              <p:ext uri="{D42A27DB-BD31-4B8C-83A1-F6EECF244321}">
                <p14:modId xmlns:p14="http://schemas.microsoft.com/office/powerpoint/2010/main" val="2774328681"/>
              </p:ext>
            </p:extLst>
          </p:nvPr>
        </p:nvGraphicFramePr>
        <p:xfrm>
          <a:off x="2513692" y="2093502"/>
          <a:ext cx="4327979" cy="4023360"/>
        </p:xfrm>
        <a:graphic>
          <a:graphicData uri="http://schemas.openxmlformats.org/drawingml/2006/table">
            <a:tbl>
              <a:tblPr firstRow="1" bandRow="1">
                <a:tableStyleId>{5C22544A-7EE6-4342-B048-85BDC9FD1C3A}</a:tableStyleId>
              </a:tblPr>
              <a:tblGrid>
                <a:gridCol w="1107582">
                  <a:extLst>
                    <a:ext uri="{9D8B030D-6E8A-4147-A177-3AD203B41FA5}">
                      <a16:colId xmlns:a16="http://schemas.microsoft.com/office/drawing/2014/main" val="40014546"/>
                    </a:ext>
                  </a:extLst>
                </a:gridCol>
                <a:gridCol w="3220397">
                  <a:extLst>
                    <a:ext uri="{9D8B030D-6E8A-4147-A177-3AD203B41FA5}">
                      <a16:colId xmlns:a16="http://schemas.microsoft.com/office/drawing/2014/main" val="1845274797"/>
                    </a:ext>
                  </a:extLst>
                </a:gridCol>
              </a:tblGrid>
              <a:tr h="446809">
                <a:tc>
                  <a:txBody>
                    <a:bodyPr/>
                    <a:lstStyle/>
                    <a:p>
                      <a:r>
                        <a:rPr lang="en-US" sz="1200" dirty="0"/>
                        <a:t>Format component</a:t>
                      </a:r>
                    </a:p>
                  </a:txBody>
                  <a:tcPr/>
                </a:tc>
                <a:tc>
                  <a:txBody>
                    <a:bodyPr/>
                    <a:lstStyle/>
                    <a:p>
                      <a:r>
                        <a:rPr lang="en-US" sz="1200" dirty="0"/>
                        <a:t>Description</a:t>
                      </a:r>
                    </a:p>
                  </a:txBody>
                  <a:tcPr/>
                </a:tc>
                <a:extLst>
                  <a:ext uri="{0D108BD9-81ED-4DB2-BD59-A6C34878D82A}">
                    <a16:rowId xmlns:a16="http://schemas.microsoft.com/office/drawing/2014/main" val="3236440591"/>
                  </a:ext>
                </a:extLst>
              </a:tr>
              <a:tr h="268085">
                <a:tc>
                  <a:txBody>
                    <a:bodyPr/>
                    <a:lstStyle/>
                    <a:p>
                      <a:r>
                        <a:rPr lang="en-US" sz="1200" dirty="0">
                          <a:latin typeface="Courier New" panose="02070309020205020404" pitchFamily="49" charset="0"/>
                          <a:cs typeface="Courier New" panose="02070309020205020404" pitchFamily="49" charset="0"/>
                        </a:rPr>
                        <a:t>%M</a:t>
                      </a:r>
                    </a:p>
                  </a:txBody>
                  <a:tcPr/>
                </a:tc>
                <a:tc>
                  <a:txBody>
                    <a:bodyPr/>
                    <a:lstStyle/>
                    <a:p>
                      <a:r>
                        <a:rPr lang="en-US" sz="1200" dirty="0"/>
                        <a:t>Month name (</a:t>
                      </a:r>
                      <a:r>
                        <a:rPr lang="en-US" sz="1200" dirty="0">
                          <a:latin typeface="Courier New" panose="02070309020205020404" pitchFamily="49" charset="0"/>
                          <a:cs typeface="Courier New" panose="02070309020205020404" pitchFamily="49" charset="0"/>
                        </a:rPr>
                        <a:t>January to December</a:t>
                      </a:r>
                      <a:r>
                        <a:rPr lang="en-US" sz="1200" dirty="0"/>
                        <a:t>)</a:t>
                      </a:r>
                    </a:p>
                  </a:txBody>
                  <a:tcPr/>
                </a:tc>
                <a:extLst>
                  <a:ext uri="{0D108BD9-81ED-4DB2-BD59-A6C34878D82A}">
                    <a16:rowId xmlns:a16="http://schemas.microsoft.com/office/drawing/2014/main" val="3889590287"/>
                  </a:ext>
                </a:extLst>
              </a:tr>
              <a:tr h="268085">
                <a:tc>
                  <a:txBody>
                    <a:bodyPr/>
                    <a:lstStyle/>
                    <a:p>
                      <a:r>
                        <a:rPr lang="en-US" sz="1200" dirty="0">
                          <a:latin typeface="Courier New" panose="02070309020205020404" pitchFamily="49" charset="0"/>
                          <a:cs typeface="Courier New" panose="02070309020205020404" pitchFamily="49" charset="0"/>
                        </a:rPr>
                        <a:t>%m</a:t>
                      </a:r>
                    </a:p>
                  </a:txBody>
                  <a:tcPr/>
                </a:tc>
                <a:tc>
                  <a:txBody>
                    <a:bodyPr/>
                    <a:lstStyle/>
                    <a:p>
                      <a:r>
                        <a:rPr lang="en-US" sz="1200" dirty="0"/>
                        <a:t>Month numeric (</a:t>
                      </a:r>
                      <a:r>
                        <a:rPr lang="en-US" sz="1200" dirty="0">
                          <a:latin typeface="Courier New" panose="02070309020205020404" pitchFamily="49" charset="0"/>
                          <a:cs typeface="Courier New" panose="02070309020205020404" pitchFamily="49" charset="0"/>
                        </a:rPr>
                        <a:t>01 to 12</a:t>
                      </a:r>
                      <a:r>
                        <a:rPr lang="en-US" sz="1200" dirty="0"/>
                        <a:t>)</a:t>
                      </a:r>
                    </a:p>
                  </a:txBody>
                  <a:tcPr/>
                </a:tc>
                <a:extLst>
                  <a:ext uri="{0D108BD9-81ED-4DB2-BD59-A6C34878D82A}">
                    <a16:rowId xmlns:a16="http://schemas.microsoft.com/office/drawing/2014/main" val="2322292840"/>
                  </a:ext>
                </a:extLst>
              </a:tr>
              <a:tr h="268085">
                <a:tc>
                  <a:txBody>
                    <a:bodyPr/>
                    <a:lstStyle/>
                    <a:p>
                      <a:r>
                        <a:rPr lang="en-US" sz="1200" dirty="0">
                          <a:latin typeface="Courier New" panose="02070309020205020404" pitchFamily="49" charset="0"/>
                          <a:cs typeface="Courier New" panose="02070309020205020404" pitchFamily="49" charset="0"/>
                        </a:rPr>
                        <a:t>%d</a:t>
                      </a:r>
                    </a:p>
                  </a:txBody>
                  <a:tcPr/>
                </a:tc>
                <a:tc>
                  <a:txBody>
                    <a:bodyPr/>
                    <a:lstStyle/>
                    <a:p>
                      <a:r>
                        <a:rPr lang="en-US" sz="1200" dirty="0"/>
                        <a:t>Day numeric (</a:t>
                      </a:r>
                      <a:r>
                        <a:rPr lang="en-US" sz="1200" dirty="0">
                          <a:latin typeface="Courier New" panose="02070309020205020404" pitchFamily="49" charset="0"/>
                          <a:cs typeface="Courier New" panose="02070309020205020404" pitchFamily="49" charset="0"/>
                        </a:rPr>
                        <a:t>01</a:t>
                      </a:r>
                      <a:r>
                        <a:rPr lang="en-US" sz="1200" baseline="0" dirty="0">
                          <a:latin typeface="Courier New" panose="02070309020205020404" pitchFamily="49" charset="0"/>
                          <a:cs typeface="Courier New" panose="02070309020205020404" pitchFamily="49" charset="0"/>
                        </a:rPr>
                        <a:t> to 31</a:t>
                      </a:r>
                      <a:r>
                        <a:rPr lang="en-US" sz="1200" baseline="0" dirty="0"/>
                        <a:t>)</a:t>
                      </a:r>
                      <a:endParaRPr lang="en-US" sz="1200" dirty="0"/>
                    </a:p>
                  </a:txBody>
                  <a:tcPr/>
                </a:tc>
                <a:extLst>
                  <a:ext uri="{0D108BD9-81ED-4DB2-BD59-A6C34878D82A}">
                    <a16:rowId xmlns:a16="http://schemas.microsoft.com/office/drawing/2014/main" val="1366365349"/>
                  </a:ext>
                </a:extLst>
              </a:tr>
              <a:tr h="268085">
                <a:tc>
                  <a:txBody>
                    <a:bodyPr/>
                    <a:lstStyle/>
                    <a:p>
                      <a:r>
                        <a:rPr lang="en-US" sz="1200" dirty="0">
                          <a:latin typeface="Courier New" panose="02070309020205020404" pitchFamily="49" charset="0"/>
                          <a:cs typeface="Courier New" panose="02070309020205020404" pitchFamily="49" charset="0"/>
                        </a:rPr>
                        <a:t>%j</a:t>
                      </a:r>
                    </a:p>
                  </a:txBody>
                  <a:tcPr/>
                </a:tc>
                <a:tc>
                  <a:txBody>
                    <a:bodyPr/>
                    <a:lstStyle/>
                    <a:p>
                      <a:r>
                        <a:rPr lang="en-US" sz="1200" dirty="0"/>
                        <a:t>Day of the year (</a:t>
                      </a:r>
                      <a:r>
                        <a:rPr lang="en-US" sz="1200" dirty="0">
                          <a:latin typeface="Courier New" panose="02070309020205020404" pitchFamily="49" charset="0"/>
                          <a:cs typeface="Courier New" panose="02070309020205020404" pitchFamily="49" charset="0"/>
                        </a:rPr>
                        <a:t>001 to 366</a:t>
                      </a:r>
                      <a:r>
                        <a:rPr lang="en-US" sz="1200" dirty="0"/>
                        <a:t>)</a:t>
                      </a:r>
                    </a:p>
                  </a:txBody>
                  <a:tcPr/>
                </a:tc>
                <a:extLst>
                  <a:ext uri="{0D108BD9-81ED-4DB2-BD59-A6C34878D82A}">
                    <a16:rowId xmlns:a16="http://schemas.microsoft.com/office/drawing/2014/main" val="3001730873"/>
                  </a:ext>
                </a:extLst>
              </a:tr>
              <a:tr h="268085">
                <a:tc>
                  <a:txBody>
                    <a:bodyPr/>
                    <a:lstStyle/>
                    <a:p>
                      <a:r>
                        <a:rPr lang="en-US" sz="1200" dirty="0">
                          <a:latin typeface="Courier New" panose="02070309020205020404" pitchFamily="49" charset="0"/>
                          <a:cs typeface="Courier New" panose="02070309020205020404" pitchFamily="49" charset="0"/>
                        </a:rPr>
                        <a:t>%W</a:t>
                      </a:r>
                    </a:p>
                  </a:txBody>
                  <a:tcPr/>
                </a:tc>
                <a:tc>
                  <a:txBody>
                    <a:bodyPr/>
                    <a:lstStyle/>
                    <a:p>
                      <a:r>
                        <a:rPr lang="en-US" sz="1200" dirty="0"/>
                        <a:t>Weekday name (</a:t>
                      </a:r>
                      <a:r>
                        <a:rPr lang="en-US" sz="1200" dirty="0">
                          <a:latin typeface="Courier New" panose="02070309020205020404" pitchFamily="49" charset="0"/>
                          <a:cs typeface="Courier New" panose="02070309020205020404" pitchFamily="49" charset="0"/>
                        </a:rPr>
                        <a:t>Sunday to Saturday</a:t>
                      </a:r>
                      <a:r>
                        <a:rPr lang="en-US" sz="1200" dirty="0"/>
                        <a:t>)</a:t>
                      </a:r>
                    </a:p>
                  </a:txBody>
                  <a:tcPr/>
                </a:tc>
                <a:extLst>
                  <a:ext uri="{0D108BD9-81ED-4DB2-BD59-A6C34878D82A}">
                    <a16:rowId xmlns:a16="http://schemas.microsoft.com/office/drawing/2014/main" val="1630411965"/>
                  </a:ext>
                </a:extLst>
              </a:tr>
              <a:tr h="268085">
                <a:tc>
                  <a:txBody>
                    <a:bodyPr/>
                    <a:lstStyle/>
                    <a:p>
                      <a:r>
                        <a:rPr lang="en-US" sz="1200" dirty="0">
                          <a:latin typeface="Courier New" panose="02070309020205020404" pitchFamily="49" charset="0"/>
                          <a:cs typeface="Courier New" panose="02070309020205020404" pitchFamily="49" charset="0"/>
                        </a:rPr>
                        <a:t>%Y</a:t>
                      </a:r>
                    </a:p>
                  </a:txBody>
                  <a:tcPr/>
                </a:tc>
                <a:tc>
                  <a:txBody>
                    <a:bodyPr/>
                    <a:lstStyle/>
                    <a:p>
                      <a:r>
                        <a:rPr lang="en-US" sz="1200" dirty="0"/>
                        <a:t>Year,</a:t>
                      </a:r>
                      <a:r>
                        <a:rPr lang="en-US" sz="1200" baseline="0" dirty="0"/>
                        <a:t> four-digit numeric</a:t>
                      </a:r>
                      <a:endParaRPr lang="en-US" sz="1200" dirty="0"/>
                    </a:p>
                  </a:txBody>
                  <a:tcPr/>
                </a:tc>
                <a:extLst>
                  <a:ext uri="{0D108BD9-81ED-4DB2-BD59-A6C34878D82A}">
                    <a16:rowId xmlns:a16="http://schemas.microsoft.com/office/drawing/2014/main" val="3102289380"/>
                  </a:ext>
                </a:extLst>
              </a:tr>
              <a:tr h="268085">
                <a:tc>
                  <a:txBody>
                    <a:bodyPr/>
                    <a:lstStyle/>
                    <a:p>
                      <a:r>
                        <a:rPr lang="en-US" sz="1200" dirty="0">
                          <a:latin typeface="Courier New" panose="02070309020205020404" pitchFamily="49" charset="0"/>
                          <a:cs typeface="Courier New" panose="02070309020205020404" pitchFamily="49" charset="0"/>
                        </a:rPr>
                        <a:t>%y</a:t>
                      </a:r>
                    </a:p>
                  </a:txBody>
                  <a:tcPr/>
                </a:tc>
                <a:tc>
                  <a:txBody>
                    <a:bodyPr/>
                    <a:lstStyle/>
                    <a:p>
                      <a:r>
                        <a:rPr lang="en-US" sz="1200" dirty="0"/>
                        <a:t>Year, two-digit numeric</a:t>
                      </a:r>
                    </a:p>
                  </a:txBody>
                  <a:tcPr/>
                </a:tc>
                <a:extLst>
                  <a:ext uri="{0D108BD9-81ED-4DB2-BD59-A6C34878D82A}">
                    <a16:rowId xmlns:a16="http://schemas.microsoft.com/office/drawing/2014/main" val="2012673892"/>
                  </a:ext>
                </a:extLst>
              </a:tr>
              <a:tr h="268085">
                <a:tc>
                  <a:txBody>
                    <a:bodyPr/>
                    <a:lstStyle/>
                    <a:p>
                      <a:r>
                        <a:rPr lang="en-US" sz="1200" dirty="0">
                          <a:latin typeface="Courier New" panose="02070309020205020404" pitchFamily="49" charset="0"/>
                          <a:cs typeface="Courier New" panose="02070309020205020404" pitchFamily="49" charset="0"/>
                        </a:rPr>
                        <a:t>%H</a:t>
                      </a:r>
                    </a:p>
                  </a:txBody>
                  <a:tcPr/>
                </a:tc>
                <a:tc>
                  <a:txBody>
                    <a:bodyPr/>
                    <a:lstStyle/>
                    <a:p>
                      <a:r>
                        <a:rPr lang="en-US" sz="1200" dirty="0"/>
                        <a:t>Hour (</a:t>
                      </a:r>
                      <a:r>
                        <a:rPr lang="en-US" sz="1200" dirty="0">
                          <a:latin typeface="Courier New" panose="02070309020205020404" pitchFamily="49" charset="0"/>
                          <a:cs typeface="Courier New" panose="02070309020205020404" pitchFamily="49" charset="0"/>
                        </a:rPr>
                        <a:t>00</a:t>
                      </a:r>
                      <a:r>
                        <a:rPr lang="en-US" sz="1200" baseline="0" dirty="0">
                          <a:latin typeface="Courier New" panose="02070309020205020404" pitchFamily="49" charset="0"/>
                          <a:cs typeface="Courier New" panose="02070309020205020404" pitchFamily="49" charset="0"/>
                        </a:rPr>
                        <a:t> to 23</a:t>
                      </a:r>
                      <a:r>
                        <a:rPr lang="en-US" sz="1200" baseline="0" dirty="0"/>
                        <a:t>)</a:t>
                      </a:r>
                      <a:endParaRPr lang="en-US" sz="1200" dirty="0"/>
                    </a:p>
                  </a:txBody>
                  <a:tcPr/>
                </a:tc>
                <a:extLst>
                  <a:ext uri="{0D108BD9-81ED-4DB2-BD59-A6C34878D82A}">
                    <a16:rowId xmlns:a16="http://schemas.microsoft.com/office/drawing/2014/main" val="2846904292"/>
                  </a:ext>
                </a:extLst>
              </a:tr>
              <a:tr h="268085">
                <a:tc>
                  <a:txBody>
                    <a:bodyPr/>
                    <a:lstStyle/>
                    <a:p>
                      <a:r>
                        <a:rPr lang="en-US" sz="1200" dirty="0">
                          <a:latin typeface="Courier New" panose="02070309020205020404" pitchFamily="49" charset="0"/>
                          <a:cs typeface="Courier New" panose="02070309020205020404" pitchFamily="49" charset="0"/>
                        </a:rPr>
                        <a:t>%h</a:t>
                      </a:r>
                    </a:p>
                  </a:txBody>
                  <a:tcPr/>
                </a:tc>
                <a:tc>
                  <a:txBody>
                    <a:bodyPr/>
                    <a:lstStyle/>
                    <a:p>
                      <a:r>
                        <a:rPr lang="en-US" sz="1200" dirty="0"/>
                        <a:t>Hour (</a:t>
                      </a:r>
                      <a:r>
                        <a:rPr lang="en-US" sz="1200" dirty="0">
                          <a:latin typeface="Courier New" panose="02070309020205020404" pitchFamily="49" charset="0"/>
                          <a:cs typeface="Courier New" panose="02070309020205020404" pitchFamily="49" charset="0"/>
                        </a:rPr>
                        <a:t>01 to 12</a:t>
                      </a:r>
                      <a:r>
                        <a:rPr lang="en-US" sz="1200" dirty="0"/>
                        <a:t>)</a:t>
                      </a:r>
                    </a:p>
                  </a:txBody>
                  <a:tcPr/>
                </a:tc>
                <a:extLst>
                  <a:ext uri="{0D108BD9-81ED-4DB2-BD59-A6C34878D82A}">
                    <a16:rowId xmlns:a16="http://schemas.microsoft.com/office/drawing/2014/main" val="3457221709"/>
                  </a:ext>
                </a:extLst>
              </a:tr>
              <a:tr h="268085">
                <a:tc>
                  <a:txBody>
                    <a:bodyPr/>
                    <a:lstStyle/>
                    <a:p>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endParaRPr lang="en-US" sz="1200" dirty="0">
                        <a:latin typeface="Courier New" panose="02070309020205020404" pitchFamily="49" charset="0"/>
                        <a:cs typeface="Courier New" panose="02070309020205020404" pitchFamily="49" charset="0"/>
                      </a:endParaRPr>
                    </a:p>
                  </a:txBody>
                  <a:tcPr/>
                </a:tc>
                <a:tc>
                  <a:txBody>
                    <a:bodyPr/>
                    <a:lstStyle/>
                    <a:p>
                      <a:r>
                        <a:rPr lang="en-US" sz="1200" dirty="0"/>
                        <a:t>Minutes (</a:t>
                      </a:r>
                      <a:r>
                        <a:rPr lang="en-US" sz="1200" dirty="0">
                          <a:latin typeface="Courier New" panose="02070309020205020404" pitchFamily="49" charset="0"/>
                          <a:cs typeface="Courier New" panose="02070309020205020404" pitchFamily="49" charset="0"/>
                        </a:rPr>
                        <a:t>00 to 59</a:t>
                      </a:r>
                      <a:r>
                        <a:rPr lang="en-US" sz="1200" dirty="0"/>
                        <a:t>)</a:t>
                      </a:r>
                    </a:p>
                  </a:txBody>
                  <a:tcPr/>
                </a:tc>
                <a:extLst>
                  <a:ext uri="{0D108BD9-81ED-4DB2-BD59-A6C34878D82A}">
                    <a16:rowId xmlns:a16="http://schemas.microsoft.com/office/drawing/2014/main" val="1597324410"/>
                  </a:ext>
                </a:extLst>
              </a:tr>
              <a:tr h="268085">
                <a:tc>
                  <a:txBody>
                    <a:bodyPr/>
                    <a:lstStyle/>
                    <a:p>
                      <a:r>
                        <a:rPr lang="en-US" sz="1200" dirty="0">
                          <a:latin typeface="Courier New" panose="02070309020205020404" pitchFamily="49" charset="0"/>
                          <a:cs typeface="Courier New" panose="02070309020205020404" pitchFamily="49" charset="0"/>
                        </a:rPr>
                        <a:t>%s</a:t>
                      </a:r>
                    </a:p>
                  </a:txBody>
                  <a:tcPr/>
                </a:tc>
                <a:tc>
                  <a:txBody>
                    <a:bodyPr/>
                    <a:lstStyle/>
                    <a:p>
                      <a:r>
                        <a:rPr lang="en-US" sz="1200" dirty="0"/>
                        <a:t>Seconds (</a:t>
                      </a:r>
                      <a:r>
                        <a:rPr lang="en-US" sz="1200" dirty="0">
                          <a:latin typeface="Courier New" panose="02070309020205020404" pitchFamily="49" charset="0"/>
                          <a:cs typeface="Courier New" panose="02070309020205020404" pitchFamily="49" charset="0"/>
                        </a:rPr>
                        <a:t>00 to 59</a:t>
                      </a:r>
                      <a:r>
                        <a:rPr lang="en-US" sz="1200" dirty="0"/>
                        <a:t>)</a:t>
                      </a:r>
                    </a:p>
                  </a:txBody>
                  <a:tcPr/>
                </a:tc>
                <a:extLst>
                  <a:ext uri="{0D108BD9-81ED-4DB2-BD59-A6C34878D82A}">
                    <a16:rowId xmlns:a16="http://schemas.microsoft.com/office/drawing/2014/main" val="2588933772"/>
                  </a:ext>
                </a:extLst>
              </a:tr>
              <a:tr h="268085">
                <a:tc>
                  <a:txBody>
                    <a:bodyPr/>
                    <a:lstStyle/>
                    <a:p>
                      <a:r>
                        <a:rPr lang="en-US" sz="1200" dirty="0">
                          <a:latin typeface="Courier New" panose="02070309020205020404" pitchFamily="49" charset="0"/>
                          <a:cs typeface="Courier New" panose="02070309020205020404" pitchFamily="49" charset="0"/>
                        </a:rPr>
                        <a:t>%f</a:t>
                      </a:r>
                    </a:p>
                  </a:txBody>
                  <a:tcPr/>
                </a:tc>
                <a:tc>
                  <a:txBody>
                    <a:bodyPr/>
                    <a:lstStyle/>
                    <a:p>
                      <a:r>
                        <a:rPr lang="en-US" sz="1200" dirty="0"/>
                        <a:t>Microseconds (</a:t>
                      </a:r>
                      <a:r>
                        <a:rPr lang="en-US" sz="1200" dirty="0">
                          <a:latin typeface="Courier New" panose="02070309020205020404" pitchFamily="49" charset="0"/>
                          <a:cs typeface="Courier New" panose="02070309020205020404" pitchFamily="49" charset="0"/>
                        </a:rPr>
                        <a:t>000000 to 999999</a:t>
                      </a:r>
                      <a:r>
                        <a:rPr lang="en-US" sz="1200" dirty="0"/>
                        <a:t>)</a:t>
                      </a:r>
                    </a:p>
                  </a:txBody>
                  <a:tcPr/>
                </a:tc>
                <a:extLst>
                  <a:ext uri="{0D108BD9-81ED-4DB2-BD59-A6C34878D82A}">
                    <a16:rowId xmlns:a16="http://schemas.microsoft.com/office/drawing/2014/main" val="180409346"/>
                  </a:ext>
                </a:extLst>
              </a:tr>
              <a:tr h="268085">
                <a:tc>
                  <a:txBody>
                    <a:bodyPr/>
                    <a:lstStyle/>
                    <a:p>
                      <a:r>
                        <a:rPr lang="en-US" sz="1200" dirty="0">
                          <a:latin typeface="Courier New" panose="02070309020205020404" pitchFamily="49" charset="0"/>
                          <a:cs typeface="Courier New" panose="02070309020205020404" pitchFamily="49" charset="0"/>
                        </a:rPr>
                        <a:t>%p</a:t>
                      </a:r>
                    </a:p>
                  </a:txBody>
                  <a:tcPr/>
                </a:tc>
                <a:tc>
                  <a:txBody>
                    <a:bodyPr/>
                    <a:lstStyle/>
                    <a:p>
                      <a:r>
                        <a:rPr lang="en-US" sz="1200" dirty="0"/>
                        <a:t>A.M or P.M.</a:t>
                      </a:r>
                    </a:p>
                  </a:txBody>
                  <a:tcPr/>
                </a:tc>
                <a:extLst>
                  <a:ext uri="{0D108BD9-81ED-4DB2-BD59-A6C34878D82A}">
                    <a16:rowId xmlns:a16="http://schemas.microsoft.com/office/drawing/2014/main" val="65526744"/>
                  </a:ext>
                </a:extLst>
              </a:tr>
            </a:tbl>
          </a:graphicData>
        </a:graphic>
      </p:graphicFrame>
    </p:spTree>
    <p:extLst>
      <p:ext uri="{BB962C8B-B14F-4D97-AF65-F5344CB8AC3E}">
        <p14:creationId xmlns:p14="http://schemas.microsoft.com/office/powerpoint/2010/main" val="11451148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8076" y="638802"/>
            <a:ext cx="10515600" cy="563564"/>
          </a:xfrm>
        </p:spPr>
        <p:txBody>
          <a:bodyPr>
            <a:normAutofit fontScale="90000"/>
          </a:bodyPr>
          <a:lstStyle/>
          <a:p>
            <a:r>
              <a:rPr lang="en-US" dirty="0">
                <a:cs typeface="Calibri"/>
              </a:rPr>
              <a:t>Functions for Generating Dates</a:t>
            </a:r>
            <a:endParaRPr lang="en-US" dirty="0"/>
          </a:p>
        </p:txBody>
      </p:sp>
      <p:sp>
        <p:nvSpPr>
          <p:cNvPr id="5" name="TextBox 4"/>
          <p:cNvSpPr txBox="1"/>
          <p:nvPr/>
        </p:nvSpPr>
        <p:spPr>
          <a:xfrm>
            <a:off x="678077" y="1455310"/>
            <a:ext cx="9568101" cy="584775"/>
          </a:xfrm>
          <a:prstGeom prst="rect">
            <a:avLst/>
          </a:prstGeom>
          <a:noFill/>
        </p:spPr>
        <p:txBody>
          <a:bodyPr wrap="square" rtlCol="0">
            <a:spAutoFit/>
          </a:bodyPr>
          <a:lstStyle/>
          <a:p>
            <a:r>
              <a:rPr lang="en-US" sz="1600" dirty="0">
                <a:cs typeface="Courier New" panose="02070309020205020404" pitchFamily="49" charset="0"/>
              </a:rPr>
              <a:t>If we want to generate the current date and/or time, there are built-in functions to use that will access the system clock and return the correct string for you.</a:t>
            </a:r>
          </a:p>
        </p:txBody>
      </p:sp>
      <p:sp>
        <p:nvSpPr>
          <p:cNvPr id="7" name="Rectangle 6"/>
          <p:cNvSpPr/>
          <p:nvPr/>
        </p:nvSpPr>
        <p:spPr>
          <a:xfrm>
            <a:off x="1072170" y="2293029"/>
            <a:ext cx="8169803" cy="307777"/>
          </a:xfrm>
          <a:prstGeom prst="rect">
            <a:avLst/>
          </a:prstGeom>
        </p:spPr>
        <p:txBody>
          <a:bodyPr wrap="square">
            <a:spAutoFit/>
          </a:bodyPr>
          <a:lstStyle/>
          <a:p>
            <a:pPr lvl="0">
              <a:defRPr/>
            </a:pPr>
            <a:r>
              <a:rPr lang="en-US" sz="1400" dirty="0" err="1">
                <a:latin typeface="Courier New"/>
                <a:ea typeface="Courier New" charset="0"/>
                <a:cs typeface="Courier New"/>
              </a:rPr>
              <a:t>mysql</a:t>
            </a:r>
            <a:r>
              <a:rPr lang="en-US" sz="1400" dirty="0">
                <a:latin typeface="Courier New"/>
                <a:ea typeface="Courier New" charset="0"/>
                <a:cs typeface="Courier New"/>
              </a:rPr>
              <a:t>&gt; SELECT CURRENT_DATE(), CURRENT_TIME(), CURRENT_TIMESTAMP();</a:t>
            </a:r>
          </a:p>
        </p:txBody>
      </p:sp>
      <p:graphicFrame>
        <p:nvGraphicFramePr>
          <p:cNvPr id="8" name="Table 7">
            <a:extLst>
              <a:ext uri="{FF2B5EF4-FFF2-40B4-BE49-F238E27FC236}">
                <a16:creationId xmlns:a16="http://schemas.microsoft.com/office/drawing/2014/main" id="{6D0369C0-24D8-4687-B12B-FC3DB2DF4CDE}"/>
              </a:ext>
            </a:extLst>
          </p:cNvPr>
          <p:cNvGraphicFramePr>
            <a:graphicFrameLocks noGrp="1"/>
          </p:cNvGraphicFramePr>
          <p:nvPr>
            <p:extLst>
              <p:ext uri="{D42A27DB-BD31-4B8C-83A1-F6EECF244321}">
                <p14:modId xmlns:p14="http://schemas.microsoft.com/office/powerpoint/2010/main" val="1455927744"/>
              </p:ext>
            </p:extLst>
          </p:nvPr>
        </p:nvGraphicFramePr>
        <p:xfrm>
          <a:off x="1551214" y="2853749"/>
          <a:ext cx="5556064" cy="1645920"/>
        </p:xfrm>
        <a:graphic>
          <a:graphicData uri="http://schemas.openxmlformats.org/drawingml/2006/table">
            <a:tbl>
              <a:tblPr bandRow="1">
                <a:tableStyleId>{1FECB4D8-DB02-4DC6-A0A2-4F2EBAE1DC90}</a:tableStyleId>
              </a:tblPr>
              <a:tblGrid>
                <a:gridCol w="1757132">
                  <a:extLst>
                    <a:ext uri="{9D8B030D-6E8A-4147-A177-3AD203B41FA5}">
                      <a16:colId xmlns:a16="http://schemas.microsoft.com/office/drawing/2014/main" val="3421403586"/>
                    </a:ext>
                  </a:extLst>
                </a:gridCol>
                <a:gridCol w="1672062">
                  <a:extLst>
                    <a:ext uri="{9D8B030D-6E8A-4147-A177-3AD203B41FA5}">
                      <a16:colId xmlns:a16="http://schemas.microsoft.com/office/drawing/2014/main" val="165007740"/>
                    </a:ext>
                  </a:extLst>
                </a:gridCol>
                <a:gridCol w="2126870">
                  <a:extLst>
                    <a:ext uri="{9D8B030D-6E8A-4147-A177-3AD203B41FA5}">
                      <a16:colId xmlns:a16="http://schemas.microsoft.com/office/drawing/2014/main" val="170169901"/>
                    </a:ext>
                  </a:extLst>
                </a:gridCol>
              </a:tblGrid>
              <a:tr h="173180">
                <a:tc gridSpan="3">
                  <a:txBody>
                    <a:bodyPr/>
                    <a:lstStyle/>
                    <a:p>
                      <a:r>
                        <a:rPr lang="en-US" sz="1200" dirty="0">
                          <a:latin typeface="Courier New"/>
                        </a:rPr>
                        <a:t>+------------------+-----------------+-------------------+</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53522363"/>
                  </a:ext>
                </a:extLst>
              </a:tr>
              <a:tr h="1731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ourier New"/>
                        </a:rPr>
                        <a:t>|</a:t>
                      </a:r>
                      <a:r>
                        <a:rPr lang="en-US" sz="1200" dirty="0">
                          <a:latin typeface="Courier New"/>
                          <a:ea typeface="Courier New" charset="0"/>
                          <a:cs typeface="Courier New"/>
                        </a:rPr>
                        <a:t>CURRENT_DATE()</a:t>
                      </a:r>
                      <a:endParaRPr lang="en-US" sz="1200" dirty="0">
                        <a:latin typeface="Courier New"/>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ourier New"/>
                        </a:rPr>
                        <a:t>|</a:t>
                      </a:r>
                      <a:r>
                        <a:rPr lang="en-US" sz="1200" dirty="0">
                          <a:latin typeface="Courier New"/>
                          <a:ea typeface="Courier New" charset="0"/>
                          <a:cs typeface="Courier New"/>
                        </a:rPr>
                        <a:t>CURRENT_TIME()</a:t>
                      </a:r>
                      <a:endParaRPr lang="en-US" sz="1200" dirty="0">
                        <a:latin typeface="Courier New"/>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ourier New"/>
                        </a:rPr>
                        <a:t>|</a:t>
                      </a:r>
                      <a:r>
                        <a:rPr lang="en-US" sz="1200" dirty="0">
                          <a:latin typeface="Courier New"/>
                          <a:ea typeface="Courier New" charset="0"/>
                          <a:cs typeface="Courier New"/>
                        </a:rPr>
                        <a:t>CURRENT_TIMESTAMP()|</a:t>
                      </a:r>
                      <a:endParaRPr lang="en-US" sz="1200" dirty="0">
                        <a:latin typeface="Courier New"/>
                      </a:endParaRPr>
                    </a:p>
                  </a:txBody>
                  <a:tcPr/>
                </a:tc>
                <a:extLst>
                  <a:ext uri="{0D108BD9-81ED-4DB2-BD59-A6C34878D82A}">
                    <a16:rowId xmlns:a16="http://schemas.microsoft.com/office/drawing/2014/main" val="3537441838"/>
                  </a:ext>
                </a:extLst>
              </a:tr>
              <a:tr h="173180">
                <a:tc gridSpan="3">
                  <a:txBody>
                    <a:bodyPr/>
                    <a:lstStyle/>
                    <a:p>
                      <a:r>
                        <a:rPr lang="en-US" sz="1200" dirty="0">
                          <a:latin typeface="Courier New"/>
                        </a:rPr>
                        <a:t>+------------------+-----------------+-------------------+</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83904412"/>
                  </a:ext>
                </a:extLst>
              </a:tr>
              <a:tr h="269833">
                <a:tc>
                  <a:txBody>
                    <a:bodyPr/>
                    <a:lstStyle/>
                    <a:p>
                      <a:pPr lvl="0" algn="l">
                        <a:lnSpc>
                          <a:spcPct val="100000"/>
                        </a:lnSpc>
                        <a:spcBef>
                          <a:spcPts val="0"/>
                        </a:spcBef>
                        <a:spcAft>
                          <a:spcPts val="0"/>
                        </a:spcAft>
                        <a:buNone/>
                      </a:pPr>
                      <a:r>
                        <a:rPr lang="en-US" sz="1200" b="0" i="0" u="none" strike="noStrike" noProof="0" dirty="0">
                          <a:latin typeface="Courier New"/>
                        </a:rPr>
                        <a:t>|2019-06-05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noProof="0" dirty="0">
                          <a:latin typeface="Courier New"/>
                        </a:rPr>
                        <a:t>|16:54:36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noProof="0" dirty="0">
                          <a:latin typeface="Courier New"/>
                        </a:rPr>
                        <a:t>|2019-06-05</a:t>
                      </a:r>
                      <a:r>
                        <a:rPr lang="en-US" sz="1200" b="0" i="0" u="none" strike="noStrike" baseline="0" noProof="0" dirty="0">
                          <a:latin typeface="Courier New"/>
                        </a:rPr>
                        <a:t> 16:54:36|</a:t>
                      </a:r>
                      <a:endParaRPr lang="en-US" sz="1200" b="0" i="0" u="none" strike="noStrike" noProof="0" dirty="0">
                        <a:latin typeface="Courier New"/>
                      </a:endParaRPr>
                    </a:p>
                  </a:txBody>
                  <a:tcPr/>
                </a:tc>
                <a:extLst>
                  <a:ext uri="{0D108BD9-81ED-4DB2-BD59-A6C34878D82A}">
                    <a16:rowId xmlns:a16="http://schemas.microsoft.com/office/drawing/2014/main" val="3927772133"/>
                  </a:ext>
                </a:extLst>
              </a:tr>
              <a:tr h="173180">
                <a:tc gridSpan="3">
                  <a:txBody>
                    <a:bodyPr/>
                    <a:lstStyle/>
                    <a:p>
                      <a:r>
                        <a:rPr lang="en-US" sz="1200" dirty="0">
                          <a:latin typeface="Courier New"/>
                        </a:rPr>
                        <a:t>+------------------+-----------------+-------------------+</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08486363"/>
                  </a:ext>
                </a:extLst>
              </a:tr>
              <a:tr h="173180">
                <a:tc gridSpan="3">
                  <a:txBody>
                    <a:bodyPr/>
                    <a:lstStyle/>
                    <a:p>
                      <a:pPr lvl="0" algn="l">
                        <a:lnSpc>
                          <a:spcPct val="100000"/>
                        </a:lnSpc>
                        <a:spcBef>
                          <a:spcPts val="0"/>
                        </a:spcBef>
                        <a:spcAft>
                          <a:spcPts val="0"/>
                        </a:spcAft>
                        <a:buNone/>
                      </a:pPr>
                      <a:r>
                        <a:rPr lang="en-US" sz="1200" b="0" i="0" u="none" strike="noStrike" noProof="0" dirty="0">
                          <a:latin typeface="Courier New"/>
                        </a:rPr>
                        <a:t>1 row in set (0.12 sec)</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48411499"/>
                  </a:ext>
                </a:extLst>
              </a:tr>
            </a:tbl>
          </a:graphicData>
        </a:graphic>
      </p:graphicFrame>
    </p:spTree>
    <p:extLst>
      <p:ext uri="{BB962C8B-B14F-4D97-AF65-F5344CB8AC3E}">
        <p14:creationId xmlns:p14="http://schemas.microsoft.com/office/powerpoint/2010/main" val="13439597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8076" y="638802"/>
            <a:ext cx="10515600" cy="563564"/>
          </a:xfrm>
        </p:spPr>
        <p:txBody>
          <a:bodyPr>
            <a:normAutofit fontScale="90000"/>
          </a:bodyPr>
          <a:lstStyle/>
          <a:p>
            <a:r>
              <a:rPr lang="en-US" dirty="0">
                <a:cs typeface="Calibri"/>
              </a:rPr>
              <a:t>Temporal Functions that Return Dates</a:t>
            </a:r>
            <a:endParaRPr lang="en-US" dirty="0"/>
          </a:p>
        </p:txBody>
      </p:sp>
      <p:sp>
        <p:nvSpPr>
          <p:cNvPr id="5" name="TextBox 4"/>
          <p:cNvSpPr txBox="1"/>
          <p:nvPr/>
        </p:nvSpPr>
        <p:spPr>
          <a:xfrm>
            <a:off x="678077" y="1495718"/>
            <a:ext cx="9568101" cy="584775"/>
          </a:xfrm>
          <a:prstGeom prst="rect">
            <a:avLst/>
          </a:prstGeom>
          <a:noFill/>
        </p:spPr>
        <p:txBody>
          <a:bodyPr wrap="square" rtlCol="0">
            <a:spAutoFit/>
          </a:bodyPr>
          <a:lstStyle/>
          <a:p>
            <a:r>
              <a:rPr lang="en-US" sz="1600" dirty="0">
                <a:cs typeface="Courier New" panose="02070309020205020404" pitchFamily="49" charset="0"/>
              </a:rPr>
              <a:t>We can use the </a:t>
            </a:r>
            <a:r>
              <a:rPr lang="en-US" sz="1600" dirty="0" err="1">
                <a:latin typeface="Courier New" panose="02070309020205020404" pitchFamily="49" charset="0"/>
                <a:cs typeface="Courier New" panose="02070309020205020404" pitchFamily="49" charset="0"/>
              </a:rPr>
              <a:t>date_add</a:t>
            </a:r>
            <a:r>
              <a:rPr lang="en-US" sz="1600" dirty="0">
                <a:latin typeface="Courier New" panose="02070309020205020404" pitchFamily="49" charset="0"/>
                <a:cs typeface="Courier New" panose="02070309020205020404" pitchFamily="49" charset="0"/>
              </a:rPr>
              <a:t>()</a:t>
            </a:r>
            <a:r>
              <a:rPr lang="en-US" sz="1600" dirty="0">
                <a:cs typeface="Courier New" panose="02070309020205020404" pitchFamily="49" charset="0"/>
              </a:rPr>
              <a:t>function to add any kind of interval to a specified date. For example, here is how we could add five days to the current date:</a:t>
            </a:r>
          </a:p>
        </p:txBody>
      </p:sp>
      <p:sp>
        <p:nvSpPr>
          <p:cNvPr id="7" name="Rectangle 6"/>
          <p:cNvSpPr/>
          <p:nvPr/>
        </p:nvSpPr>
        <p:spPr>
          <a:xfrm>
            <a:off x="1072170" y="2373845"/>
            <a:ext cx="8169803" cy="307777"/>
          </a:xfrm>
          <a:prstGeom prst="rect">
            <a:avLst/>
          </a:prstGeom>
        </p:spPr>
        <p:txBody>
          <a:bodyPr wrap="square">
            <a:spAutoFit/>
          </a:bodyPr>
          <a:lstStyle/>
          <a:p>
            <a:pPr lvl="0">
              <a:defRPr/>
            </a:pPr>
            <a:r>
              <a:rPr lang="en-US" sz="1400" dirty="0" err="1">
                <a:latin typeface="Courier New"/>
                <a:ea typeface="Courier New" charset="0"/>
                <a:cs typeface="Courier New"/>
              </a:rPr>
              <a:t>mysql</a:t>
            </a:r>
            <a:r>
              <a:rPr lang="en-US" sz="1400" dirty="0">
                <a:latin typeface="Courier New"/>
                <a:ea typeface="Courier New" charset="0"/>
                <a:cs typeface="Courier New"/>
              </a:rPr>
              <a:t>&gt; SELECT DATE_ADD(CURRENT_DATE(), INTERVAL 5 DAY);</a:t>
            </a:r>
          </a:p>
        </p:txBody>
      </p:sp>
      <p:graphicFrame>
        <p:nvGraphicFramePr>
          <p:cNvPr id="8" name="Table 7">
            <a:extLst>
              <a:ext uri="{FF2B5EF4-FFF2-40B4-BE49-F238E27FC236}">
                <a16:creationId xmlns:a16="http://schemas.microsoft.com/office/drawing/2014/main" id="{6D0369C0-24D8-4687-B12B-FC3DB2DF4CDE}"/>
              </a:ext>
            </a:extLst>
          </p:cNvPr>
          <p:cNvGraphicFramePr>
            <a:graphicFrameLocks noGrp="1"/>
          </p:cNvGraphicFramePr>
          <p:nvPr>
            <p:extLst>
              <p:ext uri="{D42A27DB-BD31-4B8C-83A1-F6EECF244321}">
                <p14:modId xmlns:p14="http://schemas.microsoft.com/office/powerpoint/2010/main" val="2622328489"/>
              </p:ext>
            </p:extLst>
          </p:nvPr>
        </p:nvGraphicFramePr>
        <p:xfrm>
          <a:off x="1551214" y="2974974"/>
          <a:ext cx="4106636" cy="1645920"/>
        </p:xfrm>
        <a:graphic>
          <a:graphicData uri="http://schemas.openxmlformats.org/drawingml/2006/table">
            <a:tbl>
              <a:tblPr bandRow="1">
                <a:tableStyleId>{1FECB4D8-DB02-4DC6-A0A2-4F2EBAE1DC90}</a:tableStyleId>
              </a:tblPr>
              <a:tblGrid>
                <a:gridCol w="4106636">
                  <a:extLst>
                    <a:ext uri="{9D8B030D-6E8A-4147-A177-3AD203B41FA5}">
                      <a16:colId xmlns:a16="http://schemas.microsoft.com/office/drawing/2014/main" val="3421403586"/>
                    </a:ext>
                  </a:extLst>
                </a:gridCol>
              </a:tblGrid>
              <a:tr h="173180">
                <a:tc>
                  <a:txBody>
                    <a:bodyPr/>
                    <a:lstStyle/>
                    <a:p>
                      <a:r>
                        <a:rPr lang="en-US" sz="1200" dirty="0">
                          <a:latin typeface="Courier New"/>
                        </a:rPr>
                        <a:t>+----------------------------------------+</a:t>
                      </a:r>
                    </a:p>
                  </a:txBody>
                  <a:tcPr/>
                </a:tc>
                <a:extLst>
                  <a:ext uri="{0D108BD9-81ED-4DB2-BD59-A6C34878D82A}">
                    <a16:rowId xmlns:a16="http://schemas.microsoft.com/office/drawing/2014/main" val="1253522363"/>
                  </a:ext>
                </a:extLst>
              </a:tr>
              <a:tr h="1731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ourier New"/>
                        </a:rPr>
                        <a:t>|</a:t>
                      </a:r>
                      <a:r>
                        <a:rPr lang="en-US" sz="1200" dirty="0">
                          <a:latin typeface="Courier New"/>
                          <a:ea typeface="Courier New" charset="0"/>
                          <a:cs typeface="Courier New"/>
                        </a:rPr>
                        <a:t>DATE_ADD(CURRENT_DATE(), INTERVAL 5 DAY)|</a:t>
                      </a:r>
                      <a:endParaRPr lang="en-US" sz="1200" dirty="0">
                        <a:latin typeface="Courier New"/>
                      </a:endParaRPr>
                    </a:p>
                  </a:txBody>
                  <a:tcPr/>
                </a:tc>
                <a:extLst>
                  <a:ext uri="{0D108BD9-81ED-4DB2-BD59-A6C34878D82A}">
                    <a16:rowId xmlns:a16="http://schemas.microsoft.com/office/drawing/2014/main" val="3537441838"/>
                  </a:ext>
                </a:extLst>
              </a:tr>
              <a:tr h="173180">
                <a:tc>
                  <a:txBody>
                    <a:bodyPr/>
                    <a:lstStyle/>
                    <a:p>
                      <a:r>
                        <a:rPr lang="en-US" sz="1200" dirty="0">
                          <a:latin typeface="Courier New"/>
                        </a:rPr>
                        <a:t>+----------------------------------------+</a:t>
                      </a:r>
                    </a:p>
                  </a:txBody>
                  <a:tcPr/>
                </a:tc>
                <a:extLst>
                  <a:ext uri="{0D108BD9-81ED-4DB2-BD59-A6C34878D82A}">
                    <a16:rowId xmlns:a16="http://schemas.microsoft.com/office/drawing/2014/main" val="2583904412"/>
                  </a:ext>
                </a:extLst>
              </a:tr>
              <a:tr h="269833">
                <a:tc>
                  <a:txBody>
                    <a:bodyPr/>
                    <a:lstStyle/>
                    <a:p>
                      <a:pPr lvl="0" algn="l">
                        <a:lnSpc>
                          <a:spcPct val="100000"/>
                        </a:lnSpc>
                        <a:spcBef>
                          <a:spcPts val="0"/>
                        </a:spcBef>
                        <a:spcAft>
                          <a:spcPts val="0"/>
                        </a:spcAft>
                        <a:buNone/>
                      </a:pPr>
                      <a:r>
                        <a:rPr lang="en-US" sz="1200" b="0" i="0" u="none" strike="noStrike" noProof="0" dirty="0">
                          <a:latin typeface="Courier New"/>
                        </a:rPr>
                        <a:t>|2019-06-10</a:t>
                      </a:r>
                      <a:r>
                        <a:rPr lang="en-US" sz="1200" b="0" i="0" u="none" strike="noStrike" baseline="0" noProof="0" dirty="0">
                          <a:latin typeface="Courier New"/>
                        </a:rPr>
                        <a:t>                              |</a:t>
                      </a:r>
                      <a:endParaRPr lang="en-US" sz="1200" b="0" i="0" u="none" strike="noStrike" noProof="0" dirty="0">
                        <a:latin typeface="Courier New"/>
                      </a:endParaRPr>
                    </a:p>
                  </a:txBody>
                  <a:tcPr/>
                </a:tc>
                <a:extLst>
                  <a:ext uri="{0D108BD9-81ED-4DB2-BD59-A6C34878D82A}">
                    <a16:rowId xmlns:a16="http://schemas.microsoft.com/office/drawing/2014/main" val="3927772133"/>
                  </a:ext>
                </a:extLst>
              </a:tr>
              <a:tr h="173180">
                <a:tc>
                  <a:txBody>
                    <a:bodyPr/>
                    <a:lstStyle/>
                    <a:p>
                      <a:r>
                        <a:rPr lang="en-US" sz="1200" dirty="0">
                          <a:latin typeface="Courier New"/>
                        </a:rPr>
                        <a:t>+----------------------------------------+</a:t>
                      </a:r>
                    </a:p>
                  </a:txBody>
                  <a:tcPr/>
                </a:tc>
                <a:extLst>
                  <a:ext uri="{0D108BD9-81ED-4DB2-BD59-A6C34878D82A}">
                    <a16:rowId xmlns:a16="http://schemas.microsoft.com/office/drawing/2014/main" val="4008486363"/>
                  </a:ext>
                </a:extLst>
              </a:tr>
              <a:tr h="173180">
                <a:tc>
                  <a:txBody>
                    <a:bodyPr/>
                    <a:lstStyle/>
                    <a:p>
                      <a:pPr lvl="0" algn="l">
                        <a:lnSpc>
                          <a:spcPct val="100000"/>
                        </a:lnSpc>
                        <a:spcBef>
                          <a:spcPts val="0"/>
                        </a:spcBef>
                        <a:spcAft>
                          <a:spcPts val="0"/>
                        </a:spcAft>
                        <a:buNone/>
                      </a:pPr>
                      <a:r>
                        <a:rPr lang="en-US" sz="1200" b="0" i="0" u="none" strike="noStrike" noProof="0" dirty="0">
                          <a:latin typeface="Courier New"/>
                        </a:rPr>
                        <a:t>1 row in set (0.06 sec)</a:t>
                      </a:r>
                    </a:p>
                  </a:txBody>
                  <a:tcPr/>
                </a:tc>
                <a:extLst>
                  <a:ext uri="{0D108BD9-81ED-4DB2-BD59-A6C34878D82A}">
                    <a16:rowId xmlns:a16="http://schemas.microsoft.com/office/drawing/2014/main" val="648411499"/>
                  </a:ext>
                </a:extLst>
              </a:tr>
            </a:tbl>
          </a:graphicData>
        </a:graphic>
      </p:graphicFrame>
      <p:sp>
        <p:nvSpPr>
          <p:cNvPr id="6" name="TextBox 5"/>
          <p:cNvSpPr txBox="1"/>
          <p:nvPr/>
        </p:nvSpPr>
        <p:spPr>
          <a:xfrm>
            <a:off x="678077" y="4914246"/>
            <a:ext cx="9568101" cy="584775"/>
          </a:xfrm>
          <a:prstGeom prst="rect">
            <a:avLst/>
          </a:prstGeom>
          <a:noFill/>
        </p:spPr>
        <p:txBody>
          <a:bodyPr wrap="square" rtlCol="0">
            <a:spAutoFit/>
          </a:bodyPr>
          <a:lstStyle/>
          <a:p>
            <a:r>
              <a:rPr lang="en-US" sz="1600" dirty="0">
                <a:cs typeface="Courier New" panose="02070309020205020404" pitchFamily="49" charset="0"/>
              </a:rPr>
              <a:t>The second argument in this function has three elements: the </a:t>
            </a:r>
            <a:r>
              <a:rPr lang="en-US" sz="1600" dirty="0">
                <a:latin typeface="Courier New" panose="02070309020205020404" pitchFamily="49" charset="0"/>
                <a:cs typeface="Courier New" panose="02070309020205020404" pitchFamily="49" charset="0"/>
              </a:rPr>
              <a:t>interval</a:t>
            </a:r>
            <a:r>
              <a:rPr lang="en-US" sz="1600" dirty="0">
                <a:cs typeface="Courier New" panose="02070309020205020404" pitchFamily="49" charset="0"/>
              </a:rPr>
              <a:t> keyword, the quantity, and the type of interval.</a:t>
            </a:r>
          </a:p>
        </p:txBody>
      </p:sp>
    </p:spTree>
    <p:extLst>
      <p:ext uri="{BB962C8B-B14F-4D97-AF65-F5344CB8AC3E}">
        <p14:creationId xmlns:p14="http://schemas.microsoft.com/office/powerpoint/2010/main" val="8091143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776" y="712281"/>
            <a:ext cx="10515600" cy="563564"/>
          </a:xfrm>
        </p:spPr>
        <p:txBody>
          <a:bodyPr>
            <a:normAutofit fontScale="90000"/>
          </a:bodyPr>
          <a:lstStyle/>
          <a:p>
            <a:r>
              <a:rPr lang="en-US" dirty="0">
                <a:cs typeface="Calibri"/>
              </a:rPr>
              <a:t>Temporal Functions that Return Dates</a:t>
            </a:r>
            <a:endParaRPr lang="en-US" dirty="0"/>
          </a:p>
        </p:txBody>
      </p:sp>
      <p:sp>
        <p:nvSpPr>
          <p:cNvPr id="5" name="TextBox 4"/>
          <p:cNvSpPr txBox="1"/>
          <p:nvPr/>
        </p:nvSpPr>
        <p:spPr>
          <a:xfrm>
            <a:off x="563777" y="1554424"/>
            <a:ext cx="9568101" cy="338554"/>
          </a:xfrm>
          <a:prstGeom prst="rect">
            <a:avLst/>
          </a:prstGeom>
          <a:noFill/>
        </p:spPr>
        <p:txBody>
          <a:bodyPr wrap="square" rtlCol="0">
            <a:spAutoFit/>
          </a:bodyPr>
          <a:lstStyle/>
          <a:p>
            <a:r>
              <a:rPr lang="en-US" sz="1600" dirty="0">
                <a:cs typeface="Courier New" panose="02070309020205020404" pitchFamily="49" charset="0"/>
              </a:rPr>
              <a:t>Some of the commonly used interval types are found in the following table:</a:t>
            </a:r>
          </a:p>
        </p:txBody>
      </p:sp>
      <p:graphicFrame>
        <p:nvGraphicFramePr>
          <p:cNvPr id="4" name="Table 3"/>
          <p:cNvGraphicFramePr>
            <a:graphicFrameLocks noGrp="1"/>
          </p:cNvGraphicFramePr>
          <p:nvPr>
            <p:extLst>
              <p:ext uri="{D42A27DB-BD31-4B8C-83A1-F6EECF244321}">
                <p14:modId xmlns:p14="http://schemas.microsoft.com/office/powerpoint/2010/main" val="2927012833"/>
              </p:ext>
            </p:extLst>
          </p:nvPr>
        </p:nvGraphicFramePr>
        <p:xfrm>
          <a:off x="1681842" y="2171557"/>
          <a:ext cx="5478236" cy="2743200"/>
        </p:xfrm>
        <a:graphic>
          <a:graphicData uri="http://schemas.openxmlformats.org/drawingml/2006/table">
            <a:tbl>
              <a:tblPr firstRow="1" bandRow="1">
                <a:tableStyleId>{5C22544A-7EE6-4342-B048-85BDC9FD1C3A}</a:tableStyleId>
              </a:tblPr>
              <a:tblGrid>
                <a:gridCol w="1712524">
                  <a:extLst>
                    <a:ext uri="{9D8B030D-6E8A-4147-A177-3AD203B41FA5}">
                      <a16:colId xmlns:a16="http://schemas.microsoft.com/office/drawing/2014/main" val="40014546"/>
                    </a:ext>
                  </a:extLst>
                </a:gridCol>
                <a:gridCol w="3765712">
                  <a:extLst>
                    <a:ext uri="{9D8B030D-6E8A-4147-A177-3AD203B41FA5}">
                      <a16:colId xmlns:a16="http://schemas.microsoft.com/office/drawing/2014/main" val="1845274797"/>
                    </a:ext>
                  </a:extLst>
                </a:gridCol>
              </a:tblGrid>
              <a:tr h="267789">
                <a:tc>
                  <a:txBody>
                    <a:bodyPr/>
                    <a:lstStyle/>
                    <a:p>
                      <a:r>
                        <a:rPr lang="en-US" sz="1200" dirty="0"/>
                        <a:t>Interval Name</a:t>
                      </a:r>
                    </a:p>
                  </a:txBody>
                  <a:tcPr/>
                </a:tc>
                <a:tc>
                  <a:txBody>
                    <a:bodyPr/>
                    <a:lstStyle/>
                    <a:p>
                      <a:r>
                        <a:rPr lang="en-US" sz="1200" dirty="0"/>
                        <a:t>Description</a:t>
                      </a:r>
                    </a:p>
                  </a:txBody>
                  <a:tcPr/>
                </a:tc>
                <a:extLst>
                  <a:ext uri="{0D108BD9-81ED-4DB2-BD59-A6C34878D82A}">
                    <a16:rowId xmlns:a16="http://schemas.microsoft.com/office/drawing/2014/main" val="3236440591"/>
                  </a:ext>
                </a:extLst>
              </a:tr>
              <a:tr h="267789">
                <a:tc>
                  <a:txBody>
                    <a:bodyPr/>
                    <a:lstStyle/>
                    <a:p>
                      <a:r>
                        <a:rPr lang="en-US" sz="1200" dirty="0">
                          <a:latin typeface="Courier New" panose="02070309020205020404" pitchFamily="49" charset="0"/>
                          <a:cs typeface="Courier New" panose="02070309020205020404" pitchFamily="49" charset="0"/>
                        </a:rPr>
                        <a:t>second</a:t>
                      </a:r>
                    </a:p>
                  </a:txBody>
                  <a:tcPr/>
                </a:tc>
                <a:tc>
                  <a:txBody>
                    <a:bodyPr/>
                    <a:lstStyle/>
                    <a:p>
                      <a:r>
                        <a:rPr lang="en-US" sz="1200" dirty="0"/>
                        <a:t>Number of seconds</a:t>
                      </a:r>
                    </a:p>
                  </a:txBody>
                  <a:tcPr/>
                </a:tc>
                <a:extLst>
                  <a:ext uri="{0D108BD9-81ED-4DB2-BD59-A6C34878D82A}">
                    <a16:rowId xmlns:a16="http://schemas.microsoft.com/office/drawing/2014/main" val="3889590287"/>
                  </a:ext>
                </a:extLst>
              </a:tr>
              <a:tr h="267789">
                <a:tc>
                  <a:txBody>
                    <a:bodyPr/>
                    <a:lstStyle/>
                    <a:p>
                      <a:r>
                        <a:rPr lang="en-US" sz="1200" dirty="0">
                          <a:latin typeface="Courier New" panose="02070309020205020404" pitchFamily="49" charset="0"/>
                          <a:cs typeface="Courier New" panose="02070309020205020404" pitchFamily="49" charset="0"/>
                        </a:rPr>
                        <a:t>minute</a:t>
                      </a:r>
                    </a:p>
                  </a:txBody>
                  <a:tcPr/>
                </a:tc>
                <a:tc>
                  <a:txBody>
                    <a:bodyPr/>
                    <a:lstStyle/>
                    <a:p>
                      <a:r>
                        <a:rPr lang="en-US" sz="1200" dirty="0"/>
                        <a:t>Number</a:t>
                      </a:r>
                      <a:r>
                        <a:rPr lang="en-US" sz="1200" baseline="0" dirty="0"/>
                        <a:t> of minutes</a:t>
                      </a:r>
                    </a:p>
                  </a:txBody>
                  <a:tcPr/>
                </a:tc>
                <a:extLst>
                  <a:ext uri="{0D108BD9-81ED-4DB2-BD59-A6C34878D82A}">
                    <a16:rowId xmlns:a16="http://schemas.microsoft.com/office/drawing/2014/main" val="2322292840"/>
                  </a:ext>
                </a:extLst>
              </a:tr>
              <a:tr h="267789">
                <a:tc>
                  <a:txBody>
                    <a:bodyPr/>
                    <a:lstStyle/>
                    <a:p>
                      <a:r>
                        <a:rPr lang="en-US" sz="1200" dirty="0">
                          <a:latin typeface="Courier New" panose="02070309020205020404" pitchFamily="49" charset="0"/>
                          <a:cs typeface="Courier New" panose="02070309020205020404" pitchFamily="49" charset="0"/>
                        </a:rPr>
                        <a:t>hour</a:t>
                      </a:r>
                    </a:p>
                  </a:txBody>
                  <a:tcPr/>
                </a:tc>
                <a:tc>
                  <a:txBody>
                    <a:bodyPr/>
                    <a:lstStyle/>
                    <a:p>
                      <a:r>
                        <a:rPr lang="en-US" sz="1200" dirty="0"/>
                        <a:t>Number of hours</a:t>
                      </a:r>
                    </a:p>
                  </a:txBody>
                  <a:tcPr/>
                </a:tc>
                <a:extLst>
                  <a:ext uri="{0D108BD9-81ED-4DB2-BD59-A6C34878D82A}">
                    <a16:rowId xmlns:a16="http://schemas.microsoft.com/office/drawing/2014/main" val="1366365349"/>
                  </a:ext>
                </a:extLst>
              </a:tr>
              <a:tr h="267789">
                <a:tc>
                  <a:txBody>
                    <a:bodyPr/>
                    <a:lstStyle/>
                    <a:p>
                      <a:r>
                        <a:rPr lang="en-US" sz="1200" dirty="0">
                          <a:latin typeface="Courier New" panose="02070309020205020404" pitchFamily="49" charset="0"/>
                          <a:cs typeface="Courier New" panose="02070309020205020404" pitchFamily="49" charset="0"/>
                        </a:rPr>
                        <a:t>day</a:t>
                      </a:r>
                    </a:p>
                  </a:txBody>
                  <a:tcPr/>
                </a:tc>
                <a:tc>
                  <a:txBody>
                    <a:bodyPr/>
                    <a:lstStyle/>
                    <a:p>
                      <a:r>
                        <a:rPr lang="en-US" sz="1200" dirty="0"/>
                        <a:t>Number</a:t>
                      </a:r>
                      <a:r>
                        <a:rPr lang="en-US" sz="1200" baseline="0" dirty="0"/>
                        <a:t> of days</a:t>
                      </a:r>
                      <a:endParaRPr lang="en-US" sz="1200" dirty="0"/>
                    </a:p>
                  </a:txBody>
                  <a:tcPr/>
                </a:tc>
                <a:extLst>
                  <a:ext uri="{0D108BD9-81ED-4DB2-BD59-A6C34878D82A}">
                    <a16:rowId xmlns:a16="http://schemas.microsoft.com/office/drawing/2014/main" val="3001730873"/>
                  </a:ext>
                </a:extLst>
              </a:tr>
              <a:tr h="267789">
                <a:tc>
                  <a:txBody>
                    <a:bodyPr/>
                    <a:lstStyle/>
                    <a:p>
                      <a:r>
                        <a:rPr lang="en-US" sz="1200" dirty="0">
                          <a:latin typeface="Courier New" panose="02070309020205020404" pitchFamily="49" charset="0"/>
                          <a:cs typeface="Courier New" panose="02070309020205020404" pitchFamily="49" charset="0"/>
                        </a:rPr>
                        <a:t>month</a:t>
                      </a:r>
                    </a:p>
                  </a:txBody>
                  <a:tcPr/>
                </a:tc>
                <a:tc>
                  <a:txBody>
                    <a:bodyPr/>
                    <a:lstStyle/>
                    <a:p>
                      <a:r>
                        <a:rPr lang="en-US" sz="1200" dirty="0"/>
                        <a:t>Number</a:t>
                      </a:r>
                      <a:r>
                        <a:rPr lang="en-US" sz="1200" baseline="0" dirty="0"/>
                        <a:t> of months</a:t>
                      </a:r>
                      <a:endParaRPr lang="en-US" sz="1200" dirty="0"/>
                    </a:p>
                  </a:txBody>
                  <a:tcPr/>
                </a:tc>
                <a:extLst>
                  <a:ext uri="{0D108BD9-81ED-4DB2-BD59-A6C34878D82A}">
                    <a16:rowId xmlns:a16="http://schemas.microsoft.com/office/drawing/2014/main" val="1630411965"/>
                  </a:ext>
                </a:extLst>
              </a:tr>
              <a:tr h="267789">
                <a:tc>
                  <a:txBody>
                    <a:bodyPr/>
                    <a:lstStyle/>
                    <a:p>
                      <a:r>
                        <a:rPr lang="en-US" sz="1200" dirty="0">
                          <a:latin typeface="Courier New" panose="02070309020205020404" pitchFamily="49" charset="0"/>
                          <a:cs typeface="Courier New" panose="02070309020205020404" pitchFamily="49" charset="0"/>
                        </a:rPr>
                        <a:t>year</a:t>
                      </a:r>
                    </a:p>
                  </a:txBody>
                  <a:tcPr/>
                </a:tc>
                <a:tc>
                  <a:txBody>
                    <a:bodyPr/>
                    <a:lstStyle/>
                    <a:p>
                      <a:r>
                        <a:rPr lang="en-US" sz="1200" dirty="0"/>
                        <a:t>Number of years</a:t>
                      </a:r>
                    </a:p>
                  </a:txBody>
                  <a:tcPr/>
                </a:tc>
                <a:extLst>
                  <a:ext uri="{0D108BD9-81ED-4DB2-BD59-A6C34878D82A}">
                    <a16:rowId xmlns:a16="http://schemas.microsoft.com/office/drawing/2014/main" val="3102289380"/>
                  </a:ext>
                </a:extLst>
              </a:tr>
              <a:tr h="267789">
                <a:tc>
                  <a:txBody>
                    <a:bodyPr/>
                    <a:lstStyle/>
                    <a:p>
                      <a:r>
                        <a:rPr lang="en-US" sz="1200" dirty="0" err="1">
                          <a:latin typeface="Courier New" panose="02070309020205020404" pitchFamily="49" charset="0"/>
                          <a:cs typeface="Courier New" panose="02070309020205020404" pitchFamily="49" charset="0"/>
                        </a:rPr>
                        <a:t>minute_second</a:t>
                      </a:r>
                      <a:endParaRPr lang="en-US" sz="1200" dirty="0">
                        <a:latin typeface="Courier New" panose="02070309020205020404" pitchFamily="49" charset="0"/>
                        <a:cs typeface="Courier New" panose="02070309020205020404" pitchFamily="49" charset="0"/>
                      </a:endParaRPr>
                    </a:p>
                  </a:txBody>
                  <a:tcPr/>
                </a:tc>
                <a:tc>
                  <a:txBody>
                    <a:bodyPr/>
                    <a:lstStyle/>
                    <a:p>
                      <a:r>
                        <a:rPr lang="en-US" sz="1200" dirty="0"/>
                        <a:t>Number of minutes and seconds, separated by “:”</a:t>
                      </a:r>
                    </a:p>
                  </a:txBody>
                  <a:tcPr/>
                </a:tc>
                <a:extLst>
                  <a:ext uri="{0D108BD9-81ED-4DB2-BD59-A6C34878D82A}">
                    <a16:rowId xmlns:a16="http://schemas.microsoft.com/office/drawing/2014/main" val="2012673892"/>
                  </a:ext>
                </a:extLst>
              </a:tr>
              <a:tr h="267789">
                <a:tc>
                  <a:txBody>
                    <a:bodyPr/>
                    <a:lstStyle/>
                    <a:p>
                      <a:r>
                        <a:rPr lang="en-US" sz="1200" dirty="0" err="1">
                          <a:latin typeface="Courier New" panose="02070309020205020404" pitchFamily="49" charset="0"/>
                          <a:cs typeface="Courier New" panose="02070309020205020404" pitchFamily="49" charset="0"/>
                        </a:rPr>
                        <a:t>hour_second</a:t>
                      </a:r>
                      <a:endParaRPr lang="en-US" sz="1200" dirty="0">
                        <a:latin typeface="Courier New" panose="02070309020205020404" pitchFamily="49" charset="0"/>
                        <a:cs typeface="Courier New" panose="02070309020205020404" pitchFamily="49" charset="0"/>
                      </a:endParaRPr>
                    </a:p>
                  </a:txBody>
                  <a:tcPr/>
                </a:tc>
                <a:tc>
                  <a:txBody>
                    <a:bodyPr/>
                    <a:lstStyle/>
                    <a:p>
                      <a:r>
                        <a:rPr lang="en-US" sz="1200" dirty="0"/>
                        <a:t>Number of hours, minutes, and seconds,</a:t>
                      </a:r>
                      <a:r>
                        <a:rPr lang="en-US" sz="1200" baseline="0" dirty="0"/>
                        <a:t> separated by “:”</a:t>
                      </a:r>
                      <a:endParaRPr lang="en-US" sz="1200" dirty="0"/>
                    </a:p>
                  </a:txBody>
                  <a:tcPr/>
                </a:tc>
                <a:extLst>
                  <a:ext uri="{0D108BD9-81ED-4DB2-BD59-A6C34878D82A}">
                    <a16:rowId xmlns:a16="http://schemas.microsoft.com/office/drawing/2014/main" val="2846904292"/>
                  </a:ext>
                </a:extLst>
              </a:tr>
              <a:tr h="267789">
                <a:tc>
                  <a:txBody>
                    <a:bodyPr/>
                    <a:lstStyle/>
                    <a:p>
                      <a:r>
                        <a:rPr lang="en-US" sz="1200" dirty="0" err="1">
                          <a:latin typeface="Courier New" panose="02070309020205020404" pitchFamily="49" charset="0"/>
                          <a:cs typeface="Courier New" panose="02070309020205020404" pitchFamily="49" charset="0"/>
                        </a:rPr>
                        <a:t>year_month</a:t>
                      </a:r>
                      <a:endParaRPr lang="en-US" sz="1200" dirty="0">
                        <a:latin typeface="Courier New" panose="02070309020205020404" pitchFamily="49" charset="0"/>
                        <a:cs typeface="Courier New" panose="02070309020205020404" pitchFamily="49" charset="0"/>
                      </a:endParaRPr>
                    </a:p>
                  </a:txBody>
                  <a:tcPr/>
                </a:tc>
                <a:tc>
                  <a:txBody>
                    <a:bodyPr/>
                    <a:lstStyle/>
                    <a:p>
                      <a:r>
                        <a:rPr lang="en-US" sz="1200" dirty="0"/>
                        <a:t>Number of years and months, separated</a:t>
                      </a:r>
                      <a:r>
                        <a:rPr lang="en-US" sz="1200" baseline="0" dirty="0"/>
                        <a:t> by “:”</a:t>
                      </a:r>
                      <a:endParaRPr lang="en-US" sz="1200" dirty="0"/>
                    </a:p>
                  </a:txBody>
                  <a:tcPr/>
                </a:tc>
                <a:extLst>
                  <a:ext uri="{0D108BD9-81ED-4DB2-BD59-A6C34878D82A}">
                    <a16:rowId xmlns:a16="http://schemas.microsoft.com/office/drawing/2014/main" val="3457221709"/>
                  </a:ext>
                </a:extLst>
              </a:tr>
            </a:tbl>
          </a:graphicData>
        </a:graphic>
      </p:graphicFrame>
    </p:spTree>
    <p:extLst>
      <p:ext uri="{BB962C8B-B14F-4D97-AF65-F5344CB8AC3E}">
        <p14:creationId xmlns:p14="http://schemas.microsoft.com/office/powerpoint/2010/main" val="38647099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776" y="83631"/>
            <a:ext cx="10515600" cy="563564"/>
          </a:xfrm>
        </p:spPr>
        <p:txBody>
          <a:bodyPr>
            <a:normAutofit fontScale="90000"/>
          </a:bodyPr>
          <a:lstStyle/>
          <a:p>
            <a:r>
              <a:rPr lang="en-US" dirty="0">
                <a:cs typeface="Calibri"/>
              </a:rPr>
              <a:t>Temporal Functions that Return Dates</a:t>
            </a:r>
            <a:endParaRPr lang="en-US" dirty="0"/>
          </a:p>
        </p:txBody>
      </p:sp>
      <p:sp>
        <p:nvSpPr>
          <p:cNvPr id="5" name="TextBox 4"/>
          <p:cNvSpPr txBox="1"/>
          <p:nvPr/>
        </p:nvSpPr>
        <p:spPr>
          <a:xfrm>
            <a:off x="620927" y="700346"/>
            <a:ext cx="9568101" cy="584775"/>
          </a:xfrm>
          <a:prstGeom prst="rect">
            <a:avLst/>
          </a:prstGeom>
          <a:noFill/>
        </p:spPr>
        <p:txBody>
          <a:bodyPr wrap="square" rtlCol="0">
            <a:spAutoFit/>
          </a:bodyPr>
          <a:lstStyle/>
          <a:p>
            <a:r>
              <a:rPr lang="en-US" sz="1600" dirty="0">
                <a:cs typeface="Courier New" panose="02070309020205020404" pitchFamily="49" charset="0"/>
              </a:rPr>
              <a:t>There is a </a:t>
            </a:r>
            <a:r>
              <a:rPr lang="en-US" sz="1600" dirty="0" err="1">
                <a:latin typeface="Courier New" panose="02070309020205020404" pitchFamily="49" charset="0"/>
                <a:cs typeface="Courier New" panose="02070309020205020404" pitchFamily="49" charset="0"/>
              </a:rPr>
              <a:t>last_day</a:t>
            </a:r>
            <a:r>
              <a:rPr lang="en-US" sz="1600" dirty="0">
                <a:latin typeface="Courier New" panose="02070309020205020404" pitchFamily="49" charset="0"/>
                <a:cs typeface="Courier New" panose="02070309020205020404" pitchFamily="49" charset="0"/>
              </a:rPr>
              <a:t>()</a:t>
            </a:r>
            <a:r>
              <a:rPr lang="en-US" sz="1600" dirty="0">
                <a:cs typeface="Courier New" panose="02070309020205020404" pitchFamily="49" charset="0"/>
              </a:rPr>
              <a:t> function, which will return the last date of the month for you. You do not need to remember if there are 30 days in September, or 31.</a:t>
            </a:r>
          </a:p>
        </p:txBody>
      </p:sp>
      <p:sp>
        <p:nvSpPr>
          <p:cNvPr id="6" name="Rectangle 5"/>
          <p:cNvSpPr/>
          <p:nvPr/>
        </p:nvSpPr>
        <p:spPr>
          <a:xfrm>
            <a:off x="1064005" y="1338272"/>
            <a:ext cx="8169803" cy="307777"/>
          </a:xfrm>
          <a:prstGeom prst="rect">
            <a:avLst/>
          </a:prstGeom>
        </p:spPr>
        <p:txBody>
          <a:bodyPr wrap="square">
            <a:spAutoFit/>
          </a:bodyPr>
          <a:lstStyle/>
          <a:p>
            <a:pPr lvl="0">
              <a:defRPr/>
            </a:pPr>
            <a:r>
              <a:rPr lang="en-US" sz="1400" dirty="0" err="1">
                <a:latin typeface="Courier New"/>
                <a:ea typeface="Courier New" charset="0"/>
                <a:cs typeface="Courier New"/>
              </a:rPr>
              <a:t>mysql</a:t>
            </a:r>
            <a:r>
              <a:rPr lang="en-US" sz="1400" dirty="0">
                <a:latin typeface="Courier New"/>
                <a:ea typeface="Courier New" charset="0"/>
                <a:cs typeface="Courier New"/>
              </a:rPr>
              <a:t>&gt; SELECT LAST_DAY('2019-09-17');</a:t>
            </a:r>
          </a:p>
        </p:txBody>
      </p:sp>
      <p:graphicFrame>
        <p:nvGraphicFramePr>
          <p:cNvPr id="7" name="Table 6">
            <a:extLst>
              <a:ext uri="{FF2B5EF4-FFF2-40B4-BE49-F238E27FC236}">
                <a16:creationId xmlns:a16="http://schemas.microsoft.com/office/drawing/2014/main" id="{6D0369C0-24D8-4687-B12B-FC3DB2DF4CDE}"/>
              </a:ext>
            </a:extLst>
          </p:cNvPr>
          <p:cNvGraphicFramePr>
            <a:graphicFrameLocks noGrp="1"/>
          </p:cNvGraphicFramePr>
          <p:nvPr>
            <p:extLst>
              <p:ext uri="{D42A27DB-BD31-4B8C-83A1-F6EECF244321}">
                <p14:modId xmlns:p14="http://schemas.microsoft.com/office/powerpoint/2010/main" val="835831610"/>
              </p:ext>
            </p:extLst>
          </p:nvPr>
        </p:nvGraphicFramePr>
        <p:xfrm>
          <a:off x="2163535" y="1699200"/>
          <a:ext cx="2647004" cy="1645920"/>
        </p:xfrm>
        <a:graphic>
          <a:graphicData uri="http://schemas.openxmlformats.org/drawingml/2006/table">
            <a:tbl>
              <a:tblPr bandRow="1">
                <a:tableStyleId>{1FECB4D8-DB02-4DC6-A0A2-4F2EBAE1DC90}</a:tableStyleId>
              </a:tblPr>
              <a:tblGrid>
                <a:gridCol w="2647004">
                  <a:extLst>
                    <a:ext uri="{9D8B030D-6E8A-4147-A177-3AD203B41FA5}">
                      <a16:colId xmlns:a16="http://schemas.microsoft.com/office/drawing/2014/main" val="3421403586"/>
                    </a:ext>
                  </a:extLst>
                </a:gridCol>
              </a:tblGrid>
              <a:tr h="173180">
                <a:tc>
                  <a:txBody>
                    <a:bodyPr/>
                    <a:lstStyle/>
                    <a:p>
                      <a:r>
                        <a:rPr lang="en-US" sz="1200" dirty="0">
                          <a:latin typeface="Courier New"/>
                        </a:rPr>
                        <a:t>+----------------------+</a:t>
                      </a:r>
                    </a:p>
                  </a:txBody>
                  <a:tcPr/>
                </a:tc>
                <a:extLst>
                  <a:ext uri="{0D108BD9-81ED-4DB2-BD59-A6C34878D82A}">
                    <a16:rowId xmlns:a16="http://schemas.microsoft.com/office/drawing/2014/main" val="1253522363"/>
                  </a:ext>
                </a:extLst>
              </a:tr>
              <a:tr h="1731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ourier New"/>
                        </a:rPr>
                        <a:t>|</a:t>
                      </a:r>
                      <a:r>
                        <a:rPr lang="en-US" sz="1200" dirty="0">
                          <a:latin typeface="Courier New"/>
                          <a:ea typeface="Courier New" charset="0"/>
                          <a:cs typeface="Courier New"/>
                        </a:rPr>
                        <a:t>LAST_DAY('2019-09-17')|</a:t>
                      </a:r>
                      <a:endParaRPr lang="en-US" sz="1200" dirty="0">
                        <a:latin typeface="Courier New"/>
                      </a:endParaRPr>
                    </a:p>
                  </a:txBody>
                  <a:tcPr/>
                </a:tc>
                <a:extLst>
                  <a:ext uri="{0D108BD9-81ED-4DB2-BD59-A6C34878D82A}">
                    <a16:rowId xmlns:a16="http://schemas.microsoft.com/office/drawing/2014/main" val="3537441838"/>
                  </a:ext>
                </a:extLst>
              </a:tr>
              <a:tr h="173180">
                <a:tc>
                  <a:txBody>
                    <a:bodyPr/>
                    <a:lstStyle/>
                    <a:p>
                      <a:r>
                        <a:rPr lang="en-US" sz="1200" dirty="0">
                          <a:latin typeface="Courier New"/>
                        </a:rPr>
                        <a:t>+----------------------+</a:t>
                      </a:r>
                    </a:p>
                  </a:txBody>
                  <a:tcPr/>
                </a:tc>
                <a:extLst>
                  <a:ext uri="{0D108BD9-81ED-4DB2-BD59-A6C34878D82A}">
                    <a16:rowId xmlns:a16="http://schemas.microsoft.com/office/drawing/2014/main" val="2583904412"/>
                  </a:ext>
                </a:extLst>
              </a:tr>
              <a:tr h="269833">
                <a:tc>
                  <a:txBody>
                    <a:bodyPr/>
                    <a:lstStyle/>
                    <a:p>
                      <a:pPr lvl="0" algn="l">
                        <a:lnSpc>
                          <a:spcPct val="100000"/>
                        </a:lnSpc>
                        <a:spcBef>
                          <a:spcPts val="0"/>
                        </a:spcBef>
                        <a:spcAft>
                          <a:spcPts val="0"/>
                        </a:spcAft>
                        <a:buNone/>
                      </a:pPr>
                      <a:r>
                        <a:rPr lang="en-US" sz="1200" b="0" i="0" u="none" strike="noStrike" noProof="0" dirty="0">
                          <a:latin typeface="Courier New"/>
                        </a:rPr>
                        <a:t>|2019-09-30</a:t>
                      </a:r>
                      <a:r>
                        <a:rPr lang="en-US" sz="1200" b="0" i="0" u="none" strike="noStrike" baseline="0" noProof="0" dirty="0">
                          <a:latin typeface="Courier New"/>
                        </a:rPr>
                        <a:t>            |</a:t>
                      </a:r>
                      <a:endParaRPr lang="en-US" sz="1200" b="0" i="0" u="none" strike="noStrike" noProof="0" dirty="0">
                        <a:latin typeface="Courier New"/>
                      </a:endParaRPr>
                    </a:p>
                  </a:txBody>
                  <a:tcPr/>
                </a:tc>
                <a:extLst>
                  <a:ext uri="{0D108BD9-81ED-4DB2-BD59-A6C34878D82A}">
                    <a16:rowId xmlns:a16="http://schemas.microsoft.com/office/drawing/2014/main" val="3927772133"/>
                  </a:ext>
                </a:extLst>
              </a:tr>
              <a:tr h="173180">
                <a:tc>
                  <a:txBody>
                    <a:bodyPr/>
                    <a:lstStyle/>
                    <a:p>
                      <a:r>
                        <a:rPr lang="en-US" sz="1200" dirty="0">
                          <a:latin typeface="Courier New"/>
                        </a:rPr>
                        <a:t>+----------------------+</a:t>
                      </a:r>
                    </a:p>
                  </a:txBody>
                  <a:tcPr/>
                </a:tc>
                <a:extLst>
                  <a:ext uri="{0D108BD9-81ED-4DB2-BD59-A6C34878D82A}">
                    <a16:rowId xmlns:a16="http://schemas.microsoft.com/office/drawing/2014/main" val="4008486363"/>
                  </a:ext>
                </a:extLst>
              </a:tr>
              <a:tr h="173180">
                <a:tc>
                  <a:txBody>
                    <a:bodyPr/>
                    <a:lstStyle/>
                    <a:p>
                      <a:pPr lvl="0" algn="l">
                        <a:lnSpc>
                          <a:spcPct val="100000"/>
                        </a:lnSpc>
                        <a:spcBef>
                          <a:spcPts val="0"/>
                        </a:spcBef>
                        <a:spcAft>
                          <a:spcPts val="0"/>
                        </a:spcAft>
                        <a:buNone/>
                      </a:pPr>
                      <a:r>
                        <a:rPr lang="en-US" sz="1200" b="0" i="0" u="none" strike="noStrike" noProof="0" dirty="0">
                          <a:latin typeface="Courier New"/>
                        </a:rPr>
                        <a:t>1 row in set (0.10 sec)</a:t>
                      </a:r>
                    </a:p>
                  </a:txBody>
                  <a:tcPr/>
                </a:tc>
                <a:extLst>
                  <a:ext uri="{0D108BD9-81ED-4DB2-BD59-A6C34878D82A}">
                    <a16:rowId xmlns:a16="http://schemas.microsoft.com/office/drawing/2014/main" val="648411499"/>
                  </a:ext>
                </a:extLst>
              </a:tr>
            </a:tbl>
          </a:graphicData>
        </a:graphic>
      </p:graphicFrame>
      <p:sp>
        <p:nvSpPr>
          <p:cNvPr id="11" name="TextBox 10"/>
          <p:cNvSpPr txBox="1"/>
          <p:nvPr/>
        </p:nvSpPr>
        <p:spPr>
          <a:xfrm>
            <a:off x="563776" y="3398271"/>
            <a:ext cx="9568101" cy="338554"/>
          </a:xfrm>
          <a:prstGeom prst="rect">
            <a:avLst/>
          </a:prstGeom>
          <a:noFill/>
        </p:spPr>
        <p:txBody>
          <a:bodyPr wrap="square" rtlCol="0">
            <a:spAutoFit/>
          </a:bodyPr>
          <a:lstStyle/>
          <a:p>
            <a:r>
              <a:rPr lang="en-US" sz="1600" dirty="0">
                <a:cs typeface="Courier New" panose="02070309020205020404" pitchFamily="49" charset="0"/>
              </a:rPr>
              <a:t>The </a:t>
            </a:r>
            <a:r>
              <a:rPr lang="en-US" sz="1600" dirty="0" err="1">
                <a:latin typeface="Courier New" panose="02070309020205020404" pitchFamily="49" charset="0"/>
                <a:cs typeface="Courier New" panose="02070309020205020404" pitchFamily="49" charset="0"/>
              </a:rPr>
              <a:t>dayname</a:t>
            </a:r>
            <a:r>
              <a:rPr lang="en-US" sz="1600" dirty="0">
                <a:latin typeface="Courier New" panose="02070309020205020404" pitchFamily="49" charset="0"/>
                <a:cs typeface="Courier New" panose="02070309020205020404" pitchFamily="49" charset="0"/>
              </a:rPr>
              <a:t>()</a:t>
            </a:r>
            <a:r>
              <a:rPr lang="en-US" sz="1600" dirty="0">
                <a:cs typeface="Courier New" panose="02070309020205020404" pitchFamily="49" charset="0"/>
              </a:rPr>
              <a:t> function can determine which day of the week a certain date is on.</a:t>
            </a:r>
          </a:p>
        </p:txBody>
      </p:sp>
      <p:sp>
        <p:nvSpPr>
          <p:cNvPr id="12" name="Rectangle 11"/>
          <p:cNvSpPr/>
          <p:nvPr/>
        </p:nvSpPr>
        <p:spPr>
          <a:xfrm>
            <a:off x="1006854" y="3789976"/>
            <a:ext cx="8169803" cy="307777"/>
          </a:xfrm>
          <a:prstGeom prst="rect">
            <a:avLst/>
          </a:prstGeom>
        </p:spPr>
        <p:txBody>
          <a:bodyPr wrap="square">
            <a:spAutoFit/>
          </a:bodyPr>
          <a:lstStyle/>
          <a:p>
            <a:pPr lvl="0">
              <a:defRPr/>
            </a:pPr>
            <a:r>
              <a:rPr lang="en-US" sz="1400" dirty="0" err="1">
                <a:latin typeface="Courier New"/>
                <a:ea typeface="Courier New" charset="0"/>
                <a:cs typeface="Courier New"/>
              </a:rPr>
              <a:t>mysql</a:t>
            </a:r>
            <a:r>
              <a:rPr lang="en-US" sz="1400" dirty="0">
                <a:latin typeface="Courier New"/>
                <a:ea typeface="Courier New" charset="0"/>
                <a:cs typeface="Courier New"/>
              </a:rPr>
              <a:t>&gt; SELECT DAYNAME('2019-09-18');</a:t>
            </a:r>
          </a:p>
        </p:txBody>
      </p:sp>
      <p:graphicFrame>
        <p:nvGraphicFramePr>
          <p:cNvPr id="13" name="Table 12">
            <a:extLst>
              <a:ext uri="{FF2B5EF4-FFF2-40B4-BE49-F238E27FC236}">
                <a16:creationId xmlns:a16="http://schemas.microsoft.com/office/drawing/2014/main" id="{6D0369C0-24D8-4687-B12B-FC3DB2DF4CDE}"/>
              </a:ext>
            </a:extLst>
          </p:cNvPr>
          <p:cNvGraphicFramePr>
            <a:graphicFrameLocks noGrp="1"/>
          </p:cNvGraphicFramePr>
          <p:nvPr>
            <p:extLst>
              <p:ext uri="{D42A27DB-BD31-4B8C-83A1-F6EECF244321}">
                <p14:modId xmlns:p14="http://schemas.microsoft.com/office/powerpoint/2010/main" val="3489469472"/>
              </p:ext>
            </p:extLst>
          </p:nvPr>
        </p:nvGraphicFramePr>
        <p:xfrm>
          <a:off x="2106384" y="4150904"/>
          <a:ext cx="2704155" cy="1645920"/>
        </p:xfrm>
        <a:graphic>
          <a:graphicData uri="http://schemas.openxmlformats.org/drawingml/2006/table">
            <a:tbl>
              <a:tblPr bandRow="1">
                <a:tableStyleId>{1FECB4D8-DB02-4DC6-A0A2-4F2EBAE1DC90}</a:tableStyleId>
              </a:tblPr>
              <a:tblGrid>
                <a:gridCol w="2704155">
                  <a:extLst>
                    <a:ext uri="{9D8B030D-6E8A-4147-A177-3AD203B41FA5}">
                      <a16:colId xmlns:a16="http://schemas.microsoft.com/office/drawing/2014/main" val="3421403586"/>
                    </a:ext>
                  </a:extLst>
                </a:gridCol>
              </a:tblGrid>
              <a:tr h="173180">
                <a:tc>
                  <a:txBody>
                    <a:bodyPr/>
                    <a:lstStyle/>
                    <a:p>
                      <a:r>
                        <a:rPr lang="en-US" sz="1200" dirty="0">
                          <a:latin typeface="Courier New"/>
                        </a:rPr>
                        <a:t>+---------------------+</a:t>
                      </a:r>
                    </a:p>
                  </a:txBody>
                  <a:tcPr/>
                </a:tc>
                <a:extLst>
                  <a:ext uri="{0D108BD9-81ED-4DB2-BD59-A6C34878D82A}">
                    <a16:rowId xmlns:a16="http://schemas.microsoft.com/office/drawing/2014/main" val="1253522363"/>
                  </a:ext>
                </a:extLst>
              </a:tr>
              <a:tr h="1731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ourier New"/>
                        </a:rPr>
                        <a:t>|</a:t>
                      </a:r>
                      <a:r>
                        <a:rPr lang="en-US" sz="1200" dirty="0">
                          <a:latin typeface="Courier New"/>
                          <a:ea typeface="Courier New" charset="0"/>
                          <a:cs typeface="Courier New"/>
                        </a:rPr>
                        <a:t>DAYNAME('2019-09-18')|</a:t>
                      </a:r>
                      <a:endParaRPr lang="en-US" sz="1200" dirty="0">
                        <a:latin typeface="Courier New"/>
                      </a:endParaRPr>
                    </a:p>
                  </a:txBody>
                  <a:tcPr/>
                </a:tc>
                <a:extLst>
                  <a:ext uri="{0D108BD9-81ED-4DB2-BD59-A6C34878D82A}">
                    <a16:rowId xmlns:a16="http://schemas.microsoft.com/office/drawing/2014/main" val="3537441838"/>
                  </a:ext>
                </a:extLst>
              </a:tr>
              <a:tr h="173180">
                <a:tc>
                  <a:txBody>
                    <a:bodyPr/>
                    <a:lstStyle/>
                    <a:p>
                      <a:r>
                        <a:rPr lang="en-US" sz="1200" dirty="0">
                          <a:latin typeface="Courier New"/>
                        </a:rPr>
                        <a:t>+---------------------+</a:t>
                      </a:r>
                    </a:p>
                  </a:txBody>
                  <a:tcPr/>
                </a:tc>
                <a:extLst>
                  <a:ext uri="{0D108BD9-81ED-4DB2-BD59-A6C34878D82A}">
                    <a16:rowId xmlns:a16="http://schemas.microsoft.com/office/drawing/2014/main" val="2583904412"/>
                  </a:ext>
                </a:extLst>
              </a:tr>
              <a:tr h="269833">
                <a:tc>
                  <a:txBody>
                    <a:bodyPr/>
                    <a:lstStyle/>
                    <a:p>
                      <a:pPr lvl="0" algn="l">
                        <a:lnSpc>
                          <a:spcPct val="100000"/>
                        </a:lnSpc>
                        <a:spcBef>
                          <a:spcPts val="0"/>
                        </a:spcBef>
                        <a:spcAft>
                          <a:spcPts val="0"/>
                        </a:spcAft>
                        <a:buNone/>
                      </a:pPr>
                      <a:r>
                        <a:rPr lang="en-US" sz="1200" b="0" i="0" u="none" strike="noStrike" noProof="0" dirty="0">
                          <a:latin typeface="Courier New"/>
                        </a:rPr>
                        <a:t>|Wednesday</a:t>
                      </a:r>
                      <a:r>
                        <a:rPr lang="en-US" sz="1200" b="0" i="0" u="none" strike="noStrike" baseline="0" noProof="0" dirty="0">
                          <a:latin typeface="Courier New"/>
                        </a:rPr>
                        <a:t>            |</a:t>
                      </a:r>
                      <a:endParaRPr lang="en-US" sz="1200" b="0" i="0" u="none" strike="noStrike" noProof="0" dirty="0">
                        <a:latin typeface="Courier New"/>
                      </a:endParaRPr>
                    </a:p>
                  </a:txBody>
                  <a:tcPr/>
                </a:tc>
                <a:extLst>
                  <a:ext uri="{0D108BD9-81ED-4DB2-BD59-A6C34878D82A}">
                    <a16:rowId xmlns:a16="http://schemas.microsoft.com/office/drawing/2014/main" val="3927772133"/>
                  </a:ext>
                </a:extLst>
              </a:tr>
              <a:tr h="173180">
                <a:tc>
                  <a:txBody>
                    <a:bodyPr/>
                    <a:lstStyle/>
                    <a:p>
                      <a:r>
                        <a:rPr lang="en-US" sz="1200" dirty="0">
                          <a:latin typeface="Courier New"/>
                        </a:rPr>
                        <a:t>+---------------------+</a:t>
                      </a:r>
                    </a:p>
                  </a:txBody>
                  <a:tcPr/>
                </a:tc>
                <a:extLst>
                  <a:ext uri="{0D108BD9-81ED-4DB2-BD59-A6C34878D82A}">
                    <a16:rowId xmlns:a16="http://schemas.microsoft.com/office/drawing/2014/main" val="4008486363"/>
                  </a:ext>
                </a:extLst>
              </a:tr>
              <a:tr h="173180">
                <a:tc>
                  <a:txBody>
                    <a:bodyPr/>
                    <a:lstStyle/>
                    <a:p>
                      <a:pPr lvl="0" algn="l">
                        <a:lnSpc>
                          <a:spcPct val="100000"/>
                        </a:lnSpc>
                        <a:spcBef>
                          <a:spcPts val="0"/>
                        </a:spcBef>
                        <a:spcAft>
                          <a:spcPts val="0"/>
                        </a:spcAft>
                        <a:buNone/>
                      </a:pPr>
                      <a:r>
                        <a:rPr lang="en-US" sz="1200" b="0" i="0" u="none" strike="noStrike" noProof="0" dirty="0">
                          <a:latin typeface="Courier New"/>
                        </a:rPr>
                        <a:t>1 row in set (0.00 sec)</a:t>
                      </a:r>
                    </a:p>
                  </a:txBody>
                  <a:tcPr/>
                </a:tc>
                <a:extLst>
                  <a:ext uri="{0D108BD9-81ED-4DB2-BD59-A6C34878D82A}">
                    <a16:rowId xmlns:a16="http://schemas.microsoft.com/office/drawing/2014/main" val="648411499"/>
                  </a:ext>
                </a:extLst>
              </a:tr>
            </a:tbl>
          </a:graphicData>
        </a:graphic>
      </p:graphicFrame>
    </p:spTree>
    <p:extLst>
      <p:ext uri="{BB962C8B-B14F-4D97-AF65-F5344CB8AC3E}">
        <p14:creationId xmlns:p14="http://schemas.microsoft.com/office/powerpoint/2010/main" val="35122870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7447" y="630638"/>
            <a:ext cx="10515600" cy="563564"/>
          </a:xfrm>
        </p:spPr>
        <p:txBody>
          <a:bodyPr>
            <a:normAutofit fontScale="90000"/>
          </a:bodyPr>
          <a:lstStyle/>
          <a:p>
            <a:r>
              <a:rPr lang="en-US" dirty="0">
                <a:cs typeface="Calibri"/>
              </a:rPr>
              <a:t>Temporal Functions that Return Dates</a:t>
            </a:r>
            <a:endParaRPr lang="en-US" dirty="0"/>
          </a:p>
        </p:txBody>
      </p:sp>
      <p:sp>
        <p:nvSpPr>
          <p:cNvPr id="5" name="TextBox 4"/>
          <p:cNvSpPr txBox="1"/>
          <p:nvPr/>
        </p:nvSpPr>
        <p:spPr>
          <a:xfrm>
            <a:off x="604598" y="1448739"/>
            <a:ext cx="9568101" cy="584775"/>
          </a:xfrm>
          <a:prstGeom prst="rect">
            <a:avLst/>
          </a:prstGeom>
          <a:noFill/>
        </p:spPr>
        <p:txBody>
          <a:bodyPr wrap="square" rtlCol="0">
            <a:spAutoFit/>
          </a:bodyPr>
          <a:lstStyle/>
          <a:p>
            <a:r>
              <a:rPr lang="en-US" sz="1600" dirty="0">
                <a:cs typeface="Courier New" panose="02070309020205020404" pitchFamily="49" charset="0"/>
              </a:rPr>
              <a:t>We can use the  </a:t>
            </a:r>
            <a:r>
              <a:rPr lang="en-US" sz="1600" dirty="0">
                <a:latin typeface="Courier New" panose="02070309020205020404" pitchFamily="49" charset="0"/>
                <a:cs typeface="Courier New" panose="02070309020205020404" pitchFamily="49" charset="0"/>
              </a:rPr>
              <a:t>extract()</a:t>
            </a:r>
            <a:r>
              <a:rPr lang="en-US" sz="1600" dirty="0">
                <a:cs typeface="Courier New" panose="02070309020205020404" pitchFamily="49" charset="0"/>
              </a:rPr>
              <a:t> function to return a specific element of data. We use the same interval definitions as with the </a:t>
            </a:r>
            <a:r>
              <a:rPr lang="en-US" sz="1600" dirty="0" err="1">
                <a:latin typeface="Courier New" panose="02070309020205020404" pitchFamily="49" charset="0"/>
                <a:cs typeface="Courier New" panose="02070309020205020404" pitchFamily="49" charset="0"/>
              </a:rPr>
              <a:t>date_add</a:t>
            </a:r>
            <a:r>
              <a:rPr lang="en-US" sz="1600" dirty="0">
                <a:latin typeface="Courier New" panose="02070309020205020404" pitchFamily="49" charset="0"/>
                <a:cs typeface="Courier New" panose="02070309020205020404" pitchFamily="49" charset="0"/>
              </a:rPr>
              <a:t>()</a:t>
            </a:r>
            <a:r>
              <a:rPr lang="en-US" sz="1600" dirty="0">
                <a:cs typeface="Courier New" panose="02070309020205020404" pitchFamily="49" charset="0"/>
              </a:rPr>
              <a:t> function.</a:t>
            </a:r>
          </a:p>
        </p:txBody>
      </p:sp>
      <p:sp>
        <p:nvSpPr>
          <p:cNvPr id="6" name="Rectangle 5"/>
          <p:cNvSpPr/>
          <p:nvPr/>
        </p:nvSpPr>
        <p:spPr>
          <a:xfrm>
            <a:off x="1047676" y="2288051"/>
            <a:ext cx="8169803" cy="307777"/>
          </a:xfrm>
          <a:prstGeom prst="rect">
            <a:avLst/>
          </a:prstGeom>
        </p:spPr>
        <p:txBody>
          <a:bodyPr wrap="square">
            <a:spAutoFit/>
          </a:bodyPr>
          <a:lstStyle/>
          <a:p>
            <a:pPr lvl="0">
              <a:defRPr/>
            </a:pPr>
            <a:r>
              <a:rPr lang="en-US" sz="1400" dirty="0" err="1">
                <a:latin typeface="Courier New"/>
                <a:ea typeface="Courier New" charset="0"/>
                <a:cs typeface="Courier New"/>
              </a:rPr>
              <a:t>mysql</a:t>
            </a:r>
            <a:r>
              <a:rPr lang="en-US" sz="1400" dirty="0">
                <a:latin typeface="Courier New"/>
                <a:ea typeface="Courier New" charset="0"/>
                <a:cs typeface="Courier New"/>
              </a:rPr>
              <a:t>&gt; SELECT EXTRACT(YEAR FROM '2019-09-18 22:19:05');</a:t>
            </a:r>
          </a:p>
        </p:txBody>
      </p:sp>
      <p:graphicFrame>
        <p:nvGraphicFramePr>
          <p:cNvPr id="7" name="Table 6">
            <a:extLst>
              <a:ext uri="{FF2B5EF4-FFF2-40B4-BE49-F238E27FC236}">
                <a16:creationId xmlns:a16="http://schemas.microsoft.com/office/drawing/2014/main" id="{6D0369C0-24D8-4687-B12B-FC3DB2DF4CDE}"/>
              </a:ext>
            </a:extLst>
          </p:cNvPr>
          <p:cNvGraphicFramePr>
            <a:graphicFrameLocks noGrp="1"/>
          </p:cNvGraphicFramePr>
          <p:nvPr>
            <p:extLst>
              <p:ext uri="{D42A27DB-BD31-4B8C-83A1-F6EECF244321}">
                <p14:modId xmlns:p14="http://schemas.microsoft.com/office/powerpoint/2010/main" val="2192669938"/>
              </p:ext>
            </p:extLst>
          </p:nvPr>
        </p:nvGraphicFramePr>
        <p:xfrm>
          <a:off x="2147206" y="2850364"/>
          <a:ext cx="4243655" cy="1645920"/>
        </p:xfrm>
        <a:graphic>
          <a:graphicData uri="http://schemas.openxmlformats.org/drawingml/2006/table">
            <a:tbl>
              <a:tblPr bandRow="1">
                <a:tableStyleId>{1FECB4D8-DB02-4DC6-A0A2-4F2EBAE1DC90}</a:tableStyleId>
              </a:tblPr>
              <a:tblGrid>
                <a:gridCol w="4243655">
                  <a:extLst>
                    <a:ext uri="{9D8B030D-6E8A-4147-A177-3AD203B41FA5}">
                      <a16:colId xmlns:a16="http://schemas.microsoft.com/office/drawing/2014/main" val="3421403586"/>
                    </a:ext>
                  </a:extLst>
                </a:gridCol>
              </a:tblGrid>
              <a:tr h="173180">
                <a:tc>
                  <a:txBody>
                    <a:bodyPr/>
                    <a:lstStyle/>
                    <a:p>
                      <a:r>
                        <a:rPr lang="en-US" sz="1200" dirty="0">
                          <a:latin typeface="Courier New"/>
                        </a:rPr>
                        <a:t>+---------------------------------------+</a:t>
                      </a:r>
                    </a:p>
                  </a:txBody>
                  <a:tcPr/>
                </a:tc>
                <a:extLst>
                  <a:ext uri="{0D108BD9-81ED-4DB2-BD59-A6C34878D82A}">
                    <a16:rowId xmlns:a16="http://schemas.microsoft.com/office/drawing/2014/main" val="1253522363"/>
                  </a:ext>
                </a:extLst>
              </a:tr>
              <a:tr h="1731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ourier New"/>
                        </a:rPr>
                        <a:t>|</a:t>
                      </a:r>
                      <a:r>
                        <a:rPr lang="en-US" sz="1200" dirty="0">
                          <a:latin typeface="Courier New"/>
                          <a:ea typeface="Courier New" charset="0"/>
                          <a:cs typeface="Courier New"/>
                        </a:rPr>
                        <a:t>EXTRACT(YEAR FROM '2019-09-18 22:19:05')|</a:t>
                      </a:r>
                      <a:endParaRPr lang="en-US" sz="1200" dirty="0">
                        <a:latin typeface="Courier New"/>
                      </a:endParaRPr>
                    </a:p>
                  </a:txBody>
                  <a:tcPr/>
                </a:tc>
                <a:extLst>
                  <a:ext uri="{0D108BD9-81ED-4DB2-BD59-A6C34878D82A}">
                    <a16:rowId xmlns:a16="http://schemas.microsoft.com/office/drawing/2014/main" val="3537441838"/>
                  </a:ext>
                </a:extLst>
              </a:tr>
              <a:tr h="173180">
                <a:tc>
                  <a:txBody>
                    <a:bodyPr/>
                    <a:lstStyle/>
                    <a:p>
                      <a:r>
                        <a:rPr lang="en-US" sz="1200" dirty="0">
                          <a:latin typeface="Courier New"/>
                        </a:rPr>
                        <a:t>+---------------------------------------+</a:t>
                      </a:r>
                    </a:p>
                  </a:txBody>
                  <a:tcPr/>
                </a:tc>
                <a:extLst>
                  <a:ext uri="{0D108BD9-81ED-4DB2-BD59-A6C34878D82A}">
                    <a16:rowId xmlns:a16="http://schemas.microsoft.com/office/drawing/2014/main" val="2583904412"/>
                  </a:ext>
                </a:extLst>
              </a:tr>
              <a:tr h="269833">
                <a:tc>
                  <a:txBody>
                    <a:bodyPr/>
                    <a:lstStyle/>
                    <a:p>
                      <a:pPr lvl="0" algn="l">
                        <a:lnSpc>
                          <a:spcPct val="100000"/>
                        </a:lnSpc>
                        <a:spcBef>
                          <a:spcPts val="0"/>
                        </a:spcBef>
                        <a:spcAft>
                          <a:spcPts val="0"/>
                        </a:spcAft>
                        <a:buNone/>
                      </a:pPr>
                      <a:r>
                        <a:rPr lang="en-US" sz="1200" b="0" i="0" u="none" strike="noStrike" noProof="0" dirty="0">
                          <a:latin typeface="Courier New"/>
                        </a:rPr>
                        <a:t>|                                   2019|</a:t>
                      </a:r>
                    </a:p>
                  </a:txBody>
                  <a:tcPr/>
                </a:tc>
                <a:extLst>
                  <a:ext uri="{0D108BD9-81ED-4DB2-BD59-A6C34878D82A}">
                    <a16:rowId xmlns:a16="http://schemas.microsoft.com/office/drawing/2014/main" val="3927772133"/>
                  </a:ext>
                </a:extLst>
              </a:tr>
              <a:tr h="173180">
                <a:tc>
                  <a:txBody>
                    <a:bodyPr/>
                    <a:lstStyle/>
                    <a:p>
                      <a:r>
                        <a:rPr lang="en-US" sz="1200" dirty="0">
                          <a:latin typeface="Courier New"/>
                        </a:rPr>
                        <a:t>+---------------------------------------+</a:t>
                      </a:r>
                    </a:p>
                  </a:txBody>
                  <a:tcPr/>
                </a:tc>
                <a:extLst>
                  <a:ext uri="{0D108BD9-81ED-4DB2-BD59-A6C34878D82A}">
                    <a16:rowId xmlns:a16="http://schemas.microsoft.com/office/drawing/2014/main" val="4008486363"/>
                  </a:ext>
                </a:extLst>
              </a:tr>
              <a:tr h="173180">
                <a:tc>
                  <a:txBody>
                    <a:bodyPr/>
                    <a:lstStyle/>
                    <a:p>
                      <a:pPr lvl="0" algn="l">
                        <a:lnSpc>
                          <a:spcPct val="100000"/>
                        </a:lnSpc>
                        <a:spcBef>
                          <a:spcPts val="0"/>
                        </a:spcBef>
                        <a:spcAft>
                          <a:spcPts val="0"/>
                        </a:spcAft>
                        <a:buNone/>
                      </a:pPr>
                      <a:r>
                        <a:rPr lang="en-US" sz="1200" b="0" i="0" u="none" strike="noStrike" noProof="0" dirty="0">
                          <a:latin typeface="Courier New"/>
                        </a:rPr>
                        <a:t>1 row in set (0.10 sec)</a:t>
                      </a:r>
                    </a:p>
                  </a:txBody>
                  <a:tcPr/>
                </a:tc>
                <a:extLst>
                  <a:ext uri="{0D108BD9-81ED-4DB2-BD59-A6C34878D82A}">
                    <a16:rowId xmlns:a16="http://schemas.microsoft.com/office/drawing/2014/main" val="648411499"/>
                  </a:ext>
                </a:extLst>
              </a:tr>
            </a:tbl>
          </a:graphicData>
        </a:graphic>
      </p:graphicFrame>
    </p:spTree>
    <p:extLst>
      <p:ext uri="{BB962C8B-B14F-4D97-AF65-F5344CB8AC3E}">
        <p14:creationId xmlns:p14="http://schemas.microsoft.com/office/powerpoint/2010/main" val="19626857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7447" y="270795"/>
            <a:ext cx="10515600" cy="563564"/>
          </a:xfrm>
        </p:spPr>
        <p:txBody>
          <a:bodyPr>
            <a:normAutofit fontScale="90000"/>
          </a:bodyPr>
          <a:lstStyle/>
          <a:p>
            <a:r>
              <a:rPr lang="en-US" dirty="0">
                <a:cs typeface="Calibri"/>
              </a:rPr>
              <a:t>Temporal Functions that Return Numbers</a:t>
            </a:r>
            <a:endParaRPr lang="en-US" dirty="0"/>
          </a:p>
        </p:txBody>
      </p:sp>
      <p:sp>
        <p:nvSpPr>
          <p:cNvPr id="5" name="TextBox 4"/>
          <p:cNvSpPr txBox="1"/>
          <p:nvPr/>
        </p:nvSpPr>
        <p:spPr>
          <a:xfrm>
            <a:off x="604598" y="898490"/>
            <a:ext cx="9568101" cy="584775"/>
          </a:xfrm>
          <a:prstGeom prst="rect">
            <a:avLst/>
          </a:prstGeom>
          <a:noFill/>
        </p:spPr>
        <p:txBody>
          <a:bodyPr wrap="square" rtlCol="0">
            <a:spAutoFit/>
          </a:bodyPr>
          <a:lstStyle/>
          <a:p>
            <a:r>
              <a:rPr lang="en-US" sz="1600" dirty="0">
                <a:cs typeface="Courier New" panose="02070309020205020404" pitchFamily="49" charset="0"/>
              </a:rPr>
              <a:t>We can use the </a:t>
            </a:r>
            <a:r>
              <a:rPr lang="en-US" sz="1600" dirty="0" err="1">
                <a:latin typeface="Courier New" panose="02070309020205020404" pitchFamily="49" charset="0"/>
                <a:cs typeface="Courier New" panose="02070309020205020404" pitchFamily="49" charset="0"/>
              </a:rPr>
              <a:t>datediff</a:t>
            </a:r>
            <a:r>
              <a:rPr lang="en-US" sz="1600" dirty="0">
                <a:latin typeface="Courier New" panose="02070309020205020404" pitchFamily="49" charset="0"/>
                <a:cs typeface="Courier New" panose="02070309020205020404" pitchFamily="49" charset="0"/>
              </a:rPr>
              <a:t>()</a:t>
            </a:r>
            <a:r>
              <a:rPr lang="en-US" sz="1600" dirty="0">
                <a:cs typeface="Courier New" panose="02070309020205020404" pitchFamily="49" charset="0"/>
              </a:rPr>
              <a:t> function to find the number of intervals (days, weeks, years) between two dates. This function will only return full days. Adding time of day to the argument will not make a difference. </a:t>
            </a:r>
          </a:p>
        </p:txBody>
      </p:sp>
      <p:sp>
        <p:nvSpPr>
          <p:cNvPr id="6" name="Rectangle 5"/>
          <p:cNvSpPr/>
          <p:nvPr/>
        </p:nvSpPr>
        <p:spPr>
          <a:xfrm>
            <a:off x="1055840" y="1547396"/>
            <a:ext cx="8169803" cy="307777"/>
          </a:xfrm>
          <a:prstGeom prst="rect">
            <a:avLst/>
          </a:prstGeom>
        </p:spPr>
        <p:txBody>
          <a:bodyPr wrap="square">
            <a:spAutoFit/>
          </a:bodyPr>
          <a:lstStyle/>
          <a:p>
            <a:pPr lvl="0">
              <a:defRPr/>
            </a:pPr>
            <a:r>
              <a:rPr lang="en-US" sz="1400" dirty="0" err="1">
                <a:latin typeface="Courier New"/>
                <a:ea typeface="Courier New" charset="0"/>
                <a:cs typeface="Courier New"/>
              </a:rPr>
              <a:t>mysql</a:t>
            </a:r>
            <a:r>
              <a:rPr lang="en-US" sz="1400" dirty="0">
                <a:latin typeface="Courier New"/>
                <a:ea typeface="Courier New" charset="0"/>
                <a:cs typeface="Courier New"/>
              </a:rPr>
              <a:t>&gt; SELECT DATEDIFF('2019-09-03', '2019-06-21');</a:t>
            </a:r>
          </a:p>
        </p:txBody>
      </p:sp>
      <p:graphicFrame>
        <p:nvGraphicFramePr>
          <p:cNvPr id="7" name="Table 6">
            <a:extLst>
              <a:ext uri="{FF2B5EF4-FFF2-40B4-BE49-F238E27FC236}">
                <a16:creationId xmlns:a16="http://schemas.microsoft.com/office/drawing/2014/main" id="{6D0369C0-24D8-4687-B12B-FC3DB2DF4CDE}"/>
              </a:ext>
            </a:extLst>
          </p:cNvPr>
          <p:cNvGraphicFramePr>
            <a:graphicFrameLocks noGrp="1"/>
          </p:cNvGraphicFramePr>
          <p:nvPr>
            <p:extLst>
              <p:ext uri="{D42A27DB-BD31-4B8C-83A1-F6EECF244321}">
                <p14:modId xmlns:p14="http://schemas.microsoft.com/office/powerpoint/2010/main" val="1359412785"/>
              </p:ext>
            </p:extLst>
          </p:nvPr>
        </p:nvGraphicFramePr>
        <p:xfrm>
          <a:off x="2163534" y="1919304"/>
          <a:ext cx="4016829" cy="1645920"/>
        </p:xfrm>
        <a:graphic>
          <a:graphicData uri="http://schemas.openxmlformats.org/drawingml/2006/table">
            <a:tbl>
              <a:tblPr bandRow="1">
                <a:tableStyleId>{1FECB4D8-DB02-4DC6-A0A2-4F2EBAE1DC90}</a:tableStyleId>
              </a:tblPr>
              <a:tblGrid>
                <a:gridCol w="4016829">
                  <a:extLst>
                    <a:ext uri="{9D8B030D-6E8A-4147-A177-3AD203B41FA5}">
                      <a16:colId xmlns:a16="http://schemas.microsoft.com/office/drawing/2014/main" val="3421403586"/>
                    </a:ext>
                  </a:extLst>
                </a:gridCol>
              </a:tblGrid>
              <a:tr h="173180">
                <a:tc>
                  <a:txBody>
                    <a:bodyPr/>
                    <a:lstStyle/>
                    <a:p>
                      <a:r>
                        <a:rPr lang="en-US" sz="1200" dirty="0">
                          <a:latin typeface="Courier New"/>
                        </a:rPr>
                        <a:t>+------------------------------------+</a:t>
                      </a:r>
                    </a:p>
                  </a:txBody>
                  <a:tcPr/>
                </a:tc>
                <a:extLst>
                  <a:ext uri="{0D108BD9-81ED-4DB2-BD59-A6C34878D82A}">
                    <a16:rowId xmlns:a16="http://schemas.microsoft.com/office/drawing/2014/main" val="1253522363"/>
                  </a:ext>
                </a:extLst>
              </a:tr>
              <a:tr h="1731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ourier New"/>
                        </a:rPr>
                        <a:t>|</a:t>
                      </a:r>
                      <a:r>
                        <a:rPr lang="en-US" sz="1200" dirty="0">
                          <a:latin typeface="Courier New"/>
                          <a:ea typeface="Courier New" charset="0"/>
                          <a:cs typeface="Courier New"/>
                        </a:rPr>
                        <a:t>DATEDIFF('2019-09-03', '2019-06-21')|</a:t>
                      </a:r>
                      <a:endParaRPr lang="en-US" sz="1200" dirty="0">
                        <a:latin typeface="Courier New"/>
                      </a:endParaRPr>
                    </a:p>
                  </a:txBody>
                  <a:tcPr/>
                </a:tc>
                <a:extLst>
                  <a:ext uri="{0D108BD9-81ED-4DB2-BD59-A6C34878D82A}">
                    <a16:rowId xmlns:a16="http://schemas.microsoft.com/office/drawing/2014/main" val="3537441838"/>
                  </a:ext>
                </a:extLst>
              </a:tr>
              <a:tr h="173180">
                <a:tc>
                  <a:txBody>
                    <a:bodyPr/>
                    <a:lstStyle/>
                    <a:p>
                      <a:r>
                        <a:rPr lang="en-US" sz="1200" dirty="0">
                          <a:latin typeface="Courier New"/>
                        </a:rPr>
                        <a:t>+------------------------------------+</a:t>
                      </a:r>
                    </a:p>
                  </a:txBody>
                  <a:tcPr/>
                </a:tc>
                <a:extLst>
                  <a:ext uri="{0D108BD9-81ED-4DB2-BD59-A6C34878D82A}">
                    <a16:rowId xmlns:a16="http://schemas.microsoft.com/office/drawing/2014/main" val="2583904412"/>
                  </a:ext>
                </a:extLst>
              </a:tr>
              <a:tr h="269833">
                <a:tc>
                  <a:txBody>
                    <a:bodyPr/>
                    <a:lstStyle/>
                    <a:p>
                      <a:pPr lvl="0" algn="l">
                        <a:lnSpc>
                          <a:spcPct val="100000"/>
                        </a:lnSpc>
                        <a:spcBef>
                          <a:spcPts val="0"/>
                        </a:spcBef>
                        <a:spcAft>
                          <a:spcPts val="0"/>
                        </a:spcAft>
                        <a:buNone/>
                      </a:pPr>
                      <a:r>
                        <a:rPr lang="en-US" sz="1200" b="0" i="0" u="none" strike="noStrike" noProof="0" dirty="0">
                          <a:latin typeface="Courier New"/>
                        </a:rPr>
                        <a:t>|                                </a:t>
                      </a:r>
                      <a:r>
                        <a:rPr lang="en-US" sz="1200" b="0" i="0" u="none" strike="noStrike" baseline="0" noProof="0" dirty="0">
                          <a:latin typeface="Courier New"/>
                        </a:rPr>
                        <a:t>  74</a:t>
                      </a:r>
                      <a:r>
                        <a:rPr lang="en-US" sz="1200" b="0" i="0" u="none" strike="noStrike" noProof="0" dirty="0">
                          <a:latin typeface="Courier New"/>
                        </a:rPr>
                        <a:t>|</a:t>
                      </a:r>
                    </a:p>
                  </a:txBody>
                  <a:tcPr/>
                </a:tc>
                <a:extLst>
                  <a:ext uri="{0D108BD9-81ED-4DB2-BD59-A6C34878D82A}">
                    <a16:rowId xmlns:a16="http://schemas.microsoft.com/office/drawing/2014/main" val="3927772133"/>
                  </a:ext>
                </a:extLst>
              </a:tr>
              <a:tr h="173180">
                <a:tc>
                  <a:txBody>
                    <a:bodyPr/>
                    <a:lstStyle/>
                    <a:p>
                      <a:r>
                        <a:rPr lang="en-US" sz="1200" dirty="0">
                          <a:latin typeface="Courier New"/>
                        </a:rPr>
                        <a:t>+------------------------------------+</a:t>
                      </a:r>
                    </a:p>
                  </a:txBody>
                  <a:tcPr/>
                </a:tc>
                <a:extLst>
                  <a:ext uri="{0D108BD9-81ED-4DB2-BD59-A6C34878D82A}">
                    <a16:rowId xmlns:a16="http://schemas.microsoft.com/office/drawing/2014/main" val="4008486363"/>
                  </a:ext>
                </a:extLst>
              </a:tr>
              <a:tr h="173180">
                <a:tc>
                  <a:txBody>
                    <a:bodyPr/>
                    <a:lstStyle/>
                    <a:p>
                      <a:pPr lvl="0" algn="l">
                        <a:lnSpc>
                          <a:spcPct val="100000"/>
                        </a:lnSpc>
                        <a:spcBef>
                          <a:spcPts val="0"/>
                        </a:spcBef>
                        <a:spcAft>
                          <a:spcPts val="0"/>
                        </a:spcAft>
                        <a:buNone/>
                      </a:pPr>
                      <a:r>
                        <a:rPr lang="en-US" sz="1200" b="0" i="0" u="none" strike="noStrike" noProof="0" dirty="0">
                          <a:latin typeface="Courier New"/>
                        </a:rPr>
                        <a:t>1 row in set (0.00 sec)</a:t>
                      </a:r>
                    </a:p>
                  </a:txBody>
                  <a:tcPr/>
                </a:tc>
                <a:extLst>
                  <a:ext uri="{0D108BD9-81ED-4DB2-BD59-A6C34878D82A}">
                    <a16:rowId xmlns:a16="http://schemas.microsoft.com/office/drawing/2014/main" val="648411499"/>
                  </a:ext>
                </a:extLst>
              </a:tr>
            </a:tbl>
          </a:graphicData>
        </a:graphic>
      </p:graphicFrame>
      <p:sp>
        <p:nvSpPr>
          <p:cNvPr id="8" name="TextBox 7"/>
          <p:cNvSpPr txBox="1"/>
          <p:nvPr/>
        </p:nvSpPr>
        <p:spPr>
          <a:xfrm>
            <a:off x="547447" y="3629355"/>
            <a:ext cx="9568101" cy="338554"/>
          </a:xfrm>
          <a:prstGeom prst="rect">
            <a:avLst/>
          </a:prstGeom>
          <a:noFill/>
        </p:spPr>
        <p:txBody>
          <a:bodyPr wrap="square" rtlCol="0">
            <a:spAutoFit/>
          </a:bodyPr>
          <a:lstStyle/>
          <a:p>
            <a:r>
              <a:rPr lang="en-US" sz="1600" dirty="0">
                <a:cs typeface="Courier New" panose="02070309020205020404" pitchFamily="49" charset="0"/>
              </a:rPr>
              <a:t>If we switch the date order, putting the earlier date first, a negative number will be returned.</a:t>
            </a:r>
          </a:p>
        </p:txBody>
      </p:sp>
      <p:sp>
        <p:nvSpPr>
          <p:cNvPr id="9" name="Rectangle 8"/>
          <p:cNvSpPr/>
          <p:nvPr/>
        </p:nvSpPr>
        <p:spPr>
          <a:xfrm>
            <a:off x="998689" y="4032040"/>
            <a:ext cx="8169803" cy="307777"/>
          </a:xfrm>
          <a:prstGeom prst="rect">
            <a:avLst/>
          </a:prstGeom>
        </p:spPr>
        <p:txBody>
          <a:bodyPr wrap="square">
            <a:spAutoFit/>
          </a:bodyPr>
          <a:lstStyle/>
          <a:p>
            <a:pPr lvl="0">
              <a:defRPr/>
            </a:pPr>
            <a:r>
              <a:rPr lang="en-US" sz="1400" dirty="0" err="1">
                <a:latin typeface="Courier New"/>
                <a:ea typeface="Courier New" charset="0"/>
                <a:cs typeface="Courier New"/>
              </a:rPr>
              <a:t>mysql</a:t>
            </a:r>
            <a:r>
              <a:rPr lang="en-US" sz="1400" dirty="0">
                <a:latin typeface="Courier New"/>
                <a:ea typeface="Courier New" charset="0"/>
                <a:cs typeface="Courier New"/>
              </a:rPr>
              <a:t>&gt; SELECT DATEDIFF('2019-06-21</a:t>
            </a:r>
            <a:r>
              <a:rPr lang="en-US" sz="1400">
                <a:latin typeface="Courier New"/>
                <a:ea typeface="Courier New" charset="0"/>
                <a:cs typeface="Courier New"/>
              </a:rPr>
              <a:t>', '2019-09-03');</a:t>
            </a:r>
            <a:endParaRPr lang="en-US" sz="1400" dirty="0">
              <a:latin typeface="Courier New"/>
              <a:ea typeface="Courier New" charset="0"/>
              <a:cs typeface="Courier New"/>
            </a:endParaRPr>
          </a:p>
        </p:txBody>
      </p:sp>
      <p:graphicFrame>
        <p:nvGraphicFramePr>
          <p:cNvPr id="10" name="Table 9">
            <a:extLst>
              <a:ext uri="{FF2B5EF4-FFF2-40B4-BE49-F238E27FC236}">
                <a16:creationId xmlns:a16="http://schemas.microsoft.com/office/drawing/2014/main" id="{6D0369C0-24D8-4687-B12B-FC3DB2DF4CDE}"/>
              </a:ext>
            </a:extLst>
          </p:cNvPr>
          <p:cNvGraphicFramePr>
            <a:graphicFrameLocks noGrp="1"/>
          </p:cNvGraphicFramePr>
          <p:nvPr>
            <p:extLst>
              <p:ext uri="{D42A27DB-BD31-4B8C-83A1-F6EECF244321}">
                <p14:modId xmlns:p14="http://schemas.microsoft.com/office/powerpoint/2010/main" val="1052333951"/>
              </p:ext>
            </p:extLst>
          </p:nvPr>
        </p:nvGraphicFramePr>
        <p:xfrm>
          <a:off x="2106383" y="4403950"/>
          <a:ext cx="4016829" cy="1645920"/>
        </p:xfrm>
        <a:graphic>
          <a:graphicData uri="http://schemas.openxmlformats.org/drawingml/2006/table">
            <a:tbl>
              <a:tblPr bandRow="1">
                <a:tableStyleId>{1FECB4D8-DB02-4DC6-A0A2-4F2EBAE1DC90}</a:tableStyleId>
              </a:tblPr>
              <a:tblGrid>
                <a:gridCol w="4016829">
                  <a:extLst>
                    <a:ext uri="{9D8B030D-6E8A-4147-A177-3AD203B41FA5}">
                      <a16:colId xmlns:a16="http://schemas.microsoft.com/office/drawing/2014/main" val="3421403586"/>
                    </a:ext>
                  </a:extLst>
                </a:gridCol>
              </a:tblGrid>
              <a:tr h="173180">
                <a:tc>
                  <a:txBody>
                    <a:bodyPr/>
                    <a:lstStyle/>
                    <a:p>
                      <a:r>
                        <a:rPr lang="en-US" sz="1200" dirty="0">
                          <a:latin typeface="Courier New"/>
                        </a:rPr>
                        <a:t>+------------------------------------+</a:t>
                      </a:r>
                    </a:p>
                  </a:txBody>
                  <a:tcPr/>
                </a:tc>
                <a:extLst>
                  <a:ext uri="{0D108BD9-81ED-4DB2-BD59-A6C34878D82A}">
                    <a16:rowId xmlns:a16="http://schemas.microsoft.com/office/drawing/2014/main" val="1253522363"/>
                  </a:ext>
                </a:extLst>
              </a:tr>
              <a:tr h="1731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ourier New"/>
                        </a:rPr>
                        <a:t>|</a:t>
                      </a:r>
                      <a:r>
                        <a:rPr lang="en-US" sz="1200" dirty="0">
                          <a:latin typeface="Courier New"/>
                          <a:ea typeface="Courier New" charset="0"/>
                          <a:cs typeface="Courier New"/>
                        </a:rPr>
                        <a:t>DATEDIFF('2019-06-21', '2019-09-03')|</a:t>
                      </a:r>
                      <a:endParaRPr lang="en-US" sz="1200" dirty="0">
                        <a:latin typeface="Courier New"/>
                      </a:endParaRPr>
                    </a:p>
                  </a:txBody>
                  <a:tcPr/>
                </a:tc>
                <a:extLst>
                  <a:ext uri="{0D108BD9-81ED-4DB2-BD59-A6C34878D82A}">
                    <a16:rowId xmlns:a16="http://schemas.microsoft.com/office/drawing/2014/main" val="3537441838"/>
                  </a:ext>
                </a:extLst>
              </a:tr>
              <a:tr h="173180">
                <a:tc>
                  <a:txBody>
                    <a:bodyPr/>
                    <a:lstStyle/>
                    <a:p>
                      <a:r>
                        <a:rPr lang="en-US" sz="1200" dirty="0">
                          <a:latin typeface="Courier New"/>
                        </a:rPr>
                        <a:t>+------------------------------------+</a:t>
                      </a:r>
                    </a:p>
                  </a:txBody>
                  <a:tcPr/>
                </a:tc>
                <a:extLst>
                  <a:ext uri="{0D108BD9-81ED-4DB2-BD59-A6C34878D82A}">
                    <a16:rowId xmlns:a16="http://schemas.microsoft.com/office/drawing/2014/main" val="2583904412"/>
                  </a:ext>
                </a:extLst>
              </a:tr>
              <a:tr h="269833">
                <a:tc>
                  <a:txBody>
                    <a:bodyPr/>
                    <a:lstStyle/>
                    <a:p>
                      <a:pPr lvl="0" algn="l">
                        <a:lnSpc>
                          <a:spcPct val="100000"/>
                        </a:lnSpc>
                        <a:spcBef>
                          <a:spcPts val="0"/>
                        </a:spcBef>
                        <a:spcAft>
                          <a:spcPts val="0"/>
                        </a:spcAft>
                        <a:buNone/>
                      </a:pPr>
                      <a:r>
                        <a:rPr lang="en-US" sz="1200" b="0" i="0" u="none" strike="noStrike" noProof="0" dirty="0">
                          <a:latin typeface="Courier New"/>
                        </a:rPr>
                        <a:t>|                                </a:t>
                      </a:r>
                      <a:r>
                        <a:rPr lang="en-US" sz="1200" b="0" i="0" u="none" strike="noStrike" baseline="0" noProof="0" dirty="0">
                          <a:latin typeface="Courier New"/>
                        </a:rPr>
                        <a:t> -74</a:t>
                      </a:r>
                      <a:r>
                        <a:rPr lang="en-US" sz="1200" b="0" i="0" u="none" strike="noStrike" noProof="0" dirty="0">
                          <a:latin typeface="Courier New"/>
                        </a:rPr>
                        <a:t>|</a:t>
                      </a:r>
                    </a:p>
                  </a:txBody>
                  <a:tcPr/>
                </a:tc>
                <a:extLst>
                  <a:ext uri="{0D108BD9-81ED-4DB2-BD59-A6C34878D82A}">
                    <a16:rowId xmlns:a16="http://schemas.microsoft.com/office/drawing/2014/main" val="3927772133"/>
                  </a:ext>
                </a:extLst>
              </a:tr>
              <a:tr h="173180">
                <a:tc>
                  <a:txBody>
                    <a:bodyPr/>
                    <a:lstStyle/>
                    <a:p>
                      <a:r>
                        <a:rPr lang="en-US" sz="1200" dirty="0">
                          <a:latin typeface="Courier New"/>
                        </a:rPr>
                        <a:t>+------------------------------------+</a:t>
                      </a:r>
                    </a:p>
                  </a:txBody>
                  <a:tcPr/>
                </a:tc>
                <a:extLst>
                  <a:ext uri="{0D108BD9-81ED-4DB2-BD59-A6C34878D82A}">
                    <a16:rowId xmlns:a16="http://schemas.microsoft.com/office/drawing/2014/main" val="4008486363"/>
                  </a:ext>
                </a:extLst>
              </a:tr>
              <a:tr h="173180">
                <a:tc>
                  <a:txBody>
                    <a:bodyPr/>
                    <a:lstStyle/>
                    <a:p>
                      <a:pPr lvl="0" algn="l">
                        <a:lnSpc>
                          <a:spcPct val="100000"/>
                        </a:lnSpc>
                        <a:spcBef>
                          <a:spcPts val="0"/>
                        </a:spcBef>
                        <a:spcAft>
                          <a:spcPts val="0"/>
                        </a:spcAft>
                        <a:buNone/>
                      </a:pPr>
                      <a:r>
                        <a:rPr lang="en-US" sz="1200" b="0" i="0" u="none" strike="noStrike" noProof="0" dirty="0">
                          <a:latin typeface="Courier New"/>
                        </a:rPr>
                        <a:t>1 row in set (0.00 sec)</a:t>
                      </a:r>
                    </a:p>
                  </a:txBody>
                  <a:tcPr/>
                </a:tc>
                <a:extLst>
                  <a:ext uri="{0D108BD9-81ED-4DB2-BD59-A6C34878D82A}">
                    <a16:rowId xmlns:a16="http://schemas.microsoft.com/office/drawing/2014/main" val="648411499"/>
                  </a:ext>
                </a:extLst>
              </a:tr>
            </a:tbl>
          </a:graphicData>
        </a:graphic>
      </p:graphicFrame>
    </p:spTree>
    <p:extLst>
      <p:ext uri="{BB962C8B-B14F-4D97-AF65-F5344CB8AC3E}">
        <p14:creationId xmlns:p14="http://schemas.microsoft.com/office/powerpoint/2010/main" val="3306940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78CEF-3827-420A-ADB7-8D9009BB2CA9}"/>
              </a:ext>
            </a:extLst>
          </p:cNvPr>
          <p:cNvSpPr>
            <a:spLocks noGrp="1"/>
          </p:cNvSpPr>
          <p:nvPr>
            <p:ph type="title"/>
          </p:nvPr>
        </p:nvSpPr>
        <p:spPr>
          <a:xfrm>
            <a:off x="686216" y="666003"/>
            <a:ext cx="10147570" cy="594455"/>
          </a:xfrm>
        </p:spPr>
        <p:txBody>
          <a:bodyPr>
            <a:normAutofit fontScale="90000"/>
          </a:bodyPr>
          <a:lstStyle/>
          <a:p>
            <a:r>
              <a:rPr lang="en-US" dirty="0"/>
              <a:t>Working with String Data </a:t>
            </a:r>
          </a:p>
        </p:txBody>
      </p:sp>
      <p:sp>
        <p:nvSpPr>
          <p:cNvPr id="3" name="TextBox 2"/>
          <p:cNvSpPr txBox="1"/>
          <p:nvPr/>
        </p:nvSpPr>
        <p:spPr>
          <a:xfrm>
            <a:off x="686216" y="1724912"/>
            <a:ext cx="8612614" cy="461665"/>
          </a:xfrm>
          <a:prstGeom prst="rect">
            <a:avLst/>
          </a:prstGeom>
          <a:noFill/>
        </p:spPr>
        <p:txBody>
          <a:bodyPr wrap="none" lIns="91440" tIns="45720" rIns="91440" bIns="45720" rtlCol="0" anchor="t">
            <a:spAutoFit/>
          </a:bodyPr>
          <a:lstStyle/>
          <a:p>
            <a:r>
              <a:rPr lang="en-US" sz="2400"/>
              <a:t>There are different character types when you work with string data.</a:t>
            </a:r>
            <a:endParaRPr lang="en-US" sz="2400">
              <a:cs typeface="Calibri"/>
            </a:endParaRPr>
          </a:p>
        </p:txBody>
      </p:sp>
      <p:sp>
        <p:nvSpPr>
          <p:cNvPr id="6" name="Content Placeholder 5"/>
          <p:cNvSpPr>
            <a:spLocks noGrp="1"/>
          </p:cNvSpPr>
          <p:nvPr>
            <p:ph idx="1"/>
          </p:nvPr>
        </p:nvSpPr>
        <p:spPr>
          <a:xfrm>
            <a:off x="686216" y="2644807"/>
            <a:ext cx="10515600" cy="2579655"/>
          </a:xfrm>
        </p:spPr>
        <p:txBody>
          <a:bodyPr vert="horz" lIns="91440" tIns="45720" rIns="91440" bIns="45720" rtlCol="0" anchor="t">
            <a:normAutofit/>
          </a:bodyPr>
          <a:lstStyle/>
          <a:p>
            <a:pPr marL="514350" indent="-514350">
              <a:lnSpc>
                <a:spcPct val="100000"/>
              </a:lnSpc>
              <a:spcBef>
                <a:spcPts val="0"/>
              </a:spcBef>
              <a:buFont typeface="Arial"/>
              <a:buChar char="•"/>
              <a:defRPr/>
            </a:pPr>
            <a:r>
              <a:rPr lang="en-US" sz="2400" dirty="0">
                <a:latin typeface="Courier New"/>
                <a:ea typeface="Courier" charset="0"/>
                <a:cs typeface="Courier New"/>
              </a:rPr>
              <a:t>char </a:t>
            </a:r>
            <a:r>
              <a:rPr lang="en-US" sz="2400" dirty="0">
                <a:latin typeface="Courier New"/>
                <a:ea typeface="Courier" charset="0"/>
                <a:cs typeface="Courier" charset="0"/>
              </a:rPr>
              <a:t>-</a:t>
            </a:r>
            <a:r>
              <a:rPr lang="en-US" sz="2400" dirty="0">
                <a:ea typeface="Courier" charset="0"/>
                <a:cs typeface="Courier" charset="0"/>
              </a:rPr>
              <a:t> Holds fixed-length, blank-padded strings. </a:t>
            </a:r>
            <a:endParaRPr lang="en-US" sz="2400" dirty="0">
              <a:latin typeface="Courier"/>
              <a:ea typeface="Courier" charset="0"/>
              <a:cs typeface="Courier New"/>
            </a:endParaRPr>
          </a:p>
          <a:p>
            <a:pPr marL="514350" indent="-514350">
              <a:lnSpc>
                <a:spcPct val="100000"/>
              </a:lnSpc>
              <a:spcBef>
                <a:spcPts val="0"/>
              </a:spcBef>
              <a:buFont typeface="Arial"/>
              <a:buChar char="•"/>
              <a:defRPr/>
            </a:pPr>
            <a:endParaRPr lang="en-US" sz="2400" dirty="0">
              <a:latin typeface="Courier New"/>
              <a:ea typeface="Courier" charset="0"/>
              <a:cs typeface="Courier New"/>
            </a:endParaRPr>
          </a:p>
          <a:p>
            <a:pPr marL="514350" indent="-514350">
              <a:lnSpc>
                <a:spcPct val="100000"/>
              </a:lnSpc>
              <a:spcBef>
                <a:spcPts val="0"/>
              </a:spcBef>
              <a:buFont typeface="Arial"/>
              <a:buChar char="•"/>
              <a:defRPr/>
            </a:pPr>
            <a:r>
              <a:rPr lang="en-US" sz="2400" dirty="0">
                <a:latin typeface="Courier New"/>
                <a:ea typeface="Courier" charset="0"/>
                <a:cs typeface="Courier New"/>
              </a:rPr>
              <a:t>varchar -</a:t>
            </a:r>
            <a:r>
              <a:rPr lang="en-US" sz="2400" dirty="0">
                <a:ea typeface="Courier" charset="0"/>
                <a:cs typeface="Courier" charset="0"/>
              </a:rPr>
              <a:t> Holds variable-length strings. </a:t>
            </a:r>
            <a:endParaRPr lang="en-US" sz="2400" dirty="0">
              <a:latin typeface="Courier"/>
              <a:ea typeface="Courier" charset="0"/>
              <a:cs typeface="Courier New"/>
            </a:endParaRPr>
          </a:p>
          <a:p>
            <a:pPr marL="514350" indent="-514350">
              <a:lnSpc>
                <a:spcPct val="100000"/>
              </a:lnSpc>
              <a:spcBef>
                <a:spcPts val="0"/>
              </a:spcBef>
              <a:buFont typeface="Arial"/>
              <a:buChar char="•"/>
              <a:defRPr/>
            </a:pPr>
            <a:endParaRPr lang="en-US" sz="2400" dirty="0">
              <a:latin typeface="Courier New"/>
              <a:ea typeface="Courier" charset="0"/>
              <a:cs typeface="Courier New"/>
            </a:endParaRPr>
          </a:p>
          <a:p>
            <a:pPr marL="514350" indent="-514350">
              <a:lnSpc>
                <a:spcPct val="100000"/>
              </a:lnSpc>
              <a:spcBef>
                <a:spcPts val="0"/>
              </a:spcBef>
              <a:buFont typeface="Arial"/>
              <a:buChar char="•"/>
              <a:defRPr/>
            </a:pPr>
            <a:r>
              <a:rPr lang="en-US" sz="2400" dirty="0">
                <a:latin typeface="Courier New"/>
                <a:ea typeface="Courier" charset="0"/>
                <a:cs typeface="Courier New"/>
              </a:rPr>
              <a:t>text</a:t>
            </a:r>
            <a:r>
              <a:rPr lang="en-US" sz="2400" spc="-150" dirty="0">
                <a:latin typeface="Courier"/>
                <a:ea typeface="Courier" charset="0"/>
                <a:cs typeface="Courier" charset="0"/>
              </a:rPr>
              <a:t>(</a:t>
            </a:r>
            <a:r>
              <a:rPr lang="en-US" sz="2400" i="1" dirty="0">
                <a:ea typeface="Courier" charset="0"/>
                <a:cs typeface="Courier" charset="0"/>
              </a:rPr>
              <a:t>MySQL and SQL Server</a:t>
            </a:r>
            <a:r>
              <a:rPr lang="en-US" sz="2400" spc="-150" dirty="0">
                <a:latin typeface="Courier"/>
                <a:ea typeface="Courier" charset="0"/>
                <a:cs typeface="Courier" charset="0"/>
              </a:rPr>
              <a:t>) </a:t>
            </a:r>
            <a:r>
              <a:rPr lang="en-US" sz="2400" i="1" dirty="0">
                <a:ea typeface="Courier" charset="0"/>
                <a:cs typeface="Courier" charset="0"/>
              </a:rPr>
              <a:t>or </a:t>
            </a:r>
            <a:r>
              <a:rPr lang="en-US" sz="2400" spc="-150" dirty="0" err="1">
                <a:latin typeface="Courier New"/>
                <a:ea typeface="Courier New" charset="0"/>
                <a:cs typeface="Courier New"/>
              </a:rPr>
              <a:t>clob</a:t>
            </a:r>
            <a:r>
              <a:rPr lang="en-US" sz="2400" spc="-150" dirty="0">
                <a:latin typeface="Courier"/>
                <a:ea typeface="Courier" charset="0"/>
                <a:cs typeface="Courier" charset="0"/>
              </a:rPr>
              <a:t> (</a:t>
            </a:r>
            <a:r>
              <a:rPr lang="en-US" sz="2400" i="1" dirty="0">
                <a:ea typeface="Courier" charset="0"/>
                <a:cs typeface="Courier" charset="0"/>
              </a:rPr>
              <a:t>Oracle Database</a:t>
            </a:r>
            <a:r>
              <a:rPr lang="en-US" sz="2400" spc="-150" dirty="0">
                <a:latin typeface="Courier"/>
                <a:ea typeface="Courier" charset="0"/>
                <a:cs typeface="Courier" charset="0"/>
              </a:rPr>
              <a:t>)</a:t>
            </a:r>
            <a:r>
              <a:rPr lang="en-US" sz="2400" dirty="0">
                <a:ea typeface="Courier" charset="0"/>
                <a:cs typeface="Courier" charset="0"/>
              </a:rPr>
              <a:t> </a:t>
            </a:r>
            <a:r>
              <a:rPr lang="mr-IN" sz="2400" dirty="0">
                <a:ea typeface="Courier" charset="0"/>
                <a:cs typeface="Courier" charset="0"/>
              </a:rPr>
              <a:t>–</a:t>
            </a:r>
            <a:r>
              <a:rPr lang="en-US" sz="2400" dirty="0">
                <a:ea typeface="Courier" charset="0"/>
                <a:cs typeface="Courier" charset="0"/>
              </a:rPr>
              <a:t> Holds very large variable-length strings (generally referred to as documents in this context). . </a:t>
            </a:r>
            <a:endParaRPr lang="en-US" sz="2400" dirty="0">
              <a:latin typeface="Courier"/>
              <a:ea typeface="Courier" charset="0"/>
              <a:cs typeface="Courier" charset="0"/>
            </a:endParaRPr>
          </a:p>
        </p:txBody>
      </p:sp>
    </p:spTree>
    <p:extLst>
      <p:ext uri="{BB962C8B-B14F-4D97-AF65-F5344CB8AC3E}">
        <p14:creationId xmlns:p14="http://schemas.microsoft.com/office/powerpoint/2010/main" val="3849988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227" y="632855"/>
            <a:ext cx="10515600" cy="563564"/>
          </a:xfrm>
        </p:spPr>
        <p:txBody>
          <a:bodyPr>
            <a:normAutofit fontScale="90000"/>
          </a:bodyPr>
          <a:lstStyle/>
          <a:p>
            <a:r>
              <a:rPr lang="en-US" dirty="0"/>
              <a:t>String Generation</a:t>
            </a:r>
          </a:p>
        </p:txBody>
      </p:sp>
      <p:sp>
        <p:nvSpPr>
          <p:cNvPr id="3" name="Content Placeholder 2"/>
          <p:cNvSpPr>
            <a:spLocks noGrp="1"/>
          </p:cNvSpPr>
          <p:nvPr>
            <p:ph idx="1"/>
          </p:nvPr>
        </p:nvSpPr>
        <p:spPr>
          <a:xfrm>
            <a:off x="735227" y="1391055"/>
            <a:ext cx="10515600" cy="2273369"/>
          </a:xfrm>
        </p:spPr>
        <p:txBody>
          <a:bodyPr vert="horz" lIns="91440" tIns="45720" rIns="91440" bIns="45720" rtlCol="0" anchor="t">
            <a:normAutofit fontScale="92500" lnSpcReduction="1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400" dirty="0"/>
              <a:t>The simplest way to populate a character column is to enclose a string in quotes, as in the following example:</a:t>
            </a:r>
            <a:endParaRPr lang="en-US" sz="2400" dirty="0">
              <a:cs typeface="Calibri"/>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1800" dirty="0"/>
          </a:p>
          <a:p>
            <a:pPr marL="0" marR="0" lvl="0" indent="0" defTabSz="914400" eaLnBrk="1" fontAlgn="auto" latinLnBrk="0" hangingPunct="1">
              <a:lnSpc>
                <a:spcPct val="100000"/>
              </a:lnSpc>
              <a:spcBef>
                <a:spcPts val="0"/>
              </a:spcBef>
              <a:spcAft>
                <a:spcPts val="0"/>
              </a:spcAft>
              <a:buClrTx/>
              <a:buSzTx/>
              <a:buFontTx/>
              <a:buNone/>
              <a:tabLst/>
              <a:defRPr/>
            </a:pPr>
            <a:r>
              <a:rPr lang="en-US" sz="1800" dirty="0">
                <a:latin typeface="Courier New"/>
                <a:ea typeface="Courier New" charset="0"/>
                <a:cs typeface="Courier New"/>
              </a:rPr>
              <a:t>	</a:t>
            </a:r>
            <a:r>
              <a:rPr lang="en-US" sz="1800" dirty="0" err="1">
                <a:latin typeface="Courier New"/>
                <a:ea typeface="Courier New" charset="0"/>
                <a:cs typeface="Courier New"/>
              </a:rPr>
              <a:t>mysql</a:t>
            </a:r>
            <a:r>
              <a:rPr lang="en-US" sz="1800" dirty="0">
                <a:latin typeface="Courier New"/>
                <a:ea typeface="Courier New" charset="0"/>
                <a:cs typeface="Courier New"/>
              </a:rPr>
              <a:t>&gt; INSERT INTO </a:t>
            </a:r>
            <a:r>
              <a:rPr lang="en-US" sz="1800" dirty="0" err="1">
                <a:latin typeface="Courier New"/>
                <a:ea typeface="Courier New" charset="0"/>
                <a:cs typeface="Courier New"/>
              </a:rPr>
              <a:t>string_tbl</a:t>
            </a:r>
            <a:r>
              <a:rPr lang="en-US" sz="1800" dirty="0">
                <a:latin typeface="Courier New"/>
                <a:ea typeface="Courier New" charset="0"/>
                <a:cs typeface="Courier New"/>
              </a:rPr>
              <a:t> (</a:t>
            </a:r>
            <a:r>
              <a:rPr lang="en-US" sz="1800" dirty="0" err="1">
                <a:latin typeface="Courier New"/>
                <a:ea typeface="Courier New" charset="0"/>
                <a:cs typeface="Courier New"/>
              </a:rPr>
              <a:t>char_fld</a:t>
            </a:r>
            <a:r>
              <a:rPr lang="en-US" sz="1800" dirty="0">
                <a:latin typeface="Courier New"/>
                <a:ea typeface="Courier New" charset="0"/>
                <a:cs typeface="Courier New"/>
              </a:rPr>
              <a:t>, </a:t>
            </a:r>
            <a:r>
              <a:rPr lang="en-US" sz="1800" dirty="0" err="1">
                <a:latin typeface="Courier New"/>
                <a:ea typeface="Courier New" charset="0"/>
                <a:cs typeface="Courier New"/>
              </a:rPr>
              <a:t>vchar_fld</a:t>
            </a:r>
            <a:r>
              <a:rPr lang="en-US" sz="1800" dirty="0">
                <a:latin typeface="Courier New"/>
                <a:ea typeface="Courier New" charset="0"/>
                <a:cs typeface="Courier New"/>
              </a:rPr>
              <a:t>, </a:t>
            </a:r>
            <a:r>
              <a:rPr lang="en-US" sz="1800" dirty="0" err="1">
                <a:latin typeface="Courier New"/>
                <a:ea typeface="Courier New" charset="0"/>
                <a:cs typeface="Courier New"/>
              </a:rPr>
              <a:t>text_fld</a:t>
            </a:r>
            <a:r>
              <a:rPr lang="en-US" sz="1800" dirty="0">
                <a:latin typeface="Courier New"/>
                <a:ea typeface="Courier New" charset="0"/>
                <a:cs typeface="Courier New"/>
              </a:rPr>
              <a:t>)</a:t>
            </a:r>
          </a:p>
          <a:p>
            <a:pPr marL="0" indent="0">
              <a:lnSpc>
                <a:spcPct val="100000"/>
              </a:lnSpc>
              <a:spcBef>
                <a:spcPts val="0"/>
              </a:spcBef>
              <a:buFontTx/>
              <a:buNone/>
              <a:defRPr/>
            </a:pPr>
            <a:r>
              <a:rPr lang="en-US" sz="1800" dirty="0">
                <a:latin typeface="Courier New"/>
                <a:ea typeface="Courier New" charset="0"/>
                <a:cs typeface="Courier New"/>
              </a:rPr>
              <a:t>	    -&gt; VALUES (‘This is char data’,</a:t>
            </a:r>
          </a:p>
          <a:p>
            <a:pPr marL="0" indent="0">
              <a:lnSpc>
                <a:spcPct val="100000"/>
              </a:lnSpc>
              <a:spcBef>
                <a:spcPts val="0"/>
              </a:spcBef>
              <a:buFontTx/>
              <a:buNone/>
              <a:defRPr/>
            </a:pPr>
            <a:r>
              <a:rPr lang="en-US" sz="1800" dirty="0">
                <a:latin typeface="Courier New"/>
                <a:ea typeface="Courier New" charset="0"/>
                <a:cs typeface="Courier New"/>
              </a:rPr>
              <a:t>	    -&gt;   ’This is varchar data’, </a:t>
            </a:r>
            <a:endParaRPr lang="en-US" sz="1800" dirty="0">
              <a:latin typeface="Courier New"/>
              <a:ea typeface="Courier New" charset="0"/>
              <a:cs typeface="Courier New" charset="0"/>
            </a:endParaRPr>
          </a:p>
          <a:p>
            <a:pPr marL="0" indent="0">
              <a:lnSpc>
                <a:spcPct val="100000"/>
              </a:lnSpc>
              <a:spcBef>
                <a:spcPts val="0"/>
              </a:spcBef>
              <a:buFontTx/>
              <a:buNone/>
              <a:defRPr/>
            </a:pPr>
            <a:r>
              <a:rPr lang="en-US" sz="1800" dirty="0">
                <a:latin typeface="Courier New"/>
                <a:ea typeface="Courier New" charset="0"/>
                <a:cs typeface="Courier New"/>
              </a:rPr>
              <a:t>	    -&gt;   ’This is text data’);</a:t>
            </a:r>
          </a:p>
          <a:p>
            <a:pPr marL="0" marR="0" lvl="0" indent="0" defTabSz="914400" eaLnBrk="1" fontAlgn="auto" latinLnBrk="0" hangingPunct="1">
              <a:lnSpc>
                <a:spcPct val="100000"/>
              </a:lnSpc>
              <a:spcBef>
                <a:spcPts val="0"/>
              </a:spcBef>
              <a:spcAft>
                <a:spcPts val="0"/>
              </a:spcAft>
              <a:buClrTx/>
              <a:buSzTx/>
              <a:buFontTx/>
              <a:buNone/>
              <a:tabLst/>
              <a:defRPr/>
            </a:pPr>
            <a:r>
              <a:rPr lang="en-US" sz="1800" dirty="0">
                <a:latin typeface="Courier New"/>
                <a:ea typeface="Courier New" charset="0"/>
                <a:cs typeface="Courier New"/>
              </a:rPr>
              <a:t>	Query OK, 1 row affected (0.00 sec)</a:t>
            </a:r>
          </a:p>
          <a:p>
            <a:pPr marL="0" marR="0" lvl="0" indent="0" defTabSz="914400" eaLnBrk="1" fontAlgn="auto" latinLnBrk="0" hangingPunct="1">
              <a:lnSpc>
                <a:spcPct val="100000"/>
              </a:lnSpc>
              <a:spcBef>
                <a:spcPts val="0"/>
              </a:spcBef>
              <a:spcAft>
                <a:spcPts val="0"/>
              </a:spcAft>
              <a:buClrTx/>
              <a:buSzTx/>
              <a:buFontTx/>
              <a:buNone/>
              <a:tabLst/>
              <a:defRPr/>
            </a:pPr>
            <a:endParaRPr lang="en-US" sz="1800" dirty="0">
              <a:latin typeface="Courier New" charset="0"/>
              <a:ea typeface="Courier New" charset="0"/>
              <a:cs typeface="Courier New"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ea typeface="Courier New" charset="0"/>
              <a:cs typeface="Courier New"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ea typeface="Courier New" charset="0"/>
              <a:cs typeface="Courier New" charset="0"/>
            </a:endParaRPr>
          </a:p>
        </p:txBody>
      </p:sp>
      <p:sp>
        <p:nvSpPr>
          <p:cNvPr id="4" name="TextBox 3">
            <a:extLst>
              <a:ext uri="{FF2B5EF4-FFF2-40B4-BE49-F238E27FC236}">
                <a16:creationId xmlns:a16="http://schemas.microsoft.com/office/drawing/2014/main" id="{689610A6-76CD-4FAA-ADEA-2E5BBDC76445}"/>
              </a:ext>
            </a:extLst>
          </p:cNvPr>
          <p:cNvSpPr txBox="1"/>
          <p:nvPr/>
        </p:nvSpPr>
        <p:spPr>
          <a:xfrm>
            <a:off x="734197" y="3668926"/>
            <a:ext cx="914811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Each server does have a limited number of characters allowed in a string. If the length </a:t>
            </a:r>
            <a:r>
              <a:rPr lang="en-US" sz="2400"/>
              <a:t>of the string exceeds the maximum number of characters, the server will throw an exception.</a:t>
            </a:r>
            <a:endParaRPr lang="en-US" sz="2400">
              <a:cs typeface="Calibri"/>
            </a:endParaRPr>
          </a:p>
        </p:txBody>
      </p:sp>
      <p:sp>
        <p:nvSpPr>
          <p:cNvPr id="8" name="TextBox 7">
            <a:extLst>
              <a:ext uri="{FF2B5EF4-FFF2-40B4-BE49-F238E27FC236}">
                <a16:creationId xmlns:a16="http://schemas.microsoft.com/office/drawing/2014/main" id="{F01D4B7E-2FAA-4C92-BC7D-5DB03F3262E7}"/>
              </a:ext>
            </a:extLst>
          </p:cNvPr>
          <p:cNvSpPr txBox="1"/>
          <p:nvPr/>
        </p:nvSpPr>
        <p:spPr>
          <a:xfrm>
            <a:off x="1671251" y="5064209"/>
            <a:ext cx="1010061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urier New"/>
                <a:cs typeface="Courier New"/>
              </a:rPr>
              <a:t>mysql&gt; UPDATE </a:t>
            </a:r>
            <a:r>
              <a:rPr lang="en-US">
                <a:latin typeface="Courier New"/>
                <a:cs typeface="Courier New"/>
              </a:rPr>
              <a:t>string_tbl</a:t>
            </a:r>
            <a:endParaRPr lang="en-US">
              <a:latin typeface="Courier New"/>
              <a:ea typeface="+mn-lt"/>
              <a:cs typeface="Courier New"/>
            </a:endParaRPr>
          </a:p>
          <a:p>
            <a:r>
              <a:rPr lang="en-US" dirty="0">
                <a:latin typeface="Courier New"/>
                <a:cs typeface="Courier New"/>
              </a:rPr>
              <a:t>    -&gt; SET vchar_fld = 'This is apiece or extrememly long </a:t>
            </a:r>
            <a:r>
              <a:rPr lang="en-US">
                <a:latin typeface="Courier New"/>
                <a:cs typeface="Courier New"/>
              </a:rPr>
              <a:t>varchar data';</a:t>
            </a:r>
            <a:endParaRPr lang="en-US" dirty="0">
              <a:ea typeface="+mn-lt"/>
              <a:cs typeface="+mn-lt"/>
            </a:endParaRPr>
          </a:p>
          <a:p>
            <a:r>
              <a:rPr lang="en-US">
                <a:latin typeface="Courier New"/>
                <a:ea typeface="+mn-lt"/>
                <a:cs typeface="Courier New"/>
              </a:rPr>
              <a:t>ERROR 1406 (22001): Data too long for column 'vchar_fld' at row 1</a:t>
            </a:r>
          </a:p>
          <a:p>
            <a:endParaRPr lang="en-US" dirty="0">
              <a:ea typeface="+mn-lt"/>
              <a:cs typeface="+mn-lt"/>
            </a:endParaRPr>
          </a:p>
        </p:txBody>
      </p:sp>
    </p:spTree>
    <p:extLst>
      <p:ext uri="{BB962C8B-B14F-4D97-AF65-F5344CB8AC3E}">
        <p14:creationId xmlns:p14="http://schemas.microsoft.com/office/powerpoint/2010/main" val="680234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227" y="632855"/>
            <a:ext cx="10515600" cy="563564"/>
          </a:xfrm>
        </p:spPr>
        <p:txBody>
          <a:bodyPr>
            <a:normAutofit fontScale="90000"/>
          </a:bodyPr>
          <a:lstStyle/>
          <a:p>
            <a:r>
              <a:rPr lang="en-US" dirty="0"/>
              <a:t>String Generation</a:t>
            </a:r>
          </a:p>
        </p:txBody>
      </p:sp>
      <p:sp>
        <p:nvSpPr>
          <p:cNvPr id="3" name="Content Placeholder 2"/>
          <p:cNvSpPr>
            <a:spLocks noGrp="1"/>
          </p:cNvSpPr>
          <p:nvPr>
            <p:ph idx="1"/>
          </p:nvPr>
        </p:nvSpPr>
        <p:spPr>
          <a:xfrm>
            <a:off x="735227" y="1607298"/>
            <a:ext cx="10515600" cy="2273369"/>
          </a:xfrm>
        </p:spPr>
        <p:txBody>
          <a:bodyPr vert="horz" lIns="91440" tIns="45720" rIns="91440" bIns="45720" rtlCol="0" anchor="t">
            <a:noAutofit/>
          </a:bodyPr>
          <a:lstStyle/>
          <a:p>
            <a:pPr marL="0" indent="0">
              <a:lnSpc>
                <a:spcPct val="100000"/>
              </a:lnSpc>
              <a:spcBef>
                <a:spcPts val="0"/>
              </a:spcBef>
              <a:buNone/>
              <a:defRPr/>
            </a:pPr>
            <a:r>
              <a:rPr lang="en-US" sz="2400" dirty="0"/>
              <a:t>The default behavior of servers is to throw exceptions when problems arise. Older versions of MySQL would truncate the string and issue a warning instead. It is possible to to truncate the string and issue the </a:t>
            </a:r>
            <a:r>
              <a:rPr lang="en-US" sz="2400"/>
              <a:t>warning in newer versions in ANSI mode.</a:t>
            </a:r>
            <a:endParaRPr lang="en-US" sz="2400">
              <a:cs typeface="Calibri"/>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1800" dirty="0">
              <a:cs typeface="Calibri"/>
            </a:endParaRPr>
          </a:p>
          <a:p>
            <a:pPr marL="0" indent="0">
              <a:lnSpc>
                <a:spcPct val="100000"/>
              </a:lnSpc>
              <a:spcBef>
                <a:spcPts val="0"/>
              </a:spcBef>
              <a:buNone/>
              <a:defRPr/>
            </a:pPr>
            <a:r>
              <a:rPr lang="en-US" sz="1800" dirty="0">
                <a:latin typeface="Courier New"/>
                <a:ea typeface="Courier New" charset="0"/>
                <a:cs typeface="Courier New"/>
              </a:rPr>
              <a:t>	</a:t>
            </a:r>
            <a:r>
              <a:rPr lang="en-US" sz="2000">
                <a:latin typeface="Courier New"/>
                <a:ea typeface="Courier New" charset="0"/>
                <a:cs typeface="Courier New"/>
              </a:rPr>
              <a:t>mysql&gt; SET sql_mode='ansi';</a:t>
            </a:r>
          </a:p>
          <a:p>
            <a:pPr marL="0" indent="0">
              <a:lnSpc>
                <a:spcPct val="100000"/>
              </a:lnSpc>
              <a:spcBef>
                <a:spcPts val="0"/>
              </a:spcBef>
              <a:buFontTx/>
              <a:buNone/>
              <a:defRPr/>
            </a:pPr>
            <a:r>
              <a:rPr lang="en-US" sz="2000">
                <a:latin typeface="Courier New"/>
                <a:ea typeface="Courier New" charset="0"/>
                <a:cs typeface="Courier New"/>
              </a:rPr>
              <a:t>	Query OK, 0 row affected (0.00 sec)</a:t>
            </a:r>
          </a:p>
          <a:p>
            <a:pPr marL="0" marR="0" lvl="0" indent="0" defTabSz="914400" eaLnBrk="1" fontAlgn="auto" latinLnBrk="0" hangingPunct="1">
              <a:lnSpc>
                <a:spcPct val="100000"/>
              </a:lnSpc>
              <a:spcBef>
                <a:spcPts val="0"/>
              </a:spcBef>
              <a:spcAft>
                <a:spcPts val="0"/>
              </a:spcAft>
              <a:buClrTx/>
              <a:buSzTx/>
              <a:buFontTx/>
              <a:buNone/>
              <a:tabLst/>
              <a:defRPr/>
            </a:pPr>
            <a:endParaRPr lang="en-US" sz="1800" dirty="0">
              <a:latin typeface="Courier New" charset="0"/>
              <a:ea typeface="Courier New" charset="0"/>
              <a:cs typeface="Courier New"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ea typeface="Courier New" charset="0"/>
              <a:cs typeface="Courier New"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ea typeface="Courier New" charset="0"/>
              <a:cs typeface="Courier New" charset="0"/>
            </a:endParaRPr>
          </a:p>
        </p:txBody>
      </p:sp>
      <p:sp>
        <p:nvSpPr>
          <p:cNvPr id="4" name="TextBox 3">
            <a:extLst>
              <a:ext uri="{FF2B5EF4-FFF2-40B4-BE49-F238E27FC236}">
                <a16:creationId xmlns:a16="http://schemas.microsoft.com/office/drawing/2014/main" id="{689610A6-76CD-4FAA-ADEA-2E5BBDC76445}"/>
              </a:ext>
            </a:extLst>
          </p:cNvPr>
          <p:cNvSpPr txBox="1"/>
          <p:nvPr/>
        </p:nvSpPr>
        <p:spPr>
          <a:xfrm>
            <a:off x="734197" y="4482412"/>
            <a:ext cx="9148117"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cs typeface="Calibri"/>
              </a:rPr>
              <a:t>To avoid exeptions when working with </a:t>
            </a:r>
            <a:r>
              <a:rPr lang="en-US" sz="2400" dirty="0">
                <a:latin typeface="Courier New"/>
                <a:cs typeface="Calibri"/>
              </a:rPr>
              <a:t>varchar</a:t>
            </a:r>
            <a:r>
              <a:rPr lang="en-US" sz="2400">
                <a:latin typeface="Calibri"/>
                <a:cs typeface="Calibri"/>
              </a:rPr>
              <a:t> columns, set the upper limits high enough to handle the longest strings that may be used.</a:t>
            </a:r>
            <a:endParaRPr lang="en-US" sz="2400" dirty="0">
              <a:cs typeface="Calibri"/>
            </a:endParaRPr>
          </a:p>
        </p:txBody>
      </p:sp>
    </p:spTree>
    <p:extLst>
      <p:ext uri="{BB962C8B-B14F-4D97-AF65-F5344CB8AC3E}">
        <p14:creationId xmlns:p14="http://schemas.microsoft.com/office/powerpoint/2010/main" val="87410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227" y="632855"/>
            <a:ext cx="10515600" cy="563564"/>
          </a:xfrm>
        </p:spPr>
        <p:txBody>
          <a:bodyPr>
            <a:normAutofit fontScale="90000"/>
          </a:bodyPr>
          <a:lstStyle/>
          <a:p>
            <a:r>
              <a:rPr lang="en-US">
                <a:cs typeface="Calibri"/>
              </a:rPr>
              <a:t>Including Single Quotes</a:t>
            </a:r>
            <a:endParaRPr lang="en-US" dirty="0">
              <a:cs typeface="Calibri"/>
            </a:endParaRPr>
          </a:p>
        </p:txBody>
      </p:sp>
      <p:sp>
        <p:nvSpPr>
          <p:cNvPr id="3" name="Content Placeholder 2"/>
          <p:cNvSpPr>
            <a:spLocks noGrp="1"/>
          </p:cNvSpPr>
          <p:nvPr>
            <p:ph idx="1"/>
          </p:nvPr>
        </p:nvSpPr>
        <p:spPr>
          <a:xfrm>
            <a:off x="734197" y="1412467"/>
            <a:ext cx="10515600" cy="1109774"/>
          </a:xfrm>
        </p:spPr>
        <p:txBody>
          <a:bodyPr vert="horz" lIns="91440" tIns="45720" rIns="91440" bIns="45720" rtlCol="0" anchor="t">
            <a:noAutofit/>
          </a:bodyPr>
          <a:lstStyle/>
          <a:p>
            <a:pPr marL="0" indent="0">
              <a:lnSpc>
                <a:spcPct val="100000"/>
              </a:lnSpc>
              <a:spcBef>
                <a:spcPts val="0"/>
              </a:spcBef>
              <a:buNone/>
              <a:defRPr/>
            </a:pPr>
            <a:r>
              <a:rPr lang="en-US" sz="2400" dirty="0"/>
              <a:t>Strings are demarcated by single quotes. Because of this, we need to be aware of strings that use </a:t>
            </a:r>
            <a:r>
              <a:rPr lang="en-US" sz="2400"/>
              <a:t>single quotes or apostrophes. The server will assume these mark the end of the string.</a:t>
            </a:r>
            <a:endParaRPr lang="en-US" sz="2400" dirty="0">
              <a:cs typeface="Calibri"/>
            </a:endParaRPr>
          </a:p>
        </p:txBody>
      </p:sp>
      <p:sp>
        <p:nvSpPr>
          <p:cNvPr id="4" name="TextBox 3">
            <a:extLst>
              <a:ext uri="{FF2B5EF4-FFF2-40B4-BE49-F238E27FC236}">
                <a16:creationId xmlns:a16="http://schemas.microsoft.com/office/drawing/2014/main" id="{689610A6-76CD-4FAA-ADEA-2E5BBDC76445}"/>
              </a:ext>
            </a:extLst>
          </p:cNvPr>
          <p:cNvSpPr txBox="1"/>
          <p:nvPr/>
        </p:nvSpPr>
        <p:spPr>
          <a:xfrm>
            <a:off x="734197" y="3671908"/>
            <a:ext cx="1008517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cs typeface="Calibri"/>
              </a:rPr>
              <a:t>We</a:t>
            </a:r>
            <a:r>
              <a:rPr lang="en-US" sz="2400" dirty="0">
                <a:latin typeface="Calibri"/>
                <a:cs typeface="Calibri"/>
              </a:rPr>
              <a:t> can add an escape to the string so that the server will treat the apostrophe as another </a:t>
            </a:r>
            <a:r>
              <a:rPr lang="en-US" sz="2400">
                <a:latin typeface="Calibri"/>
                <a:cs typeface="Calibri"/>
              </a:rPr>
              <a:t>character. We add a single quote directly in front of the apostrophe or single quote.</a:t>
            </a:r>
            <a:endParaRPr lang="en-US" sz="2400" dirty="0">
              <a:cs typeface="Calibri"/>
            </a:endParaRPr>
          </a:p>
        </p:txBody>
      </p:sp>
      <p:sp>
        <p:nvSpPr>
          <p:cNvPr id="5" name="TextBox 4">
            <a:extLst>
              <a:ext uri="{FF2B5EF4-FFF2-40B4-BE49-F238E27FC236}">
                <a16:creationId xmlns:a16="http://schemas.microsoft.com/office/drawing/2014/main" id="{F2887378-4301-47A5-A313-CE1CE8D2E9E1}"/>
              </a:ext>
            </a:extLst>
          </p:cNvPr>
          <p:cNvSpPr txBox="1"/>
          <p:nvPr/>
        </p:nvSpPr>
        <p:spPr>
          <a:xfrm>
            <a:off x="1218170" y="2742985"/>
            <a:ext cx="740272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Courier New"/>
                <a:cs typeface="Courier New"/>
              </a:rPr>
              <a:t>UPDATE </a:t>
            </a:r>
            <a:r>
              <a:rPr lang="en-US" sz="2000" dirty="0" err="1">
                <a:latin typeface="Courier New"/>
                <a:cs typeface="Courier New"/>
              </a:rPr>
              <a:t>string_tbl</a:t>
            </a:r>
            <a:endParaRPr lang="en-US" sz="2000" dirty="0">
              <a:latin typeface="Courier New"/>
              <a:cs typeface="Courier New"/>
            </a:endParaRPr>
          </a:p>
          <a:p>
            <a:r>
              <a:rPr lang="en-US" sz="2000" dirty="0">
                <a:latin typeface="Courier New"/>
                <a:cs typeface="Courier New"/>
              </a:rPr>
              <a:t>SET text_fld = 'This string doesn't work';</a:t>
            </a:r>
          </a:p>
        </p:txBody>
      </p:sp>
      <p:sp>
        <p:nvSpPr>
          <p:cNvPr id="6" name="TextBox 5">
            <a:extLst>
              <a:ext uri="{FF2B5EF4-FFF2-40B4-BE49-F238E27FC236}">
                <a16:creationId xmlns:a16="http://schemas.microsoft.com/office/drawing/2014/main" id="{DC7CBB52-B8FA-4DAA-B849-94C3A1623F9D}"/>
              </a:ext>
            </a:extLst>
          </p:cNvPr>
          <p:cNvSpPr txBox="1"/>
          <p:nvPr/>
        </p:nvSpPr>
        <p:spPr>
          <a:xfrm>
            <a:off x="1218170" y="5095102"/>
            <a:ext cx="1036319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err="1">
                <a:latin typeface="Courier New"/>
                <a:cs typeface="Courier New"/>
              </a:rPr>
              <a:t>mysql</a:t>
            </a:r>
            <a:r>
              <a:rPr lang="en-US" sz="2000" dirty="0">
                <a:latin typeface="Courier New"/>
                <a:cs typeface="Courier New"/>
              </a:rPr>
              <a:t>&gt; UPDATE </a:t>
            </a:r>
            <a:r>
              <a:rPr lang="en-US" sz="2000" dirty="0" err="1">
                <a:latin typeface="Courier New"/>
                <a:cs typeface="Courier New"/>
              </a:rPr>
              <a:t>string_tbl</a:t>
            </a:r>
            <a:endParaRPr lang="en-US" sz="2000" dirty="0">
              <a:latin typeface="Courier New"/>
              <a:cs typeface="Courier New"/>
            </a:endParaRPr>
          </a:p>
          <a:p>
            <a:r>
              <a:rPr lang="en-US" sz="2000" dirty="0">
                <a:latin typeface="Courier New"/>
                <a:cs typeface="Courier New"/>
              </a:rPr>
              <a:t>    -&gt; SET </a:t>
            </a:r>
            <a:r>
              <a:rPr lang="en-US" sz="2000" dirty="0" err="1">
                <a:latin typeface="Courier New"/>
                <a:cs typeface="Courier New"/>
              </a:rPr>
              <a:t>text_fld</a:t>
            </a:r>
            <a:r>
              <a:rPr lang="en-US" sz="2000" dirty="0">
                <a:latin typeface="Courier New"/>
                <a:cs typeface="Courier New"/>
              </a:rPr>
              <a:t> = 'This string </a:t>
            </a:r>
            <a:r>
              <a:rPr lang="en-US" sz="2000" dirty="0" err="1">
                <a:latin typeface="Courier New"/>
                <a:cs typeface="Courier New"/>
              </a:rPr>
              <a:t>didn</a:t>
            </a:r>
            <a:r>
              <a:rPr lang="en-US" sz="2000" dirty="0">
                <a:latin typeface="Courier New"/>
                <a:cs typeface="Courier New"/>
              </a:rPr>
              <a:t>''t work, but it does now'</a:t>
            </a:r>
          </a:p>
        </p:txBody>
      </p:sp>
    </p:spTree>
    <p:extLst>
      <p:ext uri="{BB962C8B-B14F-4D97-AF65-F5344CB8AC3E}">
        <p14:creationId xmlns:p14="http://schemas.microsoft.com/office/powerpoint/2010/main" val="2682933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227" y="632855"/>
            <a:ext cx="10515600" cy="563564"/>
          </a:xfrm>
        </p:spPr>
        <p:txBody>
          <a:bodyPr>
            <a:normAutofit fontScale="90000"/>
          </a:bodyPr>
          <a:lstStyle/>
          <a:p>
            <a:r>
              <a:rPr lang="en-US">
                <a:cs typeface="Calibri"/>
              </a:rPr>
              <a:t>Including Special Characters</a:t>
            </a:r>
            <a:endParaRPr lang="en-US" dirty="0">
              <a:cs typeface="Calibri"/>
            </a:endParaRPr>
          </a:p>
        </p:txBody>
      </p:sp>
      <p:sp>
        <p:nvSpPr>
          <p:cNvPr id="3" name="Content Placeholder 2"/>
          <p:cNvSpPr>
            <a:spLocks noGrp="1"/>
          </p:cNvSpPr>
          <p:nvPr>
            <p:ph idx="1"/>
          </p:nvPr>
        </p:nvSpPr>
        <p:spPr>
          <a:xfrm>
            <a:off x="734197" y="1424052"/>
            <a:ext cx="9969844" cy="924423"/>
          </a:xfrm>
        </p:spPr>
        <p:txBody>
          <a:bodyPr vert="horz" lIns="91440" tIns="45720" rIns="91440" bIns="45720" rtlCol="0" anchor="t">
            <a:normAutofit/>
          </a:bodyPr>
          <a:lstStyle/>
          <a:p>
            <a:pPr marL="0" indent="0">
              <a:lnSpc>
                <a:spcPct val="100000"/>
              </a:lnSpc>
              <a:spcBef>
                <a:spcPts val="0"/>
              </a:spcBef>
              <a:buNone/>
              <a:defRPr/>
            </a:pPr>
            <a:r>
              <a:rPr lang="en-US" sz="2400">
                <a:cs typeface="Calibri"/>
              </a:rPr>
              <a:t>We can include characters with accent marks, such as é or ö, using the ASCII character set.</a:t>
            </a:r>
          </a:p>
        </p:txBody>
      </p:sp>
      <p:graphicFrame>
        <p:nvGraphicFramePr>
          <p:cNvPr id="7" name="Table 7">
            <a:extLst>
              <a:ext uri="{FF2B5EF4-FFF2-40B4-BE49-F238E27FC236}">
                <a16:creationId xmlns:a16="http://schemas.microsoft.com/office/drawing/2014/main" id="{6D0369C0-24D8-4687-B12B-FC3DB2DF4CDE}"/>
              </a:ext>
            </a:extLst>
          </p:cNvPr>
          <p:cNvGraphicFramePr>
            <a:graphicFrameLocks noGrp="1"/>
          </p:cNvGraphicFramePr>
          <p:nvPr>
            <p:extLst>
              <p:ext uri="{D42A27DB-BD31-4B8C-83A1-F6EECF244321}">
                <p14:modId xmlns:p14="http://schemas.microsoft.com/office/powerpoint/2010/main" val="2168266335"/>
              </p:ext>
            </p:extLst>
          </p:nvPr>
        </p:nvGraphicFramePr>
        <p:xfrm>
          <a:off x="1302607" y="2636108"/>
          <a:ext cx="7759750" cy="2346960"/>
        </p:xfrm>
        <a:graphic>
          <a:graphicData uri="http://schemas.openxmlformats.org/drawingml/2006/table">
            <a:tbl>
              <a:tblPr bandRow="1">
                <a:tableStyleId>{1FECB4D8-DB02-4DC6-A0A2-4F2EBAE1DC90}</a:tableStyleId>
              </a:tblPr>
              <a:tblGrid>
                <a:gridCol w="7759750">
                  <a:extLst>
                    <a:ext uri="{9D8B030D-6E8A-4147-A177-3AD203B41FA5}">
                      <a16:colId xmlns:a16="http://schemas.microsoft.com/office/drawing/2014/main" val="3421403586"/>
                    </a:ext>
                  </a:extLst>
                </a:gridCol>
              </a:tblGrid>
              <a:tr h="326571">
                <a:tc>
                  <a:txBody>
                    <a:bodyPr/>
                    <a:lstStyle/>
                    <a:p>
                      <a:r>
                        <a:rPr lang="en-US" sz="1600" dirty="0" err="1">
                          <a:latin typeface="Courier New"/>
                        </a:rPr>
                        <a:t>mysql</a:t>
                      </a:r>
                      <a:r>
                        <a:rPr lang="en-US" sz="1600" dirty="0">
                          <a:latin typeface="Courier New"/>
                        </a:rPr>
                        <a:t>&gt; SELECT CHAR(128,129,130,131,132,133,134,135,136,137);</a:t>
                      </a:r>
                    </a:p>
                  </a:txBody>
                  <a:tcPr/>
                </a:tc>
                <a:extLst>
                  <a:ext uri="{0D108BD9-81ED-4DB2-BD59-A6C34878D82A}">
                    <a16:rowId xmlns:a16="http://schemas.microsoft.com/office/drawing/2014/main" val="2704317741"/>
                  </a:ext>
                </a:extLst>
              </a:tr>
              <a:tr h="326571">
                <a:tc>
                  <a:txBody>
                    <a:bodyPr/>
                    <a:lstStyle/>
                    <a:p>
                      <a:r>
                        <a:rPr lang="en-US" sz="1600" dirty="0">
                          <a:latin typeface="Courier New"/>
                        </a:rPr>
                        <a:t>+-----------------------------------------------------------+</a:t>
                      </a:r>
                    </a:p>
                  </a:txBody>
                  <a:tcPr/>
                </a:tc>
                <a:extLst>
                  <a:ext uri="{0D108BD9-81ED-4DB2-BD59-A6C34878D82A}">
                    <a16:rowId xmlns:a16="http://schemas.microsoft.com/office/drawing/2014/main" val="1253522363"/>
                  </a:ext>
                </a:extLst>
              </a:tr>
              <a:tr h="326571">
                <a:tc>
                  <a:txBody>
                    <a:bodyPr/>
                    <a:lstStyle/>
                    <a:p>
                      <a:r>
                        <a:rPr lang="en-US" sz="1600" dirty="0">
                          <a:latin typeface="Courier New"/>
                        </a:rPr>
                        <a:t>| CHAR</a:t>
                      </a:r>
                      <a:r>
                        <a:rPr lang="en-US" sz="1600" b="0" i="0" u="none" strike="noStrike" noProof="0" dirty="0">
                          <a:latin typeface="Courier New"/>
                        </a:rPr>
                        <a:t>(128,129,130,131,132,133,134,135,136,137)             |</a:t>
                      </a:r>
                      <a:endParaRPr lang="en-US" sz="1600" dirty="0">
                        <a:latin typeface="Courier New"/>
                      </a:endParaRPr>
                    </a:p>
                  </a:txBody>
                  <a:tcPr/>
                </a:tc>
                <a:extLst>
                  <a:ext uri="{0D108BD9-81ED-4DB2-BD59-A6C34878D82A}">
                    <a16:rowId xmlns:a16="http://schemas.microsoft.com/office/drawing/2014/main" val="3537441838"/>
                  </a:ext>
                </a:extLst>
              </a:tr>
              <a:tr h="326571">
                <a:tc>
                  <a:txBody>
                    <a:bodyPr/>
                    <a:lstStyle/>
                    <a:p>
                      <a:pPr lvl="0" algn="l">
                        <a:lnSpc>
                          <a:spcPct val="100000"/>
                        </a:lnSpc>
                        <a:spcBef>
                          <a:spcPts val="0"/>
                        </a:spcBef>
                        <a:spcAft>
                          <a:spcPts val="0"/>
                        </a:spcAft>
                        <a:buNone/>
                      </a:pPr>
                      <a:r>
                        <a:rPr lang="en-US" sz="1600" b="0" i="0" u="none" strike="noStrike" noProof="0" dirty="0">
                          <a:latin typeface="Courier New"/>
                        </a:rPr>
                        <a:t>+-----------------------------------------------------------+</a:t>
                      </a:r>
                    </a:p>
                  </a:txBody>
                  <a:tcPr/>
                </a:tc>
                <a:extLst>
                  <a:ext uri="{0D108BD9-81ED-4DB2-BD59-A6C34878D82A}">
                    <a16:rowId xmlns:a16="http://schemas.microsoft.com/office/drawing/2014/main" val="2583904412"/>
                  </a:ext>
                </a:extLst>
              </a:tr>
              <a:tr h="326571">
                <a:tc>
                  <a:txBody>
                    <a:bodyPr/>
                    <a:lstStyle/>
                    <a:p>
                      <a:pPr lvl="0" algn="l">
                        <a:lnSpc>
                          <a:spcPct val="100000"/>
                        </a:lnSpc>
                        <a:spcBef>
                          <a:spcPts val="0"/>
                        </a:spcBef>
                        <a:spcAft>
                          <a:spcPts val="0"/>
                        </a:spcAft>
                        <a:buNone/>
                      </a:pPr>
                      <a:r>
                        <a:rPr lang="en-US" sz="1600" b="0" i="0" u="none" strike="noStrike" noProof="0" dirty="0">
                          <a:latin typeface="Courier New"/>
                        </a:rPr>
                        <a:t>| </a:t>
                      </a:r>
                      <a:r>
                        <a:rPr lang="en-US" sz="1600" b="0" i="0" u="none" strike="noStrike" noProof="0" dirty="0" err="1">
                          <a:latin typeface="Courier New"/>
                        </a:rPr>
                        <a:t>Çüéâäàåçêë</a:t>
                      </a:r>
                      <a:r>
                        <a:rPr lang="en-US" sz="1600" b="0" i="0" u="none" strike="noStrike" noProof="0" dirty="0">
                          <a:latin typeface="Courier New"/>
                        </a:rPr>
                        <a:t>                                                |</a:t>
                      </a:r>
                    </a:p>
                  </a:txBody>
                  <a:tcPr/>
                </a:tc>
                <a:extLst>
                  <a:ext uri="{0D108BD9-81ED-4DB2-BD59-A6C34878D82A}">
                    <a16:rowId xmlns:a16="http://schemas.microsoft.com/office/drawing/2014/main" val="3927772133"/>
                  </a:ext>
                </a:extLst>
              </a:tr>
              <a:tr h="326571">
                <a:tc>
                  <a:txBody>
                    <a:bodyPr/>
                    <a:lstStyle/>
                    <a:p>
                      <a:pPr lvl="0" algn="l">
                        <a:lnSpc>
                          <a:spcPct val="100000"/>
                        </a:lnSpc>
                        <a:spcBef>
                          <a:spcPts val="0"/>
                        </a:spcBef>
                        <a:spcAft>
                          <a:spcPts val="0"/>
                        </a:spcAft>
                        <a:buNone/>
                      </a:pPr>
                      <a:r>
                        <a:rPr lang="en-US" sz="1600" b="0" i="0" u="none" strike="noStrike" noProof="0" dirty="0">
                          <a:latin typeface="Courier New"/>
                        </a:rPr>
                        <a:t>+-----------------------------------------------------------+</a:t>
                      </a:r>
                      <a:endParaRPr lang="en-US" sz="1600" dirty="0">
                        <a:latin typeface="Courier New"/>
                      </a:endParaRPr>
                    </a:p>
                  </a:txBody>
                  <a:tcPr/>
                </a:tc>
                <a:extLst>
                  <a:ext uri="{0D108BD9-81ED-4DB2-BD59-A6C34878D82A}">
                    <a16:rowId xmlns:a16="http://schemas.microsoft.com/office/drawing/2014/main" val="4008486363"/>
                  </a:ext>
                </a:extLst>
              </a:tr>
              <a:tr h="326571">
                <a:tc>
                  <a:txBody>
                    <a:bodyPr/>
                    <a:lstStyle/>
                    <a:p>
                      <a:pPr lvl="0" algn="l">
                        <a:lnSpc>
                          <a:spcPct val="100000"/>
                        </a:lnSpc>
                        <a:spcBef>
                          <a:spcPts val="0"/>
                        </a:spcBef>
                        <a:spcAft>
                          <a:spcPts val="0"/>
                        </a:spcAft>
                        <a:buNone/>
                      </a:pPr>
                      <a:r>
                        <a:rPr lang="en-US" sz="1600" b="0" i="0" u="none" strike="noStrike" noProof="0" dirty="0">
                          <a:latin typeface="Courier New"/>
                        </a:rPr>
                        <a:t>1 row in set (0.01 sec)</a:t>
                      </a:r>
                    </a:p>
                  </a:txBody>
                  <a:tcPr/>
                </a:tc>
                <a:extLst>
                  <a:ext uri="{0D108BD9-81ED-4DB2-BD59-A6C34878D82A}">
                    <a16:rowId xmlns:a16="http://schemas.microsoft.com/office/drawing/2014/main" val="648411499"/>
                  </a:ext>
                </a:extLst>
              </a:tr>
            </a:tbl>
          </a:graphicData>
        </a:graphic>
      </p:graphicFrame>
    </p:spTree>
    <p:extLst>
      <p:ext uri="{BB962C8B-B14F-4D97-AF65-F5344CB8AC3E}">
        <p14:creationId xmlns:p14="http://schemas.microsoft.com/office/powerpoint/2010/main" val="166288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227" y="632855"/>
            <a:ext cx="10515600" cy="563564"/>
          </a:xfrm>
        </p:spPr>
        <p:txBody>
          <a:bodyPr>
            <a:normAutofit fontScale="90000"/>
          </a:bodyPr>
          <a:lstStyle/>
          <a:p>
            <a:r>
              <a:rPr lang="en-US" dirty="0">
                <a:cs typeface="Calibri"/>
              </a:rPr>
              <a:t>String Functions that Return Numbers</a:t>
            </a:r>
            <a:endParaRPr lang="en-US" dirty="0"/>
          </a:p>
        </p:txBody>
      </p:sp>
      <p:sp>
        <p:nvSpPr>
          <p:cNvPr id="3" name="Content Placeholder 2"/>
          <p:cNvSpPr>
            <a:spLocks noGrp="1"/>
          </p:cNvSpPr>
          <p:nvPr>
            <p:ph idx="1"/>
          </p:nvPr>
        </p:nvSpPr>
        <p:spPr>
          <a:xfrm>
            <a:off x="734197" y="1347281"/>
            <a:ext cx="9969844" cy="869968"/>
          </a:xfrm>
        </p:spPr>
        <p:txBody>
          <a:bodyPr vert="horz" lIns="91440" tIns="45720" rIns="91440" bIns="45720" rtlCol="0" anchor="t">
            <a:normAutofit/>
          </a:bodyPr>
          <a:lstStyle/>
          <a:p>
            <a:pPr marL="0" indent="0">
              <a:lnSpc>
                <a:spcPct val="100000"/>
              </a:lnSpc>
              <a:spcBef>
                <a:spcPts val="0"/>
              </a:spcBef>
              <a:buNone/>
              <a:defRPr/>
            </a:pPr>
            <a:r>
              <a:rPr lang="en-US" sz="2400" dirty="0">
                <a:cs typeface="Calibri"/>
              </a:rPr>
              <a:t>We can use the </a:t>
            </a:r>
            <a:r>
              <a:rPr lang="en-US" sz="2400" dirty="0">
                <a:latin typeface="Courier New"/>
                <a:cs typeface="Calibri"/>
              </a:rPr>
              <a:t>length()</a:t>
            </a:r>
            <a:r>
              <a:rPr lang="en-US" sz="2400" dirty="0">
                <a:cs typeface="Calibri"/>
              </a:rPr>
              <a:t> function to find how many characters are in a string.</a:t>
            </a:r>
          </a:p>
        </p:txBody>
      </p:sp>
      <p:graphicFrame>
        <p:nvGraphicFramePr>
          <p:cNvPr id="7" name="Table 7">
            <a:extLst>
              <a:ext uri="{FF2B5EF4-FFF2-40B4-BE49-F238E27FC236}">
                <a16:creationId xmlns:a16="http://schemas.microsoft.com/office/drawing/2014/main" id="{6D0369C0-24D8-4687-B12B-FC3DB2DF4CDE}"/>
              </a:ext>
            </a:extLst>
          </p:cNvPr>
          <p:cNvGraphicFramePr>
            <a:graphicFrameLocks noGrp="1"/>
          </p:cNvGraphicFramePr>
          <p:nvPr>
            <p:extLst>
              <p:ext uri="{D42A27DB-BD31-4B8C-83A1-F6EECF244321}">
                <p14:modId xmlns:p14="http://schemas.microsoft.com/office/powerpoint/2010/main" val="4095841880"/>
              </p:ext>
            </p:extLst>
          </p:nvPr>
        </p:nvGraphicFramePr>
        <p:xfrm>
          <a:off x="1475528" y="3719303"/>
          <a:ext cx="7195653" cy="2011680"/>
        </p:xfrm>
        <a:graphic>
          <a:graphicData uri="http://schemas.openxmlformats.org/drawingml/2006/table">
            <a:tbl>
              <a:tblPr bandRow="1">
                <a:tableStyleId>{1FECB4D8-DB02-4DC6-A0A2-4F2EBAE1DC90}</a:tableStyleId>
              </a:tblPr>
              <a:tblGrid>
                <a:gridCol w="2398551">
                  <a:extLst>
                    <a:ext uri="{9D8B030D-6E8A-4147-A177-3AD203B41FA5}">
                      <a16:colId xmlns:a16="http://schemas.microsoft.com/office/drawing/2014/main" val="3421403586"/>
                    </a:ext>
                  </a:extLst>
                </a:gridCol>
                <a:gridCol w="2398551">
                  <a:extLst>
                    <a:ext uri="{9D8B030D-6E8A-4147-A177-3AD203B41FA5}">
                      <a16:colId xmlns:a16="http://schemas.microsoft.com/office/drawing/2014/main" val="522689529"/>
                    </a:ext>
                  </a:extLst>
                </a:gridCol>
                <a:gridCol w="2398551">
                  <a:extLst>
                    <a:ext uri="{9D8B030D-6E8A-4147-A177-3AD203B41FA5}">
                      <a16:colId xmlns:a16="http://schemas.microsoft.com/office/drawing/2014/main" val="2177170535"/>
                    </a:ext>
                  </a:extLst>
                </a:gridCol>
              </a:tblGrid>
              <a:tr h="320040">
                <a:tc gridSpan="3">
                  <a:txBody>
                    <a:bodyPr/>
                    <a:lstStyle/>
                    <a:p>
                      <a:r>
                        <a:rPr lang="en-US" sz="1600" dirty="0">
                          <a:latin typeface="Courier New"/>
                        </a:rPr>
                        <a:t>+-----------------------------------------------------+</a:t>
                      </a:r>
                    </a:p>
                  </a:txBody>
                  <a:tcPr/>
                </a:tc>
                <a:tc hMerge="1">
                  <a:txBody>
                    <a:bodyPr/>
                    <a:lstStyle/>
                    <a:p>
                      <a:endParaRPr lang="en-US" dirty="0">
                        <a:latin typeface="Courier New"/>
                      </a:endParaRPr>
                    </a:p>
                  </a:txBody>
                  <a:tcPr/>
                </a:tc>
                <a:tc hMerge="1">
                  <a:txBody>
                    <a:bodyPr/>
                    <a:lstStyle/>
                    <a:p>
                      <a:endParaRPr lang="en-US" dirty="0">
                        <a:latin typeface="Courier New"/>
                      </a:endParaRPr>
                    </a:p>
                  </a:txBody>
                  <a:tcPr/>
                </a:tc>
                <a:extLst>
                  <a:ext uri="{0D108BD9-81ED-4DB2-BD59-A6C34878D82A}">
                    <a16:rowId xmlns:a16="http://schemas.microsoft.com/office/drawing/2014/main" val="1253522363"/>
                  </a:ext>
                </a:extLst>
              </a:tr>
              <a:tr h="320040">
                <a:tc>
                  <a:txBody>
                    <a:bodyPr/>
                    <a:lstStyle/>
                    <a:p>
                      <a:r>
                        <a:rPr lang="en-US" sz="1600" dirty="0">
                          <a:latin typeface="Courier New"/>
                        </a:rPr>
                        <a:t>| </a:t>
                      </a:r>
                      <a:r>
                        <a:rPr lang="en-US" sz="1600" dirty="0" err="1">
                          <a:latin typeface="Courier New"/>
                        </a:rPr>
                        <a:t>char_length</a:t>
                      </a:r>
                      <a:r>
                        <a:rPr lang="en-US" sz="1600" b="0" i="0" u="none" strike="noStrike" noProof="0" dirty="0">
                          <a:latin typeface="Courier New"/>
                        </a:rPr>
                        <a:t>  |</a:t>
                      </a:r>
                      <a:endParaRPr lang="en-US" sz="1600" dirty="0">
                        <a:latin typeface="Courier New"/>
                      </a:endParaRPr>
                    </a:p>
                  </a:txBody>
                  <a:tcPr/>
                </a:tc>
                <a:tc>
                  <a:txBody>
                    <a:bodyPr/>
                    <a:lstStyle/>
                    <a:p>
                      <a:r>
                        <a:rPr lang="en-US" sz="1600" dirty="0" err="1">
                          <a:latin typeface="Courier New"/>
                        </a:rPr>
                        <a:t>varchar_length</a:t>
                      </a:r>
                      <a:r>
                        <a:rPr lang="en-US" sz="1600" dirty="0">
                          <a:latin typeface="Courier New"/>
                        </a:rPr>
                        <a:t> |</a:t>
                      </a:r>
                    </a:p>
                  </a:txBody>
                  <a:tcPr/>
                </a:tc>
                <a:tc>
                  <a:txBody>
                    <a:bodyPr/>
                    <a:lstStyle/>
                    <a:p>
                      <a:r>
                        <a:rPr lang="en-US" sz="1600" dirty="0" err="1">
                          <a:latin typeface="Courier New"/>
                        </a:rPr>
                        <a:t>text_length</a:t>
                      </a:r>
                      <a:r>
                        <a:rPr lang="en-US" sz="1600" baseline="0" dirty="0">
                          <a:latin typeface="Courier New"/>
                        </a:rPr>
                        <a:t>    |</a:t>
                      </a:r>
                      <a:endParaRPr lang="en-US" sz="1600" dirty="0">
                        <a:latin typeface="Courier New"/>
                      </a:endParaRPr>
                    </a:p>
                  </a:txBody>
                  <a:tcPr/>
                </a:tc>
                <a:extLst>
                  <a:ext uri="{0D108BD9-81ED-4DB2-BD59-A6C34878D82A}">
                    <a16:rowId xmlns:a16="http://schemas.microsoft.com/office/drawing/2014/main" val="3537441838"/>
                  </a:ext>
                </a:extLst>
              </a:tr>
              <a:tr h="320040">
                <a:tc gridSpan="3">
                  <a:txBody>
                    <a:bodyPr/>
                    <a:lstStyle/>
                    <a:p>
                      <a:pPr lvl="0" algn="l">
                        <a:lnSpc>
                          <a:spcPct val="100000"/>
                        </a:lnSpc>
                        <a:spcBef>
                          <a:spcPts val="0"/>
                        </a:spcBef>
                        <a:spcAft>
                          <a:spcPts val="0"/>
                        </a:spcAft>
                        <a:buNone/>
                      </a:pPr>
                      <a:r>
                        <a:rPr lang="en-US" sz="1600" b="0" i="0" u="none" strike="noStrike" noProof="0" dirty="0">
                          <a:latin typeface="Courier New"/>
                        </a:rPr>
                        <a:t>+-----------------------------------------------------+</a:t>
                      </a:r>
                    </a:p>
                  </a:txBody>
                  <a:tcPr/>
                </a:tc>
                <a:tc hMerge="1">
                  <a:txBody>
                    <a:bodyPr/>
                    <a:lstStyle/>
                    <a:p>
                      <a:pPr lvl="0" algn="l">
                        <a:lnSpc>
                          <a:spcPct val="100000"/>
                        </a:lnSpc>
                        <a:spcBef>
                          <a:spcPts val="0"/>
                        </a:spcBef>
                        <a:spcAft>
                          <a:spcPts val="0"/>
                        </a:spcAft>
                        <a:buNone/>
                      </a:pPr>
                      <a:endParaRPr lang="en-US" sz="1800" b="0" i="0" u="none" strike="noStrike" noProof="0" dirty="0">
                        <a:latin typeface="Courier New"/>
                      </a:endParaRPr>
                    </a:p>
                  </a:txBody>
                  <a:tcPr/>
                </a:tc>
                <a:tc hMerge="1">
                  <a:txBody>
                    <a:bodyPr/>
                    <a:lstStyle/>
                    <a:p>
                      <a:pPr lvl="0" algn="l">
                        <a:lnSpc>
                          <a:spcPct val="100000"/>
                        </a:lnSpc>
                        <a:spcBef>
                          <a:spcPts val="0"/>
                        </a:spcBef>
                        <a:spcAft>
                          <a:spcPts val="0"/>
                        </a:spcAft>
                        <a:buNone/>
                      </a:pPr>
                      <a:endParaRPr lang="en-US" sz="1800" b="0" i="0" u="none" strike="noStrike" noProof="0" dirty="0">
                        <a:latin typeface="Courier New"/>
                      </a:endParaRPr>
                    </a:p>
                  </a:txBody>
                  <a:tcPr/>
                </a:tc>
                <a:extLst>
                  <a:ext uri="{0D108BD9-81ED-4DB2-BD59-A6C34878D82A}">
                    <a16:rowId xmlns:a16="http://schemas.microsoft.com/office/drawing/2014/main" val="2583904412"/>
                  </a:ext>
                </a:extLst>
              </a:tr>
              <a:tr h="320040">
                <a:tc>
                  <a:txBody>
                    <a:bodyPr/>
                    <a:lstStyle/>
                    <a:p>
                      <a:pPr lvl="0" algn="l">
                        <a:lnSpc>
                          <a:spcPct val="100000"/>
                        </a:lnSpc>
                        <a:spcBef>
                          <a:spcPts val="0"/>
                        </a:spcBef>
                        <a:spcAft>
                          <a:spcPts val="0"/>
                        </a:spcAft>
                        <a:buNone/>
                      </a:pPr>
                      <a:r>
                        <a:rPr lang="en-US" sz="1600" b="0" i="0" u="none" strike="noStrike" noProof="0" dirty="0">
                          <a:latin typeface="Courier New"/>
                        </a:rPr>
                        <a:t>|           28 |</a:t>
                      </a:r>
                    </a:p>
                  </a:txBody>
                  <a:tcPr/>
                </a:tc>
                <a:tc>
                  <a:txBody>
                    <a:bodyPr/>
                    <a:lstStyle/>
                    <a:p>
                      <a:pPr lvl="0" algn="l">
                        <a:lnSpc>
                          <a:spcPct val="100000"/>
                        </a:lnSpc>
                        <a:spcBef>
                          <a:spcPts val="0"/>
                        </a:spcBef>
                        <a:spcAft>
                          <a:spcPts val="0"/>
                        </a:spcAft>
                        <a:buNone/>
                      </a:pPr>
                      <a:r>
                        <a:rPr lang="en-US" sz="1600" b="0" i="0" u="none" strike="noStrike" noProof="0" dirty="0">
                          <a:latin typeface="Courier New"/>
                        </a:rPr>
                        <a:t>            28</a:t>
                      </a:r>
                      <a:r>
                        <a:rPr lang="en-US" sz="1600" b="0" i="0" u="none" strike="noStrike" baseline="0" noProof="0" dirty="0">
                          <a:latin typeface="Courier New"/>
                        </a:rPr>
                        <a:t> |</a:t>
                      </a:r>
                      <a:endParaRPr lang="en-US" sz="1600" b="0" i="0" u="none" strike="noStrike" noProof="0" dirty="0">
                        <a:latin typeface="Courier New"/>
                      </a:endParaRPr>
                    </a:p>
                  </a:txBody>
                  <a:tcPr/>
                </a:tc>
                <a:tc>
                  <a:txBody>
                    <a:bodyPr/>
                    <a:lstStyle/>
                    <a:p>
                      <a:pPr lvl="0" algn="l">
                        <a:lnSpc>
                          <a:spcPct val="100000"/>
                        </a:lnSpc>
                        <a:spcBef>
                          <a:spcPts val="0"/>
                        </a:spcBef>
                        <a:spcAft>
                          <a:spcPts val="0"/>
                        </a:spcAft>
                        <a:buNone/>
                      </a:pPr>
                      <a:r>
                        <a:rPr lang="en-US" sz="1600" b="0" i="0" u="none" strike="noStrike" noProof="0" dirty="0">
                          <a:latin typeface="Courier New"/>
                        </a:rPr>
                        <a:t>            28</a:t>
                      </a:r>
                      <a:r>
                        <a:rPr lang="en-US" sz="1600" b="0" i="0" u="none" strike="noStrike" baseline="0" noProof="0" dirty="0">
                          <a:latin typeface="Courier New"/>
                        </a:rPr>
                        <a:t> |</a:t>
                      </a:r>
                      <a:endParaRPr lang="en-US" sz="1600" b="0" i="0" u="none" strike="noStrike" noProof="0" dirty="0">
                        <a:latin typeface="Courier New"/>
                      </a:endParaRPr>
                    </a:p>
                  </a:txBody>
                  <a:tcPr/>
                </a:tc>
                <a:extLst>
                  <a:ext uri="{0D108BD9-81ED-4DB2-BD59-A6C34878D82A}">
                    <a16:rowId xmlns:a16="http://schemas.microsoft.com/office/drawing/2014/main" val="3927772133"/>
                  </a:ext>
                </a:extLst>
              </a:tr>
              <a:tr h="320040">
                <a:tc gridSpan="3">
                  <a:txBody>
                    <a:bodyPr/>
                    <a:lstStyle/>
                    <a:p>
                      <a:pPr lvl="0" algn="l">
                        <a:lnSpc>
                          <a:spcPct val="100000"/>
                        </a:lnSpc>
                        <a:spcBef>
                          <a:spcPts val="0"/>
                        </a:spcBef>
                        <a:spcAft>
                          <a:spcPts val="0"/>
                        </a:spcAft>
                        <a:buNone/>
                      </a:pPr>
                      <a:r>
                        <a:rPr lang="en-US" sz="1600" b="0" i="0" u="none" strike="noStrike" noProof="0" dirty="0">
                          <a:latin typeface="Courier New"/>
                        </a:rPr>
                        <a:t>+-----------------------------------------------------+</a:t>
                      </a:r>
                      <a:endParaRPr lang="en-US" sz="1600" dirty="0">
                        <a:latin typeface="Courier New"/>
                      </a:endParaRPr>
                    </a:p>
                  </a:txBody>
                  <a:tcPr/>
                </a:tc>
                <a:tc hMerge="1">
                  <a:txBody>
                    <a:bodyPr/>
                    <a:lstStyle/>
                    <a:p>
                      <a:pPr lvl="0" algn="l">
                        <a:lnSpc>
                          <a:spcPct val="100000"/>
                        </a:lnSpc>
                        <a:spcBef>
                          <a:spcPts val="0"/>
                        </a:spcBef>
                        <a:spcAft>
                          <a:spcPts val="0"/>
                        </a:spcAft>
                        <a:buNone/>
                      </a:pPr>
                      <a:endParaRPr lang="en-US" dirty="0">
                        <a:latin typeface="Courier New"/>
                      </a:endParaRPr>
                    </a:p>
                  </a:txBody>
                  <a:tcPr/>
                </a:tc>
                <a:tc hMerge="1">
                  <a:txBody>
                    <a:bodyPr/>
                    <a:lstStyle/>
                    <a:p>
                      <a:pPr lvl="0" algn="l">
                        <a:lnSpc>
                          <a:spcPct val="100000"/>
                        </a:lnSpc>
                        <a:spcBef>
                          <a:spcPts val="0"/>
                        </a:spcBef>
                        <a:spcAft>
                          <a:spcPts val="0"/>
                        </a:spcAft>
                        <a:buNone/>
                      </a:pPr>
                      <a:endParaRPr lang="en-US" dirty="0">
                        <a:latin typeface="Courier New"/>
                      </a:endParaRPr>
                    </a:p>
                  </a:txBody>
                  <a:tcPr/>
                </a:tc>
                <a:extLst>
                  <a:ext uri="{0D108BD9-81ED-4DB2-BD59-A6C34878D82A}">
                    <a16:rowId xmlns:a16="http://schemas.microsoft.com/office/drawing/2014/main" val="4008486363"/>
                  </a:ext>
                </a:extLst>
              </a:tr>
              <a:tr h="320040">
                <a:tc gridSpan="3">
                  <a:txBody>
                    <a:bodyPr/>
                    <a:lstStyle/>
                    <a:p>
                      <a:pPr lvl="0" algn="l">
                        <a:lnSpc>
                          <a:spcPct val="100000"/>
                        </a:lnSpc>
                        <a:spcBef>
                          <a:spcPts val="0"/>
                        </a:spcBef>
                        <a:spcAft>
                          <a:spcPts val="0"/>
                        </a:spcAft>
                        <a:buNone/>
                      </a:pPr>
                      <a:r>
                        <a:rPr lang="en-US" sz="1600" b="0" i="0" u="none" strike="noStrike" noProof="0" dirty="0">
                          <a:latin typeface="Courier New"/>
                        </a:rPr>
                        <a:t>1 row in set (0.00 sec)</a:t>
                      </a:r>
                    </a:p>
                  </a:txBody>
                  <a:tcPr/>
                </a:tc>
                <a:tc hMerge="1">
                  <a:txBody>
                    <a:bodyPr/>
                    <a:lstStyle/>
                    <a:p>
                      <a:pPr lvl="0" algn="l">
                        <a:lnSpc>
                          <a:spcPct val="100000"/>
                        </a:lnSpc>
                        <a:spcBef>
                          <a:spcPts val="0"/>
                        </a:spcBef>
                        <a:spcAft>
                          <a:spcPts val="0"/>
                        </a:spcAft>
                        <a:buNone/>
                      </a:pPr>
                      <a:endParaRPr lang="en-US" sz="1800" b="0" i="0" u="none" strike="noStrike" noProof="0" dirty="0">
                        <a:latin typeface="Courier New"/>
                      </a:endParaRPr>
                    </a:p>
                  </a:txBody>
                  <a:tcPr/>
                </a:tc>
                <a:tc hMerge="1">
                  <a:txBody>
                    <a:bodyPr/>
                    <a:lstStyle/>
                    <a:p>
                      <a:pPr lvl="0" algn="l">
                        <a:lnSpc>
                          <a:spcPct val="100000"/>
                        </a:lnSpc>
                        <a:spcBef>
                          <a:spcPts val="0"/>
                        </a:spcBef>
                        <a:spcAft>
                          <a:spcPts val="0"/>
                        </a:spcAft>
                        <a:buNone/>
                      </a:pPr>
                      <a:endParaRPr lang="en-US" sz="1800" b="0" i="0" u="none" strike="noStrike" noProof="0" dirty="0">
                        <a:latin typeface="Courier New"/>
                      </a:endParaRPr>
                    </a:p>
                  </a:txBody>
                  <a:tcPr/>
                </a:tc>
                <a:extLst>
                  <a:ext uri="{0D108BD9-81ED-4DB2-BD59-A6C34878D82A}">
                    <a16:rowId xmlns:a16="http://schemas.microsoft.com/office/drawing/2014/main" val="648411499"/>
                  </a:ext>
                </a:extLst>
              </a:tr>
            </a:tbl>
          </a:graphicData>
        </a:graphic>
      </p:graphicFrame>
      <p:sp>
        <p:nvSpPr>
          <p:cNvPr id="4" name="Rectangle 3"/>
          <p:cNvSpPr/>
          <p:nvPr/>
        </p:nvSpPr>
        <p:spPr>
          <a:xfrm>
            <a:off x="1015092" y="2368111"/>
            <a:ext cx="7737021" cy="1200329"/>
          </a:xfrm>
          <a:prstGeom prst="rect">
            <a:avLst/>
          </a:prstGeom>
        </p:spPr>
        <p:txBody>
          <a:bodyPr wrap="square">
            <a:spAutoFit/>
          </a:bodyPr>
          <a:lstStyle/>
          <a:p>
            <a:pPr lvl="0">
              <a:defRPr/>
            </a:pPr>
            <a:r>
              <a:rPr lang="en-US" dirty="0">
                <a:latin typeface="Courier New"/>
                <a:ea typeface="Courier New" charset="0"/>
                <a:cs typeface="Courier New"/>
              </a:rPr>
              <a:t>	</a:t>
            </a:r>
            <a:r>
              <a:rPr lang="en-US" dirty="0" err="1">
                <a:latin typeface="Courier New"/>
                <a:ea typeface="Courier New" charset="0"/>
                <a:cs typeface="Courier New"/>
              </a:rPr>
              <a:t>mysql</a:t>
            </a:r>
            <a:r>
              <a:rPr lang="en-US" dirty="0">
                <a:latin typeface="Courier New"/>
                <a:ea typeface="Courier New" charset="0"/>
                <a:cs typeface="Courier New"/>
              </a:rPr>
              <a:t>&gt; SELECT LENGTH(</a:t>
            </a:r>
            <a:r>
              <a:rPr lang="en-US" dirty="0" err="1">
                <a:latin typeface="Courier New"/>
                <a:ea typeface="Courier New" charset="0"/>
                <a:cs typeface="Courier New"/>
              </a:rPr>
              <a:t>char_fld</a:t>
            </a:r>
            <a:r>
              <a:rPr lang="en-US" dirty="0">
                <a:latin typeface="Courier New"/>
                <a:ea typeface="Courier New" charset="0"/>
                <a:cs typeface="Courier New"/>
              </a:rPr>
              <a:t>) </a:t>
            </a:r>
            <a:r>
              <a:rPr lang="en-US" dirty="0" err="1">
                <a:latin typeface="Courier New"/>
                <a:ea typeface="Courier New" charset="0"/>
                <a:cs typeface="Courier New"/>
              </a:rPr>
              <a:t>char_length</a:t>
            </a:r>
            <a:r>
              <a:rPr lang="en-US" dirty="0">
                <a:latin typeface="Courier New"/>
                <a:ea typeface="Courier New" charset="0"/>
                <a:cs typeface="Courier New"/>
              </a:rPr>
              <a:t>,</a:t>
            </a:r>
          </a:p>
          <a:p>
            <a:pPr>
              <a:defRPr/>
            </a:pPr>
            <a:r>
              <a:rPr lang="en-US" dirty="0">
                <a:latin typeface="Courier New"/>
                <a:ea typeface="Courier New" charset="0"/>
                <a:cs typeface="Courier New"/>
              </a:rPr>
              <a:t>	    -&gt;   LENGTH(</a:t>
            </a:r>
            <a:r>
              <a:rPr lang="en-US" dirty="0" err="1">
                <a:latin typeface="Courier New"/>
                <a:ea typeface="Courier New" charset="0"/>
                <a:cs typeface="Courier New"/>
              </a:rPr>
              <a:t>vchar_fld</a:t>
            </a:r>
            <a:r>
              <a:rPr lang="en-US" dirty="0">
                <a:latin typeface="Courier New"/>
                <a:ea typeface="Courier New" charset="0"/>
                <a:cs typeface="Courier New"/>
              </a:rPr>
              <a:t>) </a:t>
            </a:r>
            <a:r>
              <a:rPr lang="en-US" dirty="0" err="1">
                <a:latin typeface="Courier New"/>
                <a:ea typeface="Courier New" charset="0"/>
                <a:cs typeface="Courier New"/>
              </a:rPr>
              <a:t>varchar_length</a:t>
            </a:r>
            <a:r>
              <a:rPr lang="en-US" dirty="0">
                <a:latin typeface="Courier New"/>
                <a:ea typeface="Courier New" charset="0"/>
                <a:cs typeface="Courier New"/>
              </a:rPr>
              <a:t>,</a:t>
            </a:r>
          </a:p>
          <a:p>
            <a:pPr>
              <a:defRPr/>
            </a:pPr>
            <a:r>
              <a:rPr lang="en-US" dirty="0">
                <a:latin typeface="Courier New"/>
                <a:ea typeface="Courier New" charset="0"/>
                <a:cs typeface="Courier New"/>
              </a:rPr>
              <a:t>	    -&gt;   LENGTH (</a:t>
            </a:r>
            <a:r>
              <a:rPr lang="en-US" dirty="0" err="1">
                <a:latin typeface="Courier New"/>
                <a:ea typeface="Courier New" charset="0"/>
                <a:cs typeface="Courier New"/>
              </a:rPr>
              <a:t>text_fld</a:t>
            </a:r>
            <a:r>
              <a:rPr lang="en-US" dirty="0">
                <a:latin typeface="Courier New"/>
                <a:ea typeface="Courier New" charset="0"/>
                <a:cs typeface="Courier New"/>
              </a:rPr>
              <a:t>) </a:t>
            </a:r>
            <a:r>
              <a:rPr lang="en-US" dirty="0" err="1">
                <a:latin typeface="Courier New"/>
                <a:ea typeface="Courier New" charset="0"/>
                <a:cs typeface="Courier New"/>
              </a:rPr>
              <a:t>text_length</a:t>
            </a:r>
            <a:endParaRPr lang="en-US" dirty="0">
              <a:latin typeface="Courier New"/>
              <a:ea typeface="Courier New" charset="0"/>
              <a:cs typeface="Courier New" charset="0"/>
            </a:endParaRPr>
          </a:p>
          <a:p>
            <a:pPr>
              <a:defRPr/>
            </a:pPr>
            <a:r>
              <a:rPr lang="en-US" dirty="0">
                <a:latin typeface="Courier New"/>
                <a:ea typeface="Courier New" charset="0"/>
                <a:cs typeface="Courier New"/>
              </a:rPr>
              <a:t>	    -&gt; FROM </a:t>
            </a:r>
            <a:r>
              <a:rPr lang="en-US" dirty="0" err="1">
                <a:latin typeface="Courier New"/>
                <a:ea typeface="Courier New" charset="0"/>
                <a:cs typeface="Courier New"/>
              </a:rPr>
              <a:t>string_tbl</a:t>
            </a:r>
            <a:r>
              <a:rPr lang="en-US" dirty="0">
                <a:latin typeface="Courier New"/>
                <a:ea typeface="Courier New" charset="0"/>
                <a:cs typeface="Courier New"/>
              </a:rPr>
              <a:t>;</a:t>
            </a:r>
          </a:p>
        </p:txBody>
      </p:sp>
    </p:spTree>
    <p:extLst>
      <p:ext uri="{BB962C8B-B14F-4D97-AF65-F5344CB8AC3E}">
        <p14:creationId xmlns:p14="http://schemas.microsoft.com/office/powerpoint/2010/main" val="3533435998"/>
      </p:ext>
    </p:extLst>
  </p:cSld>
  <p:clrMapOvr>
    <a:masterClrMapping/>
  </p:clrMapOvr>
</p:sld>
</file>

<file path=ppt/theme/theme1.xml><?xml version="1.0" encoding="utf-8"?>
<a:theme xmlns:a="http://schemas.openxmlformats.org/drawingml/2006/main" name="Office Theme">
  <a:themeElements>
    <a:clrScheme name="Custom 1">
      <a:dk1>
        <a:srgbClr val="023160"/>
      </a:dk1>
      <a:lt1>
        <a:sysClr val="window" lastClr="FFFFFF"/>
      </a:lt1>
      <a:dk2>
        <a:srgbClr val="023160"/>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4D97538E726494A833B9D72E2D24378" ma:contentTypeVersion="11" ma:contentTypeDescription="Create a new document." ma:contentTypeScope="" ma:versionID="d36dc3d931dd4eb4a5a184b49671d577">
  <xsd:schema xmlns:xsd="http://www.w3.org/2001/XMLSchema" xmlns:xs="http://www.w3.org/2001/XMLSchema" xmlns:p="http://schemas.microsoft.com/office/2006/metadata/properties" xmlns:ns2="585cf7ef-03f3-45fc-afc7-b6aa291d6457" xmlns:ns3="b2e0dfcf-80fa-4b9d-a247-a9bf92876911" targetNamespace="http://schemas.microsoft.com/office/2006/metadata/properties" ma:root="true" ma:fieldsID="52dc6a7bc78ea7fee864627c1dd39e87" ns2:_="" ns3:_="">
    <xsd:import namespace="585cf7ef-03f3-45fc-afc7-b6aa291d6457"/>
    <xsd:import namespace="b2e0dfcf-80fa-4b9d-a247-a9bf92876911"/>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Comments" minOccurs="0"/>
                <xsd:element ref="ns3:MediaServiceOCR" minOccurs="0"/>
                <xsd:element ref="ns3:EverythinginComp11andmegans1_x002f_2"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5cf7ef-03f3-45fc-afc7-b6aa291d645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b2e0dfcf-80fa-4b9d-a247-a9bf92876911"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Comments" ma:index="16" nillable="true" ma:displayName="Comments" ma:internalName="Comments">
      <xsd:simpleType>
        <xsd:restriction base="dms:Text">
          <xsd:maxLength value="255"/>
        </xsd:restriction>
      </xsd:simpleType>
    </xsd:element>
    <xsd:element name="MediaServiceOCR" ma:index="17" nillable="true" ma:displayName="MediaServiceOCR" ma:internalName="MediaServiceOCR" ma:readOnly="true">
      <xsd:simpleType>
        <xsd:restriction base="dms:Note">
          <xsd:maxLength value="255"/>
        </xsd:restriction>
      </xsd:simpleType>
    </xsd:element>
    <xsd:element name="EverythinginComp11andmegans1_x002f_2" ma:index="18" nillable="true" ma:displayName="Everything in Comp11 and megans 1/2 " ma:description="Everything in Comp11" ma:format="Dropdown" ma:internalName="EverythinginComp11andmegans1_x002f_2">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Comments xmlns="b2e0dfcf-80fa-4b9d-a247-a9bf92876911" xsi:nil="true"/>
    <EverythinginComp11andmegans1_x002f_2 xmlns="b2e0dfcf-80fa-4b9d-a247-a9bf92876911"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41D8371-DA38-4116-A8CC-EE39C51FFF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85cf7ef-03f3-45fc-afc7-b6aa291d6457"/>
    <ds:schemaRef ds:uri="b2e0dfcf-80fa-4b9d-a247-a9bf9287691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7658A99-FB86-4DCF-84BF-42ABEDA9A185}">
  <ds:schemaRefs>
    <ds:schemaRef ds:uri="http://schemas.microsoft.com/office/2006/metadata/properties"/>
    <ds:schemaRef ds:uri="http://purl.org/dc/dcmitype/"/>
    <ds:schemaRef ds:uri="http://www.w3.org/XML/1998/namespace"/>
    <ds:schemaRef ds:uri="http://schemas.microsoft.com/office/2006/documentManagement/types"/>
    <ds:schemaRef ds:uri="http://purl.org/dc/terms/"/>
    <ds:schemaRef ds:uri="http://purl.org/dc/elements/1.1/"/>
    <ds:schemaRef ds:uri="http://schemas.openxmlformats.org/package/2006/metadata/core-properties"/>
    <ds:schemaRef ds:uri="http://schemas.microsoft.com/office/infopath/2007/PartnerControls"/>
    <ds:schemaRef ds:uri="b2e0dfcf-80fa-4b9d-a247-a9bf92876911"/>
    <ds:schemaRef ds:uri="585cf7ef-03f3-45fc-afc7-b6aa291d6457"/>
  </ds:schemaRefs>
</ds:datastoreItem>
</file>

<file path=customXml/itemProps3.xml><?xml version="1.0" encoding="utf-8"?>
<ds:datastoreItem xmlns:ds="http://schemas.openxmlformats.org/officeDocument/2006/customXml" ds:itemID="{B5158B81-7FF9-4CC4-813B-87CC8EDF406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754</TotalTime>
  <Words>3924</Words>
  <Application>Microsoft Macintosh PowerPoint</Application>
  <PresentationFormat>Widescreen</PresentationFormat>
  <Paragraphs>545</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Courier</vt:lpstr>
      <vt:lpstr>Courier New</vt:lpstr>
      <vt:lpstr>Office Theme</vt:lpstr>
      <vt:lpstr>Learning SQL</vt:lpstr>
      <vt:lpstr>Topics Covered</vt:lpstr>
      <vt:lpstr>Recommendation before starting</vt:lpstr>
      <vt:lpstr>Working with String Data </vt:lpstr>
      <vt:lpstr>String Generation</vt:lpstr>
      <vt:lpstr>String Generation</vt:lpstr>
      <vt:lpstr>Including Single Quotes</vt:lpstr>
      <vt:lpstr>Including Special Characters</vt:lpstr>
      <vt:lpstr>String Functions that Return Numbers</vt:lpstr>
      <vt:lpstr>String Functions that Return Numbers</vt:lpstr>
      <vt:lpstr>String Functions that Return Numbers</vt:lpstr>
      <vt:lpstr>String Functions that Return Numbers</vt:lpstr>
      <vt:lpstr>String Functions that Return Numbers</vt:lpstr>
      <vt:lpstr>String Functions that Return Numbers</vt:lpstr>
      <vt:lpstr>String Functions that Return Numbers</vt:lpstr>
      <vt:lpstr>String Functions that Return Strings</vt:lpstr>
      <vt:lpstr>String Functions that Return Strings</vt:lpstr>
      <vt:lpstr>String Functions that Return Strings</vt:lpstr>
      <vt:lpstr>String Functions that Return Strings</vt:lpstr>
      <vt:lpstr>Working with Numeric Data</vt:lpstr>
      <vt:lpstr>Performing Arithmetic Functions</vt:lpstr>
      <vt:lpstr>Performing Arithmetic Functions</vt:lpstr>
      <vt:lpstr>Controlling Number Precision</vt:lpstr>
      <vt:lpstr>Controlling Number Precision</vt:lpstr>
      <vt:lpstr>Controlling Number Precision</vt:lpstr>
      <vt:lpstr>Handling Signed Data</vt:lpstr>
      <vt:lpstr>Working with Temporal Data</vt:lpstr>
      <vt:lpstr>Generating Temporal Data</vt:lpstr>
      <vt:lpstr>String-to-Date Conversions</vt:lpstr>
      <vt:lpstr>String-to-Date Conversions</vt:lpstr>
      <vt:lpstr>Functions for Generating Dates</vt:lpstr>
      <vt:lpstr>Functions for Generating Dates</vt:lpstr>
      <vt:lpstr>Temporal Functions that Return Dates</vt:lpstr>
      <vt:lpstr>Temporal Functions that Return Dates</vt:lpstr>
      <vt:lpstr>Temporal Functions that Return Dates</vt:lpstr>
      <vt:lpstr>Temporal Functions that Return Dates</vt:lpstr>
      <vt:lpstr>Temporal Functions that Return Numbers</vt:lpstr>
    </vt:vector>
  </TitlesOfParts>
  <Company>BYU-Idaho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Lowe, Debra</dc:creator>
  <cp:lastModifiedBy>Microsoft Office User</cp:lastModifiedBy>
  <cp:revision>448</cp:revision>
  <dcterms:created xsi:type="dcterms:W3CDTF">2020-11-10T20:05:16Z</dcterms:created>
  <dcterms:modified xsi:type="dcterms:W3CDTF">2020-12-08T04:20:49Z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0x010100A4D97538E726494A833B9D72E2D24378</vt:lpwstr>
  </property>
</Properties>
</file>