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73" r:id="rId5"/>
    <p:sldId id="274" r:id="rId6"/>
    <p:sldId id="275" r:id="rId7"/>
    <p:sldId id="278" r:id="rId8"/>
    <p:sldId id="277" r:id="rId9"/>
    <p:sldId id="276" r:id="rId10"/>
    <p:sldId id="279" r:id="rId11"/>
    <p:sldId id="280" r:id="rId12"/>
    <p:sldId id="281" r:id="rId13"/>
    <p:sldId id="282" r:id="rId14"/>
    <p:sldId id="283" r:id="rId15"/>
    <p:sldId id="284" r:id="rId16"/>
    <p:sldId id="285" r:id="rId17"/>
    <p:sldId id="286"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k Summary" id="{B2D4B2A6-9905-43C0-B807-A85C91B0D48A}">
          <p14:sldIdLst>
            <p14:sldId id="273"/>
            <p14:sldId id="274"/>
            <p14:sldId id="275"/>
            <p14:sldId id="278"/>
            <p14:sldId id="277"/>
            <p14:sldId id="276"/>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lane Richardson" initials="JR" lastIdx="1" clrIdx="0">
    <p:extLst>
      <p:ext uri="{19B8F6BF-5375-455C-9EA6-DF929625EA0E}">
        <p15:presenceInfo xmlns:p15="http://schemas.microsoft.com/office/powerpoint/2012/main" userId="a427a636329572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4CB35-F6F3-DF44-5CE8-DE1FF192EF13}" v="8580" dt="2020-12-08T01:33:41.264"/>
    <p1510:client id="{4B48597B-DEB2-724F-45C1-CB2CD53DCB1D}" v="27" dt="2020-12-01T19:14:08.013"/>
    <p1510:client id="{58813500-0E7E-6D5B-9336-DE2533E107D5}" v="2442" dt="2020-12-07T19:35:25.722"/>
    <p1510:client id="{F242A73A-5B91-0639-9E35-2A1054809BFF}" v="627" dt="2020-12-07T17:09:53.382"/>
    <p1510:client id="{FC430ABD-34D8-E1DE-38EE-8637D5310F1D}" v="4" dt="2020-12-01T18:52:47.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32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we, Debra" userId="S::dyingember@byui.edu::4f03d822-3c56-4d1e-b9d8-0aa54ea2b6d0" providerId="AD" clId="Web-{3024CB35-F6F3-DF44-5CE8-DE1FF192EF13}"/>
    <pc:docChg chg="addSld modSld modSection">
      <pc:chgData name="Lowe, Debra" userId="S::dyingember@byui.edu::4f03d822-3c56-4d1e-b9d8-0aa54ea2b6d0" providerId="AD" clId="Web-{3024CB35-F6F3-DF44-5CE8-DE1FF192EF13}" dt="2020-12-08T01:33:41.264" v="8530" actId="1076"/>
      <pc:docMkLst>
        <pc:docMk/>
      </pc:docMkLst>
      <pc:sldChg chg="addSp modSp">
        <pc:chgData name="Lowe, Debra" userId="S::dyingember@byui.edu::4f03d822-3c56-4d1e-b9d8-0aa54ea2b6d0" providerId="AD" clId="Web-{3024CB35-F6F3-DF44-5CE8-DE1FF192EF13}" dt="2020-12-07T22:27:50.129" v="567" actId="20577"/>
        <pc:sldMkLst>
          <pc:docMk/>
          <pc:sldMk cId="3316704933" sldId="279"/>
        </pc:sldMkLst>
        <pc:spChg chg="mod">
          <ac:chgData name="Lowe, Debra" userId="S::dyingember@byui.edu::4f03d822-3c56-4d1e-b9d8-0aa54ea2b6d0" providerId="AD" clId="Web-{3024CB35-F6F3-DF44-5CE8-DE1FF192EF13}" dt="2020-12-07T22:27:03.378" v="554" actId="20577"/>
          <ac:spMkLst>
            <pc:docMk/>
            <pc:sldMk cId="3316704933" sldId="279"/>
            <ac:spMk id="2" creationId="{46FF66FC-4075-4673-BFCC-F7C0BB6DAFF7}"/>
          </ac:spMkLst>
        </pc:spChg>
        <pc:spChg chg="mod">
          <ac:chgData name="Lowe, Debra" userId="S::dyingember@byui.edu::4f03d822-3c56-4d1e-b9d8-0aa54ea2b6d0" providerId="AD" clId="Web-{3024CB35-F6F3-DF44-5CE8-DE1FF192EF13}" dt="2020-12-07T22:27:50.129" v="567" actId="20577"/>
          <ac:spMkLst>
            <pc:docMk/>
            <pc:sldMk cId="3316704933" sldId="279"/>
            <ac:spMk id="4" creationId="{83B22641-D512-49B2-B448-13A1A303692E}"/>
          </ac:spMkLst>
        </pc:spChg>
        <pc:graphicFrameChg chg="add mod modGraphic">
          <ac:chgData name="Lowe, Debra" userId="S::dyingember@byui.edu::4f03d822-3c56-4d1e-b9d8-0aa54ea2b6d0" providerId="AD" clId="Web-{3024CB35-F6F3-DF44-5CE8-DE1FF192EF13}" dt="2020-12-07T22:23:04.556" v="300" actId="1076"/>
          <ac:graphicFrameMkLst>
            <pc:docMk/>
            <pc:sldMk cId="3316704933" sldId="279"/>
            <ac:graphicFrameMk id="6" creationId="{3D12AA3E-AFAC-4FDA-B872-F92FAF9387FA}"/>
          </ac:graphicFrameMkLst>
        </pc:graphicFrameChg>
      </pc:sldChg>
      <pc:sldChg chg="modSp add replId">
        <pc:chgData name="Lowe, Debra" userId="S::dyingember@byui.edu::4f03d822-3c56-4d1e-b9d8-0aa54ea2b6d0" providerId="AD" clId="Web-{3024CB35-F6F3-DF44-5CE8-DE1FF192EF13}" dt="2020-12-07T22:34:57.833" v="1019" actId="14100"/>
        <pc:sldMkLst>
          <pc:docMk/>
          <pc:sldMk cId="1941417405" sldId="280"/>
        </pc:sldMkLst>
        <pc:spChg chg="mod">
          <ac:chgData name="Lowe, Debra" userId="S::dyingember@byui.edu::4f03d822-3c56-4d1e-b9d8-0aa54ea2b6d0" providerId="AD" clId="Web-{3024CB35-F6F3-DF44-5CE8-DE1FF192EF13}" dt="2020-12-07T22:34:57.833" v="1019" actId="14100"/>
          <ac:spMkLst>
            <pc:docMk/>
            <pc:sldMk cId="1941417405" sldId="280"/>
            <ac:spMk id="2" creationId="{46FF66FC-4075-4673-BFCC-F7C0BB6DAFF7}"/>
          </ac:spMkLst>
        </pc:spChg>
        <pc:spChg chg="mod">
          <ac:chgData name="Lowe, Debra" userId="S::dyingember@byui.edu::4f03d822-3c56-4d1e-b9d8-0aa54ea2b6d0" providerId="AD" clId="Web-{3024CB35-F6F3-DF44-5CE8-DE1FF192EF13}" dt="2020-12-07T22:28:29.037" v="583" actId="20577"/>
          <ac:spMkLst>
            <pc:docMk/>
            <pc:sldMk cId="1941417405" sldId="280"/>
            <ac:spMk id="4" creationId="{83B22641-D512-49B2-B448-13A1A303692E}"/>
          </ac:spMkLst>
        </pc:spChg>
        <pc:graphicFrameChg chg="mod modGraphic">
          <ac:chgData name="Lowe, Debra" userId="S::dyingember@byui.edu::4f03d822-3c56-4d1e-b9d8-0aa54ea2b6d0" providerId="AD" clId="Web-{3024CB35-F6F3-DF44-5CE8-DE1FF192EF13}" dt="2020-12-07T22:30:53.089" v="781"/>
          <ac:graphicFrameMkLst>
            <pc:docMk/>
            <pc:sldMk cId="1941417405" sldId="280"/>
            <ac:graphicFrameMk id="6" creationId="{3D12AA3E-AFAC-4FDA-B872-F92FAF9387FA}"/>
          </ac:graphicFrameMkLst>
        </pc:graphicFrameChg>
      </pc:sldChg>
      <pc:sldChg chg="modSp add replId">
        <pc:chgData name="Lowe, Debra" userId="S::dyingember@byui.edu::4f03d822-3c56-4d1e-b9d8-0aa54ea2b6d0" providerId="AD" clId="Web-{3024CB35-F6F3-DF44-5CE8-DE1FF192EF13}" dt="2020-12-07T22:53:06.059" v="2060" actId="20577"/>
        <pc:sldMkLst>
          <pc:docMk/>
          <pc:sldMk cId="2269714652" sldId="281"/>
        </pc:sldMkLst>
        <pc:spChg chg="mod">
          <ac:chgData name="Lowe, Debra" userId="S::dyingember@byui.edu::4f03d822-3c56-4d1e-b9d8-0aa54ea2b6d0" providerId="AD" clId="Web-{3024CB35-F6F3-DF44-5CE8-DE1FF192EF13}" dt="2020-12-07T22:53:06.059" v="2060" actId="20577"/>
          <ac:spMkLst>
            <pc:docMk/>
            <pc:sldMk cId="2269714652" sldId="281"/>
            <ac:spMk id="2" creationId="{46FF66FC-4075-4673-BFCC-F7C0BB6DAFF7}"/>
          </ac:spMkLst>
        </pc:spChg>
        <pc:spChg chg="mod">
          <ac:chgData name="Lowe, Debra" userId="S::dyingember@byui.edu::4f03d822-3c56-4d1e-b9d8-0aa54ea2b6d0" providerId="AD" clId="Web-{3024CB35-F6F3-DF44-5CE8-DE1FF192EF13}" dt="2020-12-07T22:41:04.160" v="1045" actId="20577"/>
          <ac:spMkLst>
            <pc:docMk/>
            <pc:sldMk cId="2269714652" sldId="281"/>
            <ac:spMk id="4" creationId="{83B22641-D512-49B2-B448-13A1A303692E}"/>
          </ac:spMkLst>
        </pc:spChg>
      </pc:sldChg>
      <pc:sldChg chg="modSp add replId">
        <pc:chgData name="Lowe, Debra" userId="S::dyingember@byui.edu::4f03d822-3c56-4d1e-b9d8-0aa54ea2b6d0" providerId="AD" clId="Web-{3024CB35-F6F3-DF44-5CE8-DE1FF192EF13}" dt="2020-12-07T23:02:44.143" v="2508" actId="20577"/>
        <pc:sldMkLst>
          <pc:docMk/>
          <pc:sldMk cId="2773405702" sldId="282"/>
        </pc:sldMkLst>
        <pc:spChg chg="mod">
          <ac:chgData name="Lowe, Debra" userId="S::dyingember@byui.edu::4f03d822-3c56-4d1e-b9d8-0aa54ea2b6d0" providerId="AD" clId="Web-{3024CB35-F6F3-DF44-5CE8-DE1FF192EF13}" dt="2020-12-07T23:02:44.143" v="2508" actId="20577"/>
          <ac:spMkLst>
            <pc:docMk/>
            <pc:sldMk cId="2773405702" sldId="282"/>
            <ac:spMk id="2" creationId="{46FF66FC-4075-4673-BFCC-F7C0BB6DAFF7}"/>
          </ac:spMkLst>
        </pc:spChg>
        <pc:spChg chg="mod">
          <ac:chgData name="Lowe, Debra" userId="S::dyingember@byui.edu::4f03d822-3c56-4d1e-b9d8-0aa54ea2b6d0" providerId="AD" clId="Web-{3024CB35-F6F3-DF44-5CE8-DE1FF192EF13}" dt="2020-12-07T23:01:18.078" v="2325" actId="1076"/>
          <ac:spMkLst>
            <pc:docMk/>
            <pc:sldMk cId="2773405702" sldId="282"/>
            <ac:spMk id="4" creationId="{83B22641-D512-49B2-B448-13A1A303692E}"/>
          </ac:spMkLst>
        </pc:spChg>
        <pc:graphicFrameChg chg="mod modGraphic">
          <ac:chgData name="Lowe, Debra" userId="S::dyingember@byui.edu::4f03d822-3c56-4d1e-b9d8-0aa54ea2b6d0" providerId="AD" clId="Web-{3024CB35-F6F3-DF44-5CE8-DE1FF192EF13}" dt="2020-12-07T22:59:54.731" v="2293"/>
          <ac:graphicFrameMkLst>
            <pc:docMk/>
            <pc:sldMk cId="2773405702" sldId="282"/>
            <ac:graphicFrameMk id="6" creationId="{3D12AA3E-AFAC-4FDA-B872-F92FAF9387FA}"/>
          </ac:graphicFrameMkLst>
        </pc:graphicFrameChg>
      </pc:sldChg>
      <pc:sldChg chg="modSp add replId">
        <pc:chgData name="Lowe, Debra" userId="S::dyingember@byui.edu::4f03d822-3c56-4d1e-b9d8-0aa54ea2b6d0" providerId="AD" clId="Web-{3024CB35-F6F3-DF44-5CE8-DE1FF192EF13}" dt="2020-12-07T23:48:41.865" v="3562" actId="1076"/>
        <pc:sldMkLst>
          <pc:docMk/>
          <pc:sldMk cId="4079612409" sldId="283"/>
        </pc:sldMkLst>
        <pc:spChg chg="mod">
          <ac:chgData name="Lowe, Debra" userId="S::dyingember@byui.edu::4f03d822-3c56-4d1e-b9d8-0aa54ea2b6d0" providerId="AD" clId="Web-{3024CB35-F6F3-DF44-5CE8-DE1FF192EF13}" dt="2020-12-07T23:45:18.690" v="3245" actId="20577"/>
          <ac:spMkLst>
            <pc:docMk/>
            <pc:sldMk cId="4079612409" sldId="283"/>
            <ac:spMk id="2" creationId="{46FF66FC-4075-4673-BFCC-F7C0BB6DAFF7}"/>
          </ac:spMkLst>
        </pc:spChg>
        <pc:spChg chg="mod">
          <ac:chgData name="Lowe, Debra" userId="S::dyingember@byui.edu::4f03d822-3c56-4d1e-b9d8-0aa54ea2b6d0" providerId="AD" clId="Web-{3024CB35-F6F3-DF44-5CE8-DE1FF192EF13}" dt="2020-12-07T23:02:58.863" v="2511" actId="20577"/>
          <ac:spMkLst>
            <pc:docMk/>
            <pc:sldMk cId="4079612409" sldId="283"/>
            <ac:spMk id="4" creationId="{83B22641-D512-49B2-B448-13A1A303692E}"/>
          </ac:spMkLst>
        </pc:spChg>
        <pc:graphicFrameChg chg="mod modGraphic">
          <ac:chgData name="Lowe, Debra" userId="S::dyingember@byui.edu::4f03d822-3c56-4d1e-b9d8-0aa54ea2b6d0" providerId="AD" clId="Web-{3024CB35-F6F3-DF44-5CE8-DE1FF192EF13}" dt="2020-12-07T23:48:41.865" v="3562" actId="1076"/>
          <ac:graphicFrameMkLst>
            <pc:docMk/>
            <pc:sldMk cId="4079612409" sldId="283"/>
            <ac:graphicFrameMk id="6" creationId="{3D12AA3E-AFAC-4FDA-B872-F92FAF9387FA}"/>
          </ac:graphicFrameMkLst>
        </pc:graphicFrameChg>
      </pc:sldChg>
      <pc:sldChg chg="modSp add replId">
        <pc:chgData name="Lowe, Debra" userId="S::dyingember@byui.edu::4f03d822-3c56-4d1e-b9d8-0aa54ea2b6d0" providerId="AD" clId="Web-{3024CB35-F6F3-DF44-5CE8-DE1FF192EF13}" dt="2020-12-08T00:21:02.128" v="4474" actId="20577"/>
        <pc:sldMkLst>
          <pc:docMk/>
          <pc:sldMk cId="1930276565" sldId="284"/>
        </pc:sldMkLst>
        <pc:spChg chg="mod">
          <ac:chgData name="Lowe, Debra" userId="S::dyingember@byui.edu::4f03d822-3c56-4d1e-b9d8-0aa54ea2b6d0" providerId="AD" clId="Web-{3024CB35-F6F3-DF44-5CE8-DE1FF192EF13}" dt="2020-12-08T00:20:48.456" v="4467" actId="20577"/>
          <ac:spMkLst>
            <pc:docMk/>
            <pc:sldMk cId="1930276565" sldId="284"/>
            <ac:spMk id="2" creationId="{46FF66FC-4075-4673-BFCC-F7C0BB6DAFF7}"/>
          </ac:spMkLst>
        </pc:spChg>
        <pc:spChg chg="mod">
          <ac:chgData name="Lowe, Debra" userId="S::dyingember@byui.edu::4f03d822-3c56-4d1e-b9d8-0aa54ea2b6d0" providerId="AD" clId="Web-{3024CB35-F6F3-DF44-5CE8-DE1FF192EF13}" dt="2020-12-08T00:21:02.128" v="4474" actId="20577"/>
          <ac:spMkLst>
            <pc:docMk/>
            <pc:sldMk cId="1930276565" sldId="284"/>
            <ac:spMk id="4" creationId="{83B22641-D512-49B2-B448-13A1A303692E}"/>
          </ac:spMkLst>
        </pc:spChg>
        <pc:graphicFrameChg chg="mod modGraphic">
          <ac:chgData name="Lowe, Debra" userId="S::dyingember@byui.edu::4f03d822-3c56-4d1e-b9d8-0aa54ea2b6d0" providerId="AD" clId="Web-{3024CB35-F6F3-DF44-5CE8-DE1FF192EF13}" dt="2020-12-07T23:58:45.226" v="4228" actId="1076"/>
          <ac:graphicFrameMkLst>
            <pc:docMk/>
            <pc:sldMk cId="1930276565" sldId="284"/>
            <ac:graphicFrameMk id="6" creationId="{3D12AA3E-AFAC-4FDA-B872-F92FAF9387FA}"/>
          </ac:graphicFrameMkLst>
        </pc:graphicFrameChg>
      </pc:sldChg>
      <pc:sldChg chg="addSp delSp modSp add replId">
        <pc:chgData name="Lowe, Debra" userId="S::dyingember@byui.edu::4f03d822-3c56-4d1e-b9d8-0aa54ea2b6d0" providerId="AD" clId="Web-{3024CB35-F6F3-DF44-5CE8-DE1FF192EF13}" dt="2020-12-08T01:33:41.264" v="8530" actId="1076"/>
        <pc:sldMkLst>
          <pc:docMk/>
          <pc:sldMk cId="762900749" sldId="285"/>
        </pc:sldMkLst>
        <pc:spChg chg="mod">
          <ac:chgData name="Lowe, Debra" userId="S::dyingember@byui.edu::4f03d822-3c56-4d1e-b9d8-0aa54ea2b6d0" providerId="AD" clId="Web-{3024CB35-F6F3-DF44-5CE8-DE1FF192EF13}" dt="2020-12-08T00:30:31.901" v="5419" actId="20577"/>
          <ac:spMkLst>
            <pc:docMk/>
            <pc:sldMk cId="762900749" sldId="285"/>
            <ac:spMk id="2" creationId="{46FF66FC-4075-4673-BFCC-F7C0BB6DAFF7}"/>
          </ac:spMkLst>
        </pc:spChg>
        <pc:spChg chg="add mod">
          <ac:chgData name="Lowe, Debra" userId="S::dyingember@byui.edu::4f03d822-3c56-4d1e-b9d8-0aa54ea2b6d0" providerId="AD" clId="Web-{3024CB35-F6F3-DF44-5CE8-DE1FF192EF13}" dt="2020-12-08T01:33:17.670" v="8522" actId="20577"/>
          <ac:spMkLst>
            <pc:docMk/>
            <pc:sldMk cId="762900749" sldId="285"/>
            <ac:spMk id="5" creationId="{F1258C9D-BDE7-4969-97BF-8512F4A427C7}"/>
          </ac:spMkLst>
        </pc:spChg>
        <pc:graphicFrameChg chg="del mod">
          <ac:chgData name="Lowe, Debra" userId="S::dyingember@byui.edu::4f03d822-3c56-4d1e-b9d8-0aa54ea2b6d0" providerId="AD" clId="Web-{3024CB35-F6F3-DF44-5CE8-DE1FF192EF13}" dt="2020-12-08T00:31:24.152" v="5424"/>
          <ac:graphicFrameMkLst>
            <pc:docMk/>
            <pc:sldMk cId="762900749" sldId="285"/>
            <ac:graphicFrameMk id="6" creationId="{3D12AA3E-AFAC-4FDA-B872-F92FAF9387FA}"/>
          </ac:graphicFrameMkLst>
        </pc:graphicFrameChg>
        <pc:graphicFrameChg chg="add mod modGraphic">
          <ac:chgData name="Lowe, Debra" userId="S::dyingember@byui.edu::4f03d822-3c56-4d1e-b9d8-0aa54ea2b6d0" providerId="AD" clId="Web-{3024CB35-F6F3-DF44-5CE8-DE1FF192EF13}" dt="2020-12-08T01:33:41.264" v="8530" actId="1076"/>
          <ac:graphicFrameMkLst>
            <pc:docMk/>
            <pc:sldMk cId="762900749" sldId="285"/>
            <ac:graphicFrameMk id="9" creationId="{0555BCCC-BBF8-42A8-8FCE-2D973DA956B6}"/>
          </ac:graphicFrameMkLst>
        </pc:graphicFrameChg>
      </pc:sldChg>
      <pc:sldChg chg="addSp modSp add replId">
        <pc:chgData name="Lowe, Debra" userId="S::dyingember@byui.edu::4f03d822-3c56-4d1e-b9d8-0aa54ea2b6d0" providerId="AD" clId="Web-{3024CB35-F6F3-DF44-5CE8-DE1FF192EF13}" dt="2020-12-08T01:31:46.106" v="8433" actId="1076"/>
        <pc:sldMkLst>
          <pc:docMk/>
          <pc:sldMk cId="820400519" sldId="286"/>
        </pc:sldMkLst>
        <pc:spChg chg="mod">
          <ac:chgData name="Lowe, Debra" userId="S::dyingember@byui.edu::4f03d822-3c56-4d1e-b9d8-0aa54ea2b6d0" providerId="AD" clId="Web-{3024CB35-F6F3-DF44-5CE8-DE1FF192EF13}" dt="2020-12-08T00:43:25.082" v="6188" actId="14100"/>
          <ac:spMkLst>
            <pc:docMk/>
            <pc:sldMk cId="820400519" sldId="286"/>
            <ac:spMk id="2" creationId="{46FF66FC-4075-4673-BFCC-F7C0BB6DAFF7}"/>
          </ac:spMkLst>
        </pc:spChg>
        <pc:spChg chg="mod">
          <ac:chgData name="Lowe, Debra" userId="S::dyingember@byui.edu::4f03d822-3c56-4d1e-b9d8-0aa54ea2b6d0" providerId="AD" clId="Web-{3024CB35-F6F3-DF44-5CE8-DE1FF192EF13}" dt="2020-12-08T00:34:33.451" v="5570" actId="20577"/>
          <ac:spMkLst>
            <pc:docMk/>
            <pc:sldMk cId="820400519" sldId="286"/>
            <ac:spMk id="4" creationId="{83B22641-D512-49B2-B448-13A1A303692E}"/>
          </ac:spMkLst>
        </pc:spChg>
        <pc:spChg chg="mod">
          <ac:chgData name="Lowe, Debra" userId="S::dyingember@byui.edu::4f03d822-3c56-4d1e-b9d8-0aa54ea2b6d0" providerId="AD" clId="Web-{3024CB35-F6F3-DF44-5CE8-DE1FF192EF13}" dt="2020-12-08T01:31:42.184" v="8431" actId="20577"/>
          <ac:spMkLst>
            <pc:docMk/>
            <pc:sldMk cId="820400519" sldId="286"/>
            <ac:spMk id="5" creationId="{F1258C9D-BDE7-4969-97BF-8512F4A427C7}"/>
          </ac:spMkLst>
        </pc:spChg>
        <pc:graphicFrameChg chg="add mod modGraphic">
          <ac:chgData name="Lowe, Debra" userId="S::dyingember@byui.edu::4f03d822-3c56-4d1e-b9d8-0aa54ea2b6d0" providerId="AD" clId="Web-{3024CB35-F6F3-DF44-5CE8-DE1FF192EF13}" dt="2020-12-08T01:31:46.106" v="8433" actId="1076"/>
          <ac:graphicFrameMkLst>
            <pc:docMk/>
            <pc:sldMk cId="820400519" sldId="286"/>
            <ac:graphicFrameMk id="7" creationId="{5815EE7A-169F-4DA4-897F-50DE77046DD5}"/>
          </ac:graphicFrameMkLst>
        </pc:graphicFrameChg>
      </pc:sldChg>
      <pc:sldChg chg="addSp modSp add replId">
        <pc:chgData name="Lowe, Debra" userId="S::dyingember@byui.edu::4f03d822-3c56-4d1e-b9d8-0aa54ea2b6d0" providerId="AD" clId="Web-{3024CB35-F6F3-DF44-5CE8-DE1FF192EF13}" dt="2020-12-08T01:04:03.315" v="6889" actId="20577"/>
        <pc:sldMkLst>
          <pc:docMk/>
          <pc:sldMk cId="1045472143" sldId="287"/>
        </pc:sldMkLst>
        <pc:spChg chg="mod">
          <ac:chgData name="Lowe, Debra" userId="S::dyingember@byui.edu::4f03d822-3c56-4d1e-b9d8-0aa54ea2b6d0" providerId="AD" clId="Web-{3024CB35-F6F3-DF44-5CE8-DE1FF192EF13}" dt="2020-12-08T00:55:50.106" v="6685" actId="20577"/>
          <ac:spMkLst>
            <pc:docMk/>
            <pc:sldMk cId="1045472143" sldId="287"/>
            <ac:spMk id="2" creationId="{46FF66FC-4075-4673-BFCC-F7C0BB6DAFF7}"/>
          </ac:spMkLst>
        </pc:spChg>
        <pc:spChg chg="mod">
          <ac:chgData name="Lowe, Debra" userId="S::dyingember@byui.edu::4f03d822-3c56-4d1e-b9d8-0aa54ea2b6d0" providerId="AD" clId="Web-{3024CB35-F6F3-DF44-5CE8-DE1FF192EF13}" dt="2020-12-08T00:53:23.308" v="6680" actId="20577"/>
          <ac:spMkLst>
            <pc:docMk/>
            <pc:sldMk cId="1045472143" sldId="287"/>
            <ac:spMk id="4" creationId="{83B22641-D512-49B2-B448-13A1A303692E}"/>
          </ac:spMkLst>
        </pc:spChg>
        <pc:spChg chg="mod">
          <ac:chgData name="Lowe, Debra" userId="S::dyingember@byui.edu::4f03d822-3c56-4d1e-b9d8-0aa54ea2b6d0" providerId="AD" clId="Web-{3024CB35-F6F3-DF44-5CE8-DE1FF192EF13}" dt="2020-12-08T01:04:03.315" v="6889" actId="20577"/>
          <ac:spMkLst>
            <pc:docMk/>
            <pc:sldMk cId="1045472143" sldId="287"/>
            <ac:spMk id="5" creationId="{F1258C9D-BDE7-4969-97BF-8512F4A427C7}"/>
          </ac:spMkLst>
        </pc:spChg>
        <pc:graphicFrameChg chg="add mod modGraphic">
          <ac:chgData name="Lowe, Debra" userId="S::dyingember@byui.edu::4f03d822-3c56-4d1e-b9d8-0aa54ea2b6d0" providerId="AD" clId="Web-{3024CB35-F6F3-DF44-5CE8-DE1FF192EF13}" dt="2020-12-08T01:03:36.674" v="6856"/>
          <ac:graphicFrameMkLst>
            <pc:docMk/>
            <pc:sldMk cId="1045472143" sldId="287"/>
            <ac:graphicFrameMk id="7" creationId="{6B085A3B-67F4-4BBF-B69A-D25935B18C14}"/>
          </ac:graphicFrameMkLst>
        </pc:graphicFrameChg>
      </pc:sldChg>
      <pc:sldChg chg="addSp delSp modSp add replId">
        <pc:chgData name="Lowe, Debra" userId="S::dyingember@byui.edu::4f03d822-3c56-4d1e-b9d8-0aa54ea2b6d0" providerId="AD" clId="Web-{3024CB35-F6F3-DF44-5CE8-DE1FF192EF13}" dt="2020-12-08T01:30:00.027" v="8326" actId="14100"/>
        <pc:sldMkLst>
          <pc:docMk/>
          <pc:sldMk cId="2256094753" sldId="288"/>
        </pc:sldMkLst>
        <pc:spChg chg="mod">
          <ac:chgData name="Lowe, Debra" userId="S::dyingember@byui.edu::4f03d822-3c56-4d1e-b9d8-0aa54ea2b6d0" providerId="AD" clId="Web-{3024CB35-F6F3-DF44-5CE8-DE1FF192EF13}" dt="2020-12-08T01:30:00.027" v="8326" actId="14100"/>
          <ac:spMkLst>
            <pc:docMk/>
            <pc:sldMk cId="2256094753" sldId="288"/>
            <ac:spMk id="2" creationId="{46FF66FC-4075-4673-BFCC-F7C0BB6DAFF7}"/>
          </ac:spMkLst>
        </pc:spChg>
        <pc:spChg chg="mod">
          <ac:chgData name="Lowe, Debra" userId="S::dyingember@byui.edu::4f03d822-3c56-4d1e-b9d8-0aa54ea2b6d0" providerId="AD" clId="Web-{3024CB35-F6F3-DF44-5CE8-DE1FF192EF13}" dt="2020-12-08T01:05:31.129" v="6908" actId="20577"/>
          <ac:spMkLst>
            <pc:docMk/>
            <pc:sldMk cId="2256094753" sldId="288"/>
            <ac:spMk id="4" creationId="{83B22641-D512-49B2-B448-13A1A303692E}"/>
          </ac:spMkLst>
        </pc:spChg>
        <pc:spChg chg="del">
          <ac:chgData name="Lowe, Debra" userId="S::dyingember@byui.edu::4f03d822-3c56-4d1e-b9d8-0aa54ea2b6d0" providerId="AD" clId="Web-{3024CB35-F6F3-DF44-5CE8-DE1FF192EF13}" dt="2020-12-08T01:13:36.823" v="7271"/>
          <ac:spMkLst>
            <pc:docMk/>
            <pc:sldMk cId="2256094753" sldId="288"/>
            <ac:spMk id="5" creationId="{F1258C9D-BDE7-4969-97BF-8512F4A427C7}"/>
          </ac:spMkLst>
        </pc:spChg>
        <pc:graphicFrameChg chg="add mod modGraphic">
          <ac:chgData name="Lowe, Debra" userId="S::dyingember@byui.edu::4f03d822-3c56-4d1e-b9d8-0aa54ea2b6d0" providerId="AD" clId="Web-{3024CB35-F6F3-DF44-5CE8-DE1FF192EF13}" dt="2020-12-08T01:27:51.666" v="8201"/>
          <ac:graphicFrameMkLst>
            <pc:docMk/>
            <pc:sldMk cId="2256094753" sldId="288"/>
            <ac:graphicFrameMk id="6" creationId="{5A897C2A-52B4-4CC5-A445-435471A7DAEC}"/>
          </ac:graphicFrameMkLst>
        </pc:graphicFrameChg>
        <pc:graphicFrameChg chg="del">
          <ac:chgData name="Lowe, Debra" userId="S::dyingember@byui.edu::4f03d822-3c56-4d1e-b9d8-0aa54ea2b6d0" providerId="AD" clId="Web-{3024CB35-F6F3-DF44-5CE8-DE1FF192EF13}" dt="2020-12-08T01:13:15.401" v="7270"/>
          <ac:graphicFrameMkLst>
            <pc:docMk/>
            <pc:sldMk cId="2256094753" sldId="288"/>
            <ac:graphicFrameMk id="7" creationId="{6B085A3B-67F4-4BBF-B69A-D25935B18C14}"/>
          </ac:graphicFrameMkLst>
        </pc:graphicFrameChg>
      </pc:sldChg>
    </pc:docChg>
  </pc:docChgLst>
  <pc:docChgLst>
    <pc:chgData name="Lowe, Debra" userId="S::dyingember@byui.edu::4f03d822-3c56-4d1e-b9d8-0aa54ea2b6d0" providerId="AD" clId="Web-{F242A73A-5B91-0639-9E35-2A1054809BFF}"/>
    <pc:docChg chg="modSld">
      <pc:chgData name="Lowe, Debra" userId="S::dyingember@byui.edu::4f03d822-3c56-4d1e-b9d8-0aa54ea2b6d0" providerId="AD" clId="Web-{F242A73A-5B91-0639-9E35-2A1054809BFF}" dt="2020-12-07T17:09:53.382" v="623" actId="14100"/>
      <pc:docMkLst>
        <pc:docMk/>
      </pc:docMkLst>
      <pc:sldChg chg="modSp">
        <pc:chgData name="Lowe, Debra" userId="S::dyingember@byui.edu::4f03d822-3c56-4d1e-b9d8-0aa54ea2b6d0" providerId="AD" clId="Web-{F242A73A-5B91-0639-9E35-2A1054809BFF}" dt="2020-12-07T16:58:45.840" v="42" actId="20577"/>
        <pc:sldMkLst>
          <pc:docMk/>
          <pc:sldMk cId="1306073976" sldId="273"/>
        </pc:sldMkLst>
        <pc:spChg chg="mod">
          <ac:chgData name="Lowe, Debra" userId="S::dyingember@byui.edu::4f03d822-3c56-4d1e-b9d8-0aa54ea2b6d0" providerId="AD" clId="Web-{F242A73A-5B91-0639-9E35-2A1054809BFF}" dt="2020-12-07T16:58:45.840" v="42" actId="20577"/>
          <ac:spMkLst>
            <pc:docMk/>
            <pc:sldMk cId="1306073976" sldId="273"/>
            <ac:spMk id="3" creationId="{00000000-0000-0000-0000-000000000000}"/>
          </ac:spMkLst>
        </pc:spChg>
      </pc:sldChg>
      <pc:sldChg chg="modSp">
        <pc:chgData name="Lowe, Debra" userId="S::dyingember@byui.edu::4f03d822-3c56-4d1e-b9d8-0aa54ea2b6d0" providerId="AD" clId="Web-{F242A73A-5B91-0639-9E35-2A1054809BFF}" dt="2020-12-07T17:00:30.121" v="145" actId="20577"/>
        <pc:sldMkLst>
          <pc:docMk/>
          <pc:sldMk cId="3753349395" sldId="274"/>
        </pc:sldMkLst>
        <pc:spChg chg="mod">
          <ac:chgData name="Lowe, Debra" userId="S::dyingember@byui.edu::4f03d822-3c56-4d1e-b9d8-0aa54ea2b6d0" providerId="AD" clId="Web-{F242A73A-5B91-0639-9E35-2A1054809BFF}" dt="2020-12-07T17:00:30.121" v="145" actId="20577"/>
          <ac:spMkLst>
            <pc:docMk/>
            <pc:sldMk cId="3753349395" sldId="274"/>
            <ac:spMk id="3" creationId="{28A42D19-9933-491B-AE9F-3888B6A33F46}"/>
          </ac:spMkLst>
        </pc:spChg>
      </pc:sldChg>
      <pc:sldChg chg="addSp modSp">
        <pc:chgData name="Lowe, Debra" userId="S::dyingember@byui.edu::4f03d822-3c56-4d1e-b9d8-0aa54ea2b6d0" providerId="AD" clId="Web-{F242A73A-5B91-0639-9E35-2A1054809BFF}" dt="2020-12-07T17:09:53.382" v="623" actId="14100"/>
        <pc:sldMkLst>
          <pc:docMk/>
          <pc:sldMk cId="3413508084" sldId="275"/>
        </pc:sldMkLst>
        <pc:spChg chg="add mod">
          <ac:chgData name="Lowe, Debra" userId="S::dyingember@byui.edu::4f03d822-3c56-4d1e-b9d8-0aa54ea2b6d0" providerId="AD" clId="Web-{F242A73A-5B91-0639-9E35-2A1054809BFF}" dt="2020-12-07T17:09:34.226" v="613" actId="20577"/>
          <ac:spMkLst>
            <pc:docMk/>
            <pc:sldMk cId="3413508084" sldId="275"/>
            <ac:spMk id="2" creationId="{46FF66FC-4075-4673-BFCC-F7C0BB6DAFF7}"/>
          </ac:spMkLst>
        </pc:spChg>
        <pc:spChg chg="mod">
          <ac:chgData name="Lowe, Debra" userId="S::dyingember@byui.edu::4f03d822-3c56-4d1e-b9d8-0aa54ea2b6d0" providerId="AD" clId="Web-{F242A73A-5B91-0639-9E35-2A1054809BFF}" dt="2020-12-07T17:02:16.636" v="149" actId="20577"/>
          <ac:spMkLst>
            <pc:docMk/>
            <pc:sldMk cId="3413508084" sldId="275"/>
            <ac:spMk id="4" creationId="{83B22641-D512-49B2-B448-13A1A303692E}"/>
          </ac:spMkLst>
        </pc:spChg>
        <pc:spChg chg="add mod">
          <ac:chgData name="Lowe, Debra" userId="S::dyingember@byui.edu::4f03d822-3c56-4d1e-b9d8-0aa54ea2b6d0" providerId="AD" clId="Web-{F242A73A-5B91-0639-9E35-2A1054809BFF}" dt="2020-12-07T17:09:53.382" v="623" actId="14100"/>
          <ac:spMkLst>
            <pc:docMk/>
            <pc:sldMk cId="3413508084" sldId="275"/>
            <ac:spMk id="6" creationId="{76F687FF-83EC-424D-82F4-79F8E409562D}"/>
          </ac:spMkLst>
        </pc:spChg>
      </pc:sldChg>
    </pc:docChg>
  </pc:docChgLst>
  <pc:docChgLst>
    <pc:chgData name="Lowe, Debra" userId="S::dyingember@byui.edu::4f03d822-3c56-4d1e-b9d8-0aa54ea2b6d0" providerId="AD" clId="Web-{58813500-0E7E-6D5B-9336-DE2533E107D5}"/>
    <pc:docChg chg="addSld modSld modSection">
      <pc:chgData name="Lowe, Debra" userId="S::dyingember@byui.edu::4f03d822-3c56-4d1e-b9d8-0aa54ea2b6d0" providerId="AD" clId="Web-{58813500-0E7E-6D5B-9336-DE2533E107D5}" dt="2020-12-07T19:35:25.722" v="2438"/>
      <pc:docMkLst>
        <pc:docMk/>
      </pc:docMkLst>
      <pc:sldChg chg="addSp delSp modSp">
        <pc:chgData name="Lowe, Debra" userId="S::dyingember@byui.edu::4f03d822-3c56-4d1e-b9d8-0aa54ea2b6d0" providerId="AD" clId="Web-{58813500-0E7E-6D5B-9336-DE2533E107D5}" dt="2020-12-07T19:30:08.143" v="1557" actId="20577"/>
        <pc:sldMkLst>
          <pc:docMk/>
          <pc:sldMk cId="3413508084" sldId="275"/>
        </pc:sldMkLst>
        <pc:spChg chg="mod">
          <ac:chgData name="Lowe, Debra" userId="S::dyingember@byui.edu::4f03d822-3c56-4d1e-b9d8-0aa54ea2b6d0" providerId="AD" clId="Web-{58813500-0E7E-6D5B-9336-DE2533E107D5}" dt="2020-12-07T19:30:08.143" v="1557" actId="20577"/>
          <ac:spMkLst>
            <pc:docMk/>
            <pc:sldMk cId="3413508084" sldId="275"/>
            <ac:spMk id="2" creationId="{46FF66FC-4075-4673-BFCC-F7C0BB6DAFF7}"/>
          </ac:spMkLst>
        </pc:spChg>
        <pc:spChg chg="mod">
          <ac:chgData name="Lowe, Debra" userId="S::dyingember@byui.edu::4f03d822-3c56-4d1e-b9d8-0aa54ea2b6d0" providerId="AD" clId="Web-{58813500-0E7E-6D5B-9336-DE2533E107D5}" dt="2020-12-07T18:29:30.335" v="826" actId="14100"/>
          <ac:spMkLst>
            <pc:docMk/>
            <pc:sldMk cId="3413508084" sldId="275"/>
            <ac:spMk id="4" creationId="{83B22641-D512-49B2-B448-13A1A303692E}"/>
          </ac:spMkLst>
        </pc:spChg>
        <pc:spChg chg="mod">
          <ac:chgData name="Lowe, Debra" userId="S::dyingember@byui.edu::4f03d822-3c56-4d1e-b9d8-0aa54ea2b6d0" providerId="AD" clId="Web-{58813500-0E7E-6D5B-9336-DE2533E107D5}" dt="2020-12-07T18:26:23.954" v="709" actId="20577"/>
          <ac:spMkLst>
            <pc:docMk/>
            <pc:sldMk cId="3413508084" sldId="275"/>
            <ac:spMk id="6" creationId="{76F687FF-83EC-424D-82F4-79F8E409562D}"/>
          </ac:spMkLst>
        </pc:spChg>
        <pc:graphicFrameChg chg="add mod modGraphic">
          <ac:chgData name="Lowe, Debra" userId="S::dyingember@byui.edu::4f03d822-3c56-4d1e-b9d8-0aa54ea2b6d0" providerId="AD" clId="Web-{58813500-0E7E-6D5B-9336-DE2533E107D5}" dt="2020-12-07T19:25:52.924" v="1322"/>
          <ac:graphicFrameMkLst>
            <pc:docMk/>
            <pc:sldMk cId="3413508084" sldId="275"/>
            <ac:graphicFrameMk id="22" creationId="{0DF64743-A0D5-499D-B36D-7C0638ED2F02}"/>
          </ac:graphicFrameMkLst>
        </pc:graphicFrameChg>
        <pc:inkChg chg="add del">
          <ac:chgData name="Lowe, Debra" userId="S::dyingember@byui.edu::4f03d822-3c56-4d1e-b9d8-0aa54ea2b6d0" providerId="AD" clId="Web-{58813500-0E7E-6D5B-9336-DE2533E107D5}" dt="2020-12-07T18:00:05.884" v="69"/>
          <ac:inkMkLst>
            <pc:docMk/>
            <pc:sldMk cId="3413508084" sldId="275"/>
            <ac:inkMk id="5" creationId="{D255A86B-3B61-47F8-A814-1B0BEF593C49}"/>
          </ac:inkMkLst>
        </pc:inkChg>
        <pc:inkChg chg="add del">
          <ac:chgData name="Lowe, Debra" userId="S::dyingember@byui.edu::4f03d822-3c56-4d1e-b9d8-0aa54ea2b6d0" providerId="AD" clId="Web-{58813500-0E7E-6D5B-9336-DE2533E107D5}" dt="2020-12-07T18:00:22.010" v="72"/>
          <ac:inkMkLst>
            <pc:docMk/>
            <pc:sldMk cId="3413508084" sldId="275"/>
            <ac:inkMk id="8" creationId="{339360A0-40B4-4043-9700-DC04B3BD7D84}"/>
          </ac:inkMkLst>
        </pc:inkChg>
        <pc:inkChg chg="add del">
          <ac:chgData name="Lowe, Debra" userId="S::dyingember@byui.edu::4f03d822-3c56-4d1e-b9d8-0aa54ea2b6d0" providerId="AD" clId="Web-{58813500-0E7E-6D5B-9336-DE2533E107D5}" dt="2020-12-07T18:00:33.901" v="76"/>
          <ac:inkMkLst>
            <pc:docMk/>
            <pc:sldMk cId="3413508084" sldId="275"/>
            <ac:inkMk id="9" creationId="{AB9B11A0-D0DF-41D3-9920-B50EF5EA9D4D}"/>
          </ac:inkMkLst>
        </pc:inkChg>
        <pc:inkChg chg="add del">
          <ac:chgData name="Lowe, Debra" userId="S::dyingember@byui.edu::4f03d822-3c56-4d1e-b9d8-0aa54ea2b6d0" providerId="AD" clId="Web-{58813500-0E7E-6D5B-9336-DE2533E107D5}" dt="2020-12-07T18:00:29.885" v="75"/>
          <ac:inkMkLst>
            <pc:docMk/>
            <pc:sldMk cId="3413508084" sldId="275"/>
            <ac:inkMk id="10" creationId="{9693F778-04E9-49CD-9353-AE3270326C57}"/>
          </ac:inkMkLst>
        </pc:inkChg>
        <pc:inkChg chg="add del">
          <ac:chgData name="Lowe, Debra" userId="S::dyingember@byui.edu::4f03d822-3c56-4d1e-b9d8-0aa54ea2b6d0" providerId="AD" clId="Web-{58813500-0E7E-6D5B-9336-DE2533E107D5}" dt="2020-12-07T18:00:55.745" v="80"/>
          <ac:inkMkLst>
            <pc:docMk/>
            <pc:sldMk cId="3413508084" sldId="275"/>
            <ac:inkMk id="12" creationId="{C50E2FC7-97E0-4605-A715-F9F6B50CF42C}"/>
          </ac:inkMkLst>
        </pc:inkChg>
        <pc:inkChg chg="add del">
          <ac:chgData name="Lowe, Debra" userId="S::dyingember@byui.edu::4f03d822-3c56-4d1e-b9d8-0aa54ea2b6d0" providerId="AD" clId="Web-{58813500-0E7E-6D5B-9336-DE2533E107D5}" dt="2020-12-07T18:01:18.168" v="85"/>
          <ac:inkMkLst>
            <pc:docMk/>
            <pc:sldMk cId="3413508084" sldId="275"/>
            <ac:inkMk id="14" creationId="{F2E9D4B6-2351-475A-ABCE-25DCACF86503}"/>
          </ac:inkMkLst>
        </pc:inkChg>
        <pc:inkChg chg="add del">
          <ac:chgData name="Lowe, Debra" userId="S::dyingember@byui.edu::4f03d822-3c56-4d1e-b9d8-0aa54ea2b6d0" providerId="AD" clId="Web-{58813500-0E7E-6D5B-9336-DE2533E107D5}" dt="2020-12-07T18:01:33.637" v="89"/>
          <ac:inkMkLst>
            <pc:docMk/>
            <pc:sldMk cId="3413508084" sldId="275"/>
            <ac:inkMk id="16" creationId="{32074E5A-E4A2-4722-A10A-972BC7FC1D70}"/>
          </ac:inkMkLst>
        </pc:inkChg>
        <pc:inkChg chg="add del">
          <ac:chgData name="Lowe, Debra" userId="S::dyingember@byui.edu::4f03d822-3c56-4d1e-b9d8-0aa54ea2b6d0" providerId="AD" clId="Web-{58813500-0E7E-6D5B-9336-DE2533E107D5}" dt="2020-12-07T18:01:55.763" v="93"/>
          <ac:inkMkLst>
            <pc:docMk/>
            <pc:sldMk cId="3413508084" sldId="275"/>
            <ac:inkMk id="18" creationId="{371EDDA5-308D-48A4-A498-0FE4CB2F983C}"/>
          </ac:inkMkLst>
        </pc:inkChg>
        <pc:cxnChg chg="add del">
          <ac:chgData name="Lowe, Debra" userId="S::dyingember@byui.edu::4f03d822-3c56-4d1e-b9d8-0aa54ea2b6d0" providerId="AD" clId="Web-{58813500-0E7E-6D5B-9336-DE2533E107D5}" dt="2020-12-07T18:00:34.401" v="77"/>
          <ac:cxnSpMkLst>
            <pc:docMk/>
            <pc:sldMk cId="3413508084" sldId="275"/>
            <ac:cxnSpMk id="7" creationId="{2A08F45B-DF59-4238-9177-E43B305F4B28}"/>
          </ac:cxnSpMkLst>
        </pc:cxnChg>
        <pc:cxnChg chg="add del">
          <ac:chgData name="Lowe, Debra" userId="S::dyingember@byui.edu::4f03d822-3c56-4d1e-b9d8-0aa54ea2b6d0" providerId="AD" clId="Web-{58813500-0E7E-6D5B-9336-DE2533E107D5}" dt="2020-12-07T18:00:58.808" v="81"/>
          <ac:cxnSpMkLst>
            <pc:docMk/>
            <pc:sldMk cId="3413508084" sldId="275"/>
            <ac:cxnSpMk id="11" creationId="{1CA2E556-E9EB-4584-A132-E2EB28E54002}"/>
          </ac:cxnSpMkLst>
        </pc:cxnChg>
        <pc:cxnChg chg="add del mod">
          <ac:chgData name="Lowe, Debra" userId="S::dyingember@byui.edu::4f03d822-3c56-4d1e-b9d8-0aa54ea2b6d0" providerId="AD" clId="Web-{58813500-0E7E-6D5B-9336-DE2533E107D5}" dt="2020-12-07T18:01:19.980" v="86"/>
          <ac:cxnSpMkLst>
            <pc:docMk/>
            <pc:sldMk cId="3413508084" sldId="275"/>
            <ac:cxnSpMk id="13" creationId="{740E0236-C3E9-45EE-849A-A97D5D2D5305}"/>
          </ac:cxnSpMkLst>
        </pc:cxnChg>
        <pc:cxnChg chg="add del">
          <ac:chgData name="Lowe, Debra" userId="S::dyingember@byui.edu::4f03d822-3c56-4d1e-b9d8-0aa54ea2b6d0" providerId="AD" clId="Web-{58813500-0E7E-6D5B-9336-DE2533E107D5}" dt="2020-12-07T18:01:36.137" v="90"/>
          <ac:cxnSpMkLst>
            <pc:docMk/>
            <pc:sldMk cId="3413508084" sldId="275"/>
            <ac:cxnSpMk id="15" creationId="{ED907E79-A4D3-4986-BDFF-D77ADB2BDED4}"/>
          </ac:cxnSpMkLst>
        </pc:cxnChg>
        <pc:cxnChg chg="add del">
          <ac:chgData name="Lowe, Debra" userId="S::dyingember@byui.edu::4f03d822-3c56-4d1e-b9d8-0aa54ea2b6d0" providerId="AD" clId="Web-{58813500-0E7E-6D5B-9336-DE2533E107D5}" dt="2020-12-07T18:01:58.232" v="94"/>
          <ac:cxnSpMkLst>
            <pc:docMk/>
            <pc:sldMk cId="3413508084" sldId="275"/>
            <ac:cxnSpMk id="17" creationId="{AE959B1D-B2F6-41AD-9AD0-7D0BEAA55760}"/>
          </ac:cxnSpMkLst>
        </pc:cxnChg>
        <pc:cxnChg chg="add del mod">
          <ac:chgData name="Lowe, Debra" userId="S::dyingember@byui.edu::4f03d822-3c56-4d1e-b9d8-0aa54ea2b6d0" providerId="AD" clId="Web-{58813500-0E7E-6D5B-9336-DE2533E107D5}" dt="2020-12-07T18:05:48.489" v="131"/>
          <ac:cxnSpMkLst>
            <pc:docMk/>
            <pc:sldMk cId="3413508084" sldId="275"/>
            <ac:cxnSpMk id="19" creationId="{02ADD3F8-0F7B-41AD-B41B-6619672CE835}"/>
          </ac:cxnSpMkLst>
        </pc:cxnChg>
        <pc:cxnChg chg="add mod">
          <ac:chgData name="Lowe, Debra" userId="S::dyingember@byui.edu::4f03d822-3c56-4d1e-b9d8-0aa54ea2b6d0" providerId="AD" clId="Web-{58813500-0E7E-6D5B-9336-DE2533E107D5}" dt="2020-12-07T18:21:05.943" v="426" actId="1076"/>
          <ac:cxnSpMkLst>
            <pc:docMk/>
            <pc:sldMk cId="3413508084" sldId="275"/>
            <ac:cxnSpMk id="20" creationId="{A49C616E-F637-43D1-8133-2FD8702399CA}"/>
          </ac:cxnSpMkLst>
        </pc:cxnChg>
      </pc:sldChg>
      <pc:sldChg chg="delSp modSp add replId">
        <pc:chgData name="Lowe, Debra" userId="S::dyingember@byui.edu::4f03d822-3c56-4d1e-b9d8-0aa54ea2b6d0" providerId="AD" clId="Web-{58813500-0E7E-6D5B-9336-DE2533E107D5}" dt="2020-12-07T19:34:48.535" v="2435" actId="20577"/>
        <pc:sldMkLst>
          <pc:docMk/>
          <pc:sldMk cId="247629413" sldId="276"/>
        </pc:sldMkLst>
        <pc:spChg chg="mod">
          <ac:chgData name="Lowe, Debra" userId="S::dyingember@byui.edu::4f03d822-3c56-4d1e-b9d8-0aa54ea2b6d0" providerId="AD" clId="Web-{58813500-0E7E-6D5B-9336-DE2533E107D5}" dt="2020-12-07T19:34:48.535" v="2435" actId="20577"/>
          <ac:spMkLst>
            <pc:docMk/>
            <pc:sldMk cId="247629413" sldId="276"/>
            <ac:spMk id="2" creationId="{46FF66FC-4075-4673-BFCC-F7C0BB6DAFF7}"/>
          </ac:spMkLst>
        </pc:spChg>
        <pc:spChg chg="mod">
          <ac:chgData name="Lowe, Debra" userId="S::dyingember@byui.edu::4f03d822-3c56-4d1e-b9d8-0aa54ea2b6d0" providerId="AD" clId="Web-{58813500-0E7E-6D5B-9336-DE2533E107D5}" dt="2020-12-07T19:31:10.644" v="1621" actId="14100"/>
          <ac:spMkLst>
            <pc:docMk/>
            <pc:sldMk cId="247629413" sldId="276"/>
            <ac:spMk id="4" creationId="{83B22641-D512-49B2-B448-13A1A303692E}"/>
          </ac:spMkLst>
        </pc:spChg>
        <pc:spChg chg="del">
          <ac:chgData name="Lowe, Debra" userId="S::dyingember@byui.edu::4f03d822-3c56-4d1e-b9d8-0aa54ea2b6d0" providerId="AD" clId="Web-{58813500-0E7E-6D5B-9336-DE2533E107D5}" dt="2020-12-07T18:07:45.978" v="196"/>
          <ac:spMkLst>
            <pc:docMk/>
            <pc:sldMk cId="247629413" sldId="276"/>
            <ac:spMk id="6" creationId="{76F687FF-83EC-424D-82F4-79F8E409562D}"/>
          </ac:spMkLst>
        </pc:spChg>
        <pc:cxnChg chg="del">
          <ac:chgData name="Lowe, Debra" userId="S::dyingember@byui.edu::4f03d822-3c56-4d1e-b9d8-0aa54ea2b6d0" providerId="AD" clId="Web-{58813500-0E7E-6D5B-9336-DE2533E107D5}" dt="2020-12-07T18:07:52.087" v="197"/>
          <ac:cxnSpMkLst>
            <pc:docMk/>
            <pc:sldMk cId="247629413" sldId="276"/>
            <ac:cxnSpMk id="20" creationId="{A49C616E-F637-43D1-8133-2FD8702399CA}"/>
          </ac:cxnSpMkLst>
        </pc:cxnChg>
      </pc:sldChg>
      <pc:sldChg chg="modSp add replId">
        <pc:chgData name="Lowe, Debra" userId="S::dyingember@byui.edu::4f03d822-3c56-4d1e-b9d8-0aa54ea2b6d0" providerId="AD" clId="Web-{58813500-0E7E-6D5B-9336-DE2533E107D5}" dt="2020-12-07T19:29:45.081" v="1525" actId="20577"/>
        <pc:sldMkLst>
          <pc:docMk/>
          <pc:sldMk cId="4057971846" sldId="277"/>
        </pc:sldMkLst>
        <pc:spChg chg="mod">
          <ac:chgData name="Lowe, Debra" userId="S::dyingember@byui.edu::4f03d822-3c56-4d1e-b9d8-0aa54ea2b6d0" providerId="AD" clId="Web-{58813500-0E7E-6D5B-9336-DE2533E107D5}" dt="2020-12-07T19:29:45.081" v="1525" actId="20577"/>
          <ac:spMkLst>
            <pc:docMk/>
            <pc:sldMk cId="4057971846" sldId="277"/>
            <ac:spMk id="2" creationId="{46FF66FC-4075-4673-BFCC-F7C0BB6DAFF7}"/>
          </ac:spMkLst>
        </pc:spChg>
        <pc:spChg chg="mod">
          <ac:chgData name="Lowe, Debra" userId="S::dyingember@byui.edu::4f03d822-3c56-4d1e-b9d8-0aa54ea2b6d0" providerId="AD" clId="Web-{58813500-0E7E-6D5B-9336-DE2533E107D5}" dt="2020-12-07T19:27:05.408" v="1358" actId="20577"/>
          <ac:spMkLst>
            <pc:docMk/>
            <pc:sldMk cId="4057971846" sldId="277"/>
            <ac:spMk id="4" creationId="{83B22641-D512-49B2-B448-13A1A303692E}"/>
          </ac:spMkLst>
        </pc:spChg>
        <pc:spChg chg="mod">
          <ac:chgData name="Lowe, Debra" userId="S::dyingember@byui.edu::4f03d822-3c56-4d1e-b9d8-0aa54ea2b6d0" providerId="AD" clId="Web-{58813500-0E7E-6D5B-9336-DE2533E107D5}" dt="2020-12-07T19:29:40.143" v="1521" actId="20577"/>
          <ac:spMkLst>
            <pc:docMk/>
            <pc:sldMk cId="4057971846" sldId="277"/>
            <ac:spMk id="6" creationId="{76F687FF-83EC-424D-82F4-79F8E409562D}"/>
          </ac:spMkLst>
        </pc:spChg>
      </pc:sldChg>
      <pc:sldChg chg="addSp delSp modSp add replId">
        <pc:chgData name="Lowe, Debra" userId="S::dyingember@byui.edu::4f03d822-3c56-4d1e-b9d8-0aa54ea2b6d0" providerId="AD" clId="Web-{58813500-0E7E-6D5B-9336-DE2533E107D5}" dt="2020-12-07T19:30:39.487" v="1597" actId="20577"/>
        <pc:sldMkLst>
          <pc:docMk/>
          <pc:sldMk cId="1721965310" sldId="278"/>
        </pc:sldMkLst>
        <pc:spChg chg="mod">
          <ac:chgData name="Lowe, Debra" userId="S::dyingember@byui.edu::4f03d822-3c56-4d1e-b9d8-0aa54ea2b6d0" providerId="AD" clId="Web-{58813500-0E7E-6D5B-9336-DE2533E107D5}" dt="2020-12-07T19:30:39.487" v="1597" actId="20577"/>
          <ac:spMkLst>
            <pc:docMk/>
            <pc:sldMk cId="1721965310" sldId="278"/>
            <ac:spMk id="2" creationId="{46FF66FC-4075-4673-BFCC-F7C0BB6DAFF7}"/>
          </ac:spMkLst>
        </pc:spChg>
        <pc:spChg chg="mod">
          <ac:chgData name="Lowe, Debra" userId="S::dyingember@byui.edu::4f03d822-3c56-4d1e-b9d8-0aa54ea2b6d0" providerId="AD" clId="Web-{58813500-0E7E-6D5B-9336-DE2533E107D5}" dt="2020-12-07T18:32:06.340" v="1019" actId="14100"/>
          <ac:spMkLst>
            <pc:docMk/>
            <pc:sldMk cId="1721965310" sldId="278"/>
            <ac:spMk id="4" creationId="{83B22641-D512-49B2-B448-13A1A303692E}"/>
          </ac:spMkLst>
        </pc:spChg>
        <pc:spChg chg="add del mod">
          <ac:chgData name="Lowe, Debra" userId="S::dyingember@byui.edu::4f03d822-3c56-4d1e-b9d8-0aa54ea2b6d0" providerId="AD" clId="Web-{58813500-0E7E-6D5B-9336-DE2533E107D5}" dt="2020-12-07T19:21:09.360" v="1213"/>
          <ac:spMkLst>
            <pc:docMk/>
            <pc:sldMk cId="1721965310" sldId="278"/>
            <ac:spMk id="5" creationId="{CE857FC0-9E32-4E9E-BC7B-1CD6D2B304D6}"/>
          </ac:spMkLst>
        </pc:spChg>
        <pc:spChg chg="mod">
          <ac:chgData name="Lowe, Debra" userId="S::dyingember@byui.edu::4f03d822-3c56-4d1e-b9d8-0aa54ea2b6d0" providerId="AD" clId="Web-{58813500-0E7E-6D5B-9336-DE2533E107D5}" dt="2020-12-07T19:23:58.923" v="1289" actId="20577"/>
          <ac:spMkLst>
            <pc:docMk/>
            <pc:sldMk cId="1721965310" sldId="278"/>
            <ac:spMk id="6" creationId="{76F687FF-83EC-424D-82F4-79F8E409562D}"/>
          </ac:spMkLst>
        </pc:spChg>
        <pc:graphicFrameChg chg="mod modGraphic">
          <ac:chgData name="Lowe, Debra" userId="S::dyingember@byui.edu::4f03d822-3c56-4d1e-b9d8-0aa54ea2b6d0" providerId="AD" clId="Web-{58813500-0E7E-6D5B-9336-DE2533E107D5}" dt="2020-12-07T19:24:10.064" v="1295"/>
          <ac:graphicFrameMkLst>
            <pc:docMk/>
            <pc:sldMk cId="1721965310" sldId="278"/>
            <ac:graphicFrameMk id="22" creationId="{0DF64743-A0D5-499D-B36D-7C0638ED2F02}"/>
          </ac:graphicFrameMkLst>
        </pc:graphicFrameChg>
        <pc:cxnChg chg="add mod">
          <ac:chgData name="Lowe, Debra" userId="S::dyingember@byui.edu::4f03d822-3c56-4d1e-b9d8-0aa54ea2b6d0" providerId="AD" clId="Web-{58813500-0E7E-6D5B-9336-DE2533E107D5}" dt="2020-12-07T19:25:18.955" v="1312" actId="14100"/>
          <ac:cxnSpMkLst>
            <pc:docMk/>
            <pc:sldMk cId="1721965310" sldId="278"/>
            <ac:cxnSpMk id="7" creationId="{F1654061-2017-4853-99B9-4298EC9DFC3C}"/>
          </ac:cxnSpMkLst>
        </pc:cxnChg>
      </pc:sldChg>
      <pc:sldChg chg="add replId">
        <pc:chgData name="Lowe, Debra" userId="S::dyingember@byui.edu::4f03d822-3c56-4d1e-b9d8-0aa54ea2b6d0" providerId="AD" clId="Web-{58813500-0E7E-6D5B-9336-DE2533E107D5}" dt="2020-12-07T19:35:25.722" v="2438"/>
        <pc:sldMkLst>
          <pc:docMk/>
          <pc:sldMk cId="3316704933" sldId="27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p:cNvSpPr txBox="1"/>
          <p:nvPr userDrawn="1"/>
        </p:nvSpPr>
        <p:spPr>
          <a:xfrm>
            <a:off x="609111" y="378351"/>
            <a:ext cx="297228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a:ln>
                  <a:noFill/>
                </a:ln>
                <a:solidFill>
                  <a:srgbClr val="4472C4">
                    <a:lumMod val="50000"/>
                  </a:srgbClr>
                </a:solidFill>
                <a:effectLst/>
                <a:uLnTx/>
                <a:uFillTx/>
                <a:latin typeface="Calibri" panose="020F0502020204030204"/>
                <a:ea typeface="+mn-ea"/>
                <a:cs typeface="+mn-cs"/>
              </a:rPr>
              <a:t>CIT 225</a:t>
            </a:r>
          </a:p>
        </p:txBody>
      </p:sp>
    </p:spTree>
    <p:extLst>
      <p:ext uri="{BB962C8B-B14F-4D97-AF65-F5344CB8AC3E}">
        <p14:creationId xmlns:p14="http://schemas.microsoft.com/office/powerpoint/2010/main" val="262923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52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19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67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6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44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70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2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19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26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Tree>
    <p:extLst>
      <p:ext uri="{BB962C8B-B14F-4D97-AF65-F5344CB8AC3E}">
        <p14:creationId xmlns:p14="http://schemas.microsoft.com/office/powerpoint/2010/main" val="111202935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60599"/>
            <a:ext cx="9144000" cy="1249363"/>
          </a:xfrm>
        </p:spPr>
        <p:txBody>
          <a:bodyPr>
            <a:normAutofit fontScale="90000"/>
          </a:bodyPr>
          <a:lstStyle/>
          <a:p>
            <a:r>
              <a:rPr lang="en-US" sz="8800">
                <a:solidFill>
                  <a:schemeClr val="accent5">
                    <a:lumMod val="50000"/>
                  </a:schemeClr>
                </a:solidFill>
              </a:rPr>
              <a:t>Learning SQL</a:t>
            </a:r>
          </a:p>
        </p:txBody>
      </p:sp>
      <p:sp>
        <p:nvSpPr>
          <p:cNvPr id="3" name="Subtitle 2"/>
          <p:cNvSpPr>
            <a:spLocks noGrp="1"/>
          </p:cNvSpPr>
          <p:nvPr>
            <p:ph type="subTitle" idx="1"/>
          </p:nvPr>
        </p:nvSpPr>
        <p:spPr>
          <a:xfrm>
            <a:off x="2057400" y="3602038"/>
            <a:ext cx="9144000" cy="639762"/>
          </a:xfrm>
        </p:spPr>
        <p:txBody>
          <a:bodyPr vert="horz" lIns="91440" tIns="45720" rIns="91440" bIns="45720" rtlCol="0" anchor="t">
            <a:normAutofit/>
          </a:bodyPr>
          <a:lstStyle/>
          <a:p>
            <a:r>
              <a:rPr lang="en-US" sz="3600">
                <a:solidFill>
                  <a:schemeClr val="accent5">
                    <a:lumMod val="50000"/>
                  </a:schemeClr>
                </a:solidFill>
              </a:rPr>
              <a:t>Chapter 10 – Joins Revisited</a:t>
            </a:r>
          </a:p>
        </p:txBody>
      </p:sp>
      <p:sp>
        <p:nvSpPr>
          <p:cNvPr id="6" name="TextBox 5"/>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Tree>
    <p:extLst>
      <p:ext uri="{BB962C8B-B14F-4D97-AF65-F5344CB8AC3E}">
        <p14:creationId xmlns:p14="http://schemas.microsoft.com/office/powerpoint/2010/main" val="130607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5">
                    <a:lumMod val="50000"/>
                  </a:schemeClr>
                </a:solidFill>
                <a:latin typeface="Calibri Light"/>
                <a:cs typeface="Calibri Light"/>
              </a:rPr>
              <a:t>Three-Way Outer Joins</a:t>
            </a:r>
            <a:endParaRPr lang="en-US" dirty="0">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41484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600" dirty="0">
                <a:solidFill>
                  <a:schemeClr val="accent5">
                    <a:lumMod val="50000"/>
                  </a:schemeClr>
                </a:solidFill>
                <a:cs typeface="Calibri"/>
              </a:rPr>
              <a:t>Sometimes you want to join one table with two other tables.  Let's join the previous data with a rental date table.</a:t>
            </a:r>
          </a:p>
          <a:p>
            <a:pPr marL="0" indent="0">
              <a:buNone/>
              <a:defRPr/>
            </a:pPr>
            <a:r>
              <a:rPr lang="en-US" sz="1900" dirty="0" err="1">
                <a:latin typeface="Courier" pitchFamily="2" charset="0"/>
                <a:ea typeface="+mn-lt"/>
                <a:cs typeface="+mn-lt"/>
              </a:rPr>
              <a:t>mysql</a:t>
            </a:r>
            <a:r>
              <a:rPr lang="en-US" sz="1900" dirty="0">
                <a:latin typeface="Courier" pitchFamily="2" charset="0"/>
                <a:ea typeface="+mn-lt"/>
                <a:cs typeface="+mn-lt"/>
              </a:rPr>
              <a:t>&gt; SELECT </a:t>
            </a:r>
            <a:r>
              <a:rPr lang="en-US" sz="1900" dirty="0" err="1">
                <a:latin typeface="Courier" pitchFamily="2" charset="0"/>
                <a:ea typeface="+mn-lt"/>
                <a:cs typeface="+mn-lt"/>
              </a:rPr>
              <a:t>f.film_id</a:t>
            </a:r>
            <a:r>
              <a:rPr lang="en-US" sz="1900" dirty="0">
                <a:latin typeface="Courier" pitchFamily="2" charset="0"/>
                <a:ea typeface="+mn-lt"/>
                <a:cs typeface="+mn-lt"/>
              </a:rPr>
              <a:t>, </a:t>
            </a:r>
            <a:r>
              <a:rPr lang="en-US" sz="1900" dirty="0" err="1">
                <a:latin typeface="Courier" pitchFamily="2" charset="0"/>
                <a:ea typeface="+mn-lt"/>
                <a:cs typeface="+mn-lt"/>
              </a:rPr>
              <a:t>f.title</a:t>
            </a: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a:t>
            </a:r>
            <a:r>
              <a:rPr lang="en-US" sz="1900" dirty="0" err="1">
                <a:latin typeface="Courier" pitchFamily="2" charset="0"/>
                <a:ea typeface="+mn-lt"/>
                <a:cs typeface="+mn-lt"/>
              </a:rPr>
              <a:t>i.invenory_id</a:t>
            </a:r>
            <a:r>
              <a:rPr lang="en-US" sz="1900" dirty="0">
                <a:latin typeface="Courier" pitchFamily="2" charset="0"/>
                <a:ea typeface="+mn-lt"/>
                <a:cs typeface="+mn-lt"/>
              </a:rPr>
              <a:t>, </a:t>
            </a:r>
            <a:r>
              <a:rPr lang="en-US" sz="1900" dirty="0" err="1">
                <a:latin typeface="Courier" pitchFamily="2" charset="0"/>
                <a:ea typeface="+mn-lt"/>
                <a:cs typeface="+mn-lt"/>
              </a:rPr>
              <a:t>r.rental_date</a:t>
            </a:r>
            <a:r>
              <a:rPr lang="en-US" sz="1900" dirty="0">
                <a:latin typeface="Courier" pitchFamily="2" charset="0"/>
                <a:ea typeface="+mn-lt"/>
                <a:cs typeface="+mn-lt"/>
              </a:rPr>
              <a:t> </a:t>
            </a:r>
            <a:br>
              <a:rPr lang="en-US" sz="1900" dirty="0">
                <a:latin typeface="Courier" pitchFamily="2" charset="0"/>
                <a:ea typeface="+mn-lt"/>
                <a:cs typeface="+mn-lt"/>
              </a:rPr>
            </a:br>
            <a:r>
              <a:rPr lang="en-US" sz="1900" dirty="0">
                <a:latin typeface="Courier" pitchFamily="2" charset="0"/>
                <a:ea typeface="+mn-lt"/>
                <a:cs typeface="+mn-lt"/>
              </a:rPr>
              <a:t>    -&gt; FROM film f </a:t>
            </a:r>
            <a:br>
              <a:rPr lang="en-US" sz="1900" dirty="0">
                <a:latin typeface="Courier" pitchFamily="2" charset="0"/>
                <a:ea typeface="+mn-lt"/>
                <a:cs typeface="+mn-lt"/>
              </a:rPr>
            </a:br>
            <a:r>
              <a:rPr lang="en-US" sz="1900" dirty="0">
                <a:latin typeface="Courier" pitchFamily="2" charset="0"/>
                <a:ea typeface="+mn-lt"/>
                <a:cs typeface="+mn-lt"/>
              </a:rPr>
              <a:t>    -&gt; </a:t>
            </a:r>
            <a:r>
              <a:rPr lang="en-US" sz="1900" b="1" dirty="0">
                <a:latin typeface="Courier" pitchFamily="2" charset="0"/>
                <a:ea typeface="+mn-lt"/>
                <a:cs typeface="+mn-lt"/>
              </a:rPr>
              <a:t>LEFT OUTER JOIN</a:t>
            </a:r>
            <a:r>
              <a:rPr lang="en-US" sz="1900" dirty="0">
                <a:latin typeface="Courier" pitchFamily="2" charset="0"/>
                <a:ea typeface="+mn-lt"/>
                <a:cs typeface="+mn-lt"/>
              </a:rPr>
              <a:t> inventory </a:t>
            </a:r>
            <a:r>
              <a:rPr lang="en-US" sz="1900" dirty="0" err="1">
                <a:latin typeface="Courier" pitchFamily="2" charset="0"/>
                <a:ea typeface="+mn-lt"/>
                <a:cs typeface="+mn-lt"/>
              </a:rPr>
              <a:t>i</a:t>
            </a:r>
            <a:r>
              <a:rPr lang="en-US" sz="1900" dirty="0">
                <a:latin typeface="Courier" pitchFamily="2" charset="0"/>
                <a:ea typeface="+mn-lt"/>
                <a:cs typeface="+mn-lt"/>
              </a:rPr>
              <a:t> </a:t>
            </a:r>
            <a:br>
              <a:rPr lang="en-US" sz="1900" dirty="0">
                <a:latin typeface="Courier" pitchFamily="2" charset="0"/>
                <a:ea typeface="+mn-lt"/>
                <a:cs typeface="+mn-lt"/>
              </a:rPr>
            </a:br>
            <a:r>
              <a:rPr lang="en-US" sz="1900" dirty="0">
                <a:latin typeface="Courier" pitchFamily="2" charset="0"/>
                <a:ea typeface="+mn-lt"/>
                <a:cs typeface="+mn-lt"/>
              </a:rPr>
              <a:t>    -&gt; ON </a:t>
            </a:r>
            <a:r>
              <a:rPr lang="en-US" sz="1900" dirty="0" err="1">
                <a:latin typeface="Courier" pitchFamily="2" charset="0"/>
                <a:ea typeface="+mn-lt"/>
                <a:cs typeface="+mn-lt"/>
              </a:rPr>
              <a:t>f.film_id</a:t>
            </a:r>
            <a:r>
              <a:rPr lang="en-US" sz="1900" dirty="0">
                <a:latin typeface="Courier" pitchFamily="2" charset="0"/>
                <a:ea typeface="+mn-lt"/>
                <a:cs typeface="+mn-lt"/>
              </a:rPr>
              <a:t> = </a:t>
            </a:r>
            <a:r>
              <a:rPr lang="en-US" sz="1900" dirty="0" err="1">
                <a:latin typeface="Courier" pitchFamily="2" charset="0"/>
                <a:ea typeface="+mn-lt"/>
                <a:cs typeface="+mn-lt"/>
              </a:rPr>
              <a:t>i.film_id</a:t>
            </a:r>
            <a:r>
              <a:rPr lang="en-US" sz="1900" dirty="0">
                <a:latin typeface="Courier" pitchFamily="2" charset="0"/>
                <a:ea typeface="+mn-lt"/>
                <a:cs typeface="+mn-lt"/>
              </a:rPr>
              <a:t> </a:t>
            </a:r>
            <a:br>
              <a:rPr lang="en-US" sz="1900" dirty="0">
                <a:latin typeface="Courier" pitchFamily="2" charset="0"/>
                <a:ea typeface="+mn-lt"/>
                <a:cs typeface="+mn-lt"/>
              </a:rPr>
            </a:br>
            <a:r>
              <a:rPr lang="en-US" sz="1900" dirty="0">
                <a:latin typeface="Courier" pitchFamily="2" charset="0"/>
                <a:ea typeface="+mn-lt"/>
                <a:cs typeface="+mn-lt"/>
              </a:rPr>
              <a:t>    -&gt; </a:t>
            </a:r>
            <a:r>
              <a:rPr lang="en-US" sz="1900" b="1" dirty="0">
                <a:latin typeface="Courier" pitchFamily="2" charset="0"/>
                <a:ea typeface="+mn-lt"/>
                <a:cs typeface="+mn-lt"/>
              </a:rPr>
              <a:t>LEFT OUTER JOIN</a:t>
            </a:r>
            <a:r>
              <a:rPr lang="en-US" sz="1900" dirty="0">
                <a:latin typeface="Courier" pitchFamily="2" charset="0"/>
                <a:ea typeface="+mn-lt"/>
                <a:cs typeface="+mn-lt"/>
              </a:rPr>
              <a:t> rental r </a:t>
            </a:r>
            <a:br>
              <a:rPr lang="en-US" sz="1900" dirty="0">
                <a:latin typeface="Courier" pitchFamily="2" charset="0"/>
                <a:ea typeface="+mn-lt"/>
                <a:cs typeface="+mn-lt"/>
              </a:rPr>
            </a:br>
            <a:r>
              <a:rPr lang="en-US" sz="1900" dirty="0">
                <a:latin typeface="Courier" pitchFamily="2" charset="0"/>
                <a:ea typeface="+mn-lt"/>
                <a:cs typeface="+mn-lt"/>
              </a:rPr>
              <a:t>    -&gt; ON </a:t>
            </a:r>
            <a:r>
              <a:rPr lang="en-US" sz="1900" dirty="0" err="1">
                <a:latin typeface="Courier" pitchFamily="2" charset="0"/>
                <a:ea typeface="+mn-lt"/>
                <a:cs typeface="+mn-lt"/>
              </a:rPr>
              <a:t>I.inventory_id</a:t>
            </a:r>
            <a:r>
              <a:rPr lang="en-US" sz="1900" dirty="0">
                <a:latin typeface="Courier" pitchFamily="2" charset="0"/>
                <a:ea typeface="+mn-lt"/>
                <a:cs typeface="+mn-lt"/>
              </a:rPr>
              <a:t> = </a:t>
            </a:r>
            <a:r>
              <a:rPr lang="en-US" sz="1900" dirty="0" err="1">
                <a:latin typeface="Courier" pitchFamily="2" charset="0"/>
                <a:ea typeface="+mn-lt"/>
                <a:cs typeface="+mn-lt"/>
              </a:rPr>
              <a:t>r.inventory_id</a:t>
            </a:r>
            <a:r>
              <a:rPr lang="en-US" sz="1900" dirty="0">
                <a:latin typeface="Courier" pitchFamily="2" charset="0"/>
                <a:ea typeface="+mn-lt"/>
                <a:cs typeface="+mn-lt"/>
              </a:rPr>
              <a:t> </a:t>
            </a:r>
            <a:br>
              <a:rPr lang="en-US" sz="1900" dirty="0">
                <a:latin typeface="Courier" pitchFamily="2" charset="0"/>
                <a:ea typeface="+mn-lt"/>
                <a:cs typeface="+mn-lt"/>
              </a:rPr>
            </a:br>
            <a:r>
              <a:rPr lang="en-US" sz="1900" dirty="0">
                <a:latin typeface="Courier" pitchFamily="2" charset="0"/>
                <a:ea typeface="+mn-lt"/>
                <a:cs typeface="+mn-lt"/>
              </a:rPr>
              <a:t>    -&gt; WHERE </a:t>
            </a:r>
            <a:r>
              <a:rPr lang="en-US" sz="1900" dirty="0" err="1">
                <a:latin typeface="Courier" pitchFamily="2" charset="0"/>
                <a:ea typeface="+mn-lt"/>
                <a:cs typeface="+mn-lt"/>
              </a:rPr>
              <a:t>f.film_id</a:t>
            </a:r>
            <a:r>
              <a:rPr lang="en-US" sz="1900" dirty="0">
                <a:latin typeface="Courier" pitchFamily="2" charset="0"/>
                <a:ea typeface="+mn-lt"/>
                <a:cs typeface="+mn-lt"/>
              </a:rPr>
              <a:t> BETWEEN 13 AND 15;</a:t>
            </a:r>
            <a:r>
              <a:rPr lang="en-US" sz="2000" dirty="0">
                <a:latin typeface="Courier" pitchFamily="2" charset="0"/>
                <a:ea typeface="+mn-lt"/>
                <a:cs typeface="+mn-lt"/>
              </a:rPr>
              <a:t> </a:t>
            </a:r>
            <a:endParaRPr lang="en-US" sz="2000" dirty="0">
              <a:latin typeface="Courier" pitchFamily="2" charset="0"/>
              <a:cs typeface="Calibri"/>
            </a:endParaRPr>
          </a:p>
          <a:p>
            <a:pPr marL="0" indent="0">
              <a:buNone/>
              <a:defRPr/>
            </a:pPr>
            <a:endParaRPr lang="en-US" sz="2400" dirty="0">
              <a:solidFill>
                <a:schemeClr val="accent5">
                  <a:lumMod val="50000"/>
                </a:schemeClr>
              </a:solidFill>
              <a:ea typeface="+mn-lt"/>
              <a:cs typeface="+mn-lt"/>
            </a:endParaRPr>
          </a:p>
          <a:p>
            <a:pPr marL="342900" indent="-342900">
              <a:defRPr/>
            </a:pPr>
            <a:r>
              <a:rPr lang="en-US" sz="2600" dirty="0">
                <a:solidFill>
                  <a:schemeClr val="accent5">
                    <a:lumMod val="50000"/>
                  </a:schemeClr>
                </a:solidFill>
                <a:ea typeface="+mn-lt"/>
                <a:cs typeface="+mn-lt"/>
              </a:rPr>
              <a:t>Information from all three tables has</a:t>
            </a:r>
            <a:br>
              <a:rPr lang="en-US" sz="2600" dirty="0">
                <a:solidFill>
                  <a:schemeClr val="accent5">
                    <a:lumMod val="50000"/>
                  </a:schemeClr>
                </a:solidFill>
                <a:ea typeface="+mn-lt"/>
                <a:cs typeface="+mn-lt"/>
              </a:rPr>
            </a:br>
            <a:r>
              <a:rPr lang="en-US" sz="2600" dirty="0">
                <a:solidFill>
                  <a:schemeClr val="accent5">
                    <a:lumMod val="50000"/>
                  </a:schemeClr>
                </a:solidFill>
                <a:ea typeface="+mn-lt"/>
                <a:cs typeface="+mn-lt"/>
              </a:rPr>
              <a:t>been combined.</a:t>
            </a:r>
          </a:p>
          <a:p>
            <a:pPr marL="342900" indent="-342900">
              <a:defRPr/>
            </a:pPr>
            <a:r>
              <a:rPr lang="en-US" sz="2600" dirty="0">
                <a:solidFill>
                  <a:schemeClr val="accent5">
                    <a:lumMod val="50000"/>
                  </a:schemeClr>
                </a:solidFill>
                <a:ea typeface="+mn-lt"/>
                <a:cs typeface="+mn-lt"/>
              </a:rPr>
              <a:t>The film </a:t>
            </a:r>
            <a:r>
              <a:rPr lang="en-US" sz="2600" i="1" dirty="0">
                <a:solidFill>
                  <a:schemeClr val="accent5">
                    <a:lumMod val="50000"/>
                  </a:schemeClr>
                </a:solidFill>
                <a:ea typeface="+mn-lt"/>
                <a:cs typeface="+mn-lt"/>
              </a:rPr>
              <a:t>Alice Fantasia</a:t>
            </a:r>
            <a:r>
              <a:rPr lang="en-US" sz="2600" dirty="0">
                <a:solidFill>
                  <a:schemeClr val="accent5">
                    <a:lumMod val="50000"/>
                  </a:schemeClr>
                </a:solidFill>
                <a:ea typeface="+mn-lt"/>
                <a:cs typeface="+mn-lt"/>
              </a:rPr>
              <a:t> has null values</a:t>
            </a:r>
            <a:br>
              <a:rPr lang="en-US" sz="2600" dirty="0">
                <a:solidFill>
                  <a:schemeClr val="accent5">
                    <a:lumMod val="50000"/>
                  </a:schemeClr>
                </a:solidFill>
                <a:ea typeface="+mn-lt"/>
                <a:cs typeface="+mn-lt"/>
              </a:rPr>
            </a:br>
            <a:r>
              <a:rPr lang="en-US" sz="2600" dirty="0">
                <a:solidFill>
                  <a:schemeClr val="accent5">
                    <a:lumMod val="50000"/>
                  </a:schemeClr>
                </a:solidFill>
                <a:ea typeface="+mn-lt"/>
                <a:cs typeface="+mn-lt"/>
              </a:rPr>
              <a:t>for both the outer-joined tables.</a:t>
            </a:r>
          </a:p>
          <a:p>
            <a:pPr marL="342900" indent="-342900">
              <a:defRPr/>
            </a:pPr>
            <a:endParaRPr lang="en-US" sz="2400" dirty="0">
              <a:solidFill>
                <a:srgbClr val="203864"/>
              </a:solidFill>
              <a:cs typeface="Calibri"/>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graphicFrame>
        <p:nvGraphicFramePr>
          <p:cNvPr id="6" name="Table 5">
            <a:extLst>
              <a:ext uri="{FF2B5EF4-FFF2-40B4-BE49-F238E27FC236}">
                <a16:creationId xmlns:a16="http://schemas.microsoft.com/office/drawing/2014/main" id="{3D12AA3E-AFAC-4FDA-B872-F92FAF9387FA}"/>
              </a:ext>
            </a:extLst>
          </p:cNvPr>
          <p:cNvGraphicFramePr>
            <a:graphicFrameLocks noGrp="1"/>
          </p:cNvGraphicFramePr>
          <p:nvPr>
            <p:extLst>
              <p:ext uri="{D42A27DB-BD31-4B8C-83A1-F6EECF244321}">
                <p14:modId xmlns:p14="http://schemas.microsoft.com/office/powerpoint/2010/main" val="2333075572"/>
              </p:ext>
            </p:extLst>
          </p:nvPr>
        </p:nvGraphicFramePr>
        <p:xfrm>
          <a:off x="7241628" y="2119411"/>
          <a:ext cx="5701722" cy="3557968"/>
        </p:xfrm>
        <a:graphic>
          <a:graphicData uri="http://schemas.openxmlformats.org/drawingml/2006/table">
            <a:tbl>
              <a:tblPr firstRow="1" bandRow="1">
                <a:tableStyleId>{9D7B26C5-4107-4FEC-AEDC-1716B250A1EF}</a:tableStyleId>
              </a:tblPr>
              <a:tblGrid>
                <a:gridCol w="776375">
                  <a:extLst>
                    <a:ext uri="{9D8B030D-6E8A-4147-A177-3AD203B41FA5}">
                      <a16:colId xmlns:a16="http://schemas.microsoft.com/office/drawing/2014/main" val="1949394848"/>
                    </a:ext>
                  </a:extLst>
                </a:gridCol>
                <a:gridCol w="1488056">
                  <a:extLst>
                    <a:ext uri="{9D8B030D-6E8A-4147-A177-3AD203B41FA5}">
                      <a16:colId xmlns:a16="http://schemas.microsoft.com/office/drawing/2014/main" val="4255782876"/>
                    </a:ext>
                  </a:extLst>
                </a:gridCol>
                <a:gridCol w="1089084">
                  <a:extLst>
                    <a:ext uri="{9D8B030D-6E8A-4147-A177-3AD203B41FA5}">
                      <a16:colId xmlns:a16="http://schemas.microsoft.com/office/drawing/2014/main" val="220893324"/>
                    </a:ext>
                  </a:extLst>
                </a:gridCol>
                <a:gridCol w="2348207">
                  <a:extLst>
                    <a:ext uri="{9D8B030D-6E8A-4147-A177-3AD203B41FA5}">
                      <a16:colId xmlns:a16="http://schemas.microsoft.com/office/drawing/2014/main" val="896157644"/>
                    </a:ext>
                  </a:extLst>
                </a:gridCol>
              </a:tblGrid>
              <a:tr h="449978">
                <a:tc>
                  <a:txBody>
                    <a:bodyPr/>
                    <a:lstStyle/>
                    <a:p>
                      <a:pPr fontAlgn="base"/>
                      <a:r>
                        <a:rPr lang="en-US" sz="1200" dirty="0" err="1">
                          <a:effectLst/>
                        </a:rPr>
                        <a:t>film_id</a:t>
                      </a:r>
                      <a:r>
                        <a:rPr lang="en-US" sz="1200" dirty="0">
                          <a:effectLst/>
                        </a:rPr>
                        <a:t>​</a:t>
                      </a:r>
                    </a:p>
                  </a:txBody>
                  <a:tcPr>
                    <a:solidFill>
                      <a:schemeClr val="bg1"/>
                    </a:solidFill>
                  </a:tcPr>
                </a:tc>
                <a:tc>
                  <a:txBody>
                    <a:bodyPr/>
                    <a:lstStyle/>
                    <a:p>
                      <a:pPr fontAlgn="base"/>
                      <a:r>
                        <a:rPr lang="en-US" sz="1200" dirty="0">
                          <a:effectLst/>
                        </a:rPr>
                        <a:t>title</a:t>
                      </a:r>
                    </a:p>
                  </a:txBody>
                  <a:tcPr>
                    <a:solidFill>
                      <a:schemeClr val="bg1"/>
                    </a:solidFill>
                  </a:tcPr>
                </a:tc>
                <a:tc>
                  <a:txBody>
                    <a:bodyPr/>
                    <a:lstStyle/>
                    <a:p>
                      <a:pPr lvl="0">
                        <a:buNone/>
                      </a:pPr>
                      <a:r>
                        <a:rPr lang="en-US" sz="1200" dirty="0" err="1">
                          <a:effectLst/>
                        </a:rPr>
                        <a:t>Inventory_id</a:t>
                      </a:r>
                    </a:p>
                  </a:txBody>
                  <a:tcPr>
                    <a:solidFill>
                      <a:schemeClr val="bg1"/>
                    </a:solidFill>
                  </a:tcPr>
                </a:tc>
                <a:tc>
                  <a:txBody>
                    <a:bodyPr/>
                    <a:lstStyle/>
                    <a:p>
                      <a:pPr lvl="0">
                        <a:buNone/>
                      </a:pPr>
                      <a:r>
                        <a:rPr lang="en-US" sz="1200" dirty="0" err="1">
                          <a:effectLst/>
                        </a:rPr>
                        <a:t>rental_date</a:t>
                      </a:r>
                    </a:p>
                  </a:txBody>
                  <a:tcPr>
                    <a:solidFill>
                      <a:schemeClr val="bg1"/>
                    </a:solidFill>
                  </a:tcPr>
                </a:tc>
                <a:extLst>
                  <a:ext uri="{0D108BD9-81ED-4DB2-BD59-A6C34878D82A}">
                    <a16:rowId xmlns:a16="http://schemas.microsoft.com/office/drawing/2014/main" val="2513717651"/>
                  </a:ext>
                </a:extLst>
              </a:tr>
              <a:tr h="408120">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68</a:t>
                      </a:r>
                    </a:p>
                  </a:txBody>
                  <a:tcPr>
                    <a:solidFill>
                      <a:schemeClr val="bg1"/>
                    </a:solidFill>
                  </a:tcPr>
                </a:tc>
                <a:tc>
                  <a:txBody>
                    <a:bodyPr/>
                    <a:lstStyle/>
                    <a:p>
                      <a:pPr lvl="0">
                        <a:buNone/>
                      </a:pPr>
                      <a:r>
                        <a:rPr lang="en-US" sz="1200" dirty="0">
                          <a:effectLst/>
                        </a:rPr>
                        <a:t>2005-07-29 01:29:51</a:t>
                      </a:r>
                    </a:p>
                  </a:txBody>
                  <a:tcPr>
                    <a:solidFill>
                      <a:schemeClr val="bg1"/>
                    </a:solidFill>
                  </a:tcPr>
                </a:tc>
                <a:extLst>
                  <a:ext uri="{0D108BD9-81ED-4DB2-BD59-A6C34878D82A}">
                    <a16:rowId xmlns:a16="http://schemas.microsoft.com/office/drawing/2014/main" val="2762209713"/>
                  </a:ext>
                </a:extLst>
              </a:tr>
              <a:tr h="376726">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69</a:t>
                      </a:r>
                    </a:p>
                  </a:txBody>
                  <a:tcPr>
                    <a:solidFill>
                      <a:schemeClr val="bg1"/>
                    </a:solidFill>
                  </a:tcPr>
                </a:tc>
                <a:tc>
                  <a:txBody>
                    <a:bodyPr/>
                    <a:lstStyle/>
                    <a:p>
                      <a:pPr lvl="0">
                        <a:buNone/>
                      </a:pPr>
                      <a:r>
                        <a:rPr lang="en-US" sz="1200" b="0" i="0" u="none" strike="noStrike" noProof="0" dirty="0">
                          <a:effectLst/>
                          <a:latin typeface="Calibri"/>
                        </a:rPr>
                        <a:t>2006-01-04 11:13:47</a:t>
                      </a:r>
                      <a:endParaRPr lang="en-US" dirty="0"/>
                    </a:p>
                  </a:txBody>
                  <a:tcPr>
                    <a:solidFill>
                      <a:schemeClr val="bg1"/>
                    </a:solidFill>
                  </a:tcPr>
                </a:tc>
                <a:extLst>
                  <a:ext uri="{0D108BD9-81ED-4DB2-BD59-A6C34878D82A}">
                    <a16:rowId xmlns:a16="http://schemas.microsoft.com/office/drawing/2014/main" val="2769241785"/>
                  </a:ext>
                </a:extLst>
              </a:tr>
              <a:tr h="408120">
                <a:tc>
                  <a:txBody>
                    <a:bodyPr/>
                    <a:lstStyle/>
                    <a:p>
                      <a:pPr fontAlgn="base"/>
                      <a:r>
                        <a:rPr lang="en-US" sz="1200" dirty="0">
                          <a:effectLst/>
                        </a:rPr>
                        <a:t>13</a:t>
                      </a:r>
                    </a:p>
                  </a:txBody>
                  <a:tcPr>
                    <a:solidFill>
                      <a:schemeClr val="bg1"/>
                    </a:solidFill>
                  </a:tcPr>
                </a:tc>
                <a:tc>
                  <a:txBody>
                    <a:bodyPr/>
                    <a:lstStyle/>
                    <a:p>
                      <a:pPr fontAlgn="base"/>
                      <a:r>
                        <a:rPr lang="en-US" sz="1200" dirty="0">
                          <a:effectLst/>
                        </a:rPr>
                        <a:t>ALI FOREVER</a:t>
                      </a:r>
                    </a:p>
                  </a:txBody>
                  <a:tcPr>
                    <a:solidFill>
                      <a:schemeClr val="bg1"/>
                    </a:solidFill>
                  </a:tcPr>
                </a:tc>
                <a:tc>
                  <a:txBody>
                    <a:bodyPr/>
                    <a:lstStyle/>
                    <a:p>
                      <a:pPr fontAlgn="base"/>
                      <a:r>
                        <a:rPr lang="en-US" sz="1200" dirty="0">
                          <a:effectLst/>
                        </a:rPr>
                        <a:t>70</a:t>
                      </a:r>
                    </a:p>
                  </a:txBody>
                  <a:tcPr>
                    <a:solidFill>
                      <a:schemeClr val="bg1"/>
                    </a:solidFill>
                  </a:tcPr>
                </a:tc>
                <a:tc>
                  <a:txBody>
                    <a:bodyPr/>
                    <a:lstStyle/>
                    <a:p>
                      <a:pPr lvl="0">
                        <a:buNone/>
                      </a:pPr>
                      <a:r>
                        <a:rPr lang="en-US" sz="1200" b="0" i="0" u="none" strike="noStrike" noProof="0" dirty="0">
                          <a:effectLst/>
                          <a:latin typeface="Calibri"/>
                        </a:rPr>
                        <a:t>2005-11-12 15:47:09</a:t>
                      </a:r>
                      <a:endParaRPr lang="en-US" dirty="0"/>
                    </a:p>
                  </a:txBody>
                  <a:tcPr>
                    <a:solidFill>
                      <a:schemeClr val="bg1"/>
                    </a:solidFill>
                  </a:tcPr>
                </a:tc>
                <a:extLst>
                  <a:ext uri="{0D108BD9-81ED-4DB2-BD59-A6C34878D82A}">
                    <a16:rowId xmlns:a16="http://schemas.microsoft.com/office/drawing/2014/main" val="3948940727"/>
                  </a:ext>
                </a:extLst>
              </a:tr>
              <a:tr h="408120">
                <a:tc>
                  <a:txBody>
                    <a:bodyPr/>
                    <a:lstStyle/>
                    <a:p>
                      <a:pPr lvl="0">
                        <a:buNone/>
                      </a:pPr>
                      <a:r>
                        <a:rPr lang="en-US" sz="1200" dirty="0">
                          <a:effectLst/>
                        </a:rPr>
                        <a:t>14</a:t>
                      </a:r>
                    </a:p>
                  </a:txBody>
                  <a:tcPr>
                    <a:solidFill>
                      <a:schemeClr val="bg1"/>
                    </a:solidFill>
                  </a:tcPr>
                </a:tc>
                <a:tc>
                  <a:txBody>
                    <a:bodyPr/>
                    <a:lstStyle/>
                    <a:p>
                      <a:pPr lvl="0">
                        <a:buNone/>
                      </a:pPr>
                      <a:r>
                        <a:rPr lang="en-US" sz="1200" dirty="0">
                          <a:effectLst/>
                        </a:rPr>
                        <a:t>ALICE FANTASIA</a:t>
                      </a:r>
                    </a:p>
                  </a:txBody>
                  <a:tcPr>
                    <a:solidFill>
                      <a:schemeClr val="bg1"/>
                    </a:solidFill>
                  </a:tcPr>
                </a:tc>
                <a:tc>
                  <a:txBody>
                    <a:bodyPr/>
                    <a:lstStyle/>
                    <a:p>
                      <a:pPr lvl="0">
                        <a:buNone/>
                      </a:pPr>
                      <a:r>
                        <a:rPr lang="en-US" sz="1200" dirty="0">
                          <a:effectLst/>
                        </a:rPr>
                        <a:t>NULL</a:t>
                      </a:r>
                    </a:p>
                  </a:txBody>
                  <a:tcPr>
                    <a:solidFill>
                      <a:schemeClr val="bg1"/>
                    </a:solidFill>
                  </a:tcPr>
                </a:tc>
                <a:tc>
                  <a:txBody>
                    <a:bodyPr/>
                    <a:lstStyle/>
                    <a:p>
                      <a:pPr lvl="0">
                        <a:buNone/>
                      </a:pPr>
                      <a:r>
                        <a:rPr lang="en-US" sz="1200" dirty="0">
                          <a:effectLst/>
                        </a:rPr>
                        <a:t>NULL</a:t>
                      </a:r>
                    </a:p>
                  </a:txBody>
                  <a:tcPr>
                    <a:solidFill>
                      <a:schemeClr val="bg1"/>
                    </a:solidFill>
                  </a:tcPr>
                </a:tc>
                <a:extLst>
                  <a:ext uri="{0D108BD9-81ED-4DB2-BD59-A6C34878D82A}">
                    <a16:rowId xmlns:a16="http://schemas.microsoft.com/office/drawing/2014/main" val="1458366805"/>
                  </a:ext>
                </a:extLst>
              </a:tr>
              <a:tr h="376726">
                <a:tc>
                  <a:txBody>
                    <a:bodyPr/>
                    <a:lstStyle/>
                    <a:p>
                      <a:pPr lvl="0">
                        <a:buNone/>
                      </a:pPr>
                      <a:r>
                        <a:rPr lang="en-US" sz="1200" b="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b="1" dirty="0">
                        <a:effectLst/>
                      </a:endParaRPr>
                    </a:p>
                  </a:txBody>
                  <a:tcPr>
                    <a:solidFill>
                      <a:schemeClr val="bg1"/>
                    </a:solidFill>
                  </a:tcPr>
                </a:tc>
                <a:tc>
                  <a:txBody>
                    <a:bodyPr/>
                    <a:lstStyle/>
                    <a:p>
                      <a:pPr lvl="0">
                        <a:buNone/>
                      </a:pPr>
                      <a:r>
                        <a:rPr lang="en-US" sz="1200" b="1" dirty="0">
                          <a:effectLst/>
                        </a:rPr>
                        <a:t>71</a:t>
                      </a:r>
                    </a:p>
                  </a:txBody>
                  <a:tcPr>
                    <a:solidFill>
                      <a:schemeClr val="bg1"/>
                    </a:solidFill>
                  </a:tcPr>
                </a:tc>
                <a:tc>
                  <a:txBody>
                    <a:bodyPr/>
                    <a:lstStyle/>
                    <a:p>
                      <a:pPr lvl="0">
                        <a:buNone/>
                      </a:pPr>
                      <a:r>
                        <a:rPr lang="en-US" sz="1200" b="0" i="0" u="none" strike="noStrike" noProof="0" dirty="0">
                          <a:effectLst/>
                          <a:latin typeface="Calibri"/>
                        </a:rPr>
                        <a:t>2005-05-28 21:59:17</a:t>
                      </a:r>
                      <a:endParaRPr lang="en-US" dirty="0"/>
                    </a:p>
                  </a:txBody>
                  <a:tcPr>
                    <a:solidFill>
                      <a:schemeClr val="bg1"/>
                    </a:solidFill>
                  </a:tcPr>
                </a:tc>
                <a:extLst>
                  <a:ext uri="{0D108BD9-81ED-4DB2-BD59-A6C34878D82A}">
                    <a16:rowId xmlns:a16="http://schemas.microsoft.com/office/drawing/2014/main" val="1743309746"/>
                  </a:ext>
                </a:extLst>
              </a:tr>
              <a:tr h="376726">
                <a:tc>
                  <a:txBody>
                    <a:bodyPr/>
                    <a:lstStyle/>
                    <a:p>
                      <a:pPr fontAlgn="base"/>
                      <a:r>
                        <a:rPr lang="en-US" sz="1200" dirty="0">
                          <a:effectLst/>
                        </a:rPr>
                        <a:t>15</a:t>
                      </a:r>
                    </a:p>
                  </a:txBody>
                  <a:tcPr>
                    <a:solidFill>
                      <a:schemeClr val="bg1"/>
                    </a:solidFill>
                  </a:tcPr>
                </a:tc>
                <a:tc>
                  <a:txBody>
                    <a:bodyPr/>
                    <a:lstStyle/>
                    <a:p>
                      <a:pPr fontAlgn="base"/>
                      <a:r>
                        <a:rPr lang="en-US" sz="1200" dirty="0">
                          <a:effectLst/>
                        </a:rPr>
                        <a:t>ALIEN CENTER</a:t>
                      </a:r>
                    </a:p>
                  </a:txBody>
                  <a:tcPr>
                    <a:solidFill>
                      <a:schemeClr val="bg1"/>
                    </a:solidFill>
                  </a:tcPr>
                </a:tc>
                <a:tc>
                  <a:txBody>
                    <a:bodyPr/>
                    <a:lstStyle/>
                    <a:p>
                      <a:pPr fontAlgn="base"/>
                      <a:r>
                        <a:rPr lang="en-US" sz="1200" dirty="0">
                          <a:effectLst/>
                        </a:rPr>
                        <a:t>72</a:t>
                      </a:r>
                    </a:p>
                  </a:txBody>
                  <a:tcPr>
                    <a:solidFill>
                      <a:schemeClr val="bg1"/>
                    </a:solidFill>
                  </a:tcPr>
                </a:tc>
                <a:tc>
                  <a:txBody>
                    <a:bodyPr/>
                    <a:lstStyle/>
                    <a:p>
                      <a:pPr lvl="0">
                        <a:buNone/>
                      </a:pPr>
                      <a:r>
                        <a:rPr lang="en-US" sz="1200" b="0" i="0" u="none" strike="noStrike" noProof="0" dirty="0">
                          <a:effectLst/>
                          <a:latin typeface="Calibri"/>
                        </a:rPr>
                        <a:t>2005-07-29 01:29:51</a:t>
                      </a:r>
                      <a:endParaRPr lang="en-US" dirty="0"/>
                    </a:p>
                  </a:txBody>
                  <a:tcPr>
                    <a:solidFill>
                      <a:schemeClr val="bg1"/>
                    </a:solidFill>
                  </a:tcPr>
                </a:tc>
                <a:extLst>
                  <a:ext uri="{0D108BD9-81ED-4DB2-BD59-A6C34878D82A}">
                    <a16:rowId xmlns:a16="http://schemas.microsoft.com/office/drawing/2014/main" val="2479067879"/>
                  </a:ext>
                </a:extLst>
              </a:tr>
              <a:tr h="376726">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73</a:t>
                      </a:r>
                    </a:p>
                  </a:txBody>
                  <a:tcPr>
                    <a:solidFill>
                      <a:schemeClr val="bg1"/>
                    </a:solidFill>
                  </a:tcPr>
                </a:tc>
                <a:tc>
                  <a:txBody>
                    <a:bodyPr/>
                    <a:lstStyle/>
                    <a:p>
                      <a:pPr lvl="0">
                        <a:buNone/>
                      </a:pPr>
                      <a:r>
                        <a:rPr lang="en-US" sz="1200" b="0" i="0" u="none" strike="noStrike" noProof="0" dirty="0">
                          <a:effectLst/>
                          <a:latin typeface="Calibri"/>
                        </a:rPr>
                        <a:t>2006-02-18 17:07:23</a:t>
                      </a:r>
                      <a:endParaRPr lang="en-US" dirty="0"/>
                    </a:p>
                  </a:txBody>
                  <a:tcPr>
                    <a:solidFill>
                      <a:schemeClr val="bg1"/>
                    </a:solidFill>
                  </a:tcPr>
                </a:tc>
                <a:extLst>
                  <a:ext uri="{0D108BD9-81ED-4DB2-BD59-A6C34878D82A}">
                    <a16:rowId xmlns:a16="http://schemas.microsoft.com/office/drawing/2014/main" val="2397266483"/>
                  </a:ext>
                </a:extLst>
              </a:tr>
              <a:tr h="376726">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74</a:t>
                      </a:r>
                    </a:p>
                  </a:txBody>
                  <a:tcPr>
                    <a:solidFill>
                      <a:schemeClr val="bg1"/>
                    </a:solidFill>
                  </a:tcPr>
                </a:tc>
                <a:tc>
                  <a:txBody>
                    <a:bodyPr/>
                    <a:lstStyle/>
                    <a:p>
                      <a:pPr lvl="0">
                        <a:buNone/>
                      </a:pPr>
                      <a:r>
                        <a:rPr lang="en-US" sz="1200" b="0" i="0" u="none" strike="noStrike" noProof="0" dirty="0">
                          <a:effectLst/>
                          <a:latin typeface="Calibri"/>
                        </a:rPr>
                        <a:t>2005-12-03 08:38:45</a:t>
                      </a:r>
                      <a:endParaRPr lang="en-US" dirty="0"/>
                    </a:p>
                  </a:txBody>
                  <a:tcPr>
                    <a:solidFill>
                      <a:schemeClr val="bg1"/>
                    </a:solidFill>
                  </a:tcPr>
                </a:tc>
                <a:extLst>
                  <a:ext uri="{0D108BD9-81ED-4DB2-BD59-A6C34878D82A}">
                    <a16:rowId xmlns:a16="http://schemas.microsoft.com/office/drawing/2014/main" val="1440920213"/>
                  </a:ext>
                </a:extLst>
              </a:tr>
            </a:tbl>
          </a:graphicData>
        </a:graphic>
      </p:graphicFrame>
    </p:spTree>
    <p:extLst>
      <p:ext uri="{BB962C8B-B14F-4D97-AF65-F5344CB8AC3E}">
        <p14:creationId xmlns:p14="http://schemas.microsoft.com/office/powerpoint/2010/main" val="277340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Cross Joins</a:t>
            </a:r>
            <a:endParaRPr lang="en-US">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41484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A Cartesian product is joining tables without any join conditions.  </a:t>
            </a:r>
            <a:br>
              <a:rPr lang="en-US" sz="2400" dirty="0">
                <a:solidFill>
                  <a:schemeClr val="accent5">
                    <a:lumMod val="50000"/>
                  </a:schemeClr>
                </a:solidFill>
                <a:cs typeface="Calibri"/>
              </a:rPr>
            </a:br>
            <a:r>
              <a:rPr lang="en-US" sz="2400" dirty="0">
                <a:solidFill>
                  <a:schemeClr val="accent5">
                    <a:lumMod val="50000"/>
                  </a:schemeClr>
                </a:solidFill>
                <a:cs typeface="Calibri"/>
              </a:rPr>
              <a:t>Sometimes this is done accidentally, but is not frequently used </a:t>
            </a:r>
            <a:br>
              <a:rPr lang="en-US" dirty="0"/>
            </a:br>
            <a:r>
              <a:rPr lang="en-US" sz="2400" dirty="0">
                <a:solidFill>
                  <a:schemeClr val="accent5">
                    <a:lumMod val="50000"/>
                  </a:schemeClr>
                </a:solidFill>
                <a:cs typeface="Calibri"/>
              </a:rPr>
              <a:t>otherwise.  If you </a:t>
            </a:r>
            <a:r>
              <a:rPr lang="en-US" sz="2400" i="1" dirty="0">
                <a:solidFill>
                  <a:schemeClr val="accent5">
                    <a:lumMod val="50000"/>
                  </a:schemeClr>
                </a:solidFill>
                <a:cs typeface="Calibri"/>
              </a:rPr>
              <a:t>do</a:t>
            </a:r>
            <a:r>
              <a:rPr lang="en-US" sz="2400" dirty="0">
                <a:solidFill>
                  <a:schemeClr val="accent5">
                    <a:lumMod val="50000"/>
                  </a:schemeClr>
                </a:solidFill>
                <a:cs typeface="Calibri"/>
              </a:rPr>
              <a:t> wish to create the Cartesian product of </a:t>
            </a:r>
            <a:br>
              <a:rPr lang="en-US" sz="2400" dirty="0">
                <a:solidFill>
                  <a:schemeClr val="accent5">
                    <a:lumMod val="50000"/>
                  </a:schemeClr>
                </a:solidFill>
                <a:cs typeface="Calibri"/>
              </a:rPr>
            </a:br>
            <a:r>
              <a:rPr lang="en-US" sz="2400" dirty="0">
                <a:solidFill>
                  <a:schemeClr val="accent5">
                    <a:lumMod val="50000"/>
                  </a:schemeClr>
                </a:solidFill>
                <a:cs typeface="Calibri"/>
              </a:rPr>
              <a:t>two tables, this is done through </a:t>
            </a:r>
            <a:r>
              <a:rPr lang="en-US" sz="2400" i="1" dirty="0">
                <a:solidFill>
                  <a:schemeClr val="accent5">
                    <a:lumMod val="50000"/>
                  </a:schemeClr>
                </a:solidFill>
                <a:cs typeface="Calibri"/>
              </a:rPr>
              <a:t>cross join</a:t>
            </a:r>
            <a:r>
              <a:rPr lang="en-US" sz="2400" dirty="0">
                <a:solidFill>
                  <a:schemeClr val="accent5">
                    <a:lumMod val="50000"/>
                  </a:schemeClr>
                </a:solidFill>
                <a:cs typeface="Calibri"/>
              </a:rPr>
              <a:t>.</a:t>
            </a:r>
          </a:p>
          <a:p>
            <a:pPr marL="0" indent="0">
              <a:buNone/>
              <a:defRPr/>
            </a:pPr>
            <a:r>
              <a:rPr lang="en-US" sz="1800" dirty="0">
                <a:latin typeface="Courier" pitchFamily="2" charset="0"/>
                <a:ea typeface="+mn-lt"/>
                <a:cs typeface="+mn-lt"/>
              </a:rPr>
              <a:t>mysql&gt; SELECT c.name </a:t>
            </a:r>
            <a:r>
              <a:rPr lang="en-US" sz="1800" dirty="0" err="1">
                <a:latin typeface="Courier" pitchFamily="2" charset="0"/>
                <a:ea typeface="+mn-lt"/>
                <a:cs typeface="+mn-lt"/>
              </a:rPr>
              <a:t>category_name</a:t>
            </a:r>
            <a:r>
              <a:rPr lang="en-US" sz="1800" dirty="0">
                <a:latin typeface="Courier" pitchFamily="2" charset="0"/>
                <a:ea typeface="+mn-lt"/>
                <a:cs typeface="+mn-lt"/>
              </a:rPr>
              <a:t>,</a:t>
            </a:r>
            <a:br>
              <a:rPr lang="en-US" sz="1800" dirty="0">
                <a:latin typeface="Courier" pitchFamily="2" charset="0"/>
                <a:ea typeface="+mn-lt"/>
                <a:cs typeface="+mn-lt"/>
              </a:rPr>
            </a:br>
            <a:r>
              <a:rPr lang="en-US" sz="1800" dirty="0">
                <a:latin typeface="Courier" pitchFamily="2" charset="0"/>
                <a:ea typeface="+mn-lt"/>
                <a:cs typeface="+mn-lt"/>
              </a:rPr>
              <a:t>    -&gt; </a:t>
            </a:r>
            <a:r>
              <a:rPr lang="en-US" sz="1800" dirty="0" err="1">
                <a:latin typeface="Courier" pitchFamily="2" charset="0"/>
                <a:ea typeface="+mn-lt"/>
                <a:cs typeface="+mn-lt"/>
              </a:rPr>
              <a:t>i.name</a:t>
            </a:r>
            <a:r>
              <a:rPr lang="en-US" sz="1800" dirty="0">
                <a:latin typeface="Courier" pitchFamily="2" charset="0"/>
                <a:ea typeface="+mn-lt"/>
                <a:cs typeface="+mn-lt"/>
              </a:rPr>
              <a:t> language_name </a:t>
            </a:r>
            <a:br>
              <a:rPr lang="en-US" sz="1800" dirty="0">
                <a:latin typeface="Courier" pitchFamily="2" charset="0"/>
                <a:ea typeface="+mn-lt"/>
                <a:cs typeface="+mn-lt"/>
              </a:rPr>
            </a:br>
            <a:r>
              <a:rPr lang="en-US" sz="1800" dirty="0">
                <a:latin typeface="Courier" pitchFamily="2" charset="0"/>
                <a:ea typeface="+mn-lt"/>
                <a:cs typeface="+mn-lt"/>
              </a:rPr>
              <a:t>    -&gt; FROM category c</a:t>
            </a:r>
            <a:br>
              <a:rPr lang="en-US" sz="1800" dirty="0">
                <a:latin typeface="Courier" pitchFamily="2" charset="0"/>
                <a:ea typeface="+mn-lt"/>
                <a:cs typeface="+mn-lt"/>
              </a:rPr>
            </a:br>
            <a:r>
              <a:rPr lang="en-US" sz="1800" dirty="0">
                <a:latin typeface="Courier" pitchFamily="2" charset="0"/>
                <a:ea typeface="+mn-lt"/>
                <a:cs typeface="+mn-lt"/>
              </a:rPr>
              <a:t>    -&gt; CROSS JOIN language l;</a:t>
            </a:r>
            <a:br>
              <a:rPr lang="en-US" sz="1800" dirty="0">
                <a:latin typeface="Courier" pitchFamily="2" charset="0"/>
                <a:ea typeface="+mn-lt"/>
                <a:cs typeface="+mn-lt"/>
              </a:rPr>
            </a:br>
            <a:endParaRPr lang="en-US" sz="1800" dirty="0">
              <a:latin typeface="Courier" pitchFamily="2" charset="0"/>
              <a:cs typeface="Calibri"/>
            </a:endParaRPr>
          </a:p>
          <a:p>
            <a:pPr marL="0" indent="0">
              <a:buNone/>
              <a:defRPr/>
            </a:pPr>
            <a:endParaRPr lang="en-US" sz="2400" dirty="0">
              <a:solidFill>
                <a:schemeClr val="accent5">
                  <a:lumMod val="50000"/>
                </a:schemeClr>
              </a:solidFill>
              <a:ea typeface="+mn-lt"/>
              <a:cs typeface="+mn-lt"/>
            </a:endParaRPr>
          </a:p>
          <a:p>
            <a:pPr marL="342900" indent="-342900">
              <a:defRPr/>
            </a:pPr>
            <a:r>
              <a:rPr lang="en-US" sz="2400" dirty="0">
                <a:solidFill>
                  <a:schemeClr val="accent5">
                    <a:lumMod val="50000"/>
                  </a:schemeClr>
                </a:solidFill>
                <a:ea typeface="+mn-lt"/>
                <a:cs typeface="+mn-lt"/>
              </a:rPr>
              <a:t>This creates a Cartesian product of</a:t>
            </a:r>
            <a:br>
              <a:rPr lang="en-US" sz="2400" dirty="0">
                <a:solidFill>
                  <a:schemeClr val="accent5">
                    <a:lumMod val="50000"/>
                  </a:schemeClr>
                </a:solidFill>
                <a:ea typeface="+mn-lt"/>
                <a:cs typeface="+mn-lt"/>
              </a:rPr>
            </a:br>
            <a:r>
              <a:rPr lang="en-US" sz="2400" dirty="0">
                <a:solidFill>
                  <a:schemeClr val="accent5">
                    <a:lumMod val="50000"/>
                  </a:schemeClr>
                </a:solidFill>
                <a:ea typeface="+mn-lt"/>
                <a:cs typeface="+mn-lt"/>
              </a:rPr>
              <a:t>category and language tables.</a:t>
            </a:r>
            <a:endParaRPr lang="en-US" dirty="0">
              <a:solidFill>
                <a:schemeClr val="accent5">
                  <a:lumMod val="50000"/>
                </a:schemeClr>
              </a:solidFill>
              <a:ea typeface="+mn-lt"/>
              <a:cs typeface="+mn-lt"/>
            </a:endParaRPr>
          </a:p>
          <a:p>
            <a:pPr marL="342900" indent="-342900">
              <a:defRPr/>
            </a:pPr>
            <a:r>
              <a:rPr lang="en-US" sz="2400" dirty="0">
                <a:solidFill>
                  <a:schemeClr val="accent5">
                    <a:lumMod val="50000"/>
                  </a:schemeClr>
                </a:solidFill>
                <a:ea typeface="+mn-lt"/>
                <a:cs typeface="+mn-lt"/>
              </a:rPr>
              <a:t>This is rarely used, and is </a:t>
            </a:r>
            <a:br>
              <a:rPr lang="en-US" dirty="0"/>
            </a:br>
            <a:r>
              <a:rPr lang="en-US" sz="2400" dirty="0">
                <a:solidFill>
                  <a:schemeClr val="accent5">
                    <a:lumMod val="50000"/>
                  </a:schemeClr>
                </a:solidFill>
                <a:ea typeface="+mn-lt"/>
                <a:cs typeface="+mn-lt"/>
              </a:rPr>
              <a:t>not used for large tables .</a:t>
            </a:r>
          </a:p>
          <a:p>
            <a:pPr marL="342900" indent="-342900">
              <a:defRPr/>
            </a:pPr>
            <a:endParaRPr lang="en-US" sz="2400" dirty="0">
              <a:solidFill>
                <a:srgbClr val="203864"/>
              </a:solidFill>
              <a:cs typeface="Calibri"/>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graphicFrame>
        <p:nvGraphicFramePr>
          <p:cNvPr id="6" name="Table 5">
            <a:extLst>
              <a:ext uri="{FF2B5EF4-FFF2-40B4-BE49-F238E27FC236}">
                <a16:creationId xmlns:a16="http://schemas.microsoft.com/office/drawing/2014/main" id="{3D12AA3E-AFAC-4FDA-B872-F92FAF9387FA}"/>
              </a:ext>
            </a:extLst>
          </p:cNvPr>
          <p:cNvGraphicFramePr>
            <a:graphicFrameLocks noGrp="1"/>
          </p:cNvGraphicFramePr>
          <p:nvPr>
            <p:extLst>
              <p:ext uri="{D42A27DB-BD31-4B8C-83A1-F6EECF244321}">
                <p14:modId xmlns:p14="http://schemas.microsoft.com/office/powerpoint/2010/main" val="3972613409"/>
              </p:ext>
            </p:extLst>
          </p:nvPr>
        </p:nvGraphicFramePr>
        <p:xfrm>
          <a:off x="8870830" y="1178943"/>
          <a:ext cx="2846716" cy="4688146"/>
        </p:xfrm>
        <a:graphic>
          <a:graphicData uri="http://schemas.openxmlformats.org/drawingml/2006/table">
            <a:tbl>
              <a:tblPr firstRow="1" bandRow="1">
                <a:tableStyleId>{9D7B26C5-4107-4FEC-AEDC-1716B250A1EF}</a:tableStyleId>
              </a:tblPr>
              <a:tblGrid>
                <a:gridCol w="1358660">
                  <a:extLst>
                    <a:ext uri="{9D8B030D-6E8A-4147-A177-3AD203B41FA5}">
                      <a16:colId xmlns:a16="http://schemas.microsoft.com/office/drawing/2014/main" val="1949394848"/>
                    </a:ext>
                  </a:extLst>
                </a:gridCol>
                <a:gridCol w="1488056">
                  <a:extLst>
                    <a:ext uri="{9D8B030D-6E8A-4147-A177-3AD203B41FA5}">
                      <a16:colId xmlns:a16="http://schemas.microsoft.com/office/drawing/2014/main" val="4255782876"/>
                    </a:ext>
                  </a:extLst>
                </a:gridCol>
              </a:tblGrid>
              <a:tr h="449978">
                <a:tc>
                  <a:txBody>
                    <a:bodyPr/>
                    <a:lstStyle/>
                    <a:p>
                      <a:pPr fontAlgn="base"/>
                      <a:r>
                        <a:rPr lang="en-US" sz="1200">
                          <a:effectLst/>
                        </a:rPr>
                        <a:t>category_name</a:t>
                      </a:r>
                      <a:endParaRPr lang="en-US" sz="1200" dirty="0">
                        <a:effectLst/>
                      </a:endParaRPr>
                    </a:p>
                  </a:txBody>
                  <a:tcPr>
                    <a:solidFill>
                      <a:schemeClr val="bg1"/>
                    </a:solidFill>
                  </a:tcPr>
                </a:tc>
                <a:tc>
                  <a:txBody>
                    <a:bodyPr/>
                    <a:lstStyle/>
                    <a:p>
                      <a:pPr fontAlgn="base"/>
                      <a:r>
                        <a:rPr lang="en-US" sz="1200">
                          <a:effectLst/>
                        </a:rPr>
                        <a:t>Language_name</a:t>
                      </a:r>
                      <a:endParaRPr lang="en-US" sz="1200" dirty="0">
                        <a:effectLst/>
                      </a:endParaRPr>
                    </a:p>
                  </a:txBody>
                  <a:tcPr>
                    <a:solidFill>
                      <a:schemeClr val="bg1"/>
                    </a:solidFill>
                  </a:tcPr>
                </a:tc>
                <a:extLst>
                  <a:ext uri="{0D108BD9-81ED-4DB2-BD59-A6C34878D82A}">
                    <a16:rowId xmlns:a16="http://schemas.microsoft.com/office/drawing/2014/main" val="2513717651"/>
                  </a:ext>
                </a:extLst>
              </a:tr>
              <a:tr h="408120">
                <a:tc>
                  <a:txBody>
                    <a:bodyPr/>
                    <a:lstStyle/>
                    <a:p>
                      <a:pPr fontAlgn="base"/>
                      <a:r>
                        <a:rPr lang="en-US" sz="1200">
                          <a:effectLst/>
                        </a:rPr>
                        <a:t>Action</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English</a:t>
                      </a:r>
                      <a:endParaRPr lang="en-US"/>
                    </a:p>
                  </a:txBody>
                  <a:tcPr>
                    <a:solidFill>
                      <a:schemeClr val="bg1"/>
                    </a:solidFill>
                  </a:tcPr>
                </a:tc>
                <a:extLst>
                  <a:ext uri="{0D108BD9-81ED-4DB2-BD59-A6C34878D82A}">
                    <a16:rowId xmlns:a16="http://schemas.microsoft.com/office/drawing/2014/main" val="2762209713"/>
                  </a:ext>
                </a:extLst>
              </a:tr>
              <a:tr h="376726">
                <a:tc>
                  <a:txBody>
                    <a:bodyPr/>
                    <a:lstStyle/>
                    <a:p>
                      <a:pPr fontAlgn="base"/>
                      <a:r>
                        <a:rPr lang="en-US" sz="1200">
                          <a:effectLst/>
                        </a:rPr>
                        <a:t>Action</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Japanese</a:t>
                      </a:r>
                      <a:endParaRPr lang="en-US" sz="1200" dirty="0">
                        <a:effectLst/>
                      </a:endParaRPr>
                    </a:p>
                  </a:txBody>
                  <a:tcPr>
                    <a:solidFill>
                      <a:schemeClr val="bg1"/>
                    </a:solidFill>
                  </a:tcPr>
                </a:tc>
                <a:extLst>
                  <a:ext uri="{0D108BD9-81ED-4DB2-BD59-A6C34878D82A}">
                    <a16:rowId xmlns:a16="http://schemas.microsoft.com/office/drawing/2014/main" val="2769241785"/>
                  </a:ext>
                </a:extLst>
              </a:tr>
              <a:tr h="408120">
                <a:tc>
                  <a:txBody>
                    <a:bodyPr/>
                    <a:lstStyle/>
                    <a:p>
                      <a:pPr fontAlgn="base"/>
                      <a:r>
                        <a:rPr lang="en-US" sz="1200">
                          <a:effectLst/>
                        </a:rPr>
                        <a:t>Animation</a:t>
                      </a:r>
                      <a:endParaRPr lang="en-US" sz="1200" dirty="0">
                        <a:effectLst/>
                      </a:endParaRPr>
                    </a:p>
                  </a:txBody>
                  <a:tcPr>
                    <a:solidFill>
                      <a:schemeClr val="bg1"/>
                    </a:solidFill>
                  </a:tcPr>
                </a:tc>
                <a:tc>
                  <a:txBody>
                    <a:bodyPr/>
                    <a:lstStyle/>
                    <a:p>
                      <a:pPr lvl="0">
                        <a:buNone/>
                      </a:pPr>
                      <a:r>
                        <a:rPr lang="en-US" sz="1200">
                          <a:effectLst/>
                        </a:rPr>
                        <a:t>English</a:t>
                      </a:r>
                      <a:endParaRPr lang="en-US" sz="1200" dirty="0">
                        <a:effectLst/>
                      </a:endParaRPr>
                    </a:p>
                  </a:txBody>
                  <a:tcPr>
                    <a:solidFill>
                      <a:schemeClr val="bg1"/>
                    </a:solidFill>
                  </a:tcPr>
                </a:tc>
                <a:extLst>
                  <a:ext uri="{0D108BD9-81ED-4DB2-BD59-A6C34878D82A}">
                    <a16:rowId xmlns:a16="http://schemas.microsoft.com/office/drawing/2014/main" val="3948940727"/>
                  </a:ext>
                </a:extLst>
              </a:tr>
              <a:tr h="408120">
                <a:tc>
                  <a:txBody>
                    <a:bodyPr/>
                    <a:lstStyle/>
                    <a:p>
                      <a:pPr lvl="0">
                        <a:buNone/>
                      </a:pPr>
                      <a:r>
                        <a:rPr lang="en-US" sz="1200">
                          <a:effectLst/>
                        </a:rPr>
                        <a:t>Animation</a:t>
                      </a:r>
                      <a:endParaRPr lang="en-US" sz="1200" dirty="0">
                        <a:effectLst/>
                      </a:endParaRPr>
                    </a:p>
                  </a:txBody>
                  <a:tcPr>
                    <a:solidFill>
                      <a:schemeClr val="bg1"/>
                    </a:solidFill>
                  </a:tcPr>
                </a:tc>
                <a:tc>
                  <a:txBody>
                    <a:bodyPr/>
                    <a:lstStyle/>
                    <a:p>
                      <a:pPr lvl="0">
                        <a:buNone/>
                      </a:pPr>
                      <a:r>
                        <a:rPr lang="en-US" sz="1200">
                          <a:effectLst/>
                        </a:rPr>
                        <a:t>German</a:t>
                      </a:r>
                      <a:endParaRPr lang="en-US" sz="1200" dirty="0">
                        <a:effectLst/>
                      </a:endParaRPr>
                    </a:p>
                  </a:txBody>
                  <a:tcPr>
                    <a:solidFill>
                      <a:schemeClr val="bg1"/>
                    </a:solidFill>
                  </a:tcPr>
                </a:tc>
                <a:extLst>
                  <a:ext uri="{0D108BD9-81ED-4DB2-BD59-A6C34878D82A}">
                    <a16:rowId xmlns:a16="http://schemas.microsoft.com/office/drawing/2014/main" val="1458366805"/>
                  </a:ext>
                </a:extLst>
              </a:tr>
              <a:tr h="376726">
                <a:tc>
                  <a:txBody>
                    <a:bodyPr/>
                    <a:lstStyle/>
                    <a:p>
                      <a:pPr lvl="0">
                        <a:buNone/>
                      </a:pPr>
                      <a:r>
                        <a:rPr lang="en-US" sz="1200" b="0">
                          <a:effectLst/>
                        </a:rPr>
                        <a:t>Animation</a:t>
                      </a:r>
                      <a:endParaRPr lang="en-US" sz="1200" b="0" dirty="0">
                        <a:effectLst/>
                      </a:endParaRPr>
                    </a:p>
                  </a:txBody>
                  <a:tcPr>
                    <a:solidFill>
                      <a:schemeClr val="bg1"/>
                    </a:solidFill>
                  </a:tcPr>
                </a:tc>
                <a:tc>
                  <a:txBody>
                    <a:bodyPr/>
                    <a:lstStyle/>
                    <a:p>
                      <a:pPr lvl="0">
                        <a:buNone/>
                      </a:pPr>
                      <a:r>
                        <a:rPr lang="en-US" sz="1200" b="0" i="0" u="none" strike="noStrike" noProof="0">
                          <a:effectLst/>
                          <a:latin typeface="Calibri"/>
                        </a:rPr>
                        <a:t>Japanese</a:t>
                      </a:r>
                      <a:endParaRPr lang="en-US"/>
                    </a:p>
                  </a:txBody>
                  <a:tcPr>
                    <a:solidFill>
                      <a:schemeClr val="bg1"/>
                    </a:solidFill>
                  </a:tcPr>
                </a:tc>
                <a:extLst>
                  <a:ext uri="{0D108BD9-81ED-4DB2-BD59-A6C34878D82A}">
                    <a16:rowId xmlns:a16="http://schemas.microsoft.com/office/drawing/2014/main" val="1743309746"/>
                  </a:ext>
                </a:extLst>
              </a:tr>
              <a:tr h="376726">
                <a:tc>
                  <a:txBody>
                    <a:bodyPr/>
                    <a:lstStyle/>
                    <a:p>
                      <a:pPr fontAlgn="base"/>
                      <a:r>
                        <a:rPr lang="en-US" sz="1200">
                          <a:effectLst/>
                        </a:rPr>
                        <a:t>Sports</a:t>
                      </a:r>
                      <a:endParaRPr lang="en-US" sz="1200" dirty="0">
                        <a:effectLst/>
                      </a:endParaRPr>
                    </a:p>
                  </a:txBody>
                  <a:tcPr>
                    <a:solidFill>
                      <a:schemeClr val="bg1"/>
                    </a:solidFill>
                  </a:tcPr>
                </a:tc>
                <a:tc>
                  <a:txBody>
                    <a:bodyPr/>
                    <a:lstStyle/>
                    <a:p>
                      <a:pPr lvl="0">
                        <a:buNone/>
                      </a:pPr>
                      <a:r>
                        <a:rPr lang="en-US" sz="1200">
                          <a:effectLst/>
                        </a:rPr>
                        <a:t>English</a:t>
                      </a:r>
                      <a:endParaRPr lang="en-US" sz="1200" dirty="0">
                        <a:effectLst/>
                      </a:endParaRPr>
                    </a:p>
                  </a:txBody>
                  <a:tcPr>
                    <a:solidFill>
                      <a:schemeClr val="bg1"/>
                    </a:solidFill>
                  </a:tcPr>
                </a:tc>
                <a:extLst>
                  <a:ext uri="{0D108BD9-81ED-4DB2-BD59-A6C34878D82A}">
                    <a16:rowId xmlns:a16="http://schemas.microsoft.com/office/drawing/2014/main" val="2479067879"/>
                  </a:ext>
                </a:extLst>
              </a:tr>
              <a:tr h="376726">
                <a:tc>
                  <a:txBody>
                    <a:bodyPr/>
                    <a:lstStyle/>
                    <a:p>
                      <a:pPr lvl="0">
                        <a:buNone/>
                      </a:pPr>
                      <a:r>
                        <a:rPr lang="en-US" sz="1200">
                          <a:effectLst/>
                        </a:rPr>
                        <a:t>Sports</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German</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2397266483"/>
                  </a:ext>
                </a:extLst>
              </a:tr>
              <a:tr h="376726">
                <a:tc>
                  <a:txBody>
                    <a:bodyPr/>
                    <a:lstStyle/>
                    <a:p>
                      <a:pPr lvl="0">
                        <a:buNone/>
                      </a:pPr>
                      <a:r>
                        <a:rPr lang="en-US" sz="1200">
                          <a:effectLst/>
                        </a:rPr>
                        <a:t>Sports</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Japanese</a:t>
                      </a:r>
                      <a:endParaRPr lang="en-US"/>
                    </a:p>
                  </a:txBody>
                  <a:tcPr>
                    <a:solidFill>
                      <a:schemeClr val="bg1"/>
                    </a:solidFill>
                  </a:tcPr>
                </a:tc>
                <a:extLst>
                  <a:ext uri="{0D108BD9-81ED-4DB2-BD59-A6C34878D82A}">
                    <a16:rowId xmlns:a16="http://schemas.microsoft.com/office/drawing/2014/main" val="1440920213"/>
                  </a:ext>
                </a:extLst>
              </a:tr>
              <a:tr h="376726">
                <a:tc>
                  <a:txBody>
                    <a:bodyPr/>
                    <a:lstStyle/>
                    <a:p>
                      <a:pPr lvl="0">
                        <a:buNone/>
                      </a:pPr>
                      <a:r>
                        <a:rPr lang="en-US" sz="1200">
                          <a:effectLst/>
                        </a:rPr>
                        <a:t>Travel</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English</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3926522546"/>
                  </a:ext>
                </a:extLst>
              </a:tr>
              <a:tr h="376726">
                <a:tc>
                  <a:txBody>
                    <a:bodyPr/>
                    <a:lstStyle/>
                    <a:p>
                      <a:pPr lvl="0">
                        <a:buNone/>
                      </a:pPr>
                      <a:r>
                        <a:rPr lang="en-US" sz="1200">
                          <a:effectLst/>
                        </a:rPr>
                        <a:t>Travel</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French</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1037129727"/>
                  </a:ext>
                </a:extLst>
              </a:tr>
              <a:tr h="376726">
                <a:tc>
                  <a:txBody>
                    <a:bodyPr/>
                    <a:lstStyle/>
                    <a:p>
                      <a:pPr lvl="0">
                        <a:buNone/>
                      </a:pPr>
                      <a:r>
                        <a:rPr lang="en-US" sz="1200">
                          <a:effectLst/>
                        </a:rPr>
                        <a:t>Travel</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German</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1488519543"/>
                  </a:ext>
                </a:extLst>
              </a:tr>
            </a:tbl>
          </a:graphicData>
        </a:graphic>
      </p:graphicFrame>
    </p:spTree>
    <p:extLst>
      <p:ext uri="{BB962C8B-B14F-4D97-AF65-F5344CB8AC3E}">
        <p14:creationId xmlns:p14="http://schemas.microsoft.com/office/powerpoint/2010/main" val="407961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Cross Joins – Review Union</a:t>
            </a:r>
            <a:endParaRPr lang="en-US">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41484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600" dirty="0">
                <a:solidFill>
                  <a:schemeClr val="accent5">
                    <a:lumMod val="50000"/>
                  </a:schemeClr>
                </a:solidFill>
                <a:cs typeface="Calibri"/>
              </a:rPr>
              <a:t>From Chapter 9, an example was given on how to build a three-row table that could be joined to other tables.  Here is the example:</a:t>
            </a:r>
          </a:p>
          <a:p>
            <a:pPr marL="0" indent="0">
              <a:buNone/>
              <a:defRPr/>
            </a:pPr>
            <a:r>
              <a:rPr lang="en-US" sz="1900" dirty="0">
                <a:latin typeface="Courier" pitchFamily="2" charset="0"/>
                <a:ea typeface="+mn-lt"/>
                <a:cs typeface="+mn-lt"/>
              </a:rPr>
              <a:t>mysql&gt; SELECT 'Small Fry' name, o </a:t>
            </a:r>
            <a:r>
              <a:rPr lang="en-US" sz="1900" dirty="0" err="1">
                <a:latin typeface="Courier" pitchFamily="2" charset="0"/>
                <a:ea typeface="+mn-lt"/>
                <a:cs typeface="+mn-lt"/>
              </a:rPr>
              <a:t>low_limit</a:t>
            </a: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74.99 high_limit</a:t>
            </a:r>
            <a:br>
              <a:rPr lang="en-US" sz="1900" dirty="0">
                <a:latin typeface="Courier" pitchFamily="2" charset="0"/>
                <a:ea typeface="+mn-lt"/>
                <a:cs typeface="+mn-lt"/>
              </a:rPr>
            </a:br>
            <a:r>
              <a:rPr lang="en-US" sz="1900" dirty="0">
                <a:latin typeface="Courier" pitchFamily="2" charset="0"/>
                <a:ea typeface="+mn-lt"/>
                <a:cs typeface="+mn-lt"/>
              </a:rPr>
              <a:t>    -&gt; UNION ALL</a:t>
            </a:r>
            <a:br>
              <a:rPr lang="en-US" sz="1900" dirty="0">
                <a:latin typeface="Courier" pitchFamily="2" charset="0"/>
                <a:ea typeface="+mn-lt"/>
                <a:cs typeface="+mn-lt"/>
              </a:rPr>
            </a:br>
            <a:r>
              <a:rPr lang="en-US" sz="1900" dirty="0">
                <a:latin typeface="Courier" pitchFamily="2" charset="0"/>
                <a:ea typeface="+mn-lt"/>
                <a:cs typeface="+mn-lt"/>
              </a:rPr>
              <a:t>    -&gt; SELECT 'Average Joes' name, 75 </a:t>
            </a:r>
            <a:r>
              <a:rPr lang="en-US" sz="1900" dirty="0" err="1">
                <a:latin typeface="Courier" pitchFamily="2" charset="0"/>
                <a:ea typeface="+mn-lt"/>
                <a:cs typeface="+mn-lt"/>
              </a:rPr>
              <a:t>low_limit</a:t>
            </a: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149.99 </a:t>
            </a:r>
            <a:r>
              <a:rPr lang="en-US" sz="1900" dirty="0" err="1">
                <a:latin typeface="Courier" pitchFamily="2" charset="0"/>
                <a:ea typeface="+mn-lt"/>
                <a:cs typeface="+mn-lt"/>
              </a:rPr>
              <a:t>high_limit</a:t>
            </a:r>
            <a:br>
              <a:rPr lang="en-US" sz="1900" dirty="0">
                <a:latin typeface="Courier" pitchFamily="2" charset="0"/>
                <a:ea typeface="+mn-lt"/>
                <a:cs typeface="+mn-lt"/>
              </a:rPr>
            </a:br>
            <a:r>
              <a:rPr lang="en-US" sz="1900" dirty="0">
                <a:latin typeface="Courier" pitchFamily="2" charset="0"/>
                <a:ea typeface="+mn-lt"/>
                <a:cs typeface="+mn-lt"/>
              </a:rPr>
              <a:t>    -&gt; UNION ALL</a:t>
            </a:r>
            <a:br>
              <a:rPr lang="en-US" sz="1900" dirty="0">
                <a:latin typeface="Courier" pitchFamily="2" charset="0"/>
                <a:ea typeface="+mn-lt"/>
                <a:cs typeface="+mn-lt"/>
              </a:rPr>
            </a:br>
            <a:r>
              <a:rPr lang="en-US" sz="1900" dirty="0">
                <a:latin typeface="Courier" pitchFamily="2" charset="0"/>
                <a:ea typeface="+mn-lt"/>
                <a:cs typeface="+mn-lt"/>
              </a:rPr>
              <a:t>    -&gt; SELECT 'Heavy Hitters' name, 150 </a:t>
            </a:r>
            <a:r>
              <a:rPr lang="en-US" sz="1900" dirty="0" err="1">
                <a:latin typeface="Courier" pitchFamily="2" charset="0"/>
                <a:ea typeface="+mn-lt"/>
                <a:cs typeface="+mn-lt"/>
              </a:rPr>
              <a:t>low_limit</a:t>
            </a: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9999999.99 </a:t>
            </a:r>
            <a:r>
              <a:rPr lang="en-US" sz="1900" dirty="0" err="1">
                <a:latin typeface="Courier" pitchFamily="2" charset="0"/>
                <a:ea typeface="+mn-lt"/>
                <a:cs typeface="+mn-lt"/>
              </a:rPr>
              <a:t>high_limit</a:t>
            </a:r>
            <a:r>
              <a:rPr lang="en-US" sz="1900" dirty="0">
                <a:latin typeface="Courier" pitchFamily="2" charset="0"/>
                <a:ea typeface="+mn-lt"/>
                <a:cs typeface="+mn-lt"/>
              </a:rPr>
              <a:t>;</a:t>
            </a:r>
            <a:br>
              <a:rPr lang="en-US" sz="1900" dirty="0">
                <a:latin typeface="Courier" pitchFamily="2" charset="0"/>
                <a:ea typeface="+mn-lt"/>
                <a:cs typeface="+mn-lt"/>
              </a:rPr>
            </a:br>
            <a:endParaRPr lang="en-US" sz="1900" dirty="0">
              <a:latin typeface="Courier" pitchFamily="2" charset="0"/>
              <a:cs typeface="Calibri"/>
            </a:endParaRPr>
          </a:p>
          <a:p>
            <a:pPr marL="0" indent="0">
              <a:buNone/>
              <a:defRPr/>
            </a:pPr>
            <a:r>
              <a:rPr lang="en-US" sz="2600" dirty="0">
                <a:solidFill>
                  <a:schemeClr val="accent5">
                    <a:lumMod val="50000"/>
                  </a:schemeClr>
                </a:solidFill>
                <a:ea typeface="+mn-lt"/>
                <a:cs typeface="+mn-lt"/>
              </a:rPr>
              <a:t>The operator </a:t>
            </a:r>
            <a:r>
              <a:rPr lang="en-US" sz="2600" i="1" dirty="0">
                <a:solidFill>
                  <a:schemeClr val="accent5">
                    <a:lumMod val="50000"/>
                  </a:schemeClr>
                </a:solidFill>
                <a:ea typeface="+mn-lt"/>
                <a:cs typeface="+mn-lt"/>
              </a:rPr>
              <a:t>UNION</a:t>
            </a:r>
            <a:r>
              <a:rPr lang="en-US" sz="2600" dirty="0">
                <a:solidFill>
                  <a:schemeClr val="accent5">
                    <a:lumMod val="50000"/>
                  </a:schemeClr>
                </a:solidFill>
                <a:ea typeface="+mn-lt"/>
                <a:cs typeface="+mn-lt"/>
              </a:rPr>
              <a:t> worked for three groups but doesn't work well for large tables.</a:t>
            </a:r>
          </a:p>
          <a:p>
            <a:pPr marL="0" indent="0">
              <a:buNone/>
              <a:defRPr/>
            </a:pPr>
            <a:r>
              <a:rPr lang="en-US" sz="2600" dirty="0">
                <a:solidFill>
                  <a:schemeClr val="accent5">
                    <a:lumMod val="50000"/>
                  </a:schemeClr>
                </a:solidFill>
                <a:ea typeface="+mn-lt"/>
                <a:cs typeface="+mn-lt"/>
              </a:rPr>
              <a:t>For example, if you were to make an entry for each day of the year, you would need to create 365 (or 366 on leap year) UNION commands.  Cross joins would work better.</a:t>
            </a:r>
            <a:endParaRPr lang="en-US" sz="2600" dirty="0">
              <a:solidFill>
                <a:schemeClr val="accent5">
                  <a:lumMod val="50000"/>
                </a:schemeClr>
              </a:solidFill>
            </a:endParaRPr>
          </a:p>
          <a:p>
            <a:pPr marL="342900" indent="-342900">
              <a:defRPr/>
            </a:pPr>
            <a:endParaRPr lang="en-US" sz="2400" dirty="0">
              <a:solidFill>
                <a:srgbClr val="203864"/>
              </a:solidFill>
              <a:cs typeface="Calibri"/>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graphicFrame>
        <p:nvGraphicFramePr>
          <p:cNvPr id="6" name="Table 5">
            <a:extLst>
              <a:ext uri="{FF2B5EF4-FFF2-40B4-BE49-F238E27FC236}">
                <a16:creationId xmlns:a16="http://schemas.microsoft.com/office/drawing/2014/main" id="{3D12AA3E-AFAC-4FDA-B872-F92FAF9387FA}"/>
              </a:ext>
            </a:extLst>
          </p:cNvPr>
          <p:cNvGraphicFramePr>
            <a:graphicFrameLocks noGrp="1"/>
          </p:cNvGraphicFramePr>
          <p:nvPr>
            <p:extLst>
              <p:ext uri="{D42A27DB-BD31-4B8C-83A1-F6EECF244321}">
                <p14:modId xmlns:p14="http://schemas.microsoft.com/office/powerpoint/2010/main" val="4200840559"/>
              </p:ext>
            </p:extLst>
          </p:nvPr>
        </p:nvGraphicFramePr>
        <p:xfrm>
          <a:off x="8378048" y="1996272"/>
          <a:ext cx="3179678" cy="1223103"/>
        </p:xfrm>
        <a:graphic>
          <a:graphicData uri="http://schemas.openxmlformats.org/drawingml/2006/table">
            <a:tbl>
              <a:tblPr firstRow="1" bandRow="1">
                <a:tableStyleId>{9D7B26C5-4107-4FEC-AEDC-1716B250A1EF}</a:tableStyleId>
              </a:tblPr>
              <a:tblGrid>
                <a:gridCol w="1238736">
                  <a:extLst>
                    <a:ext uri="{9D8B030D-6E8A-4147-A177-3AD203B41FA5}">
                      <a16:colId xmlns:a16="http://schemas.microsoft.com/office/drawing/2014/main" val="1949394848"/>
                    </a:ext>
                  </a:extLst>
                </a:gridCol>
                <a:gridCol w="851858">
                  <a:extLst>
                    <a:ext uri="{9D8B030D-6E8A-4147-A177-3AD203B41FA5}">
                      <a16:colId xmlns:a16="http://schemas.microsoft.com/office/drawing/2014/main" val="4255782876"/>
                    </a:ext>
                  </a:extLst>
                </a:gridCol>
                <a:gridCol w="1089084">
                  <a:extLst>
                    <a:ext uri="{9D8B030D-6E8A-4147-A177-3AD203B41FA5}">
                      <a16:colId xmlns:a16="http://schemas.microsoft.com/office/drawing/2014/main" val="4135507731"/>
                    </a:ext>
                  </a:extLst>
                </a:gridCol>
              </a:tblGrid>
              <a:tr h="334315">
                <a:tc>
                  <a:txBody>
                    <a:bodyPr/>
                    <a:lstStyle/>
                    <a:p>
                      <a:pPr fontAlgn="base"/>
                      <a:r>
                        <a:rPr lang="en-US" sz="1200">
                          <a:effectLst/>
                        </a:rPr>
                        <a:t>name</a:t>
                      </a:r>
                      <a:endParaRPr lang="en-US" sz="1200" dirty="0">
                        <a:effectLst/>
                      </a:endParaRPr>
                    </a:p>
                  </a:txBody>
                  <a:tcPr>
                    <a:solidFill>
                      <a:schemeClr val="bg1"/>
                    </a:solidFill>
                  </a:tcPr>
                </a:tc>
                <a:tc>
                  <a:txBody>
                    <a:bodyPr/>
                    <a:lstStyle/>
                    <a:p>
                      <a:pPr lvl="0">
                        <a:buNone/>
                      </a:pPr>
                      <a:r>
                        <a:rPr lang="en-US" sz="1200">
                          <a:effectLst/>
                        </a:rPr>
                        <a:t>low_limit</a:t>
                      </a:r>
                      <a:endParaRPr lang="en-US"/>
                    </a:p>
                  </a:txBody>
                  <a:tcPr>
                    <a:solidFill>
                      <a:schemeClr val="bg1"/>
                    </a:solidFill>
                  </a:tcPr>
                </a:tc>
                <a:tc>
                  <a:txBody>
                    <a:bodyPr/>
                    <a:lstStyle/>
                    <a:p>
                      <a:pPr lvl="0">
                        <a:buNone/>
                      </a:pPr>
                      <a:r>
                        <a:rPr lang="en-US" sz="1200">
                          <a:effectLst/>
                        </a:rPr>
                        <a:t>high_limit</a:t>
                      </a:r>
                      <a:endParaRPr lang="en-US" sz="1200" dirty="0">
                        <a:effectLst/>
                      </a:endParaRPr>
                    </a:p>
                  </a:txBody>
                  <a:tcPr>
                    <a:solidFill>
                      <a:schemeClr val="bg1"/>
                    </a:solidFill>
                  </a:tcPr>
                </a:tc>
                <a:extLst>
                  <a:ext uri="{0D108BD9-81ED-4DB2-BD59-A6C34878D82A}">
                    <a16:rowId xmlns:a16="http://schemas.microsoft.com/office/drawing/2014/main" val="2513717651"/>
                  </a:ext>
                </a:extLst>
              </a:tr>
              <a:tr h="301699">
                <a:tc>
                  <a:txBody>
                    <a:bodyPr/>
                    <a:lstStyle/>
                    <a:p>
                      <a:pPr fontAlgn="base"/>
                      <a:r>
                        <a:rPr lang="en-US" sz="1200">
                          <a:effectLst/>
                        </a:rPr>
                        <a:t>Small Fry</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0</a:t>
                      </a:r>
                      <a:endParaRPr lang="en-US" sz="1200" b="0" i="0" u="none" strike="noStrike" noProof="0" dirty="0">
                        <a:effectLst/>
                        <a:latin typeface="Calibri"/>
                      </a:endParaRPr>
                    </a:p>
                  </a:txBody>
                  <a:tcPr>
                    <a:solidFill>
                      <a:schemeClr val="bg1"/>
                    </a:solidFill>
                  </a:tcPr>
                </a:tc>
                <a:tc>
                  <a:txBody>
                    <a:bodyPr/>
                    <a:lstStyle/>
                    <a:p>
                      <a:pPr lvl="0">
                        <a:buNone/>
                      </a:pPr>
                      <a:r>
                        <a:rPr lang="en-US" sz="1200" b="0" i="0" u="none" strike="noStrike" noProof="0">
                          <a:effectLst/>
                          <a:latin typeface="Calibri"/>
                        </a:rPr>
                        <a:t>74.99</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2762209713"/>
                  </a:ext>
                </a:extLst>
              </a:tr>
              <a:tr h="285390">
                <a:tc>
                  <a:txBody>
                    <a:bodyPr/>
                    <a:lstStyle/>
                    <a:p>
                      <a:pPr fontAlgn="base"/>
                      <a:r>
                        <a:rPr lang="en-US" sz="1200">
                          <a:effectLst/>
                        </a:rPr>
                        <a:t>Average Joes</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75</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149.99</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2769241785"/>
                  </a:ext>
                </a:extLst>
              </a:tr>
              <a:tr h="301699">
                <a:tc>
                  <a:txBody>
                    <a:bodyPr/>
                    <a:lstStyle/>
                    <a:p>
                      <a:pPr fontAlgn="base"/>
                      <a:r>
                        <a:rPr lang="en-US" sz="1200">
                          <a:effectLst/>
                        </a:rPr>
                        <a:t>Heavy Hitters</a:t>
                      </a:r>
                      <a:endParaRPr lang="en-US" sz="1200" dirty="0">
                        <a:effectLst/>
                      </a:endParaRPr>
                    </a:p>
                  </a:txBody>
                  <a:tcPr>
                    <a:solidFill>
                      <a:schemeClr val="bg1"/>
                    </a:solidFill>
                  </a:tcPr>
                </a:tc>
                <a:tc>
                  <a:txBody>
                    <a:bodyPr/>
                    <a:lstStyle/>
                    <a:p>
                      <a:pPr lvl="0">
                        <a:buNone/>
                      </a:pPr>
                      <a:r>
                        <a:rPr lang="en-US" sz="1200">
                          <a:effectLst/>
                        </a:rPr>
                        <a:t>150</a:t>
                      </a:r>
                      <a:endParaRPr lang="en-US" sz="1200" dirty="0">
                        <a:effectLst/>
                      </a:endParaRPr>
                    </a:p>
                  </a:txBody>
                  <a:tcPr>
                    <a:solidFill>
                      <a:schemeClr val="bg1"/>
                    </a:solidFill>
                  </a:tcPr>
                </a:tc>
                <a:tc>
                  <a:txBody>
                    <a:bodyPr/>
                    <a:lstStyle/>
                    <a:p>
                      <a:pPr lvl="0">
                        <a:buNone/>
                      </a:pPr>
                      <a:r>
                        <a:rPr lang="en-US" sz="1200" dirty="0">
                          <a:effectLst/>
                        </a:rPr>
                        <a:t>9999999.99</a:t>
                      </a:r>
                    </a:p>
                  </a:txBody>
                  <a:tcPr>
                    <a:solidFill>
                      <a:schemeClr val="bg1"/>
                    </a:solidFill>
                  </a:tcPr>
                </a:tc>
                <a:extLst>
                  <a:ext uri="{0D108BD9-81ED-4DB2-BD59-A6C34878D82A}">
                    <a16:rowId xmlns:a16="http://schemas.microsoft.com/office/drawing/2014/main" val="3948940727"/>
                  </a:ext>
                </a:extLst>
              </a:tr>
            </a:tbl>
          </a:graphicData>
        </a:graphic>
      </p:graphicFrame>
    </p:spTree>
    <p:extLst>
      <p:ext uri="{BB962C8B-B14F-4D97-AF65-F5344CB8AC3E}">
        <p14:creationId xmlns:p14="http://schemas.microsoft.com/office/powerpoint/2010/main" val="193027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Cross Joins – Use Example</a:t>
            </a:r>
            <a:endParaRPr lang="en-US">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41484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One way to create a row for every day of the year would be to generate a table with 366 rows, and then add days to the rows.  Here's an example of the first part of that – generating the table of 365 rows. The dots show a skipping of lines.</a:t>
            </a:r>
          </a:p>
          <a:p>
            <a:pPr marL="0" indent="0">
              <a:buNone/>
              <a:defRPr/>
            </a:pPr>
            <a:r>
              <a:rPr lang="en-US" sz="1900" dirty="0">
                <a:latin typeface="Courier" pitchFamily="2" charset="0"/>
                <a:ea typeface="+mn-lt"/>
                <a:cs typeface="+mn-lt"/>
              </a:rPr>
              <a:t>mysql&gt; SELECT ones.num + tens.num _ hundreds.num</a:t>
            </a:r>
            <a:br>
              <a:rPr lang="en-US" sz="1900" dirty="0">
                <a:latin typeface="Courier" pitchFamily="2" charset="0"/>
                <a:ea typeface="+mn-lt"/>
                <a:cs typeface="+mn-lt"/>
              </a:rPr>
            </a:br>
            <a:r>
              <a:rPr lang="en-US" sz="1900" dirty="0">
                <a:latin typeface="Courier" pitchFamily="2" charset="0"/>
                <a:ea typeface="+mn-lt"/>
                <a:cs typeface="+mn-lt"/>
              </a:rPr>
              <a:t>    -&gt; FROM</a:t>
            </a:r>
            <a:br>
              <a:rPr lang="en-US" sz="1900" dirty="0">
                <a:latin typeface="Courier" pitchFamily="2" charset="0"/>
                <a:ea typeface="+mn-lt"/>
                <a:cs typeface="+mn-lt"/>
              </a:rPr>
            </a:br>
            <a:r>
              <a:rPr lang="en-US" sz="1900" dirty="0">
                <a:latin typeface="Courier" pitchFamily="2" charset="0"/>
                <a:ea typeface="+mn-lt"/>
                <a:cs typeface="+mn-lt"/>
              </a:rPr>
              <a:t>    -&gt; (SELECT 0 num UNION ALL</a:t>
            </a:r>
            <a:br>
              <a:rPr lang="en-US" sz="1900" dirty="0">
                <a:latin typeface="Courier" pitchFamily="2" charset="0"/>
                <a:ea typeface="+mn-lt"/>
                <a:cs typeface="+mn-lt"/>
              </a:rPr>
            </a:br>
            <a:r>
              <a:rPr lang="en-US" sz="1900" dirty="0">
                <a:latin typeface="Courier" pitchFamily="2" charset="0"/>
                <a:ea typeface="+mn-lt"/>
                <a:cs typeface="+mn-lt"/>
              </a:rPr>
              <a:t>    -&gt; SELECT 1 num UNION ALL </a:t>
            </a:r>
            <a:br>
              <a:rPr lang="en-US" sz="1900" dirty="0">
                <a:latin typeface="Courier" pitchFamily="2" charset="0"/>
                <a:ea typeface="+mn-lt"/>
                <a:cs typeface="+mn-lt"/>
              </a:rPr>
            </a:b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SELECT 9 num) ones</a:t>
            </a:r>
            <a:br>
              <a:rPr lang="en-US" sz="1900" dirty="0">
                <a:latin typeface="Courier" pitchFamily="2" charset="0"/>
                <a:ea typeface="+mn-lt"/>
                <a:cs typeface="+mn-lt"/>
              </a:rPr>
            </a:br>
            <a:r>
              <a:rPr lang="en-US" sz="1900" dirty="0">
                <a:latin typeface="Courier" pitchFamily="2" charset="0"/>
                <a:ea typeface="+mn-lt"/>
                <a:cs typeface="+mn-lt"/>
              </a:rPr>
              <a:t>    -&gt; CROSS JOIN </a:t>
            </a:r>
            <a:br>
              <a:rPr lang="en-US" sz="1900" dirty="0">
                <a:latin typeface="Courier" pitchFamily="2" charset="0"/>
                <a:ea typeface="+mn-lt"/>
                <a:cs typeface="+mn-lt"/>
              </a:rPr>
            </a:br>
            <a:r>
              <a:rPr lang="en-US" sz="1900" dirty="0">
                <a:latin typeface="Courier" pitchFamily="2" charset="0"/>
                <a:ea typeface="+mn-lt"/>
                <a:cs typeface="+mn-lt"/>
              </a:rPr>
              <a:t>    -&gt; (SELECT 0 num UNION ALL</a:t>
            </a:r>
            <a:br>
              <a:rPr lang="en-US" sz="1900" dirty="0">
                <a:latin typeface="Courier" pitchFamily="2" charset="0"/>
                <a:ea typeface="+mn-lt"/>
                <a:cs typeface="+mn-lt"/>
              </a:rPr>
            </a:br>
            <a:r>
              <a:rPr lang="en-US" sz="1900" dirty="0">
                <a:latin typeface="Courier" pitchFamily="2" charset="0"/>
                <a:cs typeface="Calibri"/>
              </a:rPr>
              <a:t>…</a:t>
            </a:r>
            <a:br>
              <a:rPr lang="en-US" sz="1900" dirty="0">
                <a:latin typeface="Courier" pitchFamily="2" charset="0"/>
                <a:cs typeface="Calibri"/>
              </a:rPr>
            </a:br>
            <a:r>
              <a:rPr lang="en-US" sz="1900" dirty="0">
                <a:latin typeface="Courier" pitchFamily="2" charset="0"/>
                <a:cs typeface="Calibri"/>
              </a:rPr>
              <a:t>    -&gt; SELECT 90 num) tens</a:t>
            </a:r>
            <a:br>
              <a:rPr lang="en-US" sz="1900" dirty="0">
                <a:latin typeface="Courier" pitchFamily="2" charset="0"/>
                <a:cs typeface="Calibri"/>
              </a:rPr>
            </a:br>
            <a:r>
              <a:rPr lang="en-US" sz="1900" dirty="0">
                <a:latin typeface="Courier" pitchFamily="2" charset="0"/>
                <a:cs typeface="Calibri"/>
              </a:rPr>
              <a:t>    -&gt; CROSS JOIN</a:t>
            </a:r>
            <a:br>
              <a:rPr lang="en-US" sz="1900" dirty="0">
                <a:latin typeface="Courier" pitchFamily="2" charset="0"/>
                <a:cs typeface="Calibri"/>
              </a:rPr>
            </a:br>
            <a:r>
              <a:rPr lang="en-US" sz="1900" dirty="0">
                <a:latin typeface="Courier" pitchFamily="2" charset="0"/>
                <a:cs typeface="Calibri"/>
              </a:rPr>
              <a:t>    -&gt; (SELECT 0 num UNION ALL</a:t>
            </a:r>
            <a:br>
              <a:rPr lang="en-US" sz="1900" dirty="0">
                <a:latin typeface="Courier" pitchFamily="2" charset="0"/>
                <a:cs typeface="Calibri"/>
              </a:rPr>
            </a:br>
            <a:r>
              <a:rPr lang="en-US" sz="1900" dirty="0">
                <a:latin typeface="Courier" pitchFamily="2" charset="0"/>
                <a:cs typeface="Calibri"/>
              </a:rPr>
              <a:t>…</a:t>
            </a:r>
            <a:br>
              <a:rPr lang="en-US" sz="1900" dirty="0">
                <a:latin typeface="Courier" pitchFamily="2" charset="0"/>
                <a:cs typeface="Calibri"/>
              </a:rPr>
            </a:br>
            <a:r>
              <a:rPr lang="en-US" sz="1900" dirty="0">
                <a:latin typeface="Courier" pitchFamily="2" charset="0"/>
                <a:cs typeface="Calibri"/>
              </a:rPr>
              <a:t>    -&gt; SELECT 300 num) hundreds;</a:t>
            </a:r>
          </a:p>
          <a:p>
            <a:pPr marL="342900" indent="-342900">
              <a:defRPr/>
            </a:pPr>
            <a:endParaRPr lang="en-US" sz="2400" dirty="0">
              <a:solidFill>
                <a:srgbClr val="203864"/>
              </a:solidFill>
              <a:cs typeface="Calibri"/>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sp>
        <p:nvSpPr>
          <p:cNvPr id="5" name="TextBox 4">
            <a:extLst>
              <a:ext uri="{FF2B5EF4-FFF2-40B4-BE49-F238E27FC236}">
                <a16:creationId xmlns:a16="http://schemas.microsoft.com/office/drawing/2014/main" id="{F1258C9D-BDE7-4969-97BF-8512F4A427C7}"/>
              </a:ext>
            </a:extLst>
          </p:cNvPr>
          <p:cNvSpPr txBox="1"/>
          <p:nvPr/>
        </p:nvSpPr>
        <p:spPr>
          <a:xfrm>
            <a:off x="7708941" y="2457239"/>
            <a:ext cx="3932554" cy="802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solidFill>
                  <a:schemeClr val="accent5">
                    <a:lumMod val="50000"/>
                  </a:schemeClr>
                </a:solidFill>
              </a:rPr>
              <a:t>This will generate:</a:t>
            </a:r>
            <a:endParaRPr lang="en-US" sz="2400" b="1">
              <a:solidFill>
                <a:schemeClr val="accent5">
                  <a:lumMod val="50000"/>
                </a:schemeClr>
              </a:solidFill>
              <a:ea typeface="+mn-lt"/>
              <a:cs typeface="+mn-lt"/>
            </a:endParaRPr>
          </a:p>
          <a:p>
            <a:pPr>
              <a:lnSpc>
                <a:spcPct val="90000"/>
              </a:lnSpc>
              <a:spcBef>
                <a:spcPts val="1000"/>
              </a:spcBef>
            </a:pPr>
            <a:endParaRPr lang="en-US" dirty="0">
              <a:cs typeface="Calibri"/>
            </a:endParaRPr>
          </a:p>
        </p:txBody>
      </p:sp>
      <p:graphicFrame>
        <p:nvGraphicFramePr>
          <p:cNvPr id="9" name="Table 8">
            <a:extLst>
              <a:ext uri="{FF2B5EF4-FFF2-40B4-BE49-F238E27FC236}">
                <a16:creationId xmlns:a16="http://schemas.microsoft.com/office/drawing/2014/main" id="{0555BCCC-BBF8-42A8-8FCE-2D973DA956B6}"/>
              </a:ext>
            </a:extLst>
          </p:cNvPr>
          <p:cNvGraphicFramePr>
            <a:graphicFrameLocks noGrp="1"/>
          </p:cNvGraphicFramePr>
          <p:nvPr>
            <p:extLst>
              <p:ext uri="{D42A27DB-BD31-4B8C-83A1-F6EECF244321}">
                <p14:modId xmlns:p14="http://schemas.microsoft.com/office/powerpoint/2010/main" val="3907391046"/>
              </p:ext>
            </p:extLst>
          </p:nvPr>
        </p:nvGraphicFramePr>
        <p:xfrm>
          <a:off x="8439509" y="2932981"/>
          <a:ext cx="2615604" cy="3033286"/>
        </p:xfrm>
        <a:graphic>
          <a:graphicData uri="http://schemas.openxmlformats.org/drawingml/2006/table">
            <a:tbl>
              <a:tblPr firstRow="1" bandRow="1">
                <a:tableStyleId>{9D7B26C5-4107-4FEC-AEDC-1716B250A1EF}</a:tableStyleId>
              </a:tblPr>
              <a:tblGrid>
                <a:gridCol w="2615604">
                  <a:extLst>
                    <a:ext uri="{9D8B030D-6E8A-4147-A177-3AD203B41FA5}">
                      <a16:colId xmlns:a16="http://schemas.microsoft.com/office/drawing/2014/main" val="1949394848"/>
                    </a:ext>
                  </a:extLst>
                </a:gridCol>
              </a:tblGrid>
              <a:tr h="334315">
                <a:tc>
                  <a:txBody>
                    <a:bodyPr/>
                    <a:lstStyle/>
                    <a:p>
                      <a:pPr fontAlgn="base"/>
                      <a:r>
                        <a:rPr lang="en-US" sz="1200">
                          <a:effectLst/>
                        </a:rPr>
                        <a:t>ones.num_tens.num_hundreds.num</a:t>
                      </a:r>
                      <a:endParaRPr lang="en-US" sz="1200" dirty="0">
                        <a:effectLst/>
                      </a:endParaRPr>
                    </a:p>
                  </a:txBody>
                  <a:tcPr>
                    <a:solidFill>
                      <a:schemeClr val="bg1"/>
                    </a:solidFill>
                  </a:tcPr>
                </a:tc>
                <a:extLst>
                  <a:ext uri="{0D108BD9-81ED-4DB2-BD59-A6C34878D82A}">
                    <a16:rowId xmlns:a16="http://schemas.microsoft.com/office/drawing/2014/main" val="2513717651"/>
                  </a:ext>
                </a:extLst>
              </a:tr>
              <a:tr h="301699">
                <a:tc>
                  <a:txBody>
                    <a:bodyPr/>
                    <a:lstStyle/>
                    <a:p>
                      <a:pPr lvl="0" algn="r">
                        <a:buNone/>
                      </a:pPr>
                      <a:r>
                        <a:rPr lang="en-US" sz="1200">
                          <a:effectLst/>
                        </a:rPr>
                        <a:t>0</a:t>
                      </a:r>
                      <a:endParaRPr lang="en-US"/>
                    </a:p>
                  </a:txBody>
                  <a:tcPr>
                    <a:solidFill>
                      <a:schemeClr val="bg1"/>
                    </a:solidFill>
                  </a:tcPr>
                </a:tc>
                <a:extLst>
                  <a:ext uri="{0D108BD9-81ED-4DB2-BD59-A6C34878D82A}">
                    <a16:rowId xmlns:a16="http://schemas.microsoft.com/office/drawing/2014/main" val="2762209713"/>
                  </a:ext>
                </a:extLst>
              </a:tr>
              <a:tr h="285390">
                <a:tc>
                  <a:txBody>
                    <a:bodyPr/>
                    <a:lstStyle/>
                    <a:p>
                      <a:pPr lvl="0" algn="r">
                        <a:buNone/>
                      </a:pPr>
                      <a:r>
                        <a:rPr lang="en-US" sz="1200" b="0" i="0" u="none" strike="noStrike" noProof="0">
                          <a:effectLst/>
                          <a:latin typeface="Calibri"/>
                        </a:rPr>
                        <a:t>1</a:t>
                      </a:r>
                      <a:endParaRPr lang="en-US"/>
                    </a:p>
                  </a:txBody>
                  <a:tcPr>
                    <a:solidFill>
                      <a:schemeClr val="bg1"/>
                    </a:solidFill>
                  </a:tcPr>
                </a:tc>
                <a:extLst>
                  <a:ext uri="{0D108BD9-81ED-4DB2-BD59-A6C34878D82A}">
                    <a16:rowId xmlns:a16="http://schemas.microsoft.com/office/drawing/2014/main" val="2769241785"/>
                  </a:ext>
                </a:extLst>
              </a:tr>
              <a:tr h="301699">
                <a:tc>
                  <a:txBody>
                    <a:bodyPr/>
                    <a:lstStyle/>
                    <a:p>
                      <a:pPr lvl="0" algn="r">
                        <a:buNone/>
                      </a:pPr>
                      <a:r>
                        <a:rPr lang="en-US" sz="1200" b="0" i="0" u="none" strike="noStrike" noProof="0">
                          <a:effectLst/>
                          <a:latin typeface="Calibri"/>
                        </a:rPr>
                        <a:t>2</a:t>
                      </a:r>
                      <a:endParaRPr lang="en-US"/>
                    </a:p>
                  </a:txBody>
                  <a:tcPr>
                    <a:solidFill>
                      <a:schemeClr val="bg1"/>
                    </a:solidFill>
                  </a:tcPr>
                </a:tc>
                <a:extLst>
                  <a:ext uri="{0D108BD9-81ED-4DB2-BD59-A6C34878D82A}">
                    <a16:rowId xmlns:a16="http://schemas.microsoft.com/office/drawing/2014/main" val="3948940727"/>
                  </a:ext>
                </a:extLst>
              </a:tr>
              <a:tr h="301698">
                <a:tc>
                  <a:txBody>
                    <a:bodyPr/>
                    <a:lstStyle/>
                    <a:p>
                      <a:pPr lvl="0">
                        <a:buNone/>
                      </a:pPr>
                      <a:r>
                        <a:rPr lang="en-US" sz="1200" b="1" i="0" u="none" strike="noStrike" noProof="0">
                          <a:effectLst/>
                          <a:latin typeface="Calibri"/>
                        </a:rPr>
                        <a:t>...</a:t>
                      </a:r>
                      <a:endParaRPr lang="en-US" sz="1200" b="1" i="0" u="none" strike="noStrike" noProof="0" dirty="0">
                        <a:effectLst/>
                        <a:latin typeface="Calibri"/>
                      </a:endParaRPr>
                    </a:p>
                  </a:txBody>
                  <a:tcPr>
                    <a:solidFill>
                      <a:schemeClr val="bg1"/>
                    </a:solidFill>
                  </a:tcPr>
                </a:tc>
                <a:extLst>
                  <a:ext uri="{0D108BD9-81ED-4DB2-BD59-A6C34878D82A}">
                    <a16:rowId xmlns:a16="http://schemas.microsoft.com/office/drawing/2014/main" val="123214890"/>
                  </a:ext>
                </a:extLst>
              </a:tr>
              <a:tr h="301697">
                <a:tc>
                  <a:txBody>
                    <a:bodyPr/>
                    <a:lstStyle/>
                    <a:p>
                      <a:pPr lvl="0" algn="r">
                        <a:buNone/>
                      </a:pPr>
                      <a:r>
                        <a:rPr lang="en-US" sz="1200" b="0" i="0" u="none" strike="noStrike" noProof="0">
                          <a:effectLst/>
                          <a:latin typeface="Calibri"/>
                        </a:rPr>
                        <a:t>396</a:t>
                      </a:r>
                      <a:endParaRPr lang="en-US"/>
                    </a:p>
                  </a:txBody>
                  <a:tcPr>
                    <a:solidFill>
                      <a:schemeClr val="bg1"/>
                    </a:solidFill>
                  </a:tcPr>
                </a:tc>
                <a:extLst>
                  <a:ext uri="{0D108BD9-81ED-4DB2-BD59-A6C34878D82A}">
                    <a16:rowId xmlns:a16="http://schemas.microsoft.com/office/drawing/2014/main" val="4139313797"/>
                  </a:ext>
                </a:extLst>
              </a:tr>
              <a:tr h="301697">
                <a:tc>
                  <a:txBody>
                    <a:bodyPr/>
                    <a:lstStyle/>
                    <a:p>
                      <a:pPr lvl="0" algn="r">
                        <a:buNone/>
                      </a:pPr>
                      <a:r>
                        <a:rPr lang="en-US" sz="1200" b="0" i="0" u="none" strike="noStrike" noProof="0">
                          <a:effectLst/>
                          <a:latin typeface="Calibri"/>
                        </a:rPr>
                        <a:t>397</a:t>
                      </a:r>
                      <a:endParaRPr lang="en-US"/>
                    </a:p>
                  </a:txBody>
                  <a:tcPr>
                    <a:solidFill>
                      <a:schemeClr val="bg1"/>
                    </a:solidFill>
                  </a:tcPr>
                </a:tc>
                <a:extLst>
                  <a:ext uri="{0D108BD9-81ED-4DB2-BD59-A6C34878D82A}">
                    <a16:rowId xmlns:a16="http://schemas.microsoft.com/office/drawing/2014/main" val="3678388791"/>
                  </a:ext>
                </a:extLst>
              </a:tr>
              <a:tr h="301697">
                <a:tc>
                  <a:txBody>
                    <a:bodyPr/>
                    <a:lstStyle/>
                    <a:p>
                      <a:pPr lvl="0" algn="r">
                        <a:buNone/>
                      </a:pPr>
                      <a:r>
                        <a:rPr lang="en-US" sz="1200" b="0" i="0" u="none" strike="noStrike" noProof="0">
                          <a:effectLst/>
                          <a:latin typeface="Calibri"/>
                        </a:rPr>
                        <a:t>398</a:t>
                      </a:r>
                      <a:endParaRPr lang="en-US"/>
                    </a:p>
                  </a:txBody>
                  <a:tcPr>
                    <a:solidFill>
                      <a:schemeClr val="bg1"/>
                    </a:solidFill>
                  </a:tcPr>
                </a:tc>
                <a:extLst>
                  <a:ext uri="{0D108BD9-81ED-4DB2-BD59-A6C34878D82A}">
                    <a16:rowId xmlns:a16="http://schemas.microsoft.com/office/drawing/2014/main" val="3836281012"/>
                  </a:ext>
                </a:extLst>
              </a:tr>
              <a:tr h="301697">
                <a:tc>
                  <a:txBody>
                    <a:bodyPr/>
                    <a:lstStyle/>
                    <a:p>
                      <a:pPr lvl="0" algn="r">
                        <a:buNone/>
                      </a:pPr>
                      <a:r>
                        <a:rPr lang="en-US" sz="1200" b="0" i="0" u="none" strike="noStrike" noProof="0">
                          <a:effectLst/>
                          <a:latin typeface="Calibri"/>
                        </a:rPr>
                        <a:t>399</a:t>
                      </a:r>
                      <a:endParaRPr lang="en-US"/>
                    </a:p>
                  </a:txBody>
                  <a:tcPr>
                    <a:solidFill>
                      <a:schemeClr val="bg1"/>
                    </a:solidFill>
                  </a:tcPr>
                </a:tc>
                <a:extLst>
                  <a:ext uri="{0D108BD9-81ED-4DB2-BD59-A6C34878D82A}">
                    <a16:rowId xmlns:a16="http://schemas.microsoft.com/office/drawing/2014/main" val="3401864603"/>
                  </a:ext>
                </a:extLst>
              </a:tr>
              <a:tr h="301697">
                <a:tc>
                  <a:txBody>
                    <a:bodyPr/>
                    <a:lstStyle/>
                    <a:p>
                      <a:pPr lvl="0">
                        <a:buNone/>
                      </a:pPr>
                      <a:r>
                        <a:rPr lang="en-US" sz="1200" b="0" i="0" u="none" strike="noStrike" noProof="0">
                          <a:effectLst/>
                          <a:latin typeface="Calibri"/>
                        </a:rPr>
                        <a:t>400 rows in set (0.00 sec)</a:t>
                      </a:r>
                    </a:p>
                  </a:txBody>
                  <a:tcPr>
                    <a:solidFill>
                      <a:schemeClr val="bg1"/>
                    </a:solidFill>
                  </a:tcPr>
                </a:tc>
                <a:extLst>
                  <a:ext uri="{0D108BD9-81ED-4DB2-BD59-A6C34878D82A}">
                    <a16:rowId xmlns:a16="http://schemas.microsoft.com/office/drawing/2014/main" val="1601762733"/>
                  </a:ext>
                </a:extLst>
              </a:tr>
            </a:tbl>
          </a:graphicData>
        </a:graphic>
      </p:graphicFrame>
    </p:spTree>
    <p:extLst>
      <p:ext uri="{BB962C8B-B14F-4D97-AF65-F5344CB8AC3E}">
        <p14:creationId xmlns:p14="http://schemas.microsoft.com/office/powerpoint/2010/main" val="76290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Cross Joins – Convert to dates</a:t>
            </a:r>
            <a:endParaRPr lang="en-US">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98993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600" dirty="0">
                <a:solidFill>
                  <a:schemeClr val="accent5">
                    <a:lumMod val="50000"/>
                  </a:schemeClr>
                </a:solidFill>
                <a:cs typeface="Calibri"/>
              </a:rPr>
              <a:t>Now we add dates in place of the numbers.  We cross join the numbers with the dates.  Afterwards, we get rid of any dates that go into 2021.</a:t>
            </a:r>
          </a:p>
          <a:p>
            <a:pPr marL="0" indent="0">
              <a:buNone/>
              <a:defRPr/>
            </a:pPr>
            <a:endParaRPr lang="en-US" sz="2400" dirty="0">
              <a:solidFill>
                <a:schemeClr val="accent5">
                  <a:lumMod val="50000"/>
                </a:schemeClr>
              </a:solidFill>
              <a:ea typeface="+mn-lt"/>
              <a:cs typeface="+mn-lt"/>
            </a:endParaRPr>
          </a:p>
          <a:p>
            <a:pPr marL="0" indent="0">
              <a:buNone/>
              <a:defRPr/>
            </a:pPr>
            <a:r>
              <a:rPr lang="en-US" sz="1900" dirty="0">
                <a:latin typeface="Courier" pitchFamily="2" charset="0"/>
                <a:ea typeface="+mn-lt"/>
                <a:cs typeface="+mn-lt"/>
              </a:rPr>
              <a:t>mysql&gt; SELECT DATE_ADD('2020-01-01',</a:t>
            </a:r>
            <a:br>
              <a:rPr lang="en-US" sz="1900" dirty="0">
                <a:latin typeface="Courier" pitchFamily="2" charset="0"/>
                <a:ea typeface="+mn-lt"/>
                <a:cs typeface="+mn-lt"/>
              </a:rPr>
            </a:br>
            <a:r>
              <a:rPr lang="en-US" sz="1900" dirty="0">
                <a:latin typeface="Courier" pitchFamily="2" charset="0"/>
                <a:ea typeface="+mn-lt"/>
                <a:cs typeface="+mn-lt"/>
              </a:rPr>
              <a:t>    -&gt; INTERVAL (ones.num _ tens.num _ hundreds.num) DAY) dt</a:t>
            </a:r>
            <a:br>
              <a:rPr lang="en-US" sz="1900" dirty="0">
                <a:latin typeface="Courier" pitchFamily="2" charset="0"/>
                <a:ea typeface="+mn-lt"/>
                <a:cs typeface="+mn-lt"/>
              </a:rPr>
            </a:br>
            <a:r>
              <a:rPr lang="en-US" sz="1900" dirty="0">
                <a:latin typeface="Courier" pitchFamily="2" charset="0"/>
                <a:ea typeface="+mn-lt"/>
                <a:cs typeface="+mn-lt"/>
              </a:rPr>
              <a:t>    -&gt; FROM</a:t>
            </a:r>
            <a:br>
              <a:rPr lang="en-US" sz="1900" dirty="0">
                <a:latin typeface="Courier" pitchFamily="2" charset="0"/>
                <a:ea typeface="+mn-lt"/>
                <a:cs typeface="+mn-lt"/>
              </a:rPr>
            </a:br>
            <a:r>
              <a:rPr lang="en-US" sz="1900" dirty="0">
                <a:latin typeface="Courier" pitchFamily="2" charset="0"/>
                <a:ea typeface="+mn-lt"/>
                <a:cs typeface="+mn-lt"/>
              </a:rPr>
              <a:t>    -&gt; (SELECT 0 num UNION ALL</a:t>
            </a:r>
            <a:br>
              <a:rPr lang="en-US" sz="1900" dirty="0">
                <a:latin typeface="Courier" pitchFamily="2" charset="0"/>
                <a:ea typeface="+mn-lt"/>
                <a:cs typeface="+mn-lt"/>
              </a:rPr>
            </a:br>
            <a:r>
              <a:rPr lang="en-US" sz="1900" dirty="0">
                <a:latin typeface="Courier" pitchFamily="2" charset="0"/>
                <a:ea typeface="+mn-lt"/>
                <a:cs typeface="+mn-lt"/>
              </a:rPr>
              <a:t>    -&gt; SELECT 1 num UNION ALL </a:t>
            </a:r>
            <a:br>
              <a:rPr lang="en-US" sz="1900" dirty="0">
                <a:latin typeface="Courier" pitchFamily="2" charset="0"/>
                <a:ea typeface="+mn-lt"/>
                <a:cs typeface="+mn-lt"/>
              </a:rPr>
            </a:b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SELECT 9 num) ones</a:t>
            </a:r>
            <a:br>
              <a:rPr lang="en-US" sz="1900" dirty="0">
                <a:latin typeface="Courier" pitchFamily="2" charset="0"/>
                <a:ea typeface="+mn-lt"/>
                <a:cs typeface="+mn-lt"/>
              </a:rPr>
            </a:br>
            <a:r>
              <a:rPr lang="en-US" sz="1900" dirty="0">
                <a:latin typeface="Courier" pitchFamily="2" charset="0"/>
                <a:ea typeface="+mn-lt"/>
                <a:cs typeface="+mn-lt"/>
              </a:rPr>
              <a:t>    -&gt; CROSS JOIN </a:t>
            </a:r>
            <a:br>
              <a:rPr lang="en-US" sz="1900" dirty="0">
                <a:latin typeface="Courier" pitchFamily="2" charset="0"/>
                <a:ea typeface="+mn-lt"/>
                <a:cs typeface="+mn-lt"/>
              </a:rPr>
            </a:br>
            <a:r>
              <a:rPr lang="en-US" sz="1900" dirty="0">
                <a:latin typeface="Courier" pitchFamily="2" charset="0"/>
                <a:ea typeface="+mn-lt"/>
                <a:cs typeface="+mn-lt"/>
              </a:rPr>
              <a:t>    -&gt; (SELECT 0 num UNION ALL</a:t>
            </a:r>
            <a:br>
              <a:rPr lang="en-US" sz="1900" dirty="0">
                <a:latin typeface="Courier" pitchFamily="2" charset="0"/>
                <a:ea typeface="+mn-lt"/>
                <a:cs typeface="+mn-lt"/>
              </a:rPr>
            </a:br>
            <a:r>
              <a:rPr lang="en-US" sz="1900" dirty="0">
                <a:latin typeface="Courier" pitchFamily="2" charset="0"/>
                <a:cs typeface="Calibri"/>
              </a:rPr>
              <a:t>…</a:t>
            </a:r>
            <a:br>
              <a:rPr lang="en-US" sz="1900" dirty="0">
                <a:latin typeface="Courier" pitchFamily="2" charset="0"/>
                <a:cs typeface="Calibri"/>
              </a:rPr>
            </a:br>
            <a:r>
              <a:rPr lang="en-US" sz="1900" dirty="0">
                <a:latin typeface="Courier" pitchFamily="2" charset="0"/>
                <a:cs typeface="Calibri"/>
              </a:rPr>
              <a:t>    -&gt; SELECT 90 num) tens</a:t>
            </a:r>
            <a:br>
              <a:rPr lang="en-US" sz="1900" dirty="0">
                <a:latin typeface="Courier" pitchFamily="2" charset="0"/>
                <a:cs typeface="Calibri"/>
              </a:rPr>
            </a:br>
            <a:r>
              <a:rPr lang="en-US" sz="1900" dirty="0">
                <a:latin typeface="Courier" pitchFamily="2" charset="0"/>
                <a:cs typeface="Calibri"/>
              </a:rPr>
              <a:t>    -&gt; CROSS JOIN</a:t>
            </a:r>
            <a:br>
              <a:rPr lang="en-US" sz="1900" dirty="0">
                <a:latin typeface="Courier" pitchFamily="2" charset="0"/>
                <a:cs typeface="Calibri"/>
              </a:rPr>
            </a:br>
            <a:r>
              <a:rPr lang="en-US" sz="1900" dirty="0">
                <a:latin typeface="Courier" pitchFamily="2" charset="0"/>
                <a:cs typeface="Calibri"/>
              </a:rPr>
              <a:t>    -&gt; (SELECT 0 num UNION ALL</a:t>
            </a:r>
            <a:br>
              <a:rPr lang="en-US" sz="1900" dirty="0">
                <a:latin typeface="Courier" pitchFamily="2" charset="0"/>
                <a:cs typeface="Calibri"/>
              </a:rPr>
            </a:br>
            <a:r>
              <a:rPr lang="en-US" sz="1900" dirty="0">
                <a:latin typeface="Courier" pitchFamily="2" charset="0"/>
                <a:cs typeface="Calibri"/>
              </a:rPr>
              <a:t>…</a:t>
            </a:r>
            <a:br>
              <a:rPr lang="en-US" sz="1900" dirty="0">
                <a:latin typeface="Courier" pitchFamily="2" charset="0"/>
                <a:cs typeface="Calibri"/>
              </a:rPr>
            </a:br>
            <a:r>
              <a:rPr lang="en-US" sz="1900" dirty="0">
                <a:latin typeface="Courier" pitchFamily="2" charset="0"/>
                <a:cs typeface="Calibri"/>
              </a:rPr>
              <a:t>    -&gt; SELECT 300 num) hundreds;</a:t>
            </a:r>
            <a:br>
              <a:rPr lang="en-US" sz="1900" dirty="0">
                <a:latin typeface="Courier" pitchFamily="2" charset="0"/>
                <a:cs typeface="Calibri"/>
              </a:rPr>
            </a:br>
            <a:r>
              <a:rPr lang="en-US" sz="1900" dirty="0">
                <a:solidFill>
                  <a:srgbClr val="000000"/>
                </a:solidFill>
                <a:latin typeface="Courier" pitchFamily="2" charset="0"/>
                <a:cs typeface="Calibri"/>
              </a:rPr>
              <a:t>    -&gt; WHERE DATE_ADD('2020-01-01',</a:t>
            </a:r>
            <a:br>
              <a:rPr lang="en-US" sz="1900" dirty="0">
                <a:solidFill>
                  <a:srgbClr val="000000"/>
                </a:solidFill>
                <a:latin typeface="Courier" pitchFamily="2" charset="0"/>
                <a:cs typeface="Calibri"/>
              </a:rPr>
            </a:br>
            <a:r>
              <a:rPr lang="en-US" sz="1900" dirty="0">
                <a:solidFill>
                  <a:srgbClr val="000000"/>
                </a:solidFill>
                <a:latin typeface="Courier" pitchFamily="2" charset="0"/>
                <a:cs typeface="Calibri"/>
              </a:rPr>
              <a:t>    -&gt; INTERVAL (</a:t>
            </a:r>
            <a:r>
              <a:rPr lang="en-US" sz="1900" dirty="0" err="1">
                <a:solidFill>
                  <a:srgbClr val="000000"/>
                </a:solidFill>
                <a:latin typeface="Courier" pitchFamily="2" charset="0"/>
                <a:cs typeface="Calibri"/>
              </a:rPr>
              <a:t>ones.num</a:t>
            </a:r>
            <a:r>
              <a:rPr lang="en-US" sz="1900" dirty="0">
                <a:solidFill>
                  <a:srgbClr val="000000"/>
                </a:solidFill>
                <a:latin typeface="Courier" pitchFamily="2" charset="0"/>
                <a:cs typeface="Calibri"/>
              </a:rPr>
              <a:t> _ </a:t>
            </a:r>
            <a:r>
              <a:rPr lang="en-US" sz="1900" dirty="0" err="1">
                <a:solidFill>
                  <a:srgbClr val="000000"/>
                </a:solidFill>
                <a:latin typeface="Courier" pitchFamily="2" charset="0"/>
                <a:cs typeface="Calibri"/>
              </a:rPr>
              <a:t>tens.num</a:t>
            </a:r>
            <a:r>
              <a:rPr lang="en-US" sz="1900" dirty="0">
                <a:solidFill>
                  <a:srgbClr val="000000"/>
                </a:solidFill>
                <a:latin typeface="Courier" pitchFamily="2" charset="0"/>
                <a:cs typeface="Calibri"/>
              </a:rPr>
              <a:t> _ </a:t>
            </a:r>
            <a:r>
              <a:rPr lang="en-US" sz="1900" dirty="0" err="1">
                <a:solidFill>
                  <a:srgbClr val="000000"/>
                </a:solidFill>
                <a:latin typeface="Courier" pitchFamily="2" charset="0"/>
                <a:cs typeface="Calibri"/>
              </a:rPr>
              <a:t>hundreds.num</a:t>
            </a:r>
            <a:r>
              <a:rPr lang="en-US" sz="1900" dirty="0">
                <a:solidFill>
                  <a:srgbClr val="000000"/>
                </a:solidFill>
                <a:latin typeface="Courier" pitchFamily="2" charset="0"/>
                <a:cs typeface="Calibri"/>
              </a:rPr>
              <a:t>) DAY) &lt; 2021-01-01'</a:t>
            </a:r>
            <a:br>
              <a:rPr lang="en-US" sz="1900" dirty="0">
                <a:solidFill>
                  <a:srgbClr val="000000"/>
                </a:solidFill>
                <a:latin typeface="Courier" pitchFamily="2" charset="0"/>
                <a:cs typeface="Calibri"/>
              </a:rPr>
            </a:br>
            <a:r>
              <a:rPr lang="en-US" sz="1900" dirty="0">
                <a:solidFill>
                  <a:srgbClr val="000000"/>
                </a:solidFill>
                <a:latin typeface="Courier" pitchFamily="2" charset="0"/>
                <a:cs typeface="Calibri"/>
              </a:rPr>
              <a:t>    -&gt; ORDER BY 1;</a:t>
            </a:r>
          </a:p>
          <a:p>
            <a:pPr marL="342900" indent="-342900">
              <a:defRPr/>
            </a:pPr>
            <a:endParaRPr lang="en-US" sz="2400" dirty="0">
              <a:solidFill>
                <a:srgbClr val="203864"/>
              </a:solidFill>
              <a:cs typeface="Calibri"/>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sp>
        <p:nvSpPr>
          <p:cNvPr id="5" name="TextBox 4">
            <a:extLst>
              <a:ext uri="{FF2B5EF4-FFF2-40B4-BE49-F238E27FC236}">
                <a16:creationId xmlns:a16="http://schemas.microsoft.com/office/drawing/2014/main" id="{F1258C9D-BDE7-4969-97BF-8512F4A427C7}"/>
              </a:ext>
            </a:extLst>
          </p:cNvPr>
          <p:cNvSpPr txBox="1"/>
          <p:nvPr/>
        </p:nvSpPr>
        <p:spPr>
          <a:xfrm>
            <a:off x="9713156" y="1906207"/>
            <a:ext cx="2609837" cy="4366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dirty="0">
                <a:solidFill>
                  <a:schemeClr val="accent5">
                    <a:lumMod val="50000"/>
                  </a:schemeClr>
                </a:solidFill>
              </a:rPr>
              <a:t>This will generate:</a:t>
            </a:r>
            <a:endParaRPr lang="en-US" sz="2400" b="1" dirty="0">
              <a:solidFill>
                <a:schemeClr val="accent5">
                  <a:lumMod val="50000"/>
                </a:schemeClr>
              </a:solidFill>
              <a:ea typeface="+mn-lt"/>
              <a:cs typeface="+mn-lt"/>
            </a:endParaRPr>
          </a:p>
          <a:p>
            <a:pPr>
              <a:lnSpc>
                <a:spcPct val="90000"/>
              </a:lnSpc>
              <a:spcBef>
                <a:spcPts val="1000"/>
              </a:spcBef>
            </a:pPr>
            <a:endParaRPr lang="en-US" dirty="0"/>
          </a:p>
          <a:p>
            <a:pPr>
              <a:lnSpc>
                <a:spcPct val="90000"/>
              </a:lnSpc>
              <a:spcBef>
                <a:spcPts val="1000"/>
              </a:spcBef>
            </a:pPr>
            <a:endParaRPr lang="en-US" dirty="0">
              <a:cs typeface="Calibri"/>
            </a:endParaRPr>
          </a:p>
          <a:p>
            <a:pPr>
              <a:lnSpc>
                <a:spcPct val="90000"/>
              </a:lnSpc>
              <a:spcBef>
                <a:spcPts val="1000"/>
              </a:spcBef>
            </a:pPr>
            <a:endParaRPr lang="en-US" dirty="0">
              <a:cs typeface="Calibri"/>
            </a:endParaRPr>
          </a:p>
          <a:p>
            <a:pPr>
              <a:lnSpc>
                <a:spcPct val="90000"/>
              </a:lnSpc>
              <a:spcBef>
                <a:spcPts val="1000"/>
              </a:spcBef>
            </a:pPr>
            <a:endParaRPr lang="en-US" dirty="0">
              <a:cs typeface="Calibri"/>
            </a:endParaRPr>
          </a:p>
          <a:p>
            <a:pPr>
              <a:lnSpc>
                <a:spcPct val="90000"/>
              </a:lnSpc>
              <a:spcBef>
                <a:spcPts val="1000"/>
              </a:spcBef>
            </a:pPr>
            <a:endParaRPr lang="en-US" dirty="0">
              <a:cs typeface="Calibri"/>
            </a:endParaRPr>
          </a:p>
          <a:p>
            <a:pPr>
              <a:lnSpc>
                <a:spcPct val="90000"/>
              </a:lnSpc>
              <a:spcBef>
                <a:spcPts val="1000"/>
              </a:spcBef>
            </a:pPr>
            <a:endParaRPr lang="en-US" dirty="0">
              <a:cs typeface="Calibri"/>
            </a:endParaRPr>
          </a:p>
          <a:p>
            <a:pPr>
              <a:lnSpc>
                <a:spcPct val="90000"/>
              </a:lnSpc>
              <a:spcBef>
                <a:spcPts val="1000"/>
              </a:spcBef>
            </a:pPr>
            <a:endParaRPr lang="en-US" dirty="0">
              <a:cs typeface="Calibri"/>
            </a:endParaRPr>
          </a:p>
          <a:p>
            <a:pPr>
              <a:lnSpc>
                <a:spcPct val="90000"/>
              </a:lnSpc>
              <a:spcBef>
                <a:spcPts val="1000"/>
              </a:spcBef>
            </a:pPr>
            <a:endParaRPr lang="en-US" dirty="0">
              <a:cs typeface="Calibri"/>
            </a:endParaRPr>
          </a:p>
          <a:p>
            <a:pPr>
              <a:lnSpc>
                <a:spcPct val="90000"/>
              </a:lnSpc>
              <a:spcBef>
                <a:spcPts val="1000"/>
              </a:spcBef>
            </a:pPr>
            <a:endParaRPr lang="en-US" sz="1600" dirty="0">
              <a:cs typeface="Calibri"/>
            </a:endParaRPr>
          </a:p>
          <a:p>
            <a:pPr>
              <a:lnSpc>
                <a:spcPct val="90000"/>
              </a:lnSpc>
              <a:spcBef>
                <a:spcPts val="1000"/>
              </a:spcBef>
            </a:pPr>
            <a:r>
              <a:rPr lang="en-US" sz="1600" dirty="0">
                <a:cs typeface="Calibri"/>
              </a:rPr>
              <a:t>[Note: 2020 has 366 days due to leap year] </a:t>
            </a:r>
          </a:p>
        </p:txBody>
      </p:sp>
      <p:graphicFrame>
        <p:nvGraphicFramePr>
          <p:cNvPr id="7" name="Table 6">
            <a:extLst>
              <a:ext uri="{FF2B5EF4-FFF2-40B4-BE49-F238E27FC236}">
                <a16:creationId xmlns:a16="http://schemas.microsoft.com/office/drawing/2014/main" id="{5815EE7A-169F-4DA4-897F-50DE77046DD5}"/>
              </a:ext>
            </a:extLst>
          </p:cNvPr>
          <p:cNvGraphicFramePr>
            <a:graphicFrameLocks noGrp="1"/>
          </p:cNvGraphicFramePr>
          <p:nvPr>
            <p:extLst>
              <p:ext uri="{D42A27DB-BD31-4B8C-83A1-F6EECF244321}">
                <p14:modId xmlns:p14="http://schemas.microsoft.com/office/powerpoint/2010/main" val="1642829613"/>
              </p:ext>
            </p:extLst>
          </p:nvPr>
        </p:nvGraphicFramePr>
        <p:xfrm>
          <a:off x="10060368" y="2328293"/>
          <a:ext cx="1779198" cy="3033286"/>
        </p:xfrm>
        <a:graphic>
          <a:graphicData uri="http://schemas.openxmlformats.org/drawingml/2006/table">
            <a:tbl>
              <a:tblPr firstRow="1" bandRow="1">
                <a:tableStyleId>{9D7B26C5-4107-4FEC-AEDC-1716B250A1EF}</a:tableStyleId>
              </a:tblPr>
              <a:tblGrid>
                <a:gridCol w="1779198">
                  <a:extLst>
                    <a:ext uri="{9D8B030D-6E8A-4147-A177-3AD203B41FA5}">
                      <a16:colId xmlns:a16="http://schemas.microsoft.com/office/drawing/2014/main" val="1949394848"/>
                    </a:ext>
                  </a:extLst>
                </a:gridCol>
              </a:tblGrid>
              <a:tr h="334315">
                <a:tc>
                  <a:txBody>
                    <a:bodyPr/>
                    <a:lstStyle/>
                    <a:p>
                      <a:pPr fontAlgn="base"/>
                      <a:r>
                        <a:rPr lang="en-US" sz="1200" dirty="0">
                          <a:effectLst/>
                        </a:rPr>
                        <a:t>dt</a:t>
                      </a:r>
                    </a:p>
                  </a:txBody>
                  <a:tcPr>
                    <a:solidFill>
                      <a:schemeClr val="bg1"/>
                    </a:solidFill>
                  </a:tcPr>
                </a:tc>
                <a:extLst>
                  <a:ext uri="{0D108BD9-81ED-4DB2-BD59-A6C34878D82A}">
                    <a16:rowId xmlns:a16="http://schemas.microsoft.com/office/drawing/2014/main" val="2513717651"/>
                  </a:ext>
                </a:extLst>
              </a:tr>
              <a:tr h="301699">
                <a:tc>
                  <a:txBody>
                    <a:bodyPr/>
                    <a:lstStyle/>
                    <a:p>
                      <a:pPr fontAlgn="base"/>
                      <a:r>
                        <a:rPr lang="en-US" sz="1200">
                          <a:effectLst/>
                        </a:rPr>
                        <a:t>2020-01-01</a:t>
                      </a:r>
                      <a:endParaRPr lang="en-US" sz="1200" dirty="0">
                        <a:effectLst/>
                      </a:endParaRPr>
                    </a:p>
                  </a:txBody>
                  <a:tcPr>
                    <a:solidFill>
                      <a:schemeClr val="bg1"/>
                    </a:solidFill>
                  </a:tcPr>
                </a:tc>
                <a:extLst>
                  <a:ext uri="{0D108BD9-81ED-4DB2-BD59-A6C34878D82A}">
                    <a16:rowId xmlns:a16="http://schemas.microsoft.com/office/drawing/2014/main" val="2762209713"/>
                  </a:ext>
                </a:extLst>
              </a:tr>
              <a:tr h="285390">
                <a:tc>
                  <a:txBody>
                    <a:bodyPr/>
                    <a:lstStyle/>
                    <a:p>
                      <a:pPr lvl="0">
                        <a:buNone/>
                      </a:pPr>
                      <a:r>
                        <a:rPr lang="en-US" sz="1200" b="0" i="0" u="none" strike="noStrike" noProof="0">
                          <a:effectLst/>
                          <a:latin typeface="Calibri"/>
                        </a:rPr>
                        <a:t>2020-01-02</a:t>
                      </a:r>
                      <a:endParaRPr lang="en-US"/>
                    </a:p>
                  </a:txBody>
                  <a:tcPr>
                    <a:solidFill>
                      <a:schemeClr val="bg1"/>
                    </a:solidFill>
                  </a:tcPr>
                </a:tc>
                <a:extLst>
                  <a:ext uri="{0D108BD9-81ED-4DB2-BD59-A6C34878D82A}">
                    <a16:rowId xmlns:a16="http://schemas.microsoft.com/office/drawing/2014/main" val="2769241785"/>
                  </a:ext>
                </a:extLst>
              </a:tr>
              <a:tr h="301699">
                <a:tc>
                  <a:txBody>
                    <a:bodyPr/>
                    <a:lstStyle/>
                    <a:p>
                      <a:pPr lvl="0">
                        <a:buNone/>
                      </a:pPr>
                      <a:r>
                        <a:rPr lang="en-US" sz="1200" b="0" i="0" u="none" strike="noStrike" noProof="0">
                          <a:effectLst/>
                          <a:latin typeface="Calibri"/>
                        </a:rPr>
                        <a:t>2020-01-03</a:t>
                      </a:r>
                      <a:endParaRPr lang="en-US"/>
                    </a:p>
                  </a:txBody>
                  <a:tcPr>
                    <a:solidFill>
                      <a:schemeClr val="bg1"/>
                    </a:solidFill>
                  </a:tcPr>
                </a:tc>
                <a:extLst>
                  <a:ext uri="{0D108BD9-81ED-4DB2-BD59-A6C34878D82A}">
                    <a16:rowId xmlns:a16="http://schemas.microsoft.com/office/drawing/2014/main" val="3948940727"/>
                  </a:ext>
                </a:extLst>
              </a:tr>
              <a:tr h="301698">
                <a:tc>
                  <a:txBody>
                    <a:bodyPr/>
                    <a:lstStyle/>
                    <a:p>
                      <a:pPr lvl="0">
                        <a:buNone/>
                      </a:pPr>
                      <a:r>
                        <a:rPr lang="en-US" sz="1200" b="1" i="0" u="none" strike="noStrike" noProof="0">
                          <a:effectLst/>
                          <a:latin typeface="Calibri"/>
                        </a:rPr>
                        <a:t>...</a:t>
                      </a:r>
                      <a:endParaRPr lang="en-US" sz="1200" b="1" i="0" u="none" strike="noStrike" noProof="0" dirty="0">
                        <a:effectLst/>
                        <a:latin typeface="Calibri"/>
                      </a:endParaRPr>
                    </a:p>
                  </a:txBody>
                  <a:tcPr>
                    <a:solidFill>
                      <a:schemeClr val="bg1"/>
                    </a:solidFill>
                  </a:tcPr>
                </a:tc>
                <a:extLst>
                  <a:ext uri="{0D108BD9-81ED-4DB2-BD59-A6C34878D82A}">
                    <a16:rowId xmlns:a16="http://schemas.microsoft.com/office/drawing/2014/main" val="123214890"/>
                  </a:ext>
                </a:extLst>
              </a:tr>
              <a:tr h="301697">
                <a:tc>
                  <a:txBody>
                    <a:bodyPr/>
                    <a:lstStyle/>
                    <a:p>
                      <a:pPr lvl="0">
                        <a:buNone/>
                      </a:pPr>
                      <a:r>
                        <a:rPr lang="en-US" sz="1200" b="0" i="0" u="none" strike="noStrike" noProof="0">
                          <a:effectLst/>
                          <a:latin typeface="Calibri"/>
                        </a:rPr>
                        <a:t>2020-12-28</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4139313797"/>
                  </a:ext>
                </a:extLst>
              </a:tr>
              <a:tr h="301697">
                <a:tc>
                  <a:txBody>
                    <a:bodyPr/>
                    <a:lstStyle/>
                    <a:p>
                      <a:pPr lvl="0">
                        <a:buNone/>
                      </a:pPr>
                      <a:r>
                        <a:rPr lang="en-US" sz="1200" b="0" i="0" u="none" strike="noStrike" noProof="0">
                          <a:effectLst/>
                          <a:latin typeface="Calibri"/>
                        </a:rPr>
                        <a:t>2020-12-29</a:t>
                      </a:r>
                      <a:endParaRPr lang="en-US"/>
                    </a:p>
                  </a:txBody>
                  <a:tcPr>
                    <a:solidFill>
                      <a:schemeClr val="bg1"/>
                    </a:solidFill>
                  </a:tcPr>
                </a:tc>
                <a:extLst>
                  <a:ext uri="{0D108BD9-81ED-4DB2-BD59-A6C34878D82A}">
                    <a16:rowId xmlns:a16="http://schemas.microsoft.com/office/drawing/2014/main" val="3678388791"/>
                  </a:ext>
                </a:extLst>
              </a:tr>
              <a:tr h="301697">
                <a:tc>
                  <a:txBody>
                    <a:bodyPr/>
                    <a:lstStyle/>
                    <a:p>
                      <a:pPr lvl="0">
                        <a:buNone/>
                      </a:pPr>
                      <a:r>
                        <a:rPr lang="en-US" sz="1200" b="0" i="0" u="none" strike="noStrike" noProof="0">
                          <a:effectLst/>
                          <a:latin typeface="Calibri"/>
                        </a:rPr>
                        <a:t>2020-12-30</a:t>
                      </a:r>
                      <a:endParaRPr lang="en-US"/>
                    </a:p>
                  </a:txBody>
                  <a:tcPr>
                    <a:solidFill>
                      <a:schemeClr val="bg1"/>
                    </a:solidFill>
                  </a:tcPr>
                </a:tc>
                <a:extLst>
                  <a:ext uri="{0D108BD9-81ED-4DB2-BD59-A6C34878D82A}">
                    <a16:rowId xmlns:a16="http://schemas.microsoft.com/office/drawing/2014/main" val="3836281012"/>
                  </a:ext>
                </a:extLst>
              </a:tr>
              <a:tr h="301697">
                <a:tc>
                  <a:txBody>
                    <a:bodyPr/>
                    <a:lstStyle/>
                    <a:p>
                      <a:pPr lvl="0">
                        <a:buNone/>
                      </a:pPr>
                      <a:r>
                        <a:rPr lang="en-US" sz="1200" b="0" i="0" u="none" strike="noStrike" noProof="0">
                          <a:effectLst/>
                          <a:latin typeface="Calibri"/>
                        </a:rPr>
                        <a:t>2020-12-31</a:t>
                      </a:r>
                      <a:endParaRPr lang="en-US"/>
                    </a:p>
                  </a:txBody>
                  <a:tcPr>
                    <a:solidFill>
                      <a:schemeClr val="bg1"/>
                    </a:solidFill>
                  </a:tcPr>
                </a:tc>
                <a:extLst>
                  <a:ext uri="{0D108BD9-81ED-4DB2-BD59-A6C34878D82A}">
                    <a16:rowId xmlns:a16="http://schemas.microsoft.com/office/drawing/2014/main" val="3401864603"/>
                  </a:ext>
                </a:extLst>
              </a:tr>
              <a:tr h="301697">
                <a:tc>
                  <a:txBody>
                    <a:bodyPr/>
                    <a:lstStyle/>
                    <a:p>
                      <a:pPr lvl="0">
                        <a:buNone/>
                      </a:pPr>
                      <a:r>
                        <a:rPr lang="en-US" sz="1200" b="0" i="0" u="none" strike="noStrike" noProof="0" dirty="0">
                          <a:effectLst/>
                          <a:latin typeface="Calibri"/>
                        </a:rPr>
                        <a:t>366 rows in set (0.03 sec)</a:t>
                      </a:r>
                    </a:p>
                  </a:txBody>
                  <a:tcPr>
                    <a:solidFill>
                      <a:schemeClr val="bg1"/>
                    </a:solidFill>
                  </a:tcPr>
                </a:tc>
                <a:extLst>
                  <a:ext uri="{0D108BD9-81ED-4DB2-BD59-A6C34878D82A}">
                    <a16:rowId xmlns:a16="http://schemas.microsoft.com/office/drawing/2014/main" val="1601762733"/>
                  </a:ext>
                </a:extLst>
              </a:tr>
            </a:tbl>
          </a:graphicData>
        </a:graphic>
      </p:graphicFrame>
    </p:spTree>
    <p:extLst>
      <p:ext uri="{BB962C8B-B14F-4D97-AF65-F5344CB8AC3E}">
        <p14:creationId xmlns:p14="http://schemas.microsoft.com/office/powerpoint/2010/main" val="82040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Cross Joins – Date Use</a:t>
            </a:r>
            <a:endParaRPr lang="en-US">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98993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600" dirty="0">
                <a:solidFill>
                  <a:schemeClr val="accent5">
                    <a:lumMod val="50000"/>
                  </a:schemeClr>
                </a:solidFill>
                <a:cs typeface="Calibri"/>
              </a:rPr>
              <a:t>Once you have the list of every day in the year, you can then generate a report by date.  </a:t>
            </a:r>
            <a:endParaRPr lang="en-US" sz="2600" dirty="0">
              <a:solidFill>
                <a:schemeClr val="accent5">
                  <a:lumMod val="50000"/>
                </a:schemeClr>
              </a:solidFill>
              <a:ea typeface="+mn-lt"/>
              <a:cs typeface="+mn-lt"/>
            </a:endParaRPr>
          </a:p>
          <a:p>
            <a:pPr marL="0" indent="0">
              <a:buNone/>
              <a:defRPr/>
            </a:pPr>
            <a:r>
              <a:rPr lang="en-US" sz="1900" dirty="0">
                <a:latin typeface="Courier" pitchFamily="2" charset="0"/>
                <a:ea typeface="+mn-lt"/>
                <a:cs typeface="+mn-lt"/>
              </a:rPr>
              <a:t>mysql&gt; SELECT days.dt, COUNT(r.rental_id) num_rentals</a:t>
            </a:r>
            <a:br>
              <a:rPr lang="en-US" sz="1900" dirty="0">
                <a:latin typeface="Courier" pitchFamily="2" charset="0"/>
                <a:ea typeface="+mn-lt"/>
                <a:cs typeface="+mn-lt"/>
              </a:rPr>
            </a:br>
            <a:r>
              <a:rPr lang="en-US" sz="1900" dirty="0">
                <a:latin typeface="Courier" pitchFamily="2" charset="0"/>
                <a:ea typeface="+mn-lt"/>
                <a:cs typeface="+mn-lt"/>
              </a:rPr>
              <a:t>    -&gt; FROM rental r</a:t>
            </a:r>
            <a:br>
              <a:rPr lang="en-US" sz="1900" dirty="0">
                <a:latin typeface="Courier" pitchFamily="2" charset="0"/>
                <a:ea typeface="+mn-lt"/>
                <a:cs typeface="+mn-lt"/>
              </a:rPr>
            </a:br>
            <a:r>
              <a:rPr lang="en-US" sz="1900" dirty="0">
                <a:latin typeface="Courier" pitchFamily="2" charset="0"/>
                <a:ea typeface="+mn-lt"/>
                <a:cs typeface="+mn-lt"/>
              </a:rPr>
              <a:t>    -&gt; RIGHT OUTER JOIN</a:t>
            </a:r>
            <a:br>
              <a:rPr lang="en-US" sz="1900" dirty="0">
                <a:latin typeface="Courier" pitchFamily="2" charset="0"/>
                <a:ea typeface="+mn-lt"/>
                <a:cs typeface="+mn-lt"/>
              </a:rPr>
            </a:br>
            <a:r>
              <a:rPr lang="en-US" sz="1900" dirty="0">
                <a:latin typeface="Courier" pitchFamily="2" charset="0"/>
                <a:ea typeface="+mn-lt"/>
                <a:cs typeface="+mn-lt"/>
              </a:rPr>
              <a:t>    -&gt; (SELECT DATE_ADD('2005-01-01',</a:t>
            </a:r>
            <a:br>
              <a:rPr lang="en-US" sz="1900" dirty="0">
                <a:latin typeface="Courier" pitchFamily="2" charset="0"/>
                <a:ea typeface="+mn-lt"/>
                <a:cs typeface="+mn-lt"/>
              </a:rPr>
            </a:br>
            <a:r>
              <a:rPr lang="en-US" sz="1900" dirty="0">
                <a:latin typeface="Courier" pitchFamily="2" charset="0"/>
                <a:ea typeface="+mn-lt"/>
                <a:cs typeface="+mn-lt"/>
              </a:rPr>
              <a:t>    -&gt; INTERVAL (ones.num _ tens.num _ hundreds.num) DAY dt</a:t>
            </a:r>
            <a:br>
              <a:rPr lang="en-US" sz="1900" dirty="0">
                <a:latin typeface="Courier" pitchFamily="2" charset="0"/>
                <a:ea typeface="+mn-lt"/>
                <a:cs typeface="+mn-lt"/>
              </a:rPr>
            </a:br>
            <a:r>
              <a:rPr lang="en-US" sz="1900" dirty="0">
                <a:latin typeface="Courier" pitchFamily="2" charset="0"/>
                <a:ea typeface="+mn-lt"/>
                <a:cs typeface="+mn-lt"/>
              </a:rPr>
              <a:t>    -&gt; FROM</a:t>
            </a:r>
            <a:br>
              <a:rPr lang="en-US" sz="1900" dirty="0">
                <a:latin typeface="Courier" pitchFamily="2" charset="0"/>
                <a:ea typeface="+mn-lt"/>
                <a:cs typeface="+mn-lt"/>
              </a:rPr>
            </a:br>
            <a:r>
              <a:rPr lang="en-US" sz="1900" dirty="0">
                <a:latin typeface="Courier" pitchFamily="2" charset="0"/>
                <a:ea typeface="+mn-lt"/>
                <a:cs typeface="+mn-lt"/>
              </a:rPr>
              <a:t>    -&gt; (SELECT 0 num UNION ALL</a:t>
            </a:r>
            <a:br>
              <a:rPr lang="en-US" sz="1900" dirty="0">
                <a:latin typeface="Courier" pitchFamily="2" charset="0"/>
                <a:ea typeface="+mn-lt"/>
                <a:cs typeface="+mn-lt"/>
              </a:rPr>
            </a:br>
            <a:r>
              <a:rPr lang="en-US" sz="1900" dirty="0">
                <a:latin typeface="Courier" pitchFamily="2" charset="0"/>
                <a:ea typeface="+mn-lt"/>
                <a:cs typeface="+mn-lt"/>
              </a:rPr>
              <a:t>    -&gt; SELECT 1 num UNION ALL </a:t>
            </a:r>
            <a:br>
              <a:rPr lang="en-US" sz="1900" dirty="0">
                <a:latin typeface="Courier" pitchFamily="2" charset="0"/>
                <a:ea typeface="+mn-lt"/>
                <a:cs typeface="+mn-lt"/>
              </a:rPr>
            </a:b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SELECT 9 num) ones</a:t>
            </a:r>
            <a:br>
              <a:rPr lang="en-US" sz="1900" dirty="0">
                <a:latin typeface="Courier" pitchFamily="2" charset="0"/>
                <a:ea typeface="+mn-lt"/>
                <a:cs typeface="+mn-lt"/>
              </a:rPr>
            </a:br>
            <a:r>
              <a:rPr lang="en-US" sz="1900" dirty="0">
                <a:latin typeface="Courier" pitchFamily="2" charset="0"/>
                <a:ea typeface="+mn-lt"/>
                <a:cs typeface="+mn-lt"/>
              </a:rPr>
              <a:t>    -&gt; CROSS JOIN </a:t>
            </a:r>
            <a:br>
              <a:rPr lang="en-US" sz="1900" dirty="0">
                <a:latin typeface="Courier" pitchFamily="2" charset="0"/>
                <a:ea typeface="+mn-lt"/>
                <a:cs typeface="+mn-lt"/>
              </a:rPr>
            </a:br>
            <a:r>
              <a:rPr lang="en-US" sz="1900" dirty="0">
                <a:latin typeface="Courier" pitchFamily="2" charset="0"/>
                <a:ea typeface="+mn-lt"/>
                <a:cs typeface="+mn-lt"/>
              </a:rPr>
              <a:t>    -&gt; (SELECT 0 num UNION ALL</a:t>
            </a:r>
            <a:br>
              <a:rPr lang="en-US" sz="1900" dirty="0">
                <a:latin typeface="Courier" pitchFamily="2" charset="0"/>
                <a:ea typeface="+mn-lt"/>
                <a:cs typeface="+mn-lt"/>
              </a:rPr>
            </a:br>
            <a:r>
              <a:rPr lang="en-US" sz="1900" dirty="0">
                <a:latin typeface="Courier" pitchFamily="2" charset="0"/>
                <a:cs typeface="Calibri"/>
              </a:rPr>
              <a:t>…</a:t>
            </a:r>
            <a:br>
              <a:rPr lang="en-US" sz="1900" dirty="0">
                <a:latin typeface="Courier" pitchFamily="2" charset="0"/>
                <a:cs typeface="Calibri"/>
              </a:rPr>
            </a:br>
            <a:r>
              <a:rPr lang="en-US" sz="1900" dirty="0">
                <a:latin typeface="Courier" pitchFamily="2" charset="0"/>
                <a:cs typeface="Calibri"/>
              </a:rPr>
              <a:t>    -&gt; SELECT 90 num) tens</a:t>
            </a:r>
            <a:br>
              <a:rPr lang="en-US" sz="1900" dirty="0">
                <a:latin typeface="Courier" pitchFamily="2" charset="0"/>
                <a:cs typeface="Calibri"/>
              </a:rPr>
            </a:br>
            <a:r>
              <a:rPr lang="en-US" sz="1900" dirty="0">
                <a:latin typeface="Courier" pitchFamily="2" charset="0"/>
                <a:cs typeface="Calibri"/>
              </a:rPr>
              <a:t>    -&gt; CROSS JOIN</a:t>
            </a:r>
            <a:br>
              <a:rPr lang="en-US" sz="1900" dirty="0">
                <a:latin typeface="Courier" pitchFamily="2" charset="0"/>
                <a:cs typeface="Calibri"/>
              </a:rPr>
            </a:br>
            <a:r>
              <a:rPr lang="en-US" sz="1900" dirty="0">
                <a:latin typeface="Courier" pitchFamily="2" charset="0"/>
                <a:cs typeface="Calibri"/>
              </a:rPr>
              <a:t>    -&gt; (SELECT 0 num UNION ALL</a:t>
            </a:r>
            <a:br>
              <a:rPr lang="en-US" sz="1900" dirty="0">
                <a:latin typeface="Courier" pitchFamily="2" charset="0"/>
                <a:cs typeface="Calibri"/>
              </a:rPr>
            </a:br>
            <a:r>
              <a:rPr lang="en-US" sz="1900" dirty="0">
                <a:latin typeface="Courier" pitchFamily="2" charset="0"/>
                <a:cs typeface="Calibri"/>
              </a:rPr>
              <a:t>…</a:t>
            </a:r>
            <a:br>
              <a:rPr lang="en-US" sz="1900" dirty="0">
                <a:latin typeface="Courier" pitchFamily="2" charset="0"/>
                <a:cs typeface="Calibri"/>
              </a:rPr>
            </a:br>
            <a:r>
              <a:rPr lang="en-US" sz="1900" dirty="0">
                <a:latin typeface="Courier" pitchFamily="2" charset="0"/>
                <a:cs typeface="Calibri"/>
              </a:rPr>
              <a:t>    -&gt; SELECT 300 num) hundreds;</a:t>
            </a:r>
            <a:br>
              <a:rPr lang="en-US" sz="1900" dirty="0">
                <a:latin typeface="Courier" pitchFamily="2" charset="0"/>
                <a:cs typeface="Calibri"/>
              </a:rPr>
            </a:br>
            <a:r>
              <a:rPr lang="en-US" sz="1900" dirty="0">
                <a:solidFill>
                  <a:srgbClr val="000000"/>
                </a:solidFill>
                <a:latin typeface="Courier" pitchFamily="2" charset="0"/>
                <a:cs typeface="Calibri"/>
              </a:rPr>
              <a:t>    -&gt; WHERE DATE_ADD('2005-01-01',</a:t>
            </a:r>
            <a:br>
              <a:rPr lang="en-US" sz="1900" dirty="0">
                <a:solidFill>
                  <a:srgbClr val="000000"/>
                </a:solidFill>
                <a:latin typeface="Courier" pitchFamily="2" charset="0"/>
                <a:cs typeface="Calibri"/>
              </a:rPr>
            </a:br>
            <a:r>
              <a:rPr lang="en-US" sz="1900" dirty="0">
                <a:solidFill>
                  <a:srgbClr val="000000"/>
                </a:solidFill>
                <a:latin typeface="Courier" pitchFamily="2" charset="0"/>
                <a:cs typeface="Calibri"/>
              </a:rPr>
              <a:t>    -&gt; INTERVAL (</a:t>
            </a:r>
            <a:r>
              <a:rPr lang="en-US" sz="1900" dirty="0" err="1">
                <a:solidFill>
                  <a:srgbClr val="000000"/>
                </a:solidFill>
                <a:latin typeface="Courier" pitchFamily="2" charset="0"/>
                <a:cs typeface="Calibri"/>
              </a:rPr>
              <a:t>ones.num</a:t>
            </a:r>
            <a:r>
              <a:rPr lang="en-US" sz="1900" dirty="0">
                <a:solidFill>
                  <a:srgbClr val="000000"/>
                </a:solidFill>
                <a:latin typeface="Courier" pitchFamily="2" charset="0"/>
                <a:cs typeface="Calibri"/>
              </a:rPr>
              <a:t> + </a:t>
            </a:r>
            <a:r>
              <a:rPr lang="en-US" sz="1900" dirty="0" err="1">
                <a:solidFill>
                  <a:srgbClr val="000000"/>
                </a:solidFill>
                <a:latin typeface="Courier" pitchFamily="2" charset="0"/>
                <a:cs typeface="Calibri"/>
              </a:rPr>
              <a:t>tens.num</a:t>
            </a:r>
            <a:r>
              <a:rPr lang="en-US" sz="1900" dirty="0">
                <a:solidFill>
                  <a:srgbClr val="000000"/>
                </a:solidFill>
                <a:latin typeface="Courier" pitchFamily="2" charset="0"/>
                <a:cs typeface="Calibri"/>
              </a:rPr>
              <a:t> + </a:t>
            </a:r>
            <a:r>
              <a:rPr lang="en-US" sz="1900" dirty="0" err="1">
                <a:solidFill>
                  <a:srgbClr val="000000"/>
                </a:solidFill>
                <a:latin typeface="Courier" pitchFamily="2" charset="0"/>
                <a:cs typeface="Calibri"/>
              </a:rPr>
              <a:t>hundreds.num</a:t>
            </a:r>
            <a:r>
              <a:rPr lang="en-US" sz="1900" dirty="0">
                <a:solidFill>
                  <a:srgbClr val="000000"/>
                </a:solidFill>
                <a:latin typeface="Courier" pitchFamily="2" charset="0"/>
                <a:cs typeface="Calibri"/>
              </a:rPr>
              <a:t>) DAY) &lt; 2021-01-01'</a:t>
            </a:r>
            <a:br>
              <a:rPr lang="en-US" sz="1900" dirty="0">
                <a:solidFill>
                  <a:srgbClr val="000000"/>
                </a:solidFill>
                <a:latin typeface="Courier" pitchFamily="2" charset="0"/>
                <a:cs typeface="Calibri"/>
              </a:rPr>
            </a:br>
            <a:r>
              <a:rPr lang="en-US" sz="1900" dirty="0">
                <a:solidFill>
                  <a:srgbClr val="000000"/>
                </a:solidFill>
                <a:latin typeface="Courier" pitchFamily="2" charset="0"/>
                <a:cs typeface="Calibri"/>
              </a:rPr>
              <a:t>    -&gt; ORDER BY 1;</a:t>
            </a:r>
          </a:p>
          <a:p>
            <a:pPr marL="342900" indent="-342900">
              <a:defRPr/>
            </a:pPr>
            <a:endParaRPr lang="en-US" sz="2400" dirty="0">
              <a:solidFill>
                <a:srgbClr val="203864"/>
              </a:solidFill>
              <a:cs typeface="Calibri"/>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sp>
        <p:nvSpPr>
          <p:cNvPr id="5" name="TextBox 4">
            <a:extLst>
              <a:ext uri="{FF2B5EF4-FFF2-40B4-BE49-F238E27FC236}">
                <a16:creationId xmlns:a16="http://schemas.microsoft.com/office/drawing/2014/main" id="{F1258C9D-BDE7-4969-97BF-8512F4A427C7}"/>
              </a:ext>
            </a:extLst>
          </p:cNvPr>
          <p:cNvSpPr txBox="1"/>
          <p:nvPr/>
        </p:nvSpPr>
        <p:spPr>
          <a:xfrm>
            <a:off x="9181739" y="1954052"/>
            <a:ext cx="4004440" cy="37117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dirty="0">
                <a:solidFill>
                  <a:schemeClr val="accent5">
                    <a:lumMod val="50000"/>
                  </a:schemeClr>
                </a:solidFill>
              </a:rPr>
              <a:t>This will generate:</a:t>
            </a:r>
            <a:endParaRPr lang="en-US" sz="2400" b="1" dirty="0">
              <a:solidFill>
                <a:schemeClr val="accent5">
                  <a:lumMod val="50000"/>
                </a:schemeClr>
              </a:solidFill>
              <a:ea typeface="+mn-lt"/>
              <a:cs typeface="+mn-lt"/>
            </a:endParaRPr>
          </a:p>
          <a:p>
            <a:pPr>
              <a:lnSpc>
                <a:spcPct val="90000"/>
              </a:lnSpc>
              <a:spcBef>
                <a:spcPts val="1000"/>
              </a:spcBef>
            </a:pPr>
            <a:endParaRPr lang="en-US" sz="2400" b="1" dirty="0">
              <a:solidFill>
                <a:schemeClr val="accent5">
                  <a:lumMod val="50000"/>
                </a:schemeClr>
              </a:solidFill>
            </a:endParaRPr>
          </a:p>
          <a:p>
            <a:pPr>
              <a:lnSpc>
                <a:spcPct val="90000"/>
              </a:lnSpc>
              <a:spcBef>
                <a:spcPts val="1000"/>
              </a:spcBef>
            </a:pPr>
            <a:endParaRPr lang="en-US" dirty="0">
              <a:cs typeface="Calibri"/>
            </a:endParaRPr>
          </a:p>
          <a:p>
            <a:pPr>
              <a:lnSpc>
                <a:spcPct val="90000"/>
              </a:lnSpc>
              <a:spcBef>
                <a:spcPts val="1000"/>
              </a:spcBef>
            </a:pPr>
            <a:r>
              <a:rPr lang="en-US" sz="1600" dirty="0">
                <a:cs typeface="Calibri"/>
              </a:rPr>
              <a:t>366 rows in set (0.03 sec)</a:t>
            </a:r>
          </a:p>
          <a:p>
            <a:pPr>
              <a:lnSpc>
                <a:spcPct val="90000"/>
              </a:lnSpc>
              <a:spcBef>
                <a:spcPts val="1000"/>
              </a:spcBef>
            </a:pPr>
            <a:endParaRPr lang="en-US" sz="1600" dirty="0">
              <a:cs typeface="Calibri"/>
            </a:endParaRPr>
          </a:p>
          <a:p>
            <a:pPr>
              <a:lnSpc>
                <a:spcPct val="90000"/>
              </a:lnSpc>
              <a:spcBef>
                <a:spcPts val="1000"/>
              </a:spcBef>
            </a:pPr>
            <a:endParaRPr lang="en-US" sz="1600" dirty="0">
              <a:cs typeface="Calibri"/>
            </a:endParaRPr>
          </a:p>
          <a:p>
            <a:pPr>
              <a:lnSpc>
                <a:spcPct val="90000"/>
              </a:lnSpc>
              <a:spcBef>
                <a:spcPts val="1000"/>
              </a:spcBef>
            </a:pPr>
            <a:endParaRPr lang="en-US" sz="1600" dirty="0">
              <a:cs typeface="Calibri"/>
            </a:endParaRPr>
          </a:p>
          <a:p>
            <a:pPr>
              <a:lnSpc>
                <a:spcPct val="90000"/>
              </a:lnSpc>
              <a:spcBef>
                <a:spcPts val="1000"/>
              </a:spcBef>
            </a:pPr>
            <a:endParaRPr lang="en-US" sz="1600" dirty="0">
              <a:cs typeface="Calibri"/>
            </a:endParaRPr>
          </a:p>
          <a:p>
            <a:pPr>
              <a:lnSpc>
                <a:spcPct val="90000"/>
              </a:lnSpc>
              <a:spcBef>
                <a:spcPts val="1000"/>
              </a:spcBef>
            </a:pPr>
            <a:endParaRPr lang="en-US" sz="1600" dirty="0">
              <a:cs typeface="Calibri"/>
            </a:endParaRPr>
          </a:p>
          <a:p>
            <a:pPr>
              <a:lnSpc>
                <a:spcPct val="90000"/>
              </a:lnSpc>
              <a:spcBef>
                <a:spcPts val="1000"/>
              </a:spcBef>
            </a:pPr>
            <a:r>
              <a:rPr lang="en-US" sz="1600" dirty="0">
                <a:cs typeface="Calibri"/>
              </a:rPr>
              <a:t>365 rows in set (8.99 sec) </a:t>
            </a:r>
          </a:p>
        </p:txBody>
      </p:sp>
      <p:graphicFrame>
        <p:nvGraphicFramePr>
          <p:cNvPr id="7" name="Table 6">
            <a:extLst>
              <a:ext uri="{FF2B5EF4-FFF2-40B4-BE49-F238E27FC236}">
                <a16:creationId xmlns:a16="http://schemas.microsoft.com/office/drawing/2014/main" id="{6B085A3B-67F4-4BBF-B69A-D25935B18C14}"/>
              </a:ext>
            </a:extLst>
          </p:cNvPr>
          <p:cNvGraphicFramePr>
            <a:graphicFrameLocks noGrp="1"/>
          </p:cNvGraphicFramePr>
          <p:nvPr>
            <p:extLst>
              <p:ext uri="{D42A27DB-BD31-4B8C-83A1-F6EECF244321}">
                <p14:modId xmlns:p14="http://schemas.microsoft.com/office/powerpoint/2010/main" val="366713063"/>
              </p:ext>
            </p:extLst>
          </p:nvPr>
        </p:nvGraphicFramePr>
        <p:xfrm>
          <a:off x="9181739" y="2579553"/>
          <a:ext cx="2835933" cy="2731589"/>
        </p:xfrm>
        <a:graphic>
          <a:graphicData uri="http://schemas.openxmlformats.org/drawingml/2006/table">
            <a:tbl>
              <a:tblPr firstRow="1" bandRow="1">
                <a:tableStyleId>{9D7B26C5-4107-4FEC-AEDC-1716B250A1EF}</a:tableStyleId>
              </a:tblPr>
              <a:tblGrid>
                <a:gridCol w="1779198">
                  <a:extLst>
                    <a:ext uri="{9D8B030D-6E8A-4147-A177-3AD203B41FA5}">
                      <a16:colId xmlns:a16="http://schemas.microsoft.com/office/drawing/2014/main" val="1949394848"/>
                    </a:ext>
                  </a:extLst>
                </a:gridCol>
                <a:gridCol w="1056735">
                  <a:extLst>
                    <a:ext uri="{9D8B030D-6E8A-4147-A177-3AD203B41FA5}">
                      <a16:colId xmlns:a16="http://schemas.microsoft.com/office/drawing/2014/main" val="4255782876"/>
                    </a:ext>
                  </a:extLst>
                </a:gridCol>
              </a:tblGrid>
              <a:tr h="334315">
                <a:tc>
                  <a:txBody>
                    <a:bodyPr/>
                    <a:lstStyle/>
                    <a:p>
                      <a:pPr fontAlgn="base"/>
                      <a:r>
                        <a:rPr lang="en-US" sz="1200">
                          <a:effectLst/>
                        </a:rPr>
                        <a:t>dt</a:t>
                      </a:r>
                      <a:endParaRPr lang="en-US" sz="1200" dirty="0">
                        <a:effectLst/>
                      </a:endParaRPr>
                    </a:p>
                  </a:txBody>
                  <a:tcPr>
                    <a:solidFill>
                      <a:schemeClr val="bg1"/>
                    </a:solidFill>
                  </a:tcPr>
                </a:tc>
                <a:tc>
                  <a:txBody>
                    <a:bodyPr/>
                    <a:lstStyle/>
                    <a:p>
                      <a:pPr lvl="0">
                        <a:buNone/>
                      </a:pPr>
                      <a:r>
                        <a:rPr lang="en-US" sz="1200">
                          <a:effectLst/>
                        </a:rPr>
                        <a:t>num_rentals</a:t>
                      </a:r>
                      <a:endParaRPr lang="en-US"/>
                    </a:p>
                  </a:txBody>
                  <a:tcPr>
                    <a:solidFill>
                      <a:schemeClr val="bg1"/>
                    </a:solidFill>
                  </a:tcPr>
                </a:tc>
                <a:extLst>
                  <a:ext uri="{0D108BD9-81ED-4DB2-BD59-A6C34878D82A}">
                    <a16:rowId xmlns:a16="http://schemas.microsoft.com/office/drawing/2014/main" val="2513717651"/>
                  </a:ext>
                </a:extLst>
              </a:tr>
              <a:tr h="301699">
                <a:tc>
                  <a:txBody>
                    <a:bodyPr/>
                    <a:lstStyle/>
                    <a:p>
                      <a:pPr fontAlgn="base"/>
                      <a:r>
                        <a:rPr lang="en-US" sz="1200">
                          <a:effectLst/>
                        </a:rPr>
                        <a:t>2005-01-01</a:t>
                      </a:r>
                      <a:endParaRPr lang="en-US" sz="1200" dirty="0">
                        <a:effectLst/>
                      </a:endParaRPr>
                    </a:p>
                  </a:txBody>
                  <a:tcPr>
                    <a:solidFill>
                      <a:schemeClr val="bg1"/>
                    </a:solidFill>
                  </a:tcPr>
                </a:tc>
                <a:tc>
                  <a:txBody>
                    <a:bodyPr/>
                    <a:lstStyle/>
                    <a:p>
                      <a:pPr lvl="0" algn="r">
                        <a:buNone/>
                      </a:pPr>
                      <a:r>
                        <a:rPr lang="en-US" sz="1200" b="0" i="0" u="none" strike="noStrike" noProof="0">
                          <a:effectLst/>
                          <a:latin typeface="Calibri"/>
                        </a:rPr>
                        <a:t>0</a:t>
                      </a:r>
                      <a:endParaRPr lang="en-US" sz="1200" b="0" i="0" u="none" strike="noStrike" noProof="0" dirty="0">
                        <a:effectLst/>
                        <a:latin typeface="Calibri"/>
                      </a:endParaRPr>
                    </a:p>
                  </a:txBody>
                  <a:tcPr>
                    <a:solidFill>
                      <a:schemeClr val="bg1"/>
                    </a:solidFill>
                  </a:tcPr>
                </a:tc>
                <a:extLst>
                  <a:ext uri="{0D108BD9-81ED-4DB2-BD59-A6C34878D82A}">
                    <a16:rowId xmlns:a16="http://schemas.microsoft.com/office/drawing/2014/main" val="2762209713"/>
                  </a:ext>
                </a:extLst>
              </a:tr>
              <a:tr h="285390">
                <a:tc>
                  <a:txBody>
                    <a:bodyPr/>
                    <a:lstStyle/>
                    <a:p>
                      <a:pPr lvl="0">
                        <a:buNone/>
                      </a:pPr>
                      <a:r>
                        <a:rPr lang="en-US" sz="1200" b="0" i="0" u="none" strike="noStrike" noProof="0">
                          <a:effectLst/>
                          <a:latin typeface="Calibri"/>
                        </a:rPr>
                        <a:t>2005-01-02</a:t>
                      </a:r>
                      <a:endParaRPr lang="en-US"/>
                    </a:p>
                  </a:txBody>
                  <a:tcPr>
                    <a:solidFill>
                      <a:schemeClr val="bg1"/>
                    </a:solidFill>
                  </a:tcPr>
                </a:tc>
                <a:tc>
                  <a:txBody>
                    <a:bodyPr/>
                    <a:lstStyle/>
                    <a:p>
                      <a:pPr lvl="0" algn="r">
                        <a:buNone/>
                      </a:pPr>
                      <a:r>
                        <a:rPr lang="en-US" sz="1200" b="0" i="0" u="none" strike="noStrike" noProof="0">
                          <a:effectLst/>
                          <a:latin typeface="Calibri"/>
                        </a:rPr>
                        <a:t>0</a:t>
                      </a:r>
                      <a:endParaRPr lang="en-US" sz="1200" dirty="0">
                        <a:effectLst/>
                      </a:endParaRPr>
                    </a:p>
                  </a:txBody>
                  <a:tcPr>
                    <a:solidFill>
                      <a:schemeClr val="bg1"/>
                    </a:solidFill>
                  </a:tcPr>
                </a:tc>
                <a:extLst>
                  <a:ext uri="{0D108BD9-81ED-4DB2-BD59-A6C34878D82A}">
                    <a16:rowId xmlns:a16="http://schemas.microsoft.com/office/drawing/2014/main" val="2769241785"/>
                  </a:ext>
                </a:extLst>
              </a:tr>
              <a:tr h="301699">
                <a:tc>
                  <a:txBody>
                    <a:bodyPr/>
                    <a:lstStyle/>
                    <a:p>
                      <a:pPr lvl="0">
                        <a:buNone/>
                      </a:pPr>
                      <a:r>
                        <a:rPr lang="en-US" sz="1200" b="0" i="0" u="none" strike="noStrike" noProof="0">
                          <a:effectLst/>
                          <a:latin typeface="Calibri"/>
                        </a:rPr>
                        <a:t>2005-01-03</a:t>
                      </a:r>
                      <a:endParaRPr lang="en-US"/>
                    </a:p>
                  </a:txBody>
                  <a:tcPr>
                    <a:solidFill>
                      <a:schemeClr val="bg1"/>
                    </a:solidFill>
                  </a:tcPr>
                </a:tc>
                <a:tc>
                  <a:txBody>
                    <a:bodyPr/>
                    <a:lstStyle/>
                    <a:p>
                      <a:pPr lvl="0" algn="r">
                        <a:buNone/>
                      </a:pPr>
                      <a:r>
                        <a:rPr lang="en-US" sz="1200">
                          <a:effectLst/>
                        </a:rPr>
                        <a:t>0</a:t>
                      </a:r>
                      <a:endParaRPr lang="en-US" sz="1200" dirty="0">
                        <a:effectLst/>
                      </a:endParaRPr>
                    </a:p>
                  </a:txBody>
                  <a:tcPr>
                    <a:solidFill>
                      <a:schemeClr val="bg1"/>
                    </a:solidFill>
                  </a:tcPr>
                </a:tc>
                <a:extLst>
                  <a:ext uri="{0D108BD9-81ED-4DB2-BD59-A6C34878D82A}">
                    <a16:rowId xmlns:a16="http://schemas.microsoft.com/office/drawing/2014/main" val="3948940727"/>
                  </a:ext>
                </a:extLst>
              </a:tr>
              <a:tr h="301698">
                <a:tc>
                  <a:txBody>
                    <a:bodyPr/>
                    <a:lstStyle/>
                    <a:p>
                      <a:pPr lvl="0">
                        <a:buNone/>
                      </a:pPr>
                      <a:r>
                        <a:rPr lang="en-US" sz="1200" b="1" i="0" u="none" strike="noStrike" noProof="0">
                          <a:effectLst/>
                          <a:latin typeface="Calibri"/>
                        </a:rPr>
                        <a:t>...</a:t>
                      </a:r>
                      <a:endParaRPr lang="en-US" sz="1200" b="1" i="0" u="none" strike="noStrike" noProof="0" dirty="0">
                        <a:effectLst/>
                        <a:latin typeface="Calibri"/>
                      </a:endParaRPr>
                    </a:p>
                  </a:txBody>
                  <a:tcPr>
                    <a:solidFill>
                      <a:schemeClr val="bg1"/>
                    </a:solidFill>
                  </a:tcPr>
                </a:tc>
                <a:tc>
                  <a:txBody>
                    <a:bodyPr/>
                    <a:lstStyle/>
                    <a:p>
                      <a:pPr lvl="0" algn="r">
                        <a:buNone/>
                      </a:pPr>
                      <a:endParaRPr lang="en-US" sz="1200" dirty="0">
                        <a:effectLst/>
                      </a:endParaRPr>
                    </a:p>
                  </a:txBody>
                  <a:tcPr>
                    <a:solidFill>
                      <a:schemeClr val="bg1"/>
                    </a:solidFill>
                  </a:tcPr>
                </a:tc>
                <a:extLst>
                  <a:ext uri="{0D108BD9-81ED-4DB2-BD59-A6C34878D82A}">
                    <a16:rowId xmlns:a16="http://schemas.microsoft.com/office/drawing/2014/main" val="123214890"/>
                  </a:ext>
                </a:extLst>
              </a:tr>
              <a:tr h="301697">
                <a:tc>
                  <a:txBody>
                    <a:bodyPr/>
                    <a:lstStyle/>
                    <a:p>
                      <a:pPr lvl="0">
                        <a:buNone/>
                      </a:pPr>
                      <a:r>
                        <a:rPr lang="en-US" sz="1200" b="0" i="0" u="none" strike="noStrike" noProof="0">
                          <a:effectLst/>
                          <a:latin typeface="Calibri"/>
                        </a:rPr>
                        <a:t>2005-12-28</a:t>
                      </a:r>
                      <a:endParaRPr lang="en-US" sz="1200" b="0" i="0" u="none" strike="noStrike" noProof="0" dirty="0">
                        <a:effectLst/>
                        <a:latin typeface="Calibri"/>
                      </a:endParaRPr>
                    </a:p>
                  </a:txBody>
                  <a:tcPr>
                    <a:solidFill>
                      <a:schemeClr val="bg1"/>
                    </a:solidFill>
                  </a:tcPr>
                </a:tc>
                <a:tc>
                  <a:txBody>
                    <a:bodyPr/>
                    <a:lstStyle/>
                    <a:p>
                      <a:pPr lvl="0" algn="r">
                        <a:buNone/>
                      </a:pPr>
                      <a:r>
                        <a:rPr lang="en-US" sz="1200">
                          <a:effectLst/>
                        </a:rPr>
                        <a:t>83</a:t>
                      </a:r>
                      <a:endParaRPr lang="en-US" sz="1200" dirty="0">
                        <a:effectLst/>
                      </a:endParaRPr>
                    </a:p>
                  </a:txBody>
                  <a:tcPr>
                    <a:solidFill>
                      <a:schemeClr val="bg1"/>
                    </a:solidFill>
                  </a:tcPr>
                </a:tc>
                <a:extLst>
                  <a:ext uri="{0D108BD9-81ED-4DB2-BD59-A6C34878D82A}">
                    <a16:rowId xmlns:a16="http://schemas.microsoft.com/office/drawing/2014/main" val="4139313797"/>
                  </a:ext>
                </a:extLst>
              </a:tr>
              <a:tr h="301697">
                <a:tc>
                  <a:txBody>
                    <a:bodyPr/>
                    <a:lstStyle/>
                    <a:p>
                      <a:pPr lvl="0">
                        <a:buNone/>
                      </a:pPr>
                      <a:r>
                        <a:rPr lang="en-US" sz="1200" b="0" i="0" u="none" strike="noStrike" noProof="0">
                          <a:effectLst/>
                          <a:latin typeface="Calibri"/>
                        </a:rPr>
                        <a:t>2005-12-27</a:t>
                      </a:r>
                      <a:endParaRPr lang="en-US"/>
                    </a:p>
                  </a:txBody>
                  <a:tcPr>
                    <a:solidFill>
                      <a:schemeClr val="bg1"/>
                    </a:solidFill>
                  </a:tcPr>
                </a:tc>
                <a:tc>
                  <a:txBody>
                    <a:bodyPr/>
                    <a:lstStyle/>
                    <a:p>
                      <a:pPr lvl="0" algn="r">
                        <a:buNone/>
                      </a:pPr>
                      <a:r>
                        <a:rPr lang="en-US" sz="1200">
                          <a:effectLst/>
                        </a:rPr>
                        <a:t>0</a:t>
                      </a:r>
                      <a:endParaRPr lang="en-US" sz="1200" dirty="0">
                        <a:effectLst/>
                      </a:endParaRPr>
                    </a:p>
                  </a:txBody>
                  <a:tcPr>
                    <a:solidFill>
                      <a:schemeClr val="bg1"/>
                    </a:solidFill>
                  </a:tcPr>
                </a:tc>
                <a:extLst>
                  <a:ext uri="{0D108BD9-81ED-4DB2-BD59-A6C34878D82A}">
                    <a16:rowId xmlns:a16="http://schemas.microsoft.com/office/drawing/2014/main" val="3678388791"/>
                  </a:ext>
                </a:extLst>
              </a:tr>
              <a:tr h="301697">
                <a:tc>
                  <a:txBody>
                    <a:bodyPr/>
                    <a:lstStyle/>
                    <a:p>
                      <a:pPr lvl="0">
                        <a:buNone/>
                      </a:pPr>
                      <a:r>
                        <a:rPr lang="en-US" sz="1200" b="0" i="0" u="none" strike="noStrike" noProof="0">
                          <a:effectLst/>
                          <a:latin typeface="Calibri"/>
                        </a:rPr>
                        <a:t>2005-12-30</a:t>
                      </a:r>
                      <a:endParaRPr lang="en-US"/>
                    </a:p>
                  </a:txBody>
                  <a:tcPr>
                    <a:solidFill>
                      <a:schemeClr val="bg1"/>
                    </a:solidFill>
                  </a:tcPr>
                </a:tc>
                <a:tc>
                  <a:txBody>
                    <a:bodyPr/>
                    <a:lstStyle/>
                    <a:p>
                      <a:pPr lvl="0" algn="r">
                        <a:buNone/>
                      </a:pPr>
                      <a:r>
                        <a:rPr lang="en-US" sz="1200">
                          <a:effectLst/>
                        </a:rPr>
                        <a:t>110</a:t>
                      </a:r>
                      <a:endParaRPr lang="en-US" sz="1200" dirty="0">
                        <a:effectLst/>
                      </a:endParaRPr>
                    </a:p>
                  </a:txBody>
                  <a:tcPr>
                    <a:solidFill>
                      <a:schemeClr val="bg1"/>
                    </a:solidFill>
                  </a:tcPr>
                </a:tc>
                <a:extLst>
                  <a:ext uri="{0D108BD9-81ED-4DB2-BD59-A6C34878D82A}">
                    <a16:rowId xmlns:a16="http://schemas.microsoft.com/office/drawing/2014/main" val="3836281012"/>
                  </a:ext>
                </a:extLst>
              </a:tr>
              <a:tr h="301697">
                <a:tc>
                  <a:txBody>
                    <a:bodyPr/>
                    <a:lstStyle/>
                    <a:p>
                      <a:pPr lvl="0">
                        <a:buNone/>
                      </a:pPr>
                      <a:r>
                        <a:rPr lang="en-US" sz="1200" b="0" i="0" u="none" strike="noStrike" noProof="0" dirty="0">
                          <a:effectLst/>
                          <a:latin typeface="Calibri"/>
                        </a:rPr>
                        <a:t>2005-12-31</a:t>
                      </a:r>
                      <a:endParaRPr lang="en-US" dirty="0"/>
                    </a:p>
                  </a:txBody>
                  <a:tcPr>
                    <a:solidFill>
                      <a:schemeClr val="bg1"/>
                    </a:solidFill>
                  </a:tcPr>
                </a:tc>
                <a:tc>
                  <a:txBody>
                    <a:bodyPr/>
                    <a:lstStyle/>
                    <a:p>
                      <a:pPr lvl="0" algn="r">
                        <a:buNone/>
                      </a:pPr>
                      <a:r>
                        <a:rPr lang="en-US" sz="1200" dirty="0">
                          <a:effectLst/>
                        </a:rPr>
                        <a:t>74</a:t>
                      </a:r>
                    </a:p>
                  </a:txBody>
                  <a:tcPr>
                    <a:solidFill>
                      <a:schemeClr val="bg1"/>
                    </a:solidFill>
                  </a:tcPr>
                </a:tc>
                <a:extLst>
                  <a:ext uri="{0D108BD9-81ED-4DB2-BD59-A6C34878D82A}">
                    <a16:rowId xmlns:a16="http://schemas.microsoft.com/office/drawing/2014/main" val="3401864603"/>
                  </a:ext>
                </a:extLst>
              </a:tr>
            </a:tbl>
          </a:graphicData>
        </a:graphic>
      </p:graphicFrame>
    </p:spTree>
    <p:extLst>
      <p:ext uri="{BB962C8B-B14F-4D97-AF65-F5344CB8AC3E}">
        <p14:creationId xmlns:p14="http://schemas.microsoft.com/office/powerpoint/2010/main" val="104547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58546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Natural Joins</a:t>
            </a:r>
            <a:endParaRPr lang="en-US"/>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349970"/>
            <a:ext cx="10337320" cy="484615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1900" dirty="0">
                <a:solidFill>
                  <a:schemeClr val="accent5">
                    <a:lumMod val="50000"/>
                  </a:schemeClr>
                </a:solidFill>
                <a:cs typeface="Calibri"/>
              </a:rPr>
              <a:t>It is possible to let the database server decide on the join conditions.  </a:t>
            </a:r>
            <a:br>
              <a:rPr lang="en-US" sz="1900" dirty="0">
                <a:solidFill>
                  <a:schemeClr val="accent5">
                    <a:lumMod val="50000"/>
                  </a:schemeClr>
                </a:solidFill>
                <a:cs typeface="Calibri"/>
              </a:rPr>
            </a:br>
            <a:r>
              <a:rPr lang="en-US" sz="1900" dirty="0">
                <a:solidFill>
                  <a:schemeClr val="accent5">
                    <a:lumMod val="50000"/>
                  </a:schemeClr>
                </a:solidFill>
                <a:cs typeface="Calibri"/>
              </a:rPr>
              <a:t>This is called a </a:t>
            </a:r>
            <a:r>
              <a:rPr lang="en-US" sz="1900" i="1" dirty="0">
                <a:solidFill>
                  <a:schemeClr val="accent5">
                    <a:lumMod val="50000"/>
                  </a:schemeClr>
                </a:solidFill>
                <a:cs typeface="Calibri"/>
              </a:rPr>
              <a:t>natural join</a:t>
            </a:r>
            <a:r>
              <a:rPr lang="en-US" sz="1900" dirty="0">
                <a:solidFill>
                  <a:schemeClr val="accent5">
                    <a:lumMod val="50000"/>
                  </a:schemeClr>
                </a:solidFill>
                <a:cs typeface="Calibri"/>
              </a:rPr>
              <a:t>.  This is used when a column on each of </a:t>
            </a:r>
            <a:br>
              <a:rPr lang="en-US" sz="1900" dirty="0">
                <a:solidFill>
                  <a:schemeClr val="accent5">
                    <a:lumMod val="50000"/>
                  </a:schemeClr>
                </a:solidFill>
                <a:cs typeface="Calibri"/>
              </a:rPr>
            </a:br>
            <a:r>
              <a:rPr lang="en-US" sz="1900" dirty="0">
                <a:solidFill>
                  <a:schemeClr val="accent5">
                    <a:lumMod val="50000"/>
                  </a:schemeClr>
                </a:solidFill>
                <a:cs typeface="Calibri"/>
              </a:rPr>
              <a:t>the two tables have the same name, such as </a:t>
            </a:r>
            <a:r>
              <a:rPr lang="en-US" sz="1900" dirty="0" err="1">
                <a:solidFill>
                  <a:schemeClr val="accent5">
                    <a:lumMod val="50000"/>
                  </a:schemeClr>
                </a:solidFill>
                <a:latin typeface="Courier New"/>
                <a:cs typeface="Calibri"/>
              </a:rPr>
              <a:t>customer_id</a:t>
            </a:r>
            <a:r>
              <a:rPr lang="en-US" sz="1900" dirty="0">
                <a:solidFill>
                  <a:schemeClr val="accent5">
                    <a:lumMod val="50000"/>
                  </a:schemeClr>
                </a:solidFill>
                <a:cs typeface="Calibri"/>
              </a:rPr>
              <a:t>.</a:t>
            </a:r>
          </a:p>
          <a:p>
            <a:pPr marL="0" indent="0">
              <a:buNone/>
              <a:defRPr/>
            </a:pPr>
            <a:r>
              <a:rPr lang="en-US" sz="1600" dirty="0">
                <a:latin typeface="Courier" pitchFamily="2" charset="0"/>
                <a:ea typeface="+mn-lt"/>
                <a:cs typeface="+mn-lt"/>
              </a:rPr>
              <a:t>mysql&gt; SELECT c.first_name, </a:t>
            </a:r>
            <a:r>
              <a:rPr lang="en-US" sz="1600" dirty="0" err="1">
                <a:latin typeface="Courier" pitchFamily="2" charset="0"/>
                <a:ea typeface="+mn-lt"/>
                <a:cs typeface="+mn-lt"/>
              </a:rPr>
              <a:t>c.last_name</a:t>
            </a:r>
            <a:r>
              <a:rPr lang="en-US" sz="1600" dirty="0">
                <a:latin typeface="Courier" pitchFamily="2" charset="0"/>
                <a:ea typeface="+mn-lt"/>
                <a:cs typeface="+mn-lt"/>
              </a:rPr>
              <a:t>,</a:t>
            </a:r>
            <a:br>
              <a:rPr lang="en-US" sz="1600" dirty="0">
                <a:latin typeface="Courier" pitchFamily="2" charset="0"/>
                <a:ea typeface="+mn-lt"/>
                <a:cs typeface="+mn-lt"/>
              </a:rPr>
            </a:br>
            <a:r>
              <a:rPr lang="en-US" sz="1600" dirty="0">
                <a:latin typeface="Courier" pitchFamily="2" charset="0"/>
                <a:ea typeface="+mn-lt"/>
                <a:cs typeface="+mn-lt"/>
              </a:rPr>
              <a:t>    -&gt; date(r.rental_date)</a:t>
            </a:r>
            <a:br>
              <a:rPr lang="en-US" sz="1600" dirty="0">
                <a:latin typeface="Courier" pitchFamily="2" charset="0"/>
                <a:ea typeface="+mn-lt"/>
                <a:cs typeface="+mn-lt"/>
              </a:rPr>
            </a:br>
            <a:r>
              <a:rPr lang="en-US" sz="1600" dirty="0">
                <a:latin typeface="Courier" pitchFamily="2" charset="0"/>
                <a:ea typeface="+mn-lt"/>
                <a:cs typeface="+mn-lt"/>
              </a:rPr>
              <a:t>    -&gt; FROM customer c</a:t>
            </a:r>
            <a:br>
              <a:rPr lang="en-US" sz="1600" dirty="0">
                <a:latin typeface="Courier" pitchFamily="2" charset="0"/>
                <a:ea typeface="+mn-lt"/>
                <a:cs typeface="+mn-lt"/>
              </a:rPr>
            </a:br>
            <a:r>
              <a:rPr lang="en-US" sz="1600" dirty="0">
                <a:latin typeface="Courier" pitchFamily="2" charset="0"/>
                <a:ea typeface="+mn-lt"/>
                <a:cs typeface="+mn-lt"/>
              </a:rPr>
              <a:t>    -&gt; NATURAL JOIN rental r;</a:t>
            </a:r>
          </a:p>
          <a:p>
            <a:pPr>
              <a:buNone/>
              <a:defRPr/>
            </a:pPr>
            <a:r>
              <a:rPr lang="en-US" sz="1800" dirty="0">
                <a:solidFill>
                  <a:schemeClr val="accent5">
                    <a:lumMod val="50000"/>
                  </a:schemeClr>
                </a:solidFill>
                <a:ea typeface="+mn-lt"/>
                <a:cs typeface="+mn-lt"/>
              </a:rPr>
              <a:t>This would produce an empty set.  This is because there is a </a:t>
            </a:r>
            <a:br>
              <a:rPr lang="en-US" sz="1800" dirty="0">
                <a:solidFill>
                  <a:schemeClr val="accent5">
                    <a:lumMod val="50000"/>
                  </a:schemeClr>
                </a:solidFill>
                <a:ea typeface="+mn-lt"/>
                <a:cs typeface="+mn-lt"/>
              </a:rPr>
            </a:br>
            <a:r>
              <a:rPr lang="en-US" sz="1800" dirty="0">
                <a:solidFill>
                  <a:schemeClr val="accent5">
                    <a:lumMod val="50000"/>
                  </a:schemeClr>
                </a:solidFill>
                <a:ea typeface="+mn-lt"/>
                <a:cs typeface="+mn-lt"/>
              </a:rPr>
              <a:t>hidden </a:t>
            </a:r>
            <a:r>
              <a:rPr lang="en-US" sz="1800" dirty="0" err="1">
                <a:solidFill>
                  <a:schemeClr val="accent5">
                    <a:lumMod val="50000"/>
                  </a:schemeClr>
                </a:solidFill>
                <a:ea typeface="+mn-lt"/>
                <a:cs typeface="+mn-lt"/>
              </a:rPr>
              <a:t>colum</a:t>
            </a:r>
            <a:r>
              <a:rPr lang="en-US" sz="1800" dirty="0">
                <a:solidFill>
                  <a:schemeClr val="accent5">
                    <a:lumMod val="50000"/>
                  </a:schemeClr>
                </a:solidFill>
                <a:ea typeface="+mn-lt"/>
                <a:cs typeface="+mn-lt"/>
              </a:rPr>
              <a:t> called </a:t>
            </a:r>
            <a:r>
              <a:rPr lang="en-US" sz="1800" dirty="0">
                <a:solidFill>
                  <a:schemeClr val="accent5">
                    <a:lumMod val="50000"/>
                  </a:schemeClr>
                </a:solidFill>
                <a:latin typeface="Courier New"/>
                <a:ea typeface="+mn-lt"/>
                <a:cs typeface="+mn-lt"/>
              </a:rPr>
              <a:t>column last_update</a:t>
            </a:r>
            <a:r>
              <a:rPr lang="en-US" sz="1800" dirty="0">
                <a:solidFill>
                  <a:schemeClr val="accent5">
                    <a:lumMod val="50000"/>
                  </a:schemeClr>
                </a:solidFill>
                <a:ea typeface="+mn-lt"/>
                <a:cs typeface="+mn-lt"/>
              </a:rPr>
              <a:t> in each of the tables.  </a:t>
            </a:r>
            <a:br>
              <a:rPr lang="en-US" sz="1800" dirty="0">
                <a:solidFill>
                  <a:schemeClr val="accent5">
                    <a:lumMod val="50000"/>
                  </a:schemeClr>
                </a:solidFill>
                <a:ea typeface="+mn-lt"/>
                <a:cs typeface="+mn-lt"/>
              </a:rPr>
            </a:br>
            <a:r>
              <a:rPr lang="en-US" sz="1800" dirty="0">
                <a:solidFill>
                  <a:schemeClr val="accent5">
                    <a:lumMod val="50000"/>
                  </a:schemeClr>
                </a:solidFill>
                <a:ea typeface="+mn-lt"/>
                <a:cs typeface="+mn-lt"/>
              </a:rPr>
              <a:t>The way around this is to use a subquery to restrict the columns </a:t>
            </a:r>
            <a:br>
              <a:rPr lang="en-US" sz="1800" dirty="0">
                <a:solidFill>
                  <a:schemeClr val="accent5">
                    <a:lumMod val="50000"/>
                  </a:schemeClr>
                </a:solidFill>
                <a:ea typeface="+mn-lt"/>
                <a:cs typeface="+mn-lt"/>
              </a:rPr>
            </a:br>
            <a:r>
              <a:rPr lang="en-US" sz="1800" dirty="0">
                <a:solidFill>
                  <a:schemeClr val="accent5">
                    <a:lumMod val="50000"/>
                  </a:schemeClr>
                </a:solidFill>
                <a:ea typeface="+mn-lt"/>
                <a:cs typeface="+mn-lt"/>
              </a:rPr>
              <a:t>for at least one of the tables.</a:t>
            </a:r>
            <a:endParaRPr lang="en-US" sz="1800" dirty="0">
              <a:solidFill>
                <a:schemeClr val="accent5">
                  <a:lumMod val="50000"/>
                </a:schemeClr>
              </a:solidFill>
            </a:endParaRPr>
          </a:p>
          <a:p>
            <a:pPr marL="0" indent="0">
              <a:buNone/>
              <a:defRPr/>
            </a:pPr>
            <a:r>
              <a:rPr lang="en-US" sz="1600" dirty="0">
                <a:latin typeface="Courier" pitchFamily="2" charset="0"/>
                <a:ea typeface="+mn-lt"/>
                <a:cs typeface="+mn-lt"/>
              </a:rPr>
              <a:t>mysql&gt; SELECT cust.first_name, </a:t>
            </a:r>
            <a:r>
              <a:rPr lang="en-US" sz="1600" dirty="0" err="1">
                <a:latin typeface="Courier" pitchFamily="2" charset="0"/>
                <a:ea typeface="+mn-lt"/>
                <a:cs typeface="+mn-lt"/>
              </a:rPr>
              <a:t>cust.last_name</a:t>
            </a:r>
            <a:r>
              <a:rPr lang="en-US" sz="1600" dirty="0">
                <a:latin typeface="Courier" pitchFamily="2" charset="0"/>
                <a:ea typeface="+mn-lt"/>
                <a:cs typeface="+mn-lt"/>
              </a:rPr>
              <a:t>,</a:t>
            </a:r>
            <a:br>
              <a:rPr lang="en-US" sz="1600" dirty="0">
                <a:latin typeface="Courier" pitchFamily="2" charset="0"/>
                <a:ea typeface="+mn-lt"/>
                <a:cs typeface="+mn-lt"/>
              </a:rPr>
            </a:br>
            <a:r>
              <a:rPr lang="en-US" sz="1600" dirty="0">
                <a:latin typeface="Courier" pitchFamily="2" charset="0"/>
                <a:ea typeface="+mn-lt"/>
                <a:cs typeface="+mn-lt"/>
              </a:rPr>
              <a:t>    -&gt; date(r.rental_date)</a:t>
            </a:r>
            <a:br>
              <a:rPr lang="en-US" sz="1600" dirty="0">
                <a:latin typeface="Courier" pitchFamily="2" charset="0"/>
                <a:ea typeface="+mn-lt"/>
                <a:cs typeface="+mn-lt"/>
              </a:rPr>
            </a:br>
            <a:r>
              <a:rPr lang="en-US" sz="1600" dirty="0">
                <a:latin typeface="Courier" pitchFamily="2" charset="0"/>
                <a:ea typeface="+mn-lt"/>
                <a:cs typeface="+mn-lt"/>
              </a:rPr>
              <a:t>    -&gt; FROM</a:t>
            </a:r>
            <a:br>
              <a:rPr lang="en-US" sz="1600" dirty="0">
                <a:latin typeface="Courier" pitchFamily="2" charset="0"/>
                <a:ea typeface="+mn-lt"/>
                <a:cs typeface="+mn-lt"/>
              </a:rPr>
            </a:br>
            <a:r>
              <a:rPr lang="en-US" sz="1600" dirty="0">
                <a:latin typeface="Courier" pitchFamily="2" charset="0"/>
                <a:ea typeface="+mn-lt"/>
                <a:cs typeface="+mn-lt"/>
              </a:rPr>
              <a:t>    -&gt; (SELECT customer_id, first_name, last_name</a:t>
            </a:r>
            <a:br>
              <a:rPr lang="en-US" sz="1600" dirty="0">
                <a:latin typeface="Courier" pitchFamily="2" charset="0"/>
                <a:ea typeface="+mn-lt"/>
                <a:cs typeface="+mn-lt"/>
              </a:rPr>
            </a:br>
            <a:r>
              <a:rPr lang="en-US" sz="1600" dirty="0">
                <a:latin typeface="Courier" pitchFamily="2" charset="0"/>
                <a:ea typeface="+mn-lt"/>
                <a:cs typeface="+mn-lt"/>
              </a:rPr>
              <a:t>    -&gt; FROM customer</a:t>
            </a:r>
            <a:br>
              <a:rPr lang="en-US" sz="1600" dirty="0">
                <a:latin typeface="Courier" pitchFamily="2" charset="0"/>
                <a:ea typeface="+mn-lt"/>
                <a:cs typeface="+mn-lt"/>
              </a:rPr>
            </a:br>
            <a:r>
              <a:rPr lang="en-US" sz="1600" dirty="0">
                <a:latin typeface="Courier" pitchFamily="2" charset="0"/>
                <a:ea typeface="+mn-lt"/>
                <a:cs typeface="+mn-lt"/>
              </a:rPr>
              <a:t>    -&gt; ) </a:t>
            </a:r>
            <a:r>
              <a:rPr lang="en-US" sz="1600" dirty="0" err="1">
                <a:latin typeface="Courier" pitchFamily="2" charset="0"/>
                <a:ea typeface="+mn-lt"/>
                <a:cs typeface="+mn-lt"/>
              </a:rPr>
              <a:t>cust</a:t>
            </a:r>
            <a:br>
              <a:rPr lang="en-US" sz="1600" dirty="0">
                <a:latin typeface="Courier" pitchFamily="2" charset="0"/>
                <a:ea typeface="+mn-lt"/>
                <a:cs typeface="+mn-lt"/>
              </a:rPr>
            </a:br>
            <a:r>
              <a:rPr lang="en-US" sz="1600" dirty="0">
                <a:latin typeface="Courier" pitchFamily="2" charset="0"/>
                <a:ea typeface="+mn-lt"/>
                <a:cs typeface="+mn-lt"/>
              </a:rPr>
              <a:t>    -&gt; NATURAL JOIN rental r; </a:t>
            </a:r>
            <a:br>
              <a:rPr lang="en-US" sz="2000" dirty="0">
                <a:latin typeface="Courier" pitchFamily="2" charset="0"/>
                <a:ea typeface="+mn-lt"/>
                <a:cs typeface="+mn-lt"/>
              </a:rPr>
            </a:br>
            <a:endParaRPr lang="en-US" sz="1600" dirty="0">
              <a:latin typeface="Courier" pitchFamily="2" charset="0"/>
              <a:ea typeface="+mn-lt"/>
              <a:cs typeface="+mn-lt"/>
            </a:endParaRPr>
          </a:p>
          <a:p>
            <a:pPr marL="0" indent="0">
              <a:buNone/>
              <a:defRPr/>
            </a:pPr>
            <a:r>
              <a:rPr lang="en-US" sz="1900" dirty="0">
                <a:ea typeface="+mn-lt"/>
                <a:cs typeface="+mn-lt"/>
              </a:rPr>
              <a:t>NOTE: </a:t>
            </a:r>
            <a:r>
              <a:rPr lang="en-US" sz="1900" b="1" dirty="0">
                <a:ea typeface="+mn-lt"/>
                <a:cs typeface="+mn-lt"/>
              </a:rPr>
              <a:t>AVOID THIS JOIN TYPE</a:t>
            </a:r>
            <a:r>
              <a:rPr lang="en-US" sz="1900" dirty="0">
                <a:ea typeface="+mn-lt"/>
                <a:cs typeface="+mn-lt"/>
              </a:rPr>
              <a:t>.  Use inner joins with explicit</a:t>
            </a:r>
            <a:br>
              <a:rPr lang="en-US" sz="1900" dirty="0">
                <a:ea typeface="+mn-lt"/>
                <a:cs typeface="+mn-lt"/>
              </a:rPr>
            </a:br>
            <a:r>
              <a:rPr lang="en-US" sz="1900" dirty="0">
                <a:ea typeface="+mn-lt"/>
                <a:cs typeface="+mn-lt"/>
              </a:rPr>
              <a:t>conditions.  It will work better.</a:t>
            </a:r>
          </a:p>
        </p:txBody>
      </p:sp>
      <p:graphicFrame>
        <p:nvGraphicFramePr>
          <p:cNvPr id="6" name="Table 5">
            <a:extLst>
              <a:ext uri="{FF2B5EF4-FFF2-40B4-BE49-F238E27FC236}">
                <a16:creationId xmlns:a16="http://schemas.microsoft.com/office/drawing/2014/main" id="{5A897C2A-52B4-4CC5-A445-435471A7DAEC}"/>
              </a:ext>
            </a:extLst>
          </p:cNvPr>
          <p:cNvGraphicFramePr>
            <a:graphicFrameLocks noGrp="1"/>
          </p:cNvGraphicFramePr>
          <p:nvPr>
            <p:extLst>
              <p:ext uri="{D42A27DB-BD31-4B8C-83A1-F6EECF244321}">
                <p14:modId xmlns:p14="http://schemas.microsoft.com/office/powerpoint/2010/main" val="2040808544"/>
              </p:ext>
            </p:extLst>
          </p:nvPr>
        </p:nvGraphicFramePr>
        <p:xfrm>
          <a:off x="7476226" y="1423358"/>
          <a:ext cx="4179451" cy="3934694"/>
        </p:xfrm>
        <a:graphic>
          <a:graphicData uri="http://schemas.openxmlformats.org/drawingml/2006/table">
            <a:tbl>
              <a:tblPr firstRow="1" bandRow="1">
                <a:tableStyleId>{9D7B26C5-4107-4FEC-AEDC-1716B250A1EF}</a:tableStyleId>
              </a:tblPr>
              <a:tblGrid>
                <a:gridCol w="981254">
                  <a:extLst>
                    <a:ext uri="{9D8B030D-6E8A-4147-A177-3AD203B41FA5}">
                      <a16:colId xmlns:a16="http://schemas.microsoft.com/office/drawing/2014/main" val="1949394848"/>
                    </a:ext>
                  </a:extLst>
                </a:gridCol>
                <a:gridCol w="1449867">
                  <a:extLst>
                    <a:ext uri="{9D8B030D-6E8A-4147-A177-3AD203B41FA5}">
                      <a16:colId xmlns:a16="http://schemas.microsoft.com/office/drawing/2014/main" val="4255782876"/>
                    </a:ext>
                  </a:extLst>
                </a:gridCol>
                <a:gridCol w="1748330">
                  <a:extLst>
                    <a:ext uri="{9D8B030D-6E8A-4147-A177-3AD203B41FA5}">
                      <a16:colId xmlns:a16="http://schemas.microsoft.com/office/drawing/2014/main" val="896157644"/>
                    </a:ext>
                  </a:extLst>
                </a:gridCol>
              </a:tblGrid>
              <a:tr h="449978">
                <a:tc>
                  <a:txBody>
                    <a:bodyPr/>
                    <a:lstStyle/>
                    <a:p>
                      <a:pPr fontAlgn="base"/>
                      <a:r>
                        <a:rPr lang="en-US" sz="1200">
                          <a:effectLst/>
                        </a:rPr>
                        <a:t>first_name​</a:t>
                      </a:r>
                    </a:p>
                  </a:txBody>
                  <a:tcPr>
                    <a:solidFill>
                      <a:schemeClr val="bg1"/>
                    </a:solidFill>
                  </a:tcPr>
                </a:tc>
                <a:tc>
                  <a:txBody>
                    <a:bodyPr/>
                    <a:lstStyle/>
                    <a:p>
                      <a:pPr fontAlgn="base"/>
                      <a:r>
                        <a:rPr lang="en-US" sz="1200">
                          <a:effectLst/>
                        </a:rPr>
                        <a:t>last_name</a:t>
                      </a:r>
                      <a:endParaRPr lang="en-US" sz="1200" dirty="0">
                        <a:effectLst/>
                      </a:endParaRPr>
                    </a:p>
                  </a:txBody>
                  <a:tcPr>
                    <a:solidFill>
                      <a:schemeClr val="bg1"/>
                    </a:solidFill>
                  </a:tcPr>
                </a:tc>
                <a:tc>
                  <a:txBody>
                    <a:bodyPr/>
                    <a:lstStyle/>
                    <a:p>
                      <a:pPr lvl="0">
                        <a:buNone/>
                      </a:pPr>
                      <a:r>
                        <a:rPr lang="en-US" sz="1200">
                          <a:effectLst/>
                        </a:rPr>
                        <a:t>date(r.rental_date)</a:t>
                      </a:r>
                    </a:p>
                  </a:txBody>
                  <a:tcPr>
                    <a:solidFill>
                      <a:schemeClr val="bg1"/>
                    </a:solidFill>
                  </a:tcPr>
                </a:tc>
                <a:extLst>
                  <a:ext uri="{0D108BD9-81ED-4DB2-BD59-A6C34878D82A}">
                    <a16:rowId xmlns:a16="http://schemas.microsoft.com/office/drawing/2014/main" val="2513717651"/>
                  </a:ext>
                </a:extLst>
              </a:tr>
              <a:tr h="408120">
                <a:tc>
                  <a:txBody>
                    <a:bodyPr/>
                    <a:lstStyle/>
                    <a:p>
                      <a:pPr fontAlgn="base"/>
                      <a:r>
                        <a:rPr lang="en-US" sz="1200">
                          <a:effectLst/>
                        </a:rPr>
                        <a:t>MARY</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SMITH</a:t>
                      </a:r>
                      <a:endParaRPr lang="en-US"/>
                    </a:p>
                  </a:txBody>
                  <a:tcPr>
                    <a:solidFill>
                      <a:schemeClr val="bg1"/>
                    </a:solidFill>
                  </a:tcPr>
                </a:tc>
                <a:tc>
                  <a:txBody>
                    <a:bodyPr/>
                    <a:lstStyle/>
                    <a:p>
                      <a:pPr lvl="0">
                        <a:buNone/>
                      </a:pPr>
                      <a:r>
                        <a:rPr lang="en-US" sz="1200">
                          <a:effectLst/>
                        </a:rPr>
                        <a:t>2005-07-29</a:t>
                      </a:r>
                    </a:p>
                  </a:txBody>
                  <a:tcPr>
                    <a:solidFill>
                      <a:schemeClr val="bg1"/>
                    </a:solidFill>
                  </a:tcPr>
                </a:tc>
                <a:extLst>
                  <a:ext uri="{0D108BD9-81ED-4DB2-BD59-A6C34878D82A}">
                    <a16:rowId xmlns:a16="http://schemas.microsoft.com/office/drawing/2014/main" val="2762209713"/>
                  </a:ext>
                </a:extLst>
              </a:tr>
              <a:tr h="376726">
                <a:tc>
                  <a:txBody>
                    <a:bodyPr/>
                    <a:lstStyle/>
                    <a:p>
                      <a:pPr fontAlgn="base"/>
                      <a:r>
                        <a:rPr lang="en-US" sz="1200">
                          <a:effectLst/>
                        </a:rPr>
                        <a:t>MARY</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SMITH</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2005-07-29</a:t>
                      </a:r>
                      <a:endParaRPr lang="en-US"/>
                    </a:p>
                  </a:txBody>
                  <a:tcPr>
                    <a:solidFill>
                      <a:schemeClr val="bg1"/>
                    </a:solidFill>
                  </a:tcPr>
                </a:tc>
                <a:extLst>
                  <a:ext uri="{0D108BD9-81ED-4DB2-BD59-A6C34878D82A}">
                    <a16:rowId xmlns:a16="http://schemas.microsoft.com/office/drawing/2014/main" val="2769241785"/>
                  </a:ext>
                </a:extLst>
              </a:tr>
              <a:tr h="408120">
                <a:tc>
                  <a:txBody>
                    <a:bodyPr/>
                    <a:lstStyle/>
                    <a:p>
                      <a:pPr fontAlgn="base"/>
                      <a:r>
                        <a:rPr lang="en-US" sz="1200">
                          <a:effectLst/>
                        </a:rPr>
                        <a:t>MARY</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SMITH</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2005-08-12</a:t>
                      </a:r>
                      <a:endParaRPr lang="en-US"/>
                    </a:p>
                  </a:txBody>
                  <a:tcPr>
                    <a:solidFill>
                      <a:schemeClr val="bg1"/>
                    </a:solidFill>
                  </a:tcPr>
                </a:tc>
                <a:extLst>
                  <a:ext uri="{0D108BD9-81ED-4DB2-BD59-A6C34878D82A}">
                    <a16:rowId xmlns:a16="http://schemas.microsoft.com/office/drawing/2014/main" val="3948940727"/>
                  </a:ext>
                </a:extLst>
              </a:tr>
              <a:tr h="408120">
                <a:tc>
                  <a:txBody>
                    <a:bodyPr/>
                    <a:lstStyle/>
                    <a:p>
                      <a:pPr lvl="0">
                        <a:buNone/>
                      </a:pPr>
                      <a:r>
                        <a:rPr lang="en-US" sz="1200">
                          <a:effectLst/>
                        </a:rPr>
                        <a:t>MARY</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SMITH</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2005-08-19</a:t>
                      </a:r>
                      <a:endParaRPr lang="en-US" sz="1200" dirty="0">
                        <a:effectLst/>
                      </a:endParaRPr>
                    </a:p>
                  </a:txBody>
                  <a:tcPr>
                    <a:solidFill>
                      <a:schemeClr val="bg1"/>
                    </a:solidFill>
                  </a:tcPr>
                </a:tc>
                <a:extLst>
                  <a:ext uri="{0D108BD9-81ED-4DB2-BD59-A6C34878D82A}">
                    <a16:rowId xmlns:a16="http://schemas.microsoft.com/office/drawing/2014/main" val="1458366805"/>
                  </a:ext>
                </a:extLst>
              </a:tr>
              <a:tr h="376726">
                <a:tc>
                  <a:txBody>
                    <a:bodyPr/>
                    <a:lstStyle/>
                    <a:p>
                      <a:pPr lvl="0">
                        <a:buNone/>
                      </a:pPr>
                      <a:r>
                        <a:rPr lang="en-US" sz="1200" b="0">
                          <a:effectLst/>
                        </a:rPr>
                        <a:t>AUSTIN</a:t>
                      </a:r>
                      <a:endParaRPr lang="en-US" sz="1200" b="0" dirty="0">
                        <a:effectLst/>
                      </a:endParaRPr>
                    </a:p>
                  </a:txBody>
                  <a:tcPr>
                    <a:solidFill>
                      <a:schemeClr val="bg1"/>
                    </a:solidFill>
                  </a:tcPr>
                </a:tc>
                <a:tc>
                  <a:txBody>
                    <a:bodyPr/>
                    <a:lstStyle/>
                    <a:p>
                      <a:pPr lvl="0">
                        <a:buNone/>
                      </a:pPr>
                      <a:r>
                        <a:rPr lang="en-US" sz="1200" b="0" i="0" u="none" strike="noStrike" noProof="0">
                          <a:effectLst/>
                          <a:latin typeface="Calibri"/>
                        </a:rPr>
                        <a:t>CINTRON</a:t>
                      </a:r>
                      <a:endParaRPr lang="en-US" sz="1200" b="1" dirty="0">
                        <a:effectLst/>
                      </a:endParaRPr>
                    </a:p>
                  </a:txBody>
                  <a:tcPr>
                    <a:solidFill>
                      <a:schemeClr val="bg1"/>
                    </a:solidFill>
                  </a:tcPr>
                </a:tc>
                <a:tc>
                  <a:txBody>
                    <a:bodyPr/>
                    <a:lstStyle/>
                    <a:p>
                      <a:pPr lvl="0">
                        <a:buNone/>
                      </a:pPr>
                      <a:r>
                        <a:rPr lang="en-US" sz="1200" b="0" i="0" u="none" strike="noStrike" noProof="0">
                          <a:effectLst/>
                          <a:latin typeface="Calibri"/>
                        </a:rPr>
                        <a:t>2005-08-01</a:t>
                      </a:r>
                      <a:endParaRPr lang="en-US"/>
                    </a:p>
                  </a:txBody>
                  <a:tcPr>
                    <a:solidFill>
                      <a:schemeClr val="bg1"/>
                    </a:solidFill>
                  </a:tcPr>
                </a:tc>
                <a:extLst>
                  <a:ext uri="{0D108BD9-81ED-4DB2-BD59-A6C34878D82A}">
                    <a16:rowId xmlns:a16="http://schemas.microsoft.com/office/drawing/2014/main" val="1743309746"/>
                  </a:ext>
                </a:extLst>
              </a:tr>
              <a:tr h="376726">
                <a:tc>
                  <a:txBody>
                    <a:bodyPr/>
                    <a:lstStyle/>
                    <a:p>
                      <a:pPr fontAlgn="base"/>
                      <a:r>
                        <a:rPr lang="en-US" sz="1200">
                          <a:effectLst/>
                        </a:rPr>
                        <a:t>AUSTIN</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CINTRON</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2005-08-30</a:t>
                      </a:r>
                      <a:endParaRPr lang="en-US"/>
                    </a:p>
                  </a:txBody>
                  <a:tcPr>
                    <a:solidFill>
                      <a:schemeClr val="bg1"/>
                    </a:solidFill>
                  </a:tcPr>
                </a:tc>
                <a:extLst>
                  <a:ext uri="{0D108BD9-81ED-4DB2-BD59-A6C34878D82A}">
                    <a16:rowId xmlns:a16="http://schemas.microsoft.com/office/drawing/2014/main" val="2479067879"/>
                  </a:ext>
                </a:extLst>
              </a:tr>
              <a:tr h="376726">
                <a:tc>
                  <a:txBody>
                    <a:bodyPr/>
                    <a:lstStyle/>
                    <a:p>
                      <a:pPr lvl="0">
                        <a:buNone/>
                      </a:pPr>
                      <a:r>
                        <a:rPr lang="en-US" sz="1200">
                          <a:effectLst/>
                        </a:rPr>
                        <a:t>AUSTIN</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CINTRON</a:t>
                      </a:r>
                      <a:endParaRPr lang="en-US"/>
                    </a:p>
                  </a:txBody>
                  <a:tcPr>
                    <a:solidFill>
                      <a:schemeClr val="bg1"/>
                    </a:solidFill>
                  </a:tcPr>
                </a:tc>
                <a:tc>
                  <a:txBody>
                    <a:bodyPr/>
                    <a:lstStyle/>
                    <a:p>
                      <a:pPr lvl="0">
                        <a:buNone/>
                      </a:pPr>
                      <a:r>
                        <a:rPr lang="en-US" sz="1200" b="0" i="0" u="none" strike="noStrike" noProof="0">
                          <a:effectLst/>
                          <a:latin typeface="Calibri"/>
                        </a:rPr>
                        <a:t>2005-08-31</a:t>
                      </a:r>
                      <a:endParaRPr lang="en-US"/>
                    </a:p>
                  </a:txBody>
                  <a:tcPr>
                    <a:solidFill>
                      <a:schemeClr val="bg1"/>
                    </a:solidFill>
                  </a:tcPr>
                </a:tc>
                <a:extLst>
                  <a:ext uri="{0D108BD9-81ED-4DB2-BD59-A6C34878D82A}">
                    <a16:rowId xmlns:a16="http://schemas.microsoft.com/office/drawing/2014/main" val="2397266483"/>
                  </a:ext>
                </a:extLst>
              </a:tr>
              <a:tr h="376726">
                <a:tc>
                  <a:txBody>
                    <a:bodyPr/>
                    <a:lstStyle/>
                    <a:p>
                      <a:pPr lvl="0">
                        <a:buNone/>
                      </a:pPr>
                      <a:r>
                        <a:rPr lang="en-US" sz="1200">
                          <a:effectLst/>
                        </a:rPr>
                        <a:t>AUSTIN</a:t>
                      </a:r>
                      <a:endParaRPr lang="en-US" sz="1200" dirty="0">
                        <a:effectLst/>
                      </a:endParaRPr>
                    </a:p>
                  </a:txBody>
                  <a:tcPr>
                    <a:solidFill>
                      <a:schemeClr val="bg1"/>
                    </a:solidFill>
                  </a:tcPr>
                </a:tc>
                <a:tc>
                  <a:txBody>
                    <a:bodyPr/>
                    <a:lstStyle/>
                    <a:p>
                      <a:pPr lvl="0">
                        <a:buNone/>
                      </a:pPr>
                      <a:r>
                        <a:rPr lang="en-US" sz="1200" b="0" i="0" u="none" strike="noStrike" noProof="0">
                          <a:effectLst/>
                          <a:latin typeface="Calibri"/>
                        </a:rPr>
                        <a:t>CINTRON</a:t>
                      </a:r>
                      <a:endParaRPr lang="en-US"/>
                    </a:p>
                  </a:txBody>
                  <a:tcPr>
                    <a:solidFill>
                      <a:schemeClr val="bg1"/>
                    </a:solidFill>
                  </a:tcPr>
                </a:tc>
                <a:tc>
                  <a:txBody>
                    <a:bodyPr/>
                    <a:lstStyle/>
                    <a:p>
                      <a:pPr lvl="0">
                        <a:buNone/>
                      </a:pPr>
                      <a:r>
                        <a:rPr lang="en-US" sz="1200" b="0" i="0" u="none" strike="noStrike" noProof="0">
                          <a:effectLst/>
                          <a:latin typeface="Calibri"/>
                        </a:rPr>
                        <a:t>2005-09-03</a:t>
                      </a:r>
                      <a:endParaRPr lang="en-US"/>
                    </a:p>
                  </a:txBody>
                  <a:tcPr>
                    <a:solidFill>
                      <a:schemeClr val="bg1"/>
                    </a:solidFill>
                  </a:tcPr>
                </a:tc>
                <a:extLst>
                  <a:ext uri="{0D108BD9-81ED-4DB2-BD59-A6C34878D82A}">
                    <a16:rowId xmlns:a16="http://schemas.microsoft.com/office/drawing/2014/main" val="1440920213"/>
                  </a:ext>
                </a:extLst>
              </a:tr>
              <a:tr h="376726">
                <a:tc gridSpan="3">
                  <a:txBody>
                    <a:bodyPr/>
                    <a:lstStyle/>
                    <a:p>
                      <a:pPr lvl="0">
                        <a:buNone/>
                      </a:pPr>
                      <a:r>
                        <a:rPr lang="en-US" sz="1200">
                          <a:effectLst/>
                        </a:rPr>
                        <a:t>16044 rows in set (0.03 sec)</a:t>
                      </a:r>
                      <a:endParaRPr lang="en-US"/>
                    </a:p>
                  </a:txBody>
                  <a:tcPr>
                    <a:solidFill>
                      <a:schemeClr val="bg1"/>
                    </a:solidFill>
                  </a:tcPr>
                </a:tc>
                <a:tc hMerge="1">
                  <a:txBody>
                    <a:bodyPr/>
                    <a:lstStyle/>
                    <a:p>
                      <a:endParaRPr lang="en-US"/>
                    </a:p>
                  </a:txBody>
                  <a:tcPr>
                    <a:solidFill>
                      <a:schemeClr val="bg1"/>
                    </a:solidFill>
                  </a:tcPr>
                </a:tc>
                <a:tc hMerge="1">
                  <a:txBody>
                    <a:bodyPr/>
                    <a:lstStyle/>
                    <a:p>
                      <a:endParaRPr lang="en-US"/>
                    </a:p>
                  </a:txBody>
                  <a:tcPr>
                    <a:solidFill>
                      <a:schemeClr val="bg1"/>
                    </a:solidFill>
                  </a:tcPr>
                </a:tc>
                <a:extLst>
                  <a:ext uri="{0D108BD9-81ED-4DB2-BD59-A6C34878D82A}">
                    <a16:rowId xmlns:a16="http://schemas.microsoft.com/office/drawing/2014/main" val="1846903754"/>
                  </a:ext>
                </a:extLst>
              </a:tr>
            </a:tbl>
          </a:graphicData>
        </a:graphic>
      </p:graphicFrame>
    </p:spTree>
    <p:extLst>
      <p:ext uri="{BB962C8B-B14F-4D97-AF65-F5344CB8AC3E}">
        <p14:creationId xmlns:p14="http://schemas.microsoft.com/office/powerpoint/2010/main" val="225609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1564461"/>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5">
                    <a:lumMod val="50000"/>
                  </a:schemeClr>
                </a:solidFill>
              </a:rPr>
              <a:t>What </a:t>
            </a:r>
            <a:r>
              <a:rPr lang="en-US" sz="4000" b="1">
                <a:solidFill>
                  <a:schemeClr val="accent5">
                    <a:lumMod val="50000"/>
                  </a:schemeClr>
                </a:solidFill>
              </a:rPr>
              <a:t>This</a:t>
            </a:r>
            <a:r>
              <a:rPr lang="en-US" b="1">
                <a:solidFill>
                  <a:schemeClr val="accent5">
                    <a:lumMod val="50000"/>
                  </a:schemeClr>
                </a:solidFill>
              </a:rPr>
              <a:t> PowerPoint Covers:</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2828110"/>
            <a:ext cx="10668000" cy="30480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a:solidFill>
                  <a:schemeClr val="accent5">
                    <a:lumMod val="50000"/>
                  </a:schemeClr>
                </a:solidFill>
                <a:latin typeface="Calibri"/>
                <a:cs typeface="Calibri"/>
              </a:rPr>
              <a:t>Outer Joins</a:t>
            </a:r>
            <a:endParaRPr lang="en-US">
              <a:solidFill>
                <a:schemeClr val="accent5">
                  <a:lumMod val="50000"/>
                </a:schemeClr>
              </a:solidFill>
              <a:latin typeface="Calibri"/>
              <a:cs typeface="Calibri"/>
            </a:endParaRPr>
          </a:p>
          <a:p>
            <a:pPr>
              <a:defRPr/>
            </a:pPr>
            <a:r>
              <a:rPr lang="en-US" sz="2400">
                <a:solidFill>
                  <a:schemeClr val="accent5">
                    <a:lumMod val="50000"/>
                  </a:schemeClr>
                </a:solidFill>
                <a:latin typeface="Calibri"/>
                <a:cs typeface="Calibri"/>
              </a:rPr>
              <a:t>Left vs. Right Outer Joins</a:t>
            </a:r>
          </a:p>
          <a:p>
            <a:pPr>
              <a:defRPr/>
            </a:pPr>
            <a:r>
              <a:rPr lang="en-US" sz="2400">
                <a:solidFill>
                  <a:schemeClr val="accent5">
                    <a:lumMod val="50000"/>
                  </a:schemeClr>
                </a:solidFill>
                <a:cs typeface="Calibri"/>
              </a:rPr>
              <a:t>Three-way Outer Joins</a:t>
            </a:r>
          </a:p>
          <a:p>
            <a:pPr>
              <a:defRPr/>
            </a:pPr>
            <a:r>
              <a:rPr lang="en-US" sz="2400">
                <a:solidFill>
                  <a:schemeClr val="accent5">
                    <a:lumMod val="50000"/>
                  </a:schemeClr>
                </a:solidFill>
                <a:cs typeface="Calibri"/>
              </a:rPr>
              <a:t>Cross Joins</a:t>
            </a:r>
          </a:p>
          <a:p>
            <a:pPr>
              <a:defRPr/>
            </a:pPr>
            <a:r>
              <a:rPr lang="en-US" sz="2400">
                <a:solidFill>
                  <a:schemeClr val="accent5">
                    <a:lumMod val="50000"/>
                  </a:schemeClr>
                </a:solidFill>
                <a:cs typeface="Calibri"/>
              </a:rPr>
              <a:t>Natural Joins</a:t>
            </a:r>
          </a:p>
          <a:p>
            <a:pPr>
              <a:defRPr/>
            </a:pPr>
            <a:endParaRPr lang="en-US" sz="2400">
              <a:solidFill>
                <a:schemeClr val="accent5">
                  <a:lumMod val="50000"/>
                </a:schemeClr>
              </a:solidFill>
              <a:cs typeface="Calibri"/>
            </a:endParaRPr>
          </a:p>
          <a:p>
            <a:pPr>
              <a:defRPr/>
            </a:pPr>
            <a:endParaRPr lang="en-US" sz="2400">
              <a:solidFill>
                <a:schemeClr val="accent5">
                  <a:lumMod val="50000"/>
                </a:schemeClr>
              </a:solidFill>
              <a:cs typeface="Calibri"/>
            </a:endParaRPr>
          </a:p>
        </p:txBody>
      </p:sp>
      <p:sp>
        <p:nvSpPr>
          <p:cNvPr id="4" name="TextBox 3"/>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Tree>
    <p:extLst>
      <p:ext uri="{BB962C8B-B14F-4D97-AF65-F5344CB8AC3E}">
        <p14:creationId xmlns:p14="http://schemas.microsoft.com/office/powerpoint/2010/main" val="375334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630336"/>
            <a:ext cx="84477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Outer Joins – Review Inner Joins</a:t>
            </a: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617483" y="1330386"/>
            <a:ext cx="10668000" cy="42566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In the last chapter, inner joins were explored.  Sometimes when using an inner join, the conditions may omit some rows, such as those that return zeroes.  Suppose you have 1000 movies on a list, but 42 are checked out, leaving zero copies available.  With an inner join, those films may be left out of inventory.  Note that film 14 (</a:t>
            </a:r>
            <a:r>
              <a:rPr lang="en-US" sz="2400" i="1" dirty="0">
                <a:solidFill>
                  <a:schemeClr val="accent5">
                    <a:lumMod val="50000"/>
                  </a:schemeClr>
                </a:solidFill>
                <a:cs typeface="Calibri"/>
              </a:rPr>
              <a:t>Alice Fantasia</a:t>
            </a:r>
            <a:r>
              <a:rPr lang="en-US" sz="2400" dirty="0">
                <a:solidFill>
                  <a:schemeClr val="accent5">
                    <a:lumMod val="50000"/>
                  </a:schemeClr>
                </a:solidFill>
                <a:cs typeface="Calibri"/>
              </a:rPr>
              <a:t>) doesn't appear.</a:t>
            </a:r>
          </a:p>
          <a:p>
            <a:pPr marL="0" indent="0">
              <a:buNone/>
              <a:defRPr/>
            </a:pPr>
            <a:r>
              <a:rPr lang="en-US" sz="2400" b="1" dirty="0">
                <a:solidFill>
                  <a:schemeClr val="accent5">
                    <a:lumMod val="50000"/>
                  </a:schemeClr>
                </a:solidFill>
                <a:ea typeface="+mn-lt"/>
                <a:cs typeface="+mn-lt"/>
              </a:rPr>
              <a:t>This inner join:</a:t>
            </a:r>
            <a:endParaRPr lang="en-US" b="1" dirty="0">
              <a:solidFill>
                <a:schemeClr val="accent5">
                  <a:lumMod val="50000"/>
                </a:schemeClr>
              </a:solidFill>
              <a:cs typeface="Calibri"/>
            </a:endParaRPr>
          </a:p>
          <a:p>
            <a:pPr marL="0" indent="0">
              <a:buNone/>
              <a:defRPr/>
            </a:pPr>
            <a:r>
              <a:rPr lang="en-US" sz="1800" dirty="0" err="1">
                <a:latin typeface="Courier" pitchFamily="2" charset="0"/>
                <a:ea typeface="+mn-lt"/>
                <a:cs typeface="+mn-lt"/>
              </a:rPr>
              <a:t>mysql</a:t>
            </a:r>
            <a:r>
              <a:rPr lang="en-US" sz="1800" dirty="0">
                <a:latin typeface="Courier" pitchFamily="2" charset="0"/>
                <a:ea typeface="+mn-lt"/>
                <a:cs typeface="+mn-lt"/>
              </a:rPr>
              <a:t>&gt; SELECT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br>
              <a:rPr lang="en-US" sz="1800" dirty="0">
                <a:latin typeface="Courier" pitchFamily="2" charset="0"/>
                <a:ea typeface="+mn-lt"/>
                <a:cs typeface="+mn-lt"/>
              </a:rPr>
            </a:br>
            <a:r>
              <a:rPr lang="en-US" sz="1800" dirty="0">
                <a:latin typeface="Courier" pitchFamily="2" charset="0"/>
                <a:ea typeface="+mn-lt"/>
                <a:cs typeface="+mn-lt"/>
              </a:rPr>
              <a:t>    -&gt; count(*) </a:t>
            </a:r>
            <a:r>
              <a:rPr lang="en-US" sz="1800" dirty="0" err="1">
                <a:latin typeface="Courier" pitchFamily="2" charset="0"/>
                <a:ea typeface="+mn-lt"/>
                <a:cs typeface="+mn-lt"/>
              </a:rPr>
              <a:t>num_copies</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FROM film f </a:t>
            </a:r>
            <a:br>
              <a:rPr lang="en-US" sz="1800" dirty="0">
                <a:latin typeface="Courier" pitchFamily="2" charset="0"/>
                <a:ea typeface="+mn-lt"/>
                <a:cs typeface="+mn-lt"/>
              </a:rPr>
            </a:br>
            <a:r>
              <a:rPr lang="en-US" sz="1800" dirty="0">
                <a:latin typeface="Courier" pitchFamily="2" charset="0"/>
                <a:ea typeface="+mn-lt"/>
                <a:cs typeface="+mn-lt"/>
              </a:rPr>
              <a:t>    -&gt; </a:t>
            </a:r>
            <a:r>
              <a:rPr lang="en-US" sz="1800" b="1" dirty="0">
                <a:latin typeface="Courier" pitchFamily="2" charset="0"/>
                <a:ea typeface="+mn-lt"/>
                <a:cs typeface="+mn-lt"/>
              </a:rPr>
              <a:t>INNER JOIN</a:t>
            </a:r>
            <a:r>
              <a:rPr lang="en-US" sz="1800" dirty="0">
                <a:latin typeface="Courier" pitchFamily="2" charset="0"/>
                <a:ea typeface="+mn-lt"/>
                <a:cs typeface="+mn-lt"/>
              </a:rPr>
              <a:t> inventory </a:t>
            </a:r>
            <a:r>
              <a:rPr lang="en-US" sz="1800" dirty="0" err="1">
                <a:latin typeface="Courier" pitchFamily="2" charset="0"/>
                <a:ea typeface="+mn-lt"/>
                <a:cs typeface="+mn-lt"/>
              </a:rPr>
              <a:t>i</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ON </a:t>
            </a:r>
            <a:r>
              <a:rPr lang="en-US" sz="1800" dirty="0" err="1">
                <a:latin typeface="Courier" pitchFamily="2" charset="0"/>
                <a:ea typeface="+mn-lt"/>
                <a:cs typeface="+mn-lt"/>
              </a:rPr>
              <a:t>f.film_id</a:t>
            </a:r>
            <a:r>
              <a:rPr lang="en-US" sz="1800" dirty="0">
                <a:latin typeface="Courier" pitchFamily="2" charset="0"/>
                <a:ea typeface="+mn-lt"/>
                <a:cs typeface="+mn-lt"/>
              </a:rPr>
              <a:t> = </a:t>
            </a:r>
            <a:r>
              <a:rPr lang="en-US" sz="1800" dirty="0" err="1">
                <a:latin typeface="Courier" pitchFamily="2" charset="0"/>
                <a:ea typeface="+mn-lt"/>
                <a:cs typeface="+mn-lt"/>
              </a:rPr>
              <a:t>i.film_id</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GROUP BY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r>
              <a:rPr lang="en-US" sz="1800" dirty="0">
                <a:ea typeface="+mn-lt"/>
                <a:cs typeface="+mn-lt"/>
              </a:rPr>
              <a:t> </a:t>
            </a:r>
            <a:endParaRPr lang="en-US" sz="1800" dirty="0">
              <a:solidFill>
                <a:schemeClr val="accent5">
                  <a:lumMod val="50000"/>
                </a:schemeClr>
              </a:solidFill>
              <a:cs typeface="Calibri"/>
            </a:endParaRPr>
          </a:p>
          <a:p>
            <a:pPr marL="0" indent="0">
              <a:buNone/>
              <a:defRPr/>
            </a:pPr>
            <a:endParaRPr lang="en-US" sz="2400" b="1" dirty="0">
              <a:solidFill>
                <a:schemeClr val="accent5">
                  <a:lumMod val="50000"/>
                </a:schemeClr>
              </a:solidFill>
              <a:cs typeface="Calibri"/>
            </a:endParaRPr>
          </a:p>
          <a:p>
            <a:pPr>
              <a:defRPr/>
            </a:pPr>
            <a:endParaRPr lang="en-US" sz="2400" dirty="0">
              <a:solidFill>
                <a:schemeClr val="accent5">
                  <a:lumMod val="50000"/>
                </a:schemeClr>
              </a:solidFill>
              <a:cs typeface="Calibri"/>
            </a:endParaRPr>
          </a:p>
        </p:txBody>
      </p:sp>
      <p:sp>
        <p:nvSpPr>
          <p:cNvPr id="6" name="TextBox 5">
            <a:extLst>
              <a:ext uri="{FF2B5EF4-FFF2-40B4-BE49-F238E27FC236}">
                <a16:creationId xmlns:a16="http://schemas.microsoft.com/office/drawing/2014/main" id="{76F687FF-83EC-424D-82F4-79F8E409562D}"/>
              </a:ext>
            </a:extLst>
          </p:cNvPr>
          <p:cNvSpPr txBox="1"/>
          <p:nvPr/>
        </p:nvSpPr>
        <p:spPr>
          <a:xfrm>
            <a:off x="5933090" y="3082158"/>
            <a:ext cx="6211613" cy="31054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solidFill>
                  <a:schemeClr val="accent5">
                    <a:lumMod val="50000"/>
                  </a:schemeClr>
                </a:solidFill>
              </a:rPr>
              <a:t>Would return (sample):</a:t>
            </a:r>
            <a:endParaRPr lang="en-US" sz="2400" b="1">
              <a:solidFill>
                <a:schemeClr val="accent5">
                  <a:lumMod val="50000"/>
                </a:schemeClr>
              </a:solidFill>
              <a:ea typeface="+mn-lt"/>
              <a:cs typeface="+mn-lt"/>
            </a:endParaRPr>
          </a:p>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endParaRPr lang="en-US" sz="2400" b="1">
              <a:solidFill>
                <a:srgbClr val="203864"/>
              </a:solidFill>
              <a:ea typeface="+mn-lt"/>
              <a:cs typeface="+mn-lt"/>
            </a:endParaRPr>
          </a:p>
          <a:p>
            <a:pPr>
              <a:lnSpc>
                <a:spcPct val="90000"/>
              </a:lnSpc>
              <a:spcBef>
                <a:spcPts val="1000"/>
              </a:spcBef>
            </a:pPr>
            <a:endParaRPr lang="en-US" sz="2400" b="1">
              <a:solidFill>
                <a:srgbClr val="203864"/>
              </a:solidFill>
              <a:ea typeface="+mn-lt"/>
              <a:cs typeface="+mn-lt"/>
            </a:endParaRPr>
          </a:p>
          <a:p>
            <a:pPr>
              <a:lnSpc>
                <a:spcPct val="90000"/>
              </a:lnSpc>
              <a:spcBef>
                <a:spcPts val="1000"/>
              </a:spcBef>
            </a:pPr>
            <a:r>
              <a:rPr lang="en-US">
                <a:ea typeface="+mn-lt"/>
                <a:cs typeface="+mn-lt"/>
              </a:rPr>
              <a:t>  </a:t>
            </a:r>
            <a:r>
              <a:rPr lang="en-US" sz="1200">
                <a:latin typeface="Courier New"/>
                <a:ea typeface="+mn-lt"/>
                <a:cs typeface="+mn-lt"/>
              </a:rPr>
              <a:t>958 rows in set</a:t>
            </a:r>
            <a:endParaRPr lang="en-US" sz="1200">
              <a:latin typeface="Courier New"/>
            </a:endParaRPr>
          </a:p>
        </p:txBody>
      </p:sp>
      <p:cxnSp>
        <p:nvCxnSpPr>
          <p:cNvPr id="20" name="Straight Arrow Connector 19">
            <a:extLst>
              <a:ext uri="{FF2B5EF4-FFF2-40B4-BE49-F238E27FC236}">
                <a16:creationId xmlns:a16="http://schemas.microsoft.com/office/drawing/2014/main" id="{A49C616E-F637-43D1-8133-2FD8702399CA}"/>
              </a:ext>
            </a:extLst>
          </p:cNvPr>
          <p:cNvCxnSpPr/>
          <p:nvPr/>
        </p:nvCxnSpPr>
        <p:spPr>
          <a:xfrm>
            <a:off x="5681497" y="3211567"/>
            <a:ext cx="13140" cy="269327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0DF64743-A0D5-499D-B36D-7C0638ED2F02}"/>
              </a:ext>
            </a:extLst>
          </p:cNvPr>
          <p:cNvGraphicFramePr>
            <a:graphicFrameLocks noGrp="1"/>
          </p:cNvGraphicFramePr>
          <p:nvPr>
            <p:extLst>
              <p:ext uri="{D42A27DB-BD31-4B8C-83A1-F6EECF244321}">
                <p14:modId xmlns:p14="http://schemas.microsoft.com/office/powerpoint/2010/main" val="3792777007"/>
              </p:ext>
            </p:extLst>
          </p:nvPr>
        </p:nvGraphicFramePr>
        <p:xfrm>
          <a:off x="6096000" y="3494689"/>
          <a:ext cx="4603620" cy="2277477"/>
        </p:xfrm>
        <a:graphic>
          <a:graphicData uri="http://schemas.openxmlformats.org/drawingml/2006/table">
            <a:tbl>
              <a:tblPr firstRow="1" bandRow="1">
                <a:tableStyleId>{9D7B26C5-4107-4FEC-AEDC-1716B250A1EF}</a:tableStyleId>
              </a:tblPr>
              <a:tblGrid>
                <a:gridCol w="1044464">
                  <a:extLst>
                    <a:ext uri="{9D8B030D-6E8A-4147-A177-3AD203B41FA5}">
                      <a16:colId xmlns:a16="http://schemas.microsoft.com/office/drawing/2014/main" val="1949394848"/>
                    </a:ext>
                  </a:extLst>
                </a:gridCol>
                <a:gridCol w="2086310">
                  <a:extLst>
                    <a:ext uri="{9D8B030D-6E8A-4147-A177-3AD203B41FA5}">
                      <a16:colId xmlns:a16="http://schemas.microsoft.com/office/drawing/2014/main" val="4255782876"/>
                    </a:ext>
                  </a:extLst>
                </a:gridCol>
                <a:gridCol w="1472846">
                  <a:extLst>
                    <a:ext uri="{9D8B030D-6E8A-4147-A177-3AD203B41FA5}">
                      <a16:colId xmlns:a16="http://schemas.microsoft.com/office/drawing/2014/main" val="220893324"/>
                    </a:ext>
                  </a:extLst>
                </a:gridCol>
              </a:tblGrid>
              <a:tr h="356241">
                <a:tc>
                  <a:txBody>
                    <a:bodyPr/>
                    <a:lstStyle/>
                    <a:p>
                      <a:pPr fontAlgn="base"/>
                      <a:r>
                        <a:rPr lang="en-US" sz="1200">
                          <a:effectLst/>
                        </a:rPr>
                        <a:t>film_id​</a:t>
                      </a:r>
                    </a:p>
                  </a:txBody>
                  <a:tcPr>
                    <a:solidFill>
                      <a:schemeClr val="bg1"/>
                    </a:solidFill>
                  </a:tcPr>
                </a:tc>
                <a:tc>
                  <a:txBody>
                    <a:bodyPr/>
                    <a:lstStyle/>
                    <a:p>
                      <a:pPr fontAlgn="base"/>
                      <a:r>
                        <a:rPr lang="en-US" sz="1200">
                          <a:effectLst/>
                        </a:rPr>
                        <a:t>title</a:t>
                      </a:r>
                    </a:p>
                  </a:txBody>
                  <a:tcPr>
                    <a:solidFill>
                      <a:schemeClr val="bg1"/>
                    </a:solidFill>
                  </a:tcPr>
                </a:tc>
                <a:tc>
                  <a:txBody>
                    <a:bodyPr/>
                    <a:lstStyle/>
                    <a:p>
                      <a:pPr fontAlgn="base"/>
                      <a:r>
                        <a:rPr lang="en-US" sz="1200">
                          <a:effectLst/>
                        </a:rPr>
                        <a:t>num_copies​</a:t>
                      </a:r>
                    </a:p>
                  </a:txBody>
                  <a:tcPr>
                    <a:solidFill>
                      <a:schemeClr val="bg1"/>
                    </a:solidFill>
                  </a:tcPr>
                </a:tc>
                <a:extLst>
                  <a:ext uri="{0D108BD9-81ED-4DB2-BD59-A6C34878D82A}">
                    <a16:rowId xmlns:a16="http://schemas.microsoft.com/office/drawing/2014/main" val="2513717651"/>
                  </a:ext>
                </a:extLst>
              </a:tr>
              <a:tr h="325163">
                <a:tc>
                  <a:txBody>
                    <a:bodyPr/>
                    <a:lstStyle/>
                    <a:p>
                      <a:pPr fontAlgn="base"/>
                      <a:r>
                        <a:rPr lang="en-US" sz="1200">
                          <a:effectLst/>
                        </a:rPr>
                        <a:t>1</a:t>
                      </a:r>
                    </a:p>
                  </a:txBody>
                  <a:tcPr>
                    <a:solidFill>
                      <a:schemeClr val="bg1"/>
                    </a:solidFill>
                  </a:tcPr>
                </a:tc>
                <a:tc>
                  <a:txBody>
                    <a:bodyPr/>
                    <a:lstStyle/>
                    <a:p>
                      <a:pPr fontAlgn="base"/>
                      <a:r>
                        <a:rPr lang="en-US" sz="1200">
                          <a:effectLst/>
                        </a:rPr>
                        <a:t>ACADEMY DINOSAUR</a:t>
                      </a:r>
                    </a:p>
                  </a:txBody>
                  <a:tcPr>
                    <a:solidFill>
                      <a:schemeClr val="bg1"/>
                    </a:solidFill>
                  </a:tcPr>
                </a:tc>
                <a:tc>
                  <a:txBody>
                    <a:bodyPr/>
                    <a:lstStyle/>
                    <a:p>
                      <a:pPr fontAlgn="base"/>
                      <a:r>
                        <a:rPr lang="en-US" sz="1200">
                          <a:effectLst/>
                        </a:rPr>
                        <a:t>8</a:t>
                      </a:r>
                    </a:p>
                  </a:txBody>
                  <a:tcPr>
                    <a:solidFill>
                      <a:schemeClr val="bg1"/>
                    </a:solidFill>
                  </a:tcPr>
                </a:tc>
                <a:extLst>
                  <a:ext uri="{0D108BD9-81ED-4DB2-BD59-A6C34878D82A}">
                    <a16:rowId xmlns:a16="http://schemas.microsoft.com/office/drawing/2014/main" val="2762209713"/>
                  </a:ext>
                </a:extLst>
              </a:tr>
              <a:tr h="317728">
                <a:tc>
                  <a:txBody>
                    <a:bodyPr/>
                    <a:lstStyle/>
                    <a:p>
                      <a:pPr fontAlgn="base"/>
                      <a:r>
                        <a:rPr lang="en-US" sz="1200">
                          <a:effectLst/>
                        </a:rPr>
                        <a:t>2</a:t>
                      </a:r>
                    </a:p>
                  </a:txBody>
                  <a:tcPr>
                    <a:solidFill>
                      <a:schemeClr val="bg1"/>
                    </a:solidFill>
                  </a:tcPr>
                </a:tc>
                <a:tc>
                  <a:txBody>
                    <a:bodyPr/>
                    <a:lstStyle/>
                    <a:p>
                      <a:pPr fontAlgn="base"/>
                      <a:r>
                        <a:rPr lang="en-US" sz="1200">
                          <a:effectLst/>
                        </a:rPr>
                        <a:t>ACE GOLDFINGER</a:t>
                      </a:r>
                    </a:p>
                  </a:txBody>
                  <a:tcPr>
                    <a:solidFill>
                      <a:schemeClr val="bg1"/>
                    </a:solidFill>
                  </a:tcPr>
                </a:tc>
                <a:tc>
                  <a:txBody>
                    <a:bodyPr/>
                    <a:lstStyle/>
                    <a:p>
                      <a:pPr fontAlgn="base"/>
                      <a:r>
                        <a:rPr lang="en-US" sz="1200">
                          <a:effectLst/>
                        </a:rPr>
                        <a:t>3</a:t>
                      </a:r>
                    </a:p>
                  </a:txBody>
                  <a:tcPr>
                    <a:solidFill>
                      <a:schemeClr val="bg1"/>
                    </a:solidFill>
                  </a:tcPr>
                </a:tc>
                <a:extLst>
                  <a:ext uri="{0D108BD9-81ED-4DB2-BD59-A6C34878D82A}">
                    <a16:rowId xmlns:a16="http://schemas.microsoft.com/office/drawing/2014/main" val="2769241785"/>
                  </a:ext>
                </a:extLst>
              </a:tr>
              <a:tr h="325163">
                <a:tc>
                  <a:txBody>
                    <a:bodyPr/>
                    <a:lstStyle/>
                    <a:p>
                      <a:pPr fontAlgn="base"/>
                      <a:r>
                        <a:rPr lang="en-US" sz="1200">
                          <a:effectLst/>
                        </a:rPr>
                        <a:t>13</a:t>
                      </a:r>
                    </a:p>
                  </a:txBody>
                  <a:tcPr>
                    <a:solidFill>
                      <a:schemeClr val="bg1"/>
                    </a:solidFill>
                  </a:tcPr>
                </a:tc>
                <a:tc>
                  <a:txBody>
                    <a:bodyPr/>
                    <a:lstStyle/>
                    <a:p>
                      <a:pPr fontAlgn="base"/>
                      <a:r>
                        <a:rPr lang="en-US" sz="1200">
                          <a:effectLst/>
                        </a:rPr>
                        <a:t>ALI FOREVER</a:t>
                      </a:r>
                    </a:p>
                  </a:txBody>
                  <a:tcPr>
                    <a:solidFill>
                      <a:schemeClr val="bg1"/>
                    </a:solidFill>
                  </a:tcPr>
                </a:tc>
                <a:tc>
                  <a:txBody>
                    <a:bodyPr/>
                    <a:lstStyle/>
                    <a:p>
                      <a:pPr fontAlgn="base"/>
                      <a:r>
                        <a:rPr lang="en-US" sz="1200">
                          <a:effectLst/>
                        </a:rPr>
                        <a:t>4</a:t>
                      </a:r>
                    </a:p>
                  </a:txBody>
                  <a:tcPr>
                    <a:solidFill>
                      <a:schemeClr val="bg1"/>
                    </a:solidFill>
                  </a:tcPr>
                </a:tc>
                <a:extLst>
                  <a:ext uri="{0D108BD9-81ED-4DB2-BD59-A6C34878D82A}">
                    <a16:rowId xmlns:a16="http://schemas.microsoft.com/office/drawing/2014/main" val="3948940727"/>
                  </a:ext>
                </a:extLst>
              </a:tr>
              <a:tr h="317728">
                <a:tc>
                  <a:txBody>
                    <a:bodyPr/>
                    <a:lstStyle/>
                    <a:p>
                      <a:pPr fontAlgn="base"/>
                      <a:r>
                        <a:rPr lang="en-US" sz="1200">
                          <a:effectLst/>
                        </a:rPr>
                        <a:t>15</a:t>
                      </a:r>
                    </a:p>
                  </a:txBody>
                  <a:tcPr>
                    <a:solidFill>
                      <a:schemeClr val="bg1"/>
                    </a:solidFill>
                  </a:tcPr>
                </a:tc>
                <a:tc>
                  <a:txBody>
                    <a:bodyPr/>
                    <a:lstStyle/>
                    <a:p>
                      <a:pPr fontAlgn="base"/>
                      <a:r>
                        <a:rPr lang="en-US" sz="1200">
                          <a:effectLst/>
                        </a:rPr>
                        <a:t>ALIEN CENTER</a:t>
                      </a:r>
                    </a:p>
                  </a:txBody>
                  <a:tcPr>
                    <a:solidFill>
                      <a:schemeClr val="bg1"/>
                    </a:solidFill>
                  </a:tcPr>
                </a:tc>
                <a:tc>
                  <a:txBody>
                    <a:bodyPr/>
                    <a:lstStyle/>
                    <a:p>
                      <a:pPr fontAlgn="base"/>
                      <a:r>
                        <a:rPr lang="en-US" sz="1200">
                          <a:effectLst/>
                        </a:rPr>
                        <a:t>6</a:t>
                      </a:r>
                    </a:p>
                  </a:txBody>
                  <a:tcPr>
                    <a:solidFill>
                      <a:schemeClr val="bg1"/>
                    </a:solidFill>
                  </a:tcPr>
                </a:tc>
                <a:extLst>
                  <a:ext uri="{0D108BD9-81ED-4DB2-BD59-A6C34878D82A}">
                    <a16:rowId xmlns:a16="http://schemas.microsoft.com/office/drawing/2014/main" val="2479067879"/>
                  </a:ext>
                </a:extLst>
              </a:tr>
              <a:tr h="317727">
                <a:tc>
                  <a:txBody>
                    <a:bodyPr/>
                    <a:lstStyle/>
                    <a:p>
                      <a:pPr lvl="0">
                        <a:buNone/>
                      </a:pPr>
                      <a:r>
                        <a:rPr lang="en-US" sz="1200">
                          <a:effectLst/>
                        </a:rPr>
                        <a:t>999</a:t>
                      </a:r>
                    </a:p>
                  </a:txBody>
                  <a:tcPr>
                    <a:solidFill>
                      <a:schemeClr val="bg1"/>
                    </a:solidFill>
                  </a:tcPr>
                </a:tc>
                <a:tc>
                  <a:txBody>
                    <a:bodyPr/>
                    <a:lstStyle/>
                    <a:p>
                      <a:pPr lvl="0">
                        <a:buNone/>
                      </a:pPr>
                      <a:r>
                        <a:rPr lang="en-US" sz="1200">
                          <a:effectLst/>
                        </a:rPr>
                        <a:t>ZOOLANDER FICTION</a:t>
                      </a:r>
                    </a:p>
                  </a:txBody>
                  <a:tcPr>
                    <a:solidFill>
                      <a:schemeClr val="bg1"/>
                    </a:solidFill>
                  </a:tcPr>
                </a:tc>
                <a:tc>
                  <a:txBody>
                    <a:bodyPr/>
                    <a:lstStyle/>
                    <a:p>
                      <a:pPr lvl="0">
                        <a:buNone/>
                      </a:pPr>
                      <a:r>
                        <a:rPr lang="en-US" sz="1200">
                          <a:effectLst/>
                        </a:rPr>
                        <a:t>5</a:t>
                      </a:r>
                    </a:p>
                  </a:txBody>
                  <a:tcPr>
                    <a:solidFill>
                      <a:schemeClr val="bg1"/>
                    </a:solidFill>
                  </a:tcPr>
                </a:tc>
                <a:extLst>
                  <a:ext uri="{0D108BD9-81ED-4DB2-BD59-A6C34878D82A}">
                    <a16:rowId xmlns:a16="http://schemas.microsoft.com/office/drawing/2014/main" val="2397266483"/>
                  </a:ext>
                </a:extLst>
              </a:tr>
              <a:tr h="317727">
                <a:tc>
                  <a:txBody>
                    <a:bodyPr/>
                    <a:lstStyle/>
                    <a:p>
                      <a:pPr lvl="0">
                        <a:buNone/>
                      </a:pPr>
                      <a:r>
                        <a:rPr lang="en-US" sz="1200">
                          <a:effectLst/>
                        </a:rPr>
                        <a:t>1000</a:t>
                      </a:r>
                    </a:p>
                  </a:txBody>
                  <a:tcPr>
                    <a:solidFill>
                      <a:schemeClr val="bg1"/>
                    </a:solidFill>
                  </a:tcPr>
                </a:tc>
                <a:tc>
                  <a:txBody>
                    <a:bodyPr/>
                    <a:lstStyle/>
                    <a:p>
                      <a:pPr lvl="0">
                        <a:buNone/>
                      </a:pPr>
                      <a:r>
                        <a:rPr lang="en-US" sz="1200">
                          <a:effectLst/>
                        </a:rPr>
                        <a:t>ZORRO ARK</a:t>
                      </a:r>
                    </a:p>
                  </a:txBody>
                  <a:tcPr>
                    <a:solidFill>
                      <a:schemeClr val="bg1"/>
                    </a:solidFill>
                  </a:tcPr>
                </a:tc>
                <a:tc>
                  <a:txBody>
                    <a:bodyPr/>
                    <a:lstStyle/>
                    <a:p>
                      <a:pPr lvl="0">
                        <a:buNone/>
                      </a:pPr>
                      <a:r>
                        <a:rPr lang="en-US" sz="1200">
                          <a:effectLst/>
                        </a:rPr>
                        <a:t>8</a:t>
                      </a:r>
                    </a:p>
                  </a:txBody>
                  <a:tcPr>
                    <a:solidFill>
                      <a:schemeClr val="bg1"/>
                    </a:solidFill>
                  </a:tcPr>
                </a:tc>
                <a:extLst>
                  <a:ext uri="{0D108BD9-81ED-4DB2-BD59-A6C34878D82A}">
                    <a16:rowId xmlns:a16="http://schemas.microsoft.com/office/drawing/2014/main" val="1440920213"/>
                  </a:ext>
                </a:extLst>
              </a:tr>
            </a:tbl>
          </a:graphicData>
        </a:graphic>
      </p:graphicFrame>
    </p:spTree>
    <p:extLst>
      <p:ext uri="{BB962C8B-B14F-4D97-AF65-F5344CB8AC3E}">
        <p14:creationId xmlns:p14="http://schemas.microsoft.com/office/powerpoint/2010/main" val="34135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630336"/>
            <a:ext cx="77119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Outer Joins – Return All</a:t>
            </a: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617483" y="1330386"/>
            <a:ext cx="10668000" cy="42566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To return all 1000 films, use an </a:t>
            </a:r>
            <a:r>
              <a:rPr lang="en-US" sz="2400" b="1" dirty="0">
                <a:solidFill>
                  <a:schemeClr val="accent5">
                    <a:lumMod val="50000"/>
                  </a:schemeClr>
                </a:solidFill>
                <a:cs typeface="Calibri"/>
              </a:rPr>
              <a:t>outer join</a:t>
            </a:r>
            <a:r>
              <a:rPr lang="en-US" sz="2400" dirty="0">
                <a:solidFill>
                  <a:schemeClr val="accent5">
                    <a:lumMod val="50000"/>
                  </a:schemeClr>
                </a:solidFill>
                <a:cs typeface="Calibri"/>
              </a:rPr>
              <a:t>, which basically makes the join condition optional.    Note that film 14 doesn't appear.</a:t>
            </a:r>
            <a:endParaRPr lang="en-US" dirty="0">
              <a:solidFill>
                <a:schemeClr val="accent5">
                  <a:lumMod val="50000"/>
                </a:schemeClr>
              </a:solidFill>
            </a:endParaRPr>
          </a:p>
          <a:p>
            <a:pPr marL="0" indent="0">
              <a:buNone/>
              <a:defRPr/>
            </a:pPr>
            <a:r>
              <a:rPr lang="en-US" sz="2400" b="1" dirty="0">
                <a:solidFill>
                  <a:schemeClr val="accent5">
                    <a:lumMod val="50000"/>
                  </a:schemeClr>
                </a:solidFill>
                <a:ea typeface="+mn-lt"/>
                <a:cs typeface="+mn-lt"/>
              </a:rPr>
              <a:t>This outer join:</a:t>
            </a:r>
            <a:endParaRPr lang="en-US" b="1" dirty="0">
              <a:solidFill>
                <a:schemeClr val="accent5">
                  <a:lumMod val="50000"/>
                </a:schemeClr>
              </a:solidFill>
              <a:cs typeface="Calibri"/>
            </a:endParaRPr>
          </a:p>
          <a:p>
            <a:pPr marL="0" indent="0">
              <a:buNone/>
              <a:defRPr/>
            </a:pPr>
            <a:r>
              <a:rPr lang="en-US" sz="1800" dirty="0" err="1">
                <a:latin typeface="Courier" pitchFamily="2" charset="0"/>
                <a:ea typeface="+mn-lt"/>
                <a:cs typeface="+mn-lt"/>
              </a:rPr>
              <a:t>mysql</a:t>
            </a:r>
            <a:r>
              <a:rPr lang="en-US" sz="1800" dirty="0">
                <a:latin typeface="Courier" pitchFamily="2" charset="0"/>
                <a:ea typeface="+mn-lt"/>
                <a:cs typeface="+mn-lt"/>
              </a:rPr>
              <a:t>&gt; SELECT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br>
              <a:rPr lang="en-US" sz="1800" dirty="0">
                <a:latin typeface="Courier" pitchFamily="2" charset="0"/>
                <a:ea typeface="+mn-lt"/>
                <a:cs typeface="+mn-lt"/>
              </a:rPr>
            </a:br>
            <a:r>
              <a:rPr lang="en-US" sz="1800" dirty="0">
                <a:latin typeface="Courier" pitchFamily="2" charset="0"/>
                <a:ea typeface="+mn-lt"/>
                <a:cs typeface="+mn-lt"/>
              </a:rPr>
              <a:t>    -&gt; count(</a:t>
            </a:r>
            <a:r>
              <a:rPr lang="en-US" sz="1800" dirty="0" err="1">
                <a:latin typeface="Courier" pitchFamily="2" charset="0"/>
                <a:ea typeface="+mn-lt"/>
                <a:cs typeface="+mn-lt"/>
              </a:rPr>
              <a:t>i.invenory_id</a:t>
            </a:r>
            <a:r>
              <a:rPr lang="en-US" sz="1800" dirty="0">
                <a:latin typeface="Courier" pitchFamily="2" charset="0"/>
                <a:ea typeface="+mn-lt"/>
                <a:cs typeface="+mn-lt"/>
              </a:rPr>
              <a:t>) </a:t>
            </a:r>
            <a:r>
              <a:rPr lang="en-US" sz="1800" dirty="0" err="1">
                <a:latin typeface="Courier" pitchFamily="2" charset="0"/>
                <a:ea typeface="+mn-lt"/>
                <a:cs typeface="+mn-lt"/>
              </a:rPr>
              <a:t>num_copies</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FROM film f </a:t>
            </a:r>
            <a:br>
              <a:rPr lang="en-US" sz="1800" dirty="0">
                <a:latin typeface="Courier" pitchFamily="2" charset="0"/>
                <a:ea typeface="+mn-lt"/>
                <a:cs typeface="+mn-lt"/>
              </a:rPr>
            </a:br>
            <a:r>
              <a:rPr lang="en-US" sz="1800" dirty="0">
                <a:latin typeface="Courier" pitchFamily="2" charset="0"/>
                <a:ea typeface="+mn-lt"/>
                <a:cs typeface="+mn-lt"/>
              </a:rPr>
              <a:t>    -&gt; </a:t>
            </a:r>
            <a:r>
              <a:rPr lang="en-US" sz="1800" b="1" dirty="0">
                <a:latin typeface="Courier" pitchFamily="2" charset="0"/>
                <a:ea typeface="+mn-lt"/>
                <a:cs typeface="+mn-lt"/>
              </a:rPr>
              <a:t>LEFT OUTER JOIN</a:t>
            </a:r>
            <a:r>
              <a:rPr lang="en-US" sz="1800" dirty="0">
                <a:latin typeface="Courier" pitchFamily="2" charset="0"/>
                <a:ea typeface="+mn-lt"/>
                <a:cs typeface="+mn-lt"/>
              </a:rPr>
              <a:t> inventory </a:t>
            </a:r>
            <a:r>
              <a:rPr lang="en-US" sz="1800" dirty="0" err="1">
                <a:latin typeface="Courier" pitchFamily="2" charset="0"/>
                <a:ea typeface="+mn-lt"/>
                <a:cs typeface="+mn-lt"/>
              </a:rPr>
              <a:t>i</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ON </a:t>
            </a:r>
            <a:r>
              <a:rPr lang="en-US" sz="1800" dirty="0" err="1">
                <a:latin typeface="Courier" pitchFamily="2" charset="0"/>
                <a:ea typeface="+mn-lt"/>
                <a:cs typeface="+mn-lt"/>
              </a:rPr>
              <a:t>f.film_id</a:t>
            </a:r>
            <a:r>
              <a:rPr lang="en-US" sz="1800" dirty="0">
                <a:latin typeface="Courier" pitchFamily="2" charset="0"/>
                <a:ea typeface="+mn-lt"/>
                <a:cs typeface="+mn-lt"/>
              </a:rPr>
              <a:t> = </a:t>
            </a:r>
            <a:r>
              <a:rPr lang="en-US" sz="1800" dirty="0" err="1">
                <a:latin typeface="Courier" pitchFamily="2" charset="0"/>
                <a:ea typeface="+mn-lt"/>
                <a:cs typeface="+mn-lt"/>
              </a:rPr>
              <a:t>i.film_id</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GROUP BY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r>
              <a:rPr lang="en-US" sz="1800" dirty="0">
                <a:ea typeface="+mn-lt"/>
                <a:cs typeface="+mn-lt"/>
              </a:rPr>
              <a:t> </a:t>
            </a:r>
            <a:endParaRPr lang="en-US" dirty="0">
              <a:ea typeface="+mn-lt"/>
              <a:cs typeface="+mn-lt"/>
            </a:endParaRPr>
          </a:p>
          <a:p>
            <a:pPr marL="0" indent="0">
              <a:buNone/>
              <a:defRPr/>
            </a:pPr>
            <a:r>
              <a:rPr lang="en-US" sz="2400" b="1" dirty="0">
                <a:solidFill>
                  <a:schemeClr val="accent5">
                    <a:lumMod val="50000"/>
                  </a:schemeClr>
                </a:solidFill>
                <a:ea typeface="+mn-lt"/>
                <a:cs typeface="+mn-lt"/>
              </a:rPr>
              <a:t>Would return (sample): </a:t>
            </a:r>
            <a:endParaRPr lang="en-US" dirty="0">
              <a:solidFill>
                <a:schemeClr val="accent5">
                  <a:lumMod val="50000"/>
                </a:schemeClr>
              </a:solidFill>
              <a:cs typeface="Calibri"/>
            </a:endParaRPr>
          </a:p>
          <a:p>
            <a:pPr>
              <a:defRPr/>
            </a:pPr>
            <a:endParaRPr lang="en-US" sz="2400" dirty="0">
              <a:solidFill>
                <a:schemeClr val="accent5">
                  <a:lumMod val="50000"/>
                </a:schemeClr>
              </a:solidFill>
              <a:cs typeface="Calibri"/>
            </a:endParaRPr>
          </a:p>
        </p:txBody>
      </p:sp>
      <p:sp>
        <p:nvSpPr>
          <p:cNvPr id="6" name="TextBox 5">
            <a:extLst>
              <a:ext uri="{FF2B5EF4-FFF2-40B4-BE49-F238E27FC236}">
                <a16:creationId xmlns:a16="http://schemas.microsoft.com/office/drawing/2014/main" id="{76F687FF-83EC-424D-82F4-79F8E409562D}"/>
              </a:ext>
            </a:extLst>
          </p:cNvPr>
          <p:cNvSpPr txBox="1"/>
          <p:nvPr/>
        </p:nvSpPr>
        <p:spPr>
          <a:xfrm>
            <a:off x="6839607" y="2911365"/>
            <a:ext cx="6211613" cy="343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br>
              <a:rPr lang="en-US" sz="2400" b="1">
                <a:solidFill>
                  <a:schemeClr val="accent5">
                    <a:lumMod val="50000"/>
                  </a:schemeClr>
                </a:solidFill>
                <a:ea typeface="+mn-lt"/>
                <a:cs typeface="+mn-lt"/>
              </a:rPr>
            </a:br>
            <a:endParaRPr lang="en-US" sz="2400" b="1">
              <a:solidFill>
                <a:schemeClr val="accent5">
                  <a:lumMod val="50000"/>
                </a:schemeClr>
              </a:solidFill>
              <a:ea typeface="+mn-lt"/>
              <a:cs typeface="+mn-lt"/>
            </a:endParaRPr>
          </a:p>
          <a:p>
            <a:pPr>
              <a:lnSpc>
                <a:spcPct val="90000"/>
              </a:lnSpc>
              <a:spcBef>
                <a:spcPts val="1000"/>
              </a:spcBef>
            </a:pPr>
            <a:endParaRPr lang="en-US" sz="2400" b="1">
              <a:solidFill>
                <a:schemeClr val="accent5">
                  <a:lumMod val="50000"/>
                </a:schemeClr>
              </a:solidFill>
              <a:ea typeface="+mn-lt"/>
              <a:cs typeface="+mn-lt"/>
            </a:endParaRPr>
          </a:p>
          <a:p>
            <a:pPr>
              <a:lnSpc>
                <a:spcPct val="90000"/>
              </a:lnSpc>
              <a:spcBef>
                <a:spcPts val="1000"/>
              </a:spcBef>
            </a:pPr>
            <a:endParaRPr lang="en-US" sz="2400" b="1">
              <a:solidFill>
                <a:srgbClr val="203864"/>
              </a:solidFill>
              <a:ea typeface="+mn-lt"/>
              <a:cs typeface="+mn-lt"/>
            </a:endParaRPr>
          </a:p>
          <a:p>
            <a:pPr>
              <a:lnSpc>
                <a:spcPct val="90000"/>
              </a:lnSpc>
              <a:spcBef>
                <a:spcPts val="1000"/>
              </a:spcBef>
            </a:pPr>
            <a:r>
              <a:rPr lang="en-US">
                <a:ea typeface="+mn-lt"/>
                <a:cs typeface="+mn-lt"/>
              </a:rPr>
              <a:t>  </a:t>
            </a:r>
            <a:r>
              <a:rPr lang="en-US" sz="1200">
                <a:latin typeface="Courier New"/>
                <a:ea typeface="+mn-lt"/>
                <a:cs typeface="+mn-lt"/>
              </a:rPr>
              <a:t>1000 rows in set</a:t>
            </a:r>
            <a:endParaRPr lang="en-US" sz="1200">
              <a:latin typeface="Courier New"/>
              <a:cs typeface="Courier New"/>
            </a:endParaRPr>
          </a:p>
        </p:txBody>
      </p:sp>
      <p:graphicFrame>
        <p:nvGraphicFramePr>
          <p:cNvPr id="22" name="Table 21">
            <a:extLst>
              <a:ext uri="{FF2B5EF4-FFF2-40B4-BE49-F238E27FC236}">
                <a16:creationId xmlns:a16="http://schemas.microsoft.com/office/drawing/2014/main" id="{0DF64743-A0D5-499D-B36D-7C0638ED2F02}"/>
              </a:ext>
            </a:extLst>
          </p:cNvPr>
          <p:cNvGraphicFramePr>
            <a:graphicFrameLocks noGrp="1"/>
          </p:cNvGraphicFramePr>
          <p:nvPr>
            <p:extLst>
              <p:ext uri="{D42A27DB-BD31-4B8C-83A1-F6EECF244321}">
                <p14:modId xmlns:p14="http://schemas.microsoft.com/office/powerpoint/2010/main" val="2357771540"/>
              </p:ext>
            </p:extLst>
          </p:nvPr>
        </p:nvGraphicFramePr>
        <p:xfrm>
          <a:off x="7081345" y="2653861"/>
          <a:ext cx="4313187" cy="3231453"/>
        </p:xfrm>
        <a:graphic>
          <a:graphicData uri="http://schemas.openxmlformats.org/drawingml/2006/table">
            <a:tbl>
              <a:tblPr firstRow="1" bandRow="1">
                <a:tableStyleId>{9D7B26C5-4107-4FEC-AEDC-1716B250A1EF}</a:tableStyleId>
              </a:tblPr>
              <a:tblGrid>
                <a:gridCol w="1044464">
                  <a:extLst>
                    <a:ext uri="{9D8B030D-6E8A-4147-A177-3AD203B41FA5}">
                      <a16:colId xmlns:a16="http://schemas.microsoft.com/office/drawing/2014/main" val="1949394848"/>
                    </a:ext>
                  </a:extLst>
                </a:gridCol>
                <a:gridCol w="2086310">
                  <a:extLst>
                    <a:ext uri="{9D8B030D-6E8A-4147-A177-3AD203B41FA5}">
                      <a16:colId xmlns:a16="http://schemas.microsoft.com/office/drawing/2014/main" val="4255782876"/>
                    </a:ext>
                  </a:extLst>
                </a:gridCol>
                <a:gridCol w="1182413">
                  <a:extLst>
                    <a:ext uri="{9D8B030D-6E8A-4147-A177-3AD203B41FA5}">
                      <a16:colId xmlns:a16="http://schemas.microsoft.com/office/drawing/2014/main" val="220893324"/>
                    </a:ext>
                  </a:extLst>
                </a:gridCol>
              </a:tblGrid>
              <a:tr h="454094">
                <a:tc>
                  <a:txBody>
                    <a:bodyPr/>
                    <a:lstStyle/>
                    <a:p>
                      <a:pPr fontAlgn="base"/>
                      <a:r>
                        <a:rPr lang="en-US" sz="1200">
                          <a:effectLst/>
                        </a:rPr>
                        <a:t>film_id​</a:t>
                      </a:r>
                    </a:p>
                  </a:txBody>
                  <a:tcPr>
                    <a:solidFill>
                      <a:schemeClr val="bg1"/>
                    </a:solidFill>
                  </a:tcPr>
                </a:tc>
                <a:tc>
                  <a:txBody>
                    <a:bodyPr/>
                    <a:lstStyle/>
                    <a:p>
                      <a:pPr fontAlgn="base"/>
                      <a:r>
                        <a:rPr lang="en-US" sz="1200">
                          <a:effectLst/>
                        </a:rPr>
                        <a:t>title</a:t>
                      </a:r>
                    </a:p>
                  </a:txBody>
                  <a:tcPr>
                    <a:solidFill>
                      <a:schemeClr val="bg1"/>
                    </a:solidFill>
                  </a:tcPr>
                </a:tc>
                <a:tc>
                  <a:txBody>
                    <a:bodyPr/>
                    <a:lstStyle/>
                    <a:p>
                      <a:pPr fontAlgn="base"/>
                      <a:r>
                        <a:rPr lang="en-US" sz="1200">
                          <a:effectLst/>
                        </a:rPr>
                        <a:t>num_copies​</a:t>
                      </a:r>
                    </a:p>
                  </a:txBody>
                  <a:tcPr>
                    <a:solidFill>
                      <a:schemeClr val="bg1"/>
                    </a:solidFill>
                  </a:tcPr>
                </a:tc>
                <a:extLst>
                  <a:ext uri="{0D108BD9-81ED-4DB2-BD59-A6C34878D82A}">
                    <a16:rowId xmlns:a16="http://schemas.microsoft.com/office/drawing/2014/main" val="2513717651"/>
                  </a:ext>
                </a:extLst>
              </a:tr>
              <a:tr h="411852">
                <a:tc>
                  <a:txBody>
                    <a:bodyPr/>
                    <a:lstStyle/>
                    <a:p>
                      <a:pPr fontAlgn="base"/>
                      <a:r>
                        <a:rPr lang="en-US" sz="1200">
                          <a:effectLst/>
                        </a:rPr>
                        <a:t>1</a:t>
                      </a:r>
                    </a:p>
                  </a:txBody>
                  <a:tcPr>
                    <a:solidFill>
                      <a:schemeClr val="bg1"/>
                    </a:solidFill>
                  </a:tcPr>
                </a:tc>
                <a:tc>
                  <a:txBody>
                    <a:bodyPr/>
                    <a:lstStyle/>
                    <a:p>
                      <a:pPr fontAlgn="base"/>
                      <a:r>
                        <a:rPr lang="en-US" sz="1200">
                          <a:effectLst/>
                        </a:rPr>
                        <a:t>ACADEMY DINOSAUR</a:t>
                      </a:r>
                    </a:p>
                  </a:txBody>
                  <a:tcPr>
                    <a:solidFill>
                      <a:schemeClr val="bg1"/>
                    </a:solidFill>
                  </a:tcPr>
                </a:tc>
                <a:tc>
                  <a:txBody>
                    <a:bodyPr/>
                    <a:lstStyle/>
                    <a:p>
                      <a:pPr fontAlgn="base"/>
                      <a:r>
                        <a:rPr lang="en-US" sz="1200">
                          <a:effectLst/>
                        </a:rPr>
                        <a:t>8</a:t>
                      </a:r>
                    </a:p>
                  </a:txBody>
                  <a:tcPr>
                    <a:solidFill>
                      <a:schemeClr val="bg1"/>
                    </a:solidFill>
                  </a:tcPr>
                </a:tc>
                <a:extLst>
                  <a:ext uri="{0D108BD9-81ED-4DB2-BD59-A6C34878D82A}">
                    <a16:rowId xmlns:a16="http://schemas.microsoft.com/office/drawing/2014/main" val="2762209713"/>
                  </a:ext>
                </a:extLst>
              </a:tr>
              <a:tr h="390731">
                <a:tc>
                  <a:txBody>
                    <a:bodyPr/>
                    <a:lstStyle/>
                    <a:p>
                      <a:pPr fontAlgn="base"/>
                      <a:r>
                        <a:rPr lang="en-US" sz="1200">
                          <a:effectLst/>
                        </a:rPr>
                        <a:t>2</a:t>
                      </a:r>
                    </a:p>
                  </a:txBody>
                  <a:tcPr>
                    <a:solidFill>
                      <a:schemeClr val="bg1"/>
                    </a:solidFill>
                  </a:tcPr>
                </a:tc>
                <a:tc>
                  <a:txBody>
                    <a:bodyPr/>
                    <a:lstStyle/>
                    <a:p>
                      <a:pPr fontAlgn="base"/>
                      <a:r>
                        <a:rPr lang="en-US" sz="1200">
                          <a:effectLst/>
                        </a:rPr>
                        <a:t>ACE GOLDFINGER</a:t>
                      </a:r>
                    </a:p>
                  </a:txBody>
                  <a:tcPr>
                    <a:solidFill>
                      <a:schemeClr val="bg1"/>
                    </a:solidFill>
                  </a:tcPr>
                </a:tc>
                <a:tc>
                  <a:txBody>
                    <a:bodyPr/>
                    <a:lstStyle/>
                    <a:p>
                      <a:pPr fontAlgn="base"/>
                      <a:r>
                        <a:rPr lang="en-US" sz="1200">
                          <a:effectLst/>
                        </a:rPr>
                        <a:t>3</a:t>
                      </a:r>
                    </a:p>
                  </a:txBody>
                  <a:tcPr>
                    <a:solidFill>
                      <a:schemeClr val="bg1"/>
                    </a:solidFill>
                  </a:tcPr>
                </a:tc>
                <a:extLst>
                  <a:ext uri="{0D108BD9-81ED-4DB2-BD59-A6C34878D82A}">
                    <a16:rowId xmlns:a16="http://schemas.microsoft.com/office/drawing/2014/main" val="2769241785"/>
                  </a:ext>
                </a:extLst>
              </a:tr>
              <a:tr h="411852">
                <a:tc>
                  <a:txBody>
                    <a:bodyPr/>
                    <a:lstStyle/>
                    <a:p>
                      <a:pPr fontAlgn="base"/>
                      <a:r>
                        <a:rPr lang="en-US" sz="1200">
                          <a:effectLst/>
                        </a:rPr>
                        <a:t>13</a:t>
                      </a:r>
                    </a:p>
                  </a:txBody>
                  <a:tcPr>
                    <a:solidFill>
                      <a:schemeClr val="bg1"/>
                    </a:solidFill>
                  </a:tcPr>
                </a:tc>
                <a:tc>
                  <a:txBody>
                    <a:bodyPr/>
                    <a:lstStyle/>
                    <a:p>
                      <a:pPr fontAlgn="base"/>
                      <a:r>
                        <a:rPr lang="en-US" sz="1200">
                          <a:effectLst/>
                        </a:rPr>
                        <a:t>ALI FOREVER</a:t>
                      </a:r>
                    </a:p>
                  </a:txBody>
                  <a:tcPr>
                    <a:solidFill>
                      <a:schemeClr val="bg1"/>
                    </a:solidFill>
                  </a:tcPr>
                </a:tc>
                <a:tc>
                  <a:txBody>
                    <a:bodyPr/>
                    <a:lstStyle/>
                    <a:p>
                      <a:pPr fontAlgn="base"/>
                      <a:r>
                        <a:rPr lang="en-US" sz="1200">
                          <a:effectLst/>
                        </a:rPr>
                        <a:t>4</a:t>
                      </a:r>
                    </a:p>
                  </a:txBody>
                  <a:tcPr>
                    <a:solidFill>
                      <a:schemeClr val="bg1"/>
                    </a:solidFill>
                  </a:tcPr>
                </a:tc>
                <a:extLst>
                  <a:ext uri="{0D108BD9-81ED-4DB2-BD59-A6C34878D82A}">
                    <a16:rowId xmlns:a16="http://schemas.microsoft.com/office/drawing/2014/main" val="3948940727"/>
                  </a:ext>
                </a:extLst>
              </a:tr>
              <a:tr h="390731">
                <a:tc>
                  <a:txBody>
                    <a:bodyPr/>
                    <a:lstStyle/>
                    <a:p>
                      <a:pPr lvl="0">
                        <a:buNone/>
                      </a:pPr>
                      <a:r>
                        <a:rPr lang="en-US" sz="1200" b="1">
                          <a:effectLst/>
                        </a:rPr>
                        <a:t>14</a:t>
                      </a:r>
                    </a:p>
                  </a:txBody>
                  <a:tcPr>
                    <a:solidFill>
                      <a:schemeClr val="bg1"/>
                    </a:solidFill>
                  </a:tcPr>
                </a:tc>
                <a:tc>
                  <a:txBody>
                    <a:bodyPr/>
                    <a:lstStyle/>
                    <a:p>
                      <a:pPr lvl="0">
                        <a:buNone/>
                      </a:pPr>
                      <a:r>
                        <a:rPr lang="en-US" sz="1200" b="1">
                          <a:effectLst/>
                        </a:rPr>
                        <a:t>ALICE FANTASIA</a:t>
                      </a:r>
                    </a:p>
                  </a:txBody>
                  <a:tcPr>
                    <a:solidFill>
                      <a:schemeClr val="bg1"/>
                    </a:solidFill>
                  </a:tcPr>
                </a:tc>
                <a:tc>
                  <a:txBody>
                    <a:bodyPr/>
                    <a:lstStyle/>
                    <a:p>
                      <a:pPr lvl="0">
                        <a:buNone/>
                      </a:pPr>
                      <a:r>
                        <a:rPr lang="en-US" sz="1200" b="1">
                          <a:effectLst/>
                        </a:rPr>
                        <a:t>0</a:t>
                      </a:r>
                    </a:p>
                  </a:txBody>
                  <a:tcPr>
                    <a:solidFill>
                      <a:schemeClr val="bg1"/>
                    </a:solidFill>
                  </a:tcPr>
                </a:tc>
                <a:extLst>
                  <a:ext uri="{0D108BD9-81ED-4DB2-BD59-A6C34878D82A}">
                    <a16:rowId xmlns:a16="http://schemas.microsoft.com/office/drawing/2014/main" val="1743309746"/>
                  </a:ext>
                </a:extLst>
              </a:tr>
              <a:tr h="390731">
                <a:tc>
                  <a:txBody>
                    <a:bodyPr/>
                    <a:lstStyle/>
                    <a:p>
                      <a:pPr fontAlgn="base"/>
                      <a:r>
                        <a:rPr lang="en-US" sz="1200">
                          <a:effectLst/>
                        </a:rPr>
                        <a:t>15</a:t>
                      </a:r>
                    </a:p>
                  </a:txBody>
                  <a:tcPr>
                    <a:solidFill>
                      <a:schemeClr val="bg1"/>
                    </a:solidFill>
                  </a:tcPr>
                </a:tc>
                <a:tc>
                  <a:txBody>
                    <a:bodyPr/>
                    <a:lstStyle/>
                    <a:p>
                      <a:pPr fontAlgn="base"/>
                      <a:r>
                        <a:rPr lang="en-US" sz="1200">
                          <a:effectLst/>
                        </a:rPr>
                        <a:t>ALIEN CENTER</a:t>
                      </a:r>
                    </a:p>
                  </a:txBody>
                  <a:tcPr>
                    <a:solidFill>
                      <a:schemeClr val="bg1"/>
                    </a:solidFill>
                  </a:tcPr>
                </a:tc>
                <a:tc>
                  <a:txBody>
                    <a:bodyPr/>
                    <a:lstStyle/>
                    <a:p>
                      <a:pPr fontAlgn="base"/>
                      <a:r>
                        <a:rPr lang="en-US" sz="1200">
                          <a:effectLst/>
                        </a:rPr>
                        <a:t>6</a:t>
                      </a:r>
                    </a:p>
                  </a:txBody>
                  <a:tcPr>
                    <a:solidFill>
                      <a:schemeClr val="bg1"/>
                    </a:solidFill>
                  </a:tcPr>
                </a:tc>
                <a:extLst>
                  <a:ext uri="{0D108BD9-81ED-4DB2-BD59-A6C34878D82A}">
                    <a16:rowId xmlns:a16="http://schemas.microsoft.com/office/drawing/2014/main" val="2479067879"/>
                  </a:ext>
                </a:extLst>
              </a:tr>
              <a:tr h="390731">
                <a:tc>
                  <a:txBody>
                    <a:bodyPr/>
                    <a:lstStyle/>
                    <a:p>
                      <a:pPr lvl="0">
                        <a:buNone/>
                      </a:pPr>
                      <a:r>
                        <a:rPr lang="en-US" sz="1200">
                          <a:effectLst/>
                        </a:rPr>
                        <a:t>999</a:t>
                      </a:r>
                    </a:p>
                  </a:txBody>
                  <a:tcPr>
                    <a:solidFill>
                      <a:schemeClr val="bg1"/>
                    </a:solidFill>
                  </a:tcPr>
                </a:tc>
                <a:tc>
                  <a:txBody>
                    <a:bodyPr/>
                    <a:lstStyle/>
                    <a:p>
                      <a:pPr lvl="0">
                        <a:buNone/>
                      </a:pPr>
                      <a:r>
                        <a:rPr lang="en-US" sz="1200">
                          <a:effectLst/>
                        </a:rPr>
                        <a:t>ZOOLANDER FICTION</a:t>
                      </a:r>
                    </a:p>
                  </a:txBody>
                  <a:tcPr>
                    <a:solidFill>
                      <a:schemeClr val="bg1"/>
                    </a:solidFill>
                  </a:tcPr>
                </a:tc>
                <a:tc>
                  <a:txBody>
                    <a:bodyPr/>
                    <a:lstStyle/>
                    <a:p>
                      <a:pPr lvl="0">
                        <a:buNone/>
                      </a:pPr>
                      <a:r>
                        <a:rPr lang="en-US" sz="1200">
                          <a:effectLst/>
                        </a:rPr>
                        <a:t>5</a:t>
                      </a:r>
                    </a:p>
                  </a:txBody>
                  <a:tcPr>
                    <a:solidFill>
                      <a:schemeClr val="bg1"/>
                    </a:solidFill>
                  </a:tcPr>
                </a:tc>
                <a:extLst>
                  <a:ext uri="{0D108BD9-81ED-4DB2-BD59-A6C34878D82A}">
                    <a16:rowId xmlns:a16="http://schemas.microsoft.com/office/drawing/2014/main" val="2397266483"/>
                  </a:ext>
                </a:extLst>
              </a:tr>
              <a:tr h="390731">
                <a:tc>
                  <a:txBody>
                    <a:bodyPr/>
                    <a:lstStyle/>
                    <a:p>
                      <a:pPr lvl="0">
                        <a:buNone/>
                      </a:pPr>
                      <a:r>
                        <a:rPr lang="en-US" sz="1200">
                          <a:effectLst/>
                        </a:rPr>
                        <a:t>1000</a:t>
                      </a:r>
                    </a:p>
                  </a:txBody>
                  <a:tcPr>
                    <a:solidFill>
                      <a:schemeClr val="bg1"/>
                    </a:solidFill>
                  </a:tcPr>
                </a:tc>
                <a:tc>
                  <a:txBody>
                    <a:bodyPr/>
                    <a:lstStyle/>
                    <a:p>
                      <a:pPr lvl="0">
                        <a:buNone/>
                      </a:pPr>
                      <a:r>
                        <a:rPr lang="en-US" sz="1200">
                          <a:effectLst/>
                        </a:rPr>
                        <a:t>ZORRO ARK</a:t>
                      </a:r>
                    </a:p>
                  </a:txBody>
                  <a:tcPr>
                    <a:solidFill>
                      <a:schemeClr val="bg1"/>
                    </a:solidFill>
                  </a:tcPr>
                </a:tc>
                <a:tc>
                  <a:txBody>
                    <a:bodyPr/>
                    <a:lstStyle/>
                    <a:p>
                      <a:pPr lvl="0">
                        <a:buNone/>
                      </a:pPr>
                      <a:r>
                        <a:rPr lang="en-US" sz="1200">
                          <a:effectLst/>
                        </a:rPr>
                        <a:t>8</a:t>
                      </a:r>
                    </a:p>
                  </a:txBody>
                  <a:tcPr>
                    <a:solidFill>
                      <a:schemeClr val="bg1"/>
                    </a:solidFill>
                  </a:tcPr>
                </a:tc>
                <a:extLst>
                  <a:ext uri="{0D108BD9-81ED-4DB2-BD59-A6C34878D82A}">
                    <a16:rowId xmlns:a16="http://schemas.microsoft.com/office/drawing/2014/main" val="1440920213"/>
                  </a:ext>
                </a:extLst>
              </a:tr>
            </a:tbl>
          </a:graphicData>
        </a:graphic>
      </p:graphicFrame>
      <p:cxnSp>
        <p:nvCxnSpPr>
          <p:cNvPr id="7" name="Straight Arrow Connector 6">
            <a:extLst>
              <a:ext uri="{FF2B5EF4-FFF2-40B4-BE49-F238E27FC236}">
                <a16:creationId xmlns:a16="http://schemas.microsoft.com/office/drawing/2014/main" id="{F1654061-2017-4853-99B9-4298EC9DFC3C}"/>
              </a:ext>
            </a:extLst>
          </p:cNvPr>
          <p:cNvCxnSpPr/>
          <p:nvPr/>
        </p:nvCxnSpPr>
        <p:spPr>
          <a:xfrm flipV="1">
            <a:off x="3746938" y="4096406"/>
            <a:ext cx="1781503" cy="18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DC5796C-3B39-FA4D-ADFB-C3A4A68286D4}"/>
              </a:ext>
            </a:extLst>
          </p:cNvPr>
          <p:cNvCxnSpPr/>
          <p:nvPr/>
        </p:nvCxnSpPr>
        <p:spPr>
          <a:xfrm>
            <a:off x="6616260" y="2653861"/>
            <a:ext cx="13140" cy="269327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6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801129"/>
            <a:ext cx="69631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Outer Joins - Differences</a:t>
            </a:r>
            <a:endParaRPr lang="en-US"/>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617483" y="1580007"/>
            <a:ext cx="10668000" cy="42566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Compare the code between the inner join and the outer join.</a:t>
            </a:r>
          </a:p>
          <a:p>
            <a:pPr marL="0" indent="0">
              <a:buNone/>
              <a:defRPr/>
            </a:pPr>
            <a:endParaRPr lang="en-US" sz="2400" b="1" dirty="0">
              <a:solidFill>
                <a:schemeClr val="accent5">
                  <a:lumMod val="50000"/>
                </a:schemeClr>
              </a:solidFill>
              <a:ea typeface="+mn-lt"/>
              <a:cs typeface="+mn-lt"/>
            </a:endParaRPr>
          </a:p>
          <a:p>
            <a:pPr marL="0" indent="0">
              <a:buNone/>
              <a:defRPr/>
            </a:pPr>
            <a:r>
              <a:rPr lang="en-US" sz="2400" b="1" dirty="0">
                <a:solidFill>
                  <a:schemeClr val="accent5">
                    <a:lumMod val="50000"/>
                  </a:schemeClr>
                </a:solidFill>
                <a:ea typeface="+mn-lt"/>
                <a:cs typeface="+mn-lt"/>
              </a:rPr>
              <a:t>This inner join:</a:t>
            </a:r>
            <a:endParaRPr lang="en-US" b="1" dirty="0">
              <a:solidFill>
                <a:schemeClr val="accent5">
                  <a:lumMod val="50000"/>
                </a:schemeClr>
              </a:solidFill>
              <a:cs typeface="Calibri"/>
            </a:endParaRPr>
          </a:p>
          <a:p>
            <a:pPr marL="0" indent="0">
              <a:buNone/>
              <a:defRPr/>
            </a:pPr>
            <a:r>
              <a:rPr lang="en-US" sz="1800" dirty="0" err="1">
                <a:latin typeface="Courier" pitchFamily="2" charset="0"/>
                <a:ea typeface="+mn-lt"/>
                <a:cs typeface="+mn-lt"/>
              </a:rPr>
              <a:t>mysql</a:t>
            </a:r>
            <a:r>
              <a:rPr lang="en-US" sz="1800" dirty="0">
                <a:latin typeface="Courier" pitchFamily="2" charset="0"/>
                <a:ea typeface="+mn-lt"/>
                <a:cs typeface="+mn-lt"/>
              </a:rPr>
              <a:t>&gt; SELECT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br>
              <a:rPr lang="en-US" sz="1800" dirty="0">
                <a:latin typeface="Courier" pitchFamily="2" charset="0"/>
                <a:ea typeface="+mn-lt"/>
                <a:cs typeface="+mn-lt"/>
              </a:rPr>
            </a:br>
            <a:r>
              <a:rPr lang="en-US" sz="1800" dirty="0">
                <a:latin typeface="Courier" pitchFamily="2" charset="0"/>
                <a:ea typeface="+mn-lt"/>
                <a:cs typeface="+mn-lt"/>
              </a:rPr>
              <a:t>    -&gt; count(</a:t>
            </a:r>
            <a:r>
              <a:rPr lang="en-US" sz="1800" b="1" dirty="0">
                <a:latin typeface="Courier" pitchFamily="2" charset="0"/>
                <a:ea typeface="+mn-lt"/>
                <a:cs typeface="+mn-lt"/>
              </a:rPr>
              <a:t>*</a:t>
            </a:r>
            <a:r>
              <a:rPr lang="en-US" sz="1800" dirty="0">
                <a:latin typeface="Courier" pitchFamily="2" charset="0"/>
                <a:ea typeface="+mn-lt"/>
                <a:cs typeface="+mn-lt"/>
              </a:rPr>
              <a:t>) </a:t>
            </a:r>
            <a:r>
              <a:rPr lang="en-US" sz="1800" dirty="0" err="1">
                <a:latin typeface="Courier" pitchFamily="2" charset="0"/>
                <a:ea typeface="+mn-lt"/>
                <a:cs typeface="+mn-lt"/>
              </a:rPr>
              <a:t>num_copies</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FROM film f </a:t>
            </a:r>
            <a:br>
              <a:rPr lang="en-US" sz="1800" dirty="0">
                <a:latin typeface="Courier" pitchFamily="2" charset="0"/>
                <a:ea typeface="+mn-lt"/>
                <a:cs typeface="+mn-lt"/>
              </a:rPr>
            </a:br>
            <a:r>
              <a:rPr lang="en-US" sz="1800" dirty="0">
                <a:latin typeface="Courier" pitchFamily="2" charset="0"/>
                <a:ea typeface="+mn-lt"/>
                <a:cs typeface="+mn-lt"/>
              </a:rPr>
              <a:t>    -&gt; </a:t>
            </a:r>
            <a:r>
              <a:rPr lang="en-US" sz="1800" b="1" dirty="0">
                <a:latin typeface="Courier" pitchFamily="2" charset="0"/>
                <a:ea typeface="+mn-lt"/>
                <a:cs typeface="+mn-lt"/>
              </a:rPr>
              <a:t>INNER JOIN</a:t>
            </a:r>
            <a:r>
              <a:rPr lang="en-US" sz="1800" dirty="0">
                <a:latin typeface="Courier" pitchFamily="2" charset="0"/>
                <a:ea typeface="+mn-lt"/>
                <a:cs typeface="+mn-lt"/>
              </a:rPr>
              <a:t> inventory </a:t>
            </a:r>
            <a:r>
              <a:rPr lang="en-US" sz="1800" dirty="0" err="1">
                <a:latin typeface="Courier" pitchFamily="2" charset="0"/>
                <a:ea typeface="+mn-lt"/>
                <a:cs typeface="+mn-lt"/>
              </a:rPr>
              <a:t>i</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ON </a:t>
            </a:r>
            <a:r>
              <a:rPr lang="en-US" sz="1800" dirty="0" err="1">
                <a:latin typeface="Courier" pitchFamily="2" charset="0"/>
                <a:ea typeface="+mn-lt"/>
                <a:cs typeface="+mn-lt"/>
              </a:rPr>
              <a:t>f.film_id</a:t>
            </a:r>
            <a:r>
              <a:rPr lang="en-US" sz="1800" dirty="0">
                <a:latin typeface="Courier" pitchFamily="2" charset="0"/>
                <a:ea typeface="+mn-lt"/>
                <a:cs typeface="+mn-lt"/>
              </a:rPr>
              <a:t> = </a:t>
            </a:r>
            <a:r>
              <a:rPr lang="en-US" sz="1800" dirty="0" err="1">
                <a:latin typeface="Courier" pitchFamily="2" charset="0"/>
                <a:ea typeface="+mn-lt"/>
                <a:cs typeface="+mn-lt"/>
              </a:rPr>
              <a:t>i.film_id</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GROUP BY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r>
              <a:rPr lang="en-US" sz="1800" dirty="0">
                <a:ea typeface="+mn-lt"/>
                <a:cs typeface="+mn-lt"/>
              </a:rPr>
              <a:t> </a:t>
            </a:r>
            <a:endParaRPr lang="en-US" sz="1800" dirty="0">
              <a:solidFill>
                <a:schemeClr val="accent5">
                  <a:lumMod val="50000"/>
                </a:schemeClr>
              </a:solidFill>
              <a:cs typeface="Calibri"/>
            </a:endParaRPr>
          </a:p>
          <a:p>
            <a:pPr marL="0" indent="0">
              <a:buNone/>
              <a:defRPr/>
            </a:pPr>
            <a:r>
              <a:rPr lang="en-US" sz="2400" b="1" dirty="0">
                <a:solidFill>
                  <a:schemeClr val="accent5">
                    <a:lumMod val="50000"/>
                  </a:schemeClr>
                </a:solidFill>
                <a:cs typeface="Calibri"/>
              </a:rPr>
              <a:t>Would return (for example):</a:t>
            </a:r>
          </a:p>
          <a:p>
            <a:pPr marL="0" indent="0">
              <a:buNone/>
              <a:defRPr/>
            </a:pPr>
            <a:r>
              <a:rPr lang="en-US" sz="2000" dirty="0">
                <a:cs typeface="Calibri"/>
              </a:rPr>
              <a:t>  958 rows in set</a:t>
            </a:r>
            <a:endParaRPr lang="en-US" dirty="0"/>
          </a:p>
          <a:p>
            <a:pPr>
              <a:defRPr/>
            </a:pPr>
            <a:endParaRPr lang="en-US" sz="2400" dirty="0">
              <a:solidFill>
                <a:schemeClr val="accent5">
                  <a:lumMod val="50000"/>
                </a:schemeClr>
              </a:solidFill>
              <a:cs typeface="Calibri"/>
            </a:endParaRPr>
          </a:p>
        </p:txBody>
      </p:sp>
      <p:sp>
        <p:nvSpPr>
          <p:cNvPr id="6" name="TextBox 5">
            <a:extLst>
              <a:ext uri="{FF2B5EF4-FFF2-40B4-BE49-F238E27FC236}">
                <a16:creationId xmlns:a16="http://schemas.microsoft.com/office/drawing/2014/main" id="{76F687FF-83EC-424D-82F4-79F8E409562D}"/>
              </a:ext>
            </a:extLst>
          </p:cNvPr>
          <p:cNvSpPr txBox="1"/>
          <p:nvPr/>
        </p:nvSpPr>
        <p:spPr>
          <a:xfrm>
            <a:off x="5854262" y="2543503"/>
            <a:ext cx="6290441" cy="28869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dirty="0">
                <a:solidFill>
                  <a:schemeClr val="accent5">
                    <a:lumMod val="50000"/>
                  </a:schemeClr>
                </a:solidFill>
              </a:rPr>
              <a:t>This outer join:</a:t>
            </a:r>
            <a:endParaRPr lang="en-US" sz="2400" b="1" dirty="0">
              <a:solidFill>
                <a:schemeClr val="accent5">
                  <a:lumMod val="50000"/>
                </a:schemeClr>
              </a:solidFill>
              <a:ea typeface="+mn-lt"/>
              <a:cs typeface="+mn-lt"/>
            </a:endParaRPr>
          </a:p>
          <a:p>
            <a:pPr>
              <a:lnSpc>
                <a:spcPct val="90000"/>
              </a:lnSpc>
              <a:spcBef>
                <a:spcPts val="1000"/>
              </a:spcBef>
            </a:pPr>
            <a:r>
              <a:rPr lang="en-US" dirty="0" err="1">
                <a:latin typeface="Courier" pitchFamily="2" charset="0"/>
              </a:rPr>
              <a:t>mysql</a:t>
            </a:r>
            <a:r>
              <a:rPr lang="en-US" dirty="0">
                <a:latin typeface="Courier" pitchFamily="2" charset="0"/>
              </a:rPr>
              <a:t>&gt; SELECT </a:t>
            </a:r>
            <a:r>
              <a:rPr lang="en-US" dirty="0" err="1">
                <a:latin typeface="Courier" pitchFamily="2" charset="0"/>
              </a:rPr>
              <a:t>f.filM_id</a:t>
            </a:r>
            <a:r>
              <a:rPr lang="en-US" dirty="0">
                <a:latin typeface="Courier" pitchFamily="2" charset="0"/>
              </a:rPr>
              <a:t>, </a:t>
            </a:r>
            <a:r>
              <a:rPr lang="en-US" dirty="0" err="1">
                <a:latin typeface="Courier" pitchFamily="2" charset="0"/>
              </a:rPr>
              <a:t>f.title</a:t>
            </a:r>
            <a:r>
              <a:rPr lang="en-US" dirty="0">
                <a:latin typeface="Courier" pitchFamily="2" charset="0"/>
              </a:rPr>
              <a:t>,</a:t>
            </a:r>
            <a:br>
              <a:rPr lang="en-US" dirty="0">
                <a:latin typeface="Courier" pitchFamily="2" charset="0"/>
              </a:rPr>
            </a:br>
            <a:r>
              <a:rPr lang="en-US" dirty="0">
                <a:latin typeface="Courier" pitchFamily="2" charset="0"/>
              </a:rPr>
              <a:t>    -&gt; count(</a:t>
            </a:r>
            <a:r>
              <a:rPr lang="en-US" b="1" dirty="0" err="1">
                <a:latin typeface="Courier" pitchFamily="2" charset="0"/>
              </a:rPr>
              <a:t>i.invenory_id</a:t>
            </a:r>
            <a:r>
              <a:rPr lang="en-US" dirty="0">
                <a:latin typeface="Courier" pitchFamily="2" charset="0"/>
              </a:rPr>
              <a:t>) </a:t>
            </a:r>
            <a:r>
              <a:rPr lang="en-US" dirty="0" err="1">
                <a:latin typeface="Courier" pitchFamily="2" charset="0"/>
              </a:rPr>
              <a:t>num_copies</a:t>
            </a:r>
            <a:r>
              <a:rPr lang="en-US" dirty="0">
                <a:latin typeface="Courier" pitchFamily="2" charset="0"/>
              </a:rPr>
              <a:t> </a:t>
            </a:r>
            <a:br>
              <a:rPr lang="en-US" dirty="0">
                <a:latin typeface="Courier" pitchFamily="2" charset="0"/>
              </a:rPr>
            </a:br>
            <a:r>
              <a:rPr lang="en-US" dirty="0">
                <a:latin typeface="Courier" pitchFamily="2" charset="0"/>
              </a:rPr>
              <a:t>    -&gt; FROM film f </a:t>
            </a:r>
            <a:br>
              <a:rPr lang="en-US" dirty="0">
                <a:latin typeface="Courier" pitchFamily="2" charset="0"/>
              </a:rPr>
            </a:br>
            <a:r>
              <a:rPr lang="en-US" dirty="0">
                <a:latin typeface="Courier" pitchFamily="2" charset="0"/>
              </a:rPr>
              <a:t>    -&gt; </a:t>
            </a:r>
            <a:r>
              <a:rPr lang="en-US" b="1" dirty="0">
                <a:latin typeface="Courier" pitchFamily="2" charset="0"/>
              </a:rPr>
              <a:t>LEFT OUTER JOIN</a:t>
            </a:r>
            <a:r>
              <a:rPr lang="en-US" dirty="0">
                <a:latin typeface="Courier" pitchFamily="2" charset="0"/>
              </a:rPr>
              <a:t> inventory </a:t>
            </a:r>
            <a:r>
              <a:rPr lang="en-US" dirty="0" err="1">
                <a:latin typeface="Courier" pitchFamily="2" charset="0"/>
              </a:rPr>
              <a:t>i</a:t>
            </a:r>
            <a:r>
              <a:rPr lang="en-US" dirty="0">
                <a:latin typeface="Courier" pitchFamily="2" charset="0"/>
              </a:rPr>
              <a:t> </a:t>
            </a:r>
            <a:br>
              <a:rPr lang="en-US" dirty="0">
                <a:latin typeface="Courier" pitchFamily="2" charset="0"/>
              </a:rPr>
            </a:br>
            <a:r>
              <a:rPr lang="en-US" dirty="0">
                <a:latin typeface="Courier" pitchFamily="2" charset="0"/>
              </a:rPr>
              <a:t>    -&gt; ON </a:t>
            </a:r>
            <a:r>
              <a:rPr lang="en-US" dirty="0" err="1">
                <a:latin typeface="Courier" pitchFamily="2" charset="0"/>
              </a:rPr>
              <a:t>f.film_id</a:t>
            </a:r>
            <a:r>
              <a:rPr lang="en-US" dirty="0">
                <a:latin typeface="Courier" pitchFamily="2" charset="0"/>
              </a:rPr>
              <a:t> = </a:t>
            </a:r>
            <a:r>
              <a:rPr lang="en-US" dirty="0" err="1">
                <a:latin typeface="Courier" pitchFamily="2" charset="0"/>
              </a:rPr>
              <a:t>i.film_id</a:t>
            </a:r>
            <a:r>
              <a:rPr lang="en-US" dirty="0">
                <a:latin typeface="Courier" pitchFamily="2" charset="0"/>
              </a:rPr>
              <a:t> </a:t>
            </a:r>
            <a:br>
              <a:rPr lang="en-US" dirty="0">
                <a:latin typeface="Courier" pitchFamily="2" charset="0"/>
              </a:rPr>
            </a:br>
            <a:r>
              <a:rPr lang="en-US" dirty="0">
                <a:latin typeface="Courier" pitchFamily="2" charset="0"/>
              </a:rPr>
              <a:t>    -&gt; GROUP BY </a:t>
            </a:r>
            <a:r>
              <a:rPr lang="en-US" dirty="0" err="1">
                <a:latin typeface="Courier" pitchFamily="2" charset="0"/>
              </a:rPr>
              <a:t>f.film_id</a:t>
            </a:r>
            <a:r>
              <a:rPr lang="en-US" dirty="0">
                <a:latin typeface="Courier" pitchFamily="2" charset="0"/>
              </a:rPr>
              <a:t>, </a:t>
            </a:r>
            <a:r>
              <a:rPr lang="en-US" dirty="0" err="1">
                <a:latin typeface="Courier" pitchFamily="2" charset="0"/>
              </a:rPr>
              <a:t>f.title</a:t>
            </a:r>
            <a:r>
              <a:rPr lang="en-US" dirty="0">
                <a:latin typeface="Courier" pitchFamily="2" charset="0"/>
              </a:rPr>
              <a:t>; </a:t>
            </a:r>
            <a:endParaRPr lang="en-US" dirty="0">
              <a:latin typeface="Courier" pitchFamily="2" charset="0"/>
              <a:ea typeface="+mn-lt"/>
              <a:cs typeface="+mn-lt"/>
            </a:endParaRPr>
          </a:p>
          <a:p>
            <a:pPr>
              <a:lnSpc>
                <a:spcPct val="90000"/>
              </a:lnSpc>
              <a:spcBef>
                <a:spcPts val="1000"/>
              </a:spcBef>
            </a:pPr>
            <a:r>
              <a:rPr lang="en-US" sz="2400" b="1" dirty="0">
                <a:solidFill>
                  <a:schemeClr val="accent5">
                    <a:lumMod val="50000"/>
                  </a:schemeClr>
                </a:solidFill>
                <a:ea typeface="+mn-lt"/>
                <a:cs typeface="+mn-lt"/>
              </a:rPr>
              <a:t>Would return:</a:t>
            </a:r>
          </a:p>
          <a:p>
            <a:pPr>
              <a:lnSpc>
                <a:spcPct val="90000"/>
              </a:lnSpc>
              <a:spcBef>
                <a:spcPts val="1000"/>
              </a:spcBef>
            </a:pPr>
            <a:r>
              <a:rPr lang="en-US" dirty="0">
                <a:ea typeface="+mn-lt"/>
                <a:cs typeface="+mn-lt"/>
              </a:rPr>
              <a:t>  1000 rows in set</a:t>
            </a:r>
            <a:endParaRPr lang="en-US" dirty="0"/>
          </a:p>
        </p:txBody>
      </p:sp>
      <p:cxnSp>
        <p:nvCxnSpPr>
          <p:cNvPr id="20" name="Straight Arrow Connector 19">
            <a:extLst>
              <a:ext uri="{FF2B5EF4-FFF2-40B4-BE49-F238E27FC236}">
                <a16:creationId xmlns:a16="http://schemas.microsoft.com/office/drawing/2014/main" id="{A49C616E-F637-43D1-8133-2FD8702399CA}"/>
              </a:ext>
            </a:extLst>
          </p:cNvPr>
          <p:cNvCxnSpPr/>
          <p:nvPr/>
        </p:nvCxnSpPr>
        <p:spPr>
          <a:xfrm>
            <a:off x="5773463" y="2856843"/>
            <a:ext cx="13140" cy="269327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97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80112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Calibri Light"/>
                <a:cs typeface="Calibri Light"/>
              </a:rPr>
              <a:t>Outer Joins – Differences Explained</a:t>
            </a:r>
            <a:endParaRPr lang="en-US">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580007"/>
            <a:ext cx="10668000" cy="42566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a:solidFill>
                  <a:schemeClr val="accent5">
                    <a:lumMod val="50000"/>
                  </a:schemeClr>
                </a:solidFill>
                <a:cs typeface="Calibri"/>
              </a:rPr>
              <a:t>In the examples shown, there were two major changes:</a:t>
            </a:r>
          </a:p>
          <a:p>
            <a:pPr marL="0" indent="0">
              <a:buNone/>
              <a:defRPr/>
            </a:pPr>
            <a:endParaRPr lang="en-US" sz="2400">
              <a:solidFill>
                <a:schemeClr val="accent5">
                  <a:lumMod val="50000"/>
                </a:schemeClr>
              </a:solidFill>
              <a:ea typeface="+mn-lt"/>
              <a:cs typeface="+mn-lt"/>
            </a:endParaRPr>
          </a:p>
          <a:p>
            <a:pPr marL="342900" indent="-342900">
              <a:defRPr/>
            </a:pPr>
            <a:r>
              <a:rPr lang="en-US" sz="2400">
                <a:solidFill>
                  <a:schemeClr val="accent5">
                    <a:lumMod val="50000"/>
                  </a:schemeClr>
                </a:solidFill>
                <a:ea typeface="+mn-lt"/>
                <a:cs typeface="+mn-lt"/>
              </a:rPr>
              <a:t>The join definition was changed from inner to left outer, which instructs the server to include all rows from the table on the left side of the join (</a:t>
            </a:r>
            <a:r>
              <a:rPr lang="en-US" sz="2400">
                <a:solidFill>
                  <a:schemeClr val="accent5">
                    <a:lumMod val="50000"/>
                  </a:schemeClr>
                </a:solidFill>
                <a:latin typeface="Courier New"/>
                <a:ea typeface="+mn-lt"/>
                <a:cs typeface="+mn-lt"/>
              </a:rPr>
              <a:t>film</a:t>
            </a:r>
            <a:r>
              <a:rPr lang="en-US" sz="2400">
                <a:solidFill>
                  <a:schemeClr val="accent5">
                    <a:lumMod val="50000"/>
                  </a:schemeClr>
                </a:solidFill>
                <a:ea typeface="+mn-lt"/>
                <a:cs typeface="+mn-lt"/>
              </a:rPr>
              <a:t>, in this case) and then includes columns from the table on the right side of the join (</a:t>
            </a:r>
            <a:r>
              <a:rPr lang="en-US" sz="2400">
                <a:solidFill>
                  <a:schemeClr val="accent5">
                    <a:lumMod val="50000"/>
                  </a:schemeClr>
                </a:solidFill>
                <a:latin typeface="Courier New"/>
                <a:ea typeface="+mn-lt"/>
                <a:cs typeface="+mn-lt"/>
              </a:rPr>
              <a:t>inventory</a:t>
            </a:r>
            <a:r>
              <a:rPr lang="en-US" sz="2400">
                <a:solidFill>
                  <a:schemeClr val="accent5">
                    <a:lumMod val="50000"/>
                  </a:schemeClr>
                </a:solidFill>
                <a:ea typeface="+mn-lt"/>
                <a:cs typeface="+mn-lt"/>
              </a:rPr>
              <a:t>) if the join in successful.</a:t>
            </a:r>
          </a:p>
          <a:p>
            <a:pPr marL="342900" indent="-342900">
              <a:defRPr/>
            </a:pPr>
            <a:r>
              <a:rPr lang="en-US" sz="2400">
                <a:solidFill>
                  <a:schemeClr val="accent5">
                    <a:lumMod val="50000"/>
                  </a:schemeClr>
                </a:solidFill>
                <a:ea typeface="+mn-lt"/>
                <a:cs typeface="+mn-lt"/>
              </a:rPr>
              <a:t>The </a:t>
            </a:r>
            <a:r>
              <a:rPr lang="en-US" sz="2400">
                <a:solidFill>
                  <a:schemeClr val="accent5">
                    <a:lumMod val="50000"/>
                  </a:schemeClr>
                </a:solidFill>
                <a:latin typeface="Courier New"/>
                <a:ea typeface="+mn-lt"/>
                <a:cs typeface="+mn-lt"/>
              </a:rPr>
              <a:t>num_copies</a:t>
            </a:r>
            <a:r>
              <a:rPr lang="en-US" sz="2400">
                <a:solidFill>
                  <a:schemeClr val="accent5">
                    <a:lumMod val="50000"/>
                  </a:schemeClr>
                </a:solidFill>
                <a:ea typeface="+mn-lt"/>
                <a:cs typeface="+mn-lt"/>
              </a:rPr>
              <a:t> column definition was changed from </a:t>
            </a:r>
            <a:r>
              <a:rPr lang="en-US" sz="2400">
                <a:solidFill>
                  <a:schemeClr val="accent5">
                    <a:lumMod val="50000"/>
                  </a:schemeClr>
                </a:solidFill>
                <a:latin typeface="Courier New"/>
                <a:ea typeface="+mn-lt"/>
                <a:cs typeface="+mn-lt"/>
              </a:rPr>
              <a:t>count(*)</a:t>
            </a:r>
            <a:r>
              <a:rPr lang="en-US" sz="2400">
                <a:solidFill>
                  <a:schemeClr val="accent5">
                    <a:lumMod val="50000"/>
                  </a:schemeClr>
                </a:solidFill>
                <a:ea typeface="+mn-lt"/>
                <a:cs typeface="+mn-lt"/>
              </a:rPr>
              <a:t> to </a:t>
            </a:r>
            <a:r>
              <a:rPr lang="en-US" sz="2400">
                <a:solidFill>
                  <a:schemeClr val="accent5">
                    <a:lumMod val="50000"/>
                  </a:schemeClr>
                </a:solidFill>
                <a:latin typeface="Courier New"/>
                <a:ea typeface="+mn-lt"/>
                <a:cs typeface="+mn-lt"/>
              </a:rPr>
              <a:t>count(I.inventory_id)</a:t>
            </a:r>
            <a:r>
              <a:rPr lang="en-US" sz="2400">
                <a:solidFill>
                  <a:schemeClr val="accent5">
                    <a:lumMod val="50000"/>
                  </a:schemeClr>
                </a:solidFill>
                <a:ea typeface="+mn-lt"/>
                <a:cs typeface="+mn-lt"/>
              </a:rPr>
              <a:t>, which will count the number of non-null values of the </a:t>
            </a:r>
            <a:r>
              <a:rPr lang="en-US" sz="2400">
                <a:solidFill>
                  <a:schemeClr val="accent5">
                    <a:lumMod val="50000"/>
                  </a:schemeClr>
                </a:solidFill>
                <a:latin typeface="Courier New"/>
                <a:ea typeface="+mn-lt"/>
                <a:cs typeface="+mn-lt"/>
              </a:rPr>
              <a:t>inventory.inventory_id</a:t>
            </a:r>
            <a:r>
              <a:rPr lang="en-US" sz="2400">
                <a:solidFill>
                  <a:schemeClr val="accent5">
                    <a:lumMod val="50000"/>
                  </a:schemeClr>
                </a:solidFill>
                <a:ea typeface="+mn-lt"/>
                <a:cs typeface="+mn-lt"/>
              </a:rPr>
              <a:t> column.</a:t>
            </a:r>
          </a:p>
          <a:p>
            <a:pPr marL="0" indent="0">
              <a:buNone/>
              <a:defRPr/>
            </a:pPr>
            <a:endParaRPr lang="en-US" sz="2000">
              <a:solidFill>
                <a:srgbClr val="000000"/>
              </a:solidFill>
              <a:ea typeface="+mn-lt"/>
              <a:cs typeface="+mn-lt"/>
            </a:endParaRPr>
          </a:p>
          <a:p>
            <a:pPr>
              <a:defRPr/>
            </a:pPr>
            <a:endParaRPr lang="en-US" sz="2400">
              <a:solidFill>
                <a:srgbClr val="203864"/>
              </a:solidFill>
              <a:cs typeface="Calibri"/>
            </a:endParaRPr>
          </a:p>
        </p:txBody>
      </p:sp>
    </p:spTree>
    <p:extLst>
      <p:ext uri="{BB962C8B-B14F-4D97-AF65-F5344CB8AC3E}">
        <p14:creationId xmlns:p14="http://schemas.microsoft.com/office/powerpoint/2010/main" val="24762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80112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5">
                    <a:lumMod val="50000"/>
                  </a:schemeClr>
                </a:solidFill>
                <a:latin typeface="Calibri Light"/>
                <a:cs typeface="Calibri Light"/>
              </a:rPr>
              <a:t>What else is happening with inner joins</a:t>
            </a:r>
            <a:endParaRPr lang="en-US" dirty="0">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565630"/>
            <a:ext cx="8396377" cy="427106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If you remove the "group by" clause and run an </a:t>
            </a:r>
            <a:r>
              <a:rPr lang="en-US" sz="2400" u="sng" dirty="0">
                <a:solidFill>
                  <a:schemeClr val="accent5">
                    <a:lumMod val="50000"/>
                  </a:schemeClr>
                </a:solidFill>
                <a:cs typeface="Calibri"/>
              </a:rPr>
              <a:t>inner</a:t>
            </a:r>
            <a:r>
              <a:rPr lang="en-US" sz="2400" dirty="0">
                <a:solidFill>
                  <a:schemeClr val="accent5">
                    <a:lumMod val="50000"/>
                  </a:schemeClr>
                </a:solidFill>
                <a:cs typeface="Calibri"/>
              </a:rPr>
              <a:t> join, we can see what is going on in the details.</a:t>
            </a:r>
          </a:p>
          <a:p>
            <a:pPr marL="0" indent="0">
              <a:buNone/>
              <a:defRPr/>
            </a:pPr>
            <a:endParaRPr lang="en-US" sz="2400" dirty="0">
              <a:solidFill>
                <a:schemeClr val="accent5">
                  <a:lumMod val="50000"/>
                </a:schemeClr>
              </a:solidFill>
              <a:ea typeface="+mn-lt"/>
              <a:cs typeface="+mn-lt"/>
            </a:endParaRPr>
          </a:p>
          <a:p>
            <a:pPr marL="0" indent="0">
              <a:buNone/>
              <a:defRPr/>
            </a:pPr>
            <a:r>
              <a:rPr lang="en-US" sz="1900" dirty="0" err="1">
                <a:latin typeface="Courier" pitchFamily="2" charset="0"/>
                <a:ea typeface="+mn-lt"/>
                <a:cs typeface="Courier New" panose="02070309020205020404" pitchFamily="49" charset="0"/>
              </a:rPr>
              <a:t>mysql</a:t>
            </a:r>
            <a:r>
              <a:rPr lang="en-US" sz="1900" dirty="0">
                <a:latin typeface="Courier" pitchFamily="2" charset="0"/>
                <a:ea typeface="+mn-lt"/>
                <a:cs typeface="Courier New" panose="02070309020205020404" pitchFamily="49" charset="0"/>
              </a:rPr>
              <a:t>&gt; SELECT </a:t>
            </a:r>
            <a:r>
              <a:rPr lang="en-US" sz="1900" dirty="0" err="1">
                <a:latin typeface="Courier" pitchFamily="2" charset="0"/>
                <a:ea typeface="+mn-lt"/>
                <a:cs typeface="Courier New" panose="02070309020205020404" pitchFamily="49" charset="0"/>
              </a:rPr>
              <a:t>f.film_id</a:t>
            </a:r>
            <a:r>
              <a:rPr lang="en-US" sz="1900" dirty="0">
                <a:latin typeface="Courier" pitchFamily="2" charset="0"/>
                <a:ea typeface="+mn-lt"/>
                <a:cs typeface="Courier New" panose="02070309020205020404" pitchFamily="49" charset="0"/>
              </a:rPr>
              <a:t>, </a:t>
            </a:r>
            <a:r>
              <a:rPr lang="en-US" sz="1900" dirty="0" err="1">
                <a:latin typeface="Courier" pitchFamily="2" charset="0"/>
                <a:ea typeface="+mn-lt"/>
                <a:cs typeface="Courier New" panose="02070309020205020404" pitchFamily="49" charset="0"/>
              </a:rPr>
              <a:t>f.title</a:t>
            </a:r>
            <a:r>
              <a:rPr lang="en-US" sz="1900" dirty="0">
                <a:latin typeface="Courier" pitchFamily="2" charset="0"/>
                <a:ea typeface="+mn-lt"/>
                <a:cs typeface="Courier New" panose="02070309020205020404" pitchFamily="49" charset="0"/>
              </a:rPr>
              <a:t>,</a:t>
            </a:r>
            <a:br>
              <a:rPr lang="en-US" sz="1900" dirty="0">
                <a:latin typeface="Courier" pitchFamily="2" charset="0"/>
                <a:ea typeface="+mn-lt"/>
                <a:cs typeface="Courier New" panose="02070309020205020404" pitchFamily="49" charset="0"/>
              </a:rPr>
            </a:br>
            <a:r>
              <a:rPr lang="en-US" sz="1900" dirty="0">
                <a:latin typeface="Courier" pitchFamily="2" charset="0"/>
                <a:ea typeface="+mn-lt"/>
                <a:cs typeface="Courier New" panose="02070309020205020404" pitchFamily="49" charset="0"/>
              </a:rPr>
              <a:t>    -&gt; </a:t>
            </a:r>
            <a:r>
              <a:rPr lang="en-US" sz="1900" dirty="0" err="1">
                <a:latin typeface="Courier" pitchFamily="2" charset="0"/>
                <a:ea typeface="+mn-lt"/>
                <a:cs typeface="Courier New" panose="02070309020205020404" pitchFamily="49" charset="0"/>
              </a:rPr>
              <a:t>i.inventory_id</a:t>
            </a:r>
            <a:r>
              <a:rPr lang="en-US" sz="1900" dirty="0">
                <a:latin typeface="Courier" pitchFamily="2" charset="0"/>
                <a:ea typeface="+mn-lt"/>
                <a:cs typeface="Courier New" panose="02070309020205020404" pitchFamily="49" charset="0"/>
              </a:rPr>
              <a:t> </a:t>
            </a:r>
            <a:br>
              <a:rPr lang="en-US" sz="1900" dirty="0">
                <a:latin typeface="Courier" pitchFamily="2" charset="0"/>
                <a:ea typeface="+mn-lt"/>
                <a:cs typeface="Courier New" panose="02070309020205020404" pitchFamily="49" charset="0"/>
              </a:rPr>
            </a:br>
            <a:r>
              <a:rPr lang="en-US" sz="1900" dirty="0">
                <a:latin typeface="Courier" pitchFamily="2" charset="0"/>
                <a:ea typeface="+mn-lt"/>
                <a:cs typeface="Courier New" panose="02070309020205020404" pitchFamily="49" charset="0"/>
              </a:rPr>
              <a:t>    -&gt; FROM film f </a:t>
            </a:r>
            <a:br>
              <a:rPr lang="en-US" sz="1900" dirty="0">
                <a:latin typeface="Courier" pitchFamily="2" charset="0"/>
                <a:ea typeface="+mn-lt"/>
                <a:cs typeface="Courier New" panose="02070309020205020404" pitchFamily="49" charset="0"/>
              </a:rPr>
            </a:br>
            <a:r>
              <a:rPr lang="en-US" sz="1900" dirty="0">
                <a:latin typeface="Courier" pitchFamily="2" charset="0"/>
                <a:ea typeface="+mn-lt"/>
                <a:cs typeface="Courier New" panose="02070309020205020404" pitchFamily="49" charset="0"/>
              </a:rPr>
              <a:t>    -&gt; INNER JOIN inventory </a:t>
            </a:r>
            <a:r>
              <a:rPr lang="en-US" sz="1900" dirty="0" err="1">
                <a:latin typeface="Courier" pitchFamily="2" charset="0"/>
                <a:ea typeface="+mn-lt"/>
                <a:cs typeface="Courier New" panose="02070309020205020404" pitchFamily="49" charset="0"/>
              </a:rPr>
              <a:t>i</a:t>
            </a:r>
            <a:r>
              <a:rPr lang="en-US" sz="1900" dirty="0">
                <a:latin typeface="Courier" pitchFamily="2" charset="0"/>
                <a:ea typeface="+mn-lt"/>
                <a:cs typeface="Courier New" panose="02070309020205020404" pitchFamily="49" charset="0"/>
              </a:rPr>
              <a:t> </a:t>
            </a:r>
            <a:br>
              <a:rPr lang="en-US" sz="1900" dirty="0">
                <a:latin typeface="Courier" pitchFamily="2" charset="0"/>
                <a:ea typeface="+mn-lt"/>
                <a:cs typeface="Courier New" panose="02070309020205020404" pitchFamily="49" charset="0"/>
              </a:rPr>
            </a:br>
            <a:r>
              <a:rPr lang="en-US" sz="1900" dirty="0">
                <a:latin typeface="Courier" pitchFamily="2" charset="0"/>
                <a:ea typeface="+mn-lt"/>
                <a:cs typeface="Courier New" panose="02070309020205020404" pitchFamily="49" charset="0"/>
              </a:rPr>
              <a:t>    -&gt; ON </a:t>
            </a:r>
            <a:r>
              <a:rPr lang="en-US" sz="1900" dirty="0" err="1">
                <a:latin typeface="Courier" pitchFamily="2" charset="0"/>
                <a:ea typeface="+mn-lt"/>
                <a:cs typeface="Courier New" panose="02070309020205020404" pitchFamily="49" charset="0"/>
              </a:rPr>
              <a:t>f.film_id</a:t>
            </a:r>
            <a:r>
              <a:rPr lang="en-US" sz="1900" dirty="0">
                <a:latin typeface="Courier" pitchFamily="2" charset="0"/>
                <a:ea typeface="+mn-lt"/>
                <a:cs typeface="Courier New" panose="02070309020205020404" pitchFamily="49" charset="0"/>
              </a:rPr>
              <a:t> = </a:t>
            </a:r>
            <a:r>
              <a:rPr lang="en-US" sz="1900" dirty="0" err="1">
                <a:latin typeface="Courier" pitchFamily="2" charset="0"/>
                <a:ea typeface="+mn-lt"/>
                <a:cs typeface="Courier New" panose="02070309020205020404" pitchFamily="49" charset="0"/>
              </a:rPr>
              <a:t>i.film_id</a:t>
            </a:r>
            <a:r>
              <a:rPr lang="en-US" sz="1900" dirty="0">
                <a:latin typeface="Courier" pitchFamily="2" charset="0"/>
                <a:ea typeface="+mn-lt"/>
                <a:cs typeface="Courier New" panose="02070309020205020404" pitchFamily="49" charset="0"/>
              </a:rPr>
              <a:t> </a:t>
            </a:r>
            <a:br>
              <a:rPr lang="en-US" sz="1900" dirty="0">
                <a:latin typeface="Courier" pitchFamily="2" charset="0"/>
                <a:ea typeface="+mn-lt"/>
                <a:cs typeface="Courier New" panose="02070309020205020404" pitchFamily="49" charset="0"/>
              </a:rPr>
            </a:br>
            <a:r>
              <a:rPr lang="en-US" sz="1900" dirty="0">
                <a:latin typeface="Courier" pitchFamily="2" charset="0"/>
                <a:ea typeface="+mn-lt"/>
                <a:cs typeface="Courier New" panose="02070309020205020404" pitchFamily="49" charset="0"/>
              </a:rPr>
              <a:t>    -&gt; WHERE </a:t>
            </a:r>
            <a:r>
              <a:rPr lang="en-US" sz="1900" dirty="0" err="1">
                <a:latin typeface="Courier" pitchFamily="2" charset="0"/>
                <a:ea typeface="+mn-lt"/>
                <a:cs typeface="Courier New" panose="02070309020205020404" pitchFamily="49" charset="0"/>
              </a:rPr>
              <a:t>f.film_id</a:t>
            </a:r>
            <a:r>
              <a:rPr lang="en-US" sz="1900" dirty="0">
                <a:latin typeface="Courier" pitchFamily="2" charset="0"/>
                <a:ea typeface="+mn-lt"/>
                <a:cs typeface="Courier New" panose="02070309020205020404" pitchFamily="49" charset="0"/>
              </a:rPr>
              <a:t> BETWEEN 13 and 15;</a:t>
            </a:r>
            <a:r>
              <a:rPr lang="en-US" sz="1900" dirty="0">
                <a:latin typeface="Courier New" panose="02070309020205020404" pitchFamily="49" charset="0"/>
                <a:ea typeface="+mn-lt"/>
                <a:cs typeface="Courier New" panose="02070309020205020404" pitchFamily="49" charset="0"/>
              </a:rPr>
              <a:t> </a:t>
            </a:r>
            <a:endParaRPr lang="en-US" sz="1900" dirty="0">
              <a:latin typeface="Courier New" panose="02070309020205020404" pitchFamily="49" charset="0"/>
              <a:cs typeface="Courier New" panose="02070309020205020404" pitchFamily="49" charset="0"/>
            </a:endParaRPr>
          </a:p>
          <a:p>
            <a:pPr marL="0" indent="0">
              <a:buNone/>
              <a:defRPr/>
            </a:pPr>
            <a:endParaRPr lang="en-US" sz="2400" dirty="0">
              <a:solidFill>
                <a:schemeClr val="accent5">
                  <a:lumMod val="50000"/>
                </a:schemeClr>
              </a:solidFill>
              <a:ea typeface="+mn-lt"/>
              <a:cs typeface="+mn-lt"/>
            </a:endParaRPr>
          </a:p>
          <a:p>
            <a:pPr marL="342900" indent="-342900">
              <a:defRPr/>
            </a:pPr>
            <a:r>
              <a:rPr lang="en-US" sz="2400" dirty="0">
                <a:solidFill>
                  <a:schemeClr val="accent5">
                    <a:lumMod val="50000"/>
                  </a:schemeClr>
                </a:solidFill>
                <a:ea typeface="+mn-lt"/>
                <a:cs typeface="+mn-lt"/>
              </a:rPr>
              <a:t>The results show three copies of </a:t>
            </a:r>
            <a:r>
              <a:rPr lang="en-US" sz="2400" i="1" dirty="0">
                <a:solidFill>
                  <a:schemeClr val="accent5">
                    <a:lumMod val="50000"/>
                  </a:schemeClr>
                </a:solidFill>
                <a:ea typeface="+mn-lt"/>
                <a:cs typeface="+mn-lt"/>
              </a:rPr>
              <a:t>Ali Forever </a:t>
            </a:r>
            <a:r>
              <a:rPr lang="en-US" sz="2400" dirty="0">
                <a:solidFill>
                  <a:schemeClr val="accent5">
                    <a:lumMod val="50000"/>
                  </a:schemeClr>
                </a:solidFill>
                <a:ea typeface="+mn-lt"/>
                <a:cs typeface="+mn-lt"/>
              </a:rPr>
              <a:t>and</a:t>
            </a:r>
            <a:br>
              <a:rPr lang="en-US" sz="2400" dirty="0">
                <a:solidFill>
                  <a:schemeClr val="accent5">
                    <a:lumMod val="50000"/>
                  </a:schemeClr>
                </a:solidFill>
                <a:ea typeface="+mn-lt"/>
                <a:cs typeface="+mn-lt"/>
              </a:rPr>
            </a:br>
            <a:r>
              <a:rPr lang="en-US" sz="2400" dirty="0">
                <a:solidFill>
                  <a:schemeClr val="accent5">
                    <a:lumMod val="50000"/>
                  </a:schemeClr>
                </a:solidFill>
                <a:cs typeface="Calibri"/>
              </a:rPr>
              <a:t>four copies of </a:t>
            </a:r>
            <a:r>
              <a:rPr lang="en-US" sz="2400" i="1" dirty="0">
                <a:solidFill>
                  <a:schemeClr val="accent5">
                    <a:lumMod val="50000"/>
                  </a:schemeClr>
                </a:solidFill>
                <a:cs typeface="Calibri"/>
              </a:rPr>
              <a:t>Alien Center</a:t>
            </a:r>
            <a:r>
              <a:rPr lang="en-US" sz="2400" dirty="0">
                <a:solidFill>
                  <a:schemeClr val="accent5">
                    <a:lumMod val="50000"/>
                  </a:schemeClr>
                </a:solidFill>
                <a:cs typeface="Calibri"/>
              </a:rPr>
              <a:t>.</a:t>
            </a:r>
            <a:endParaRPr lang="en-US" dirty="0">
              <a:solidFill>
                <a:schemeClr val="accent5">
                  <a:lumMod val="50000"/>
                </a:schemeClr>
              </a:solidFill>
              <a:cs typeface="Calibri" panose="020F0502020204030204"/>
            </a:endParaRPr>
          </a:p>
          <a:p>
            <a:pPr marL="342900" indent="-342900">
              <a:defRPr/>
            </a:pPr>
            <a:r>
              <a:rPr lang="en-US" sz="2400" dirty="0">
                <a:solidFill>
                  <a:schemeClr val="accent5">
                    <a:lumMod val="50000"/>
                  </a:schemeClr>
                </a:solidFill>
                <a:ea typeface="+mn-lt"/>
                <a:cs typeface="+mn-lt"/>
              </a:rPr>
              <a:t>The movie </a:t>
            </a:r>
            <a:r>
              <a:rPr lang="en-US" sz="2400" i="1" dirty="0">
                <a:solidFill>
                  <a:schemeClr val="accent5">
                    <a:lumMod val="50000"/>
                  </a:schemeClr>
                </a:solidFill>
                <a:ea typeface="+mn-lt"/>
                <a:cs typeface="+mn-lt"/>
              </a:rPr>
              <a:t>Alice Fantasia </a:t>
            </a:r>
            <a:r>
              <a:rPr lang="en-US" sz="2400" dirty="0">
                <a:solidFill>
                  <a:schemeClr val="accent5">
                    <a:lumMod val="50000"/>
                  </a:schemeClr>
                </a:solidFill>
                <a:ea typeface="+mn-lt"/>
                <a:cs typeface="+mn-lt"/>
              </a:rPr>
              <a:t>does not show up.</a:t>
            </a:r>
          </a:p>
          <a:p>
            <a:pPr marL="342900" indent="-342900">
              <a:defRPr/>
            </a:pPr>
            <a:endParaRPr lang="en-US" sz="2400" dirty="0">
              <a:solidFill>
                <a:srgbClr val="203864"/>
              </a:solidFill>
              <a:ea typeface="+mn-lt"/>
              <a:cs typeface="+mn-lt"/>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graphicFrame>
        <p:nvGraphicFramePr>
          <p:cNvPr id="6" name="Table 5">
            <a:extLst>
              <a:ext uri="{FF2B5EF4-FFF2-40B4-BE49-F238E27FC236}">
                <a16:creationId xmlns:a16="http://schemas.microsoft.com/office/drawing/2014/main" id="{3D12AA3E-AFAC-4FDA-B872-F92FAF9387FA}"/>
              </a:ext>
            </a:extLst>
          </p:cNvPr>
          <p:cNvGraphicFramePr>
            <a:graphicFrameLocks noGrp="1"/>
          </p:cNvGraphicFramePr>
          <p:nvPr>
            <p:extLst>
              <p:ext uri="{D42A27DB-BD31-4B8C-83A1-F6EECF244321}">
                <p14:modId xmlns:p14="http://schemas.microsoft.com/office/powerpoint/2010/main" val="1738376050"/>
              </p:ext>
            </p:extLst>
          </p:nvPr>
        </p:nvGraphicFramePr>
        <p:xfrm>
          <a:off x="7225119" y="2280050"/>
          <a:ext cx="4313187" cy="3231453"/>
        </p:xfrm>
        <a:graphic>
          <a:graphicData uri="http://schemas.openxmlformats.org/drawingml/2006/table">
            <a:tbl>
              <a:tblPr firstRow="1" bandRow="1">
                <a:tableStyleId>{9D7B26C5-4107-4FEC-AEDC-1716B250A1EF}</a:tableStyleId>
              </a:tblPr>
              <a:tblGrid>
                <a:gridCol w="1044464">
                  <a:extLst>
                    <a:ext uri="{9D8B030D-6E8A-4147-A177-3AD203B41FA5}">
                      <a16:colId xmlns:a16="http://schemas.microsoft.com/office/drawing/2014/main" val="1949394848"/>
                    </a:ext>
                  </a:extLst>
                </a:gridCol>
                <a:gridCol w="2086310">
                  <a:extLst>
                    <a:ext uri="{9D8B030D-6E8A-4147-A177-3AD203B41FA5}">
                      <a16:colId xmlns:a16="http://schemas.microsoft.com/office/drawing/2014/main" val="4255782876"/>
                    </a:ext>
                  </a:extLst>
                </a:gridCol>
                <a:gridCol w="1182413">
                  <a:extLst>
                    <a:ext uri="{9D8B030D-6E8A-4147-A177-3AD203B41FA5}">
                      <a16:colId xmlns:a16="http://schemas.microsoft.com/office/drawing/2014/main" val="220893324"/>
                    </a:ext>
                  </a:extLst>
                </a:gridCol>
              </a:tblGrid>
              <a:tr h="454094">
                <a:tc>
                  <a:txBody>
                    <a:bodyPr/>
                    <a:lstStyle/>
                    <a:p>
                      <a:pPr fontAlgn="base"/>
                      <a:r>
                        <a:rPr lang="en-US" sz="1200" dirty="0" err="1">
                          <a:effectLst/>
                        </a:rPr>
                        <a:t>film_id</a:t>
                      </a:r>
                      <a:r>
                        <a:rPr lang="en-US" sz="1200" dirty="0">
                          <a:effectLst/>
                        </a:rPr>
                        <a:t>​</a:t>
                      </a:r>
                    </a:p>
                  </a:txBody>
                  <a:tcPr>
                    <a:solidFill>
                      <a:schemeClr val="bg1"/>
                    </a:solidFill>
                  </a:tcPr>
                </a:tc>
                <a:tc>
                  <a:txBody>
                    <a:bodyPr/>
                    <a:lstStyle/>
                    <a:p>
                      <a:pPr fontAlgn="base"/>
                      <a:r>
                        <a:rPr lang="en-US" sz="1200" dirty="0">
                          <a:effectLst/>
                        </a:rPr>
                        <a:t>title</a:t>
                      </a:r>
                    </a:p>
                  </a:txBody>
                  <a:tcPr>
                    <a:solidFill>
                      <a:schemeClr val="bg1"/>
                    </a:solidFill>
                  </a:tcPr>
                </a:tc>
                <a:tc>
                  <a:txBody>
                    <a:bodyPr/>
                    <a:lstStyle/>
                    <a:p>
                      <a:pPr lvl="0">
                        <a:buNone/>
                      </a:pPr>
                      <a:r>
                        <a:rPr lang="en-US" sz="1200" dirty="0" err="1">
                          <a:effectLst/>
                        </a:rPr>
                        <a:t>Inventory_id</a:t>
                      </a:r>
                    </a:p>
                  </a:txBody>
                  <a:tcPr>
                    <a:solidFill>
                      <a:schemeClr val="bg1"/>
                    </a:solidFill>
                  </a:tcPr>
                </a:tc>
                <a:extLst>
                  <a:ext uri="{0D108BD9-81ED-4DB2-BD59-A6C34878D82A}">
                    <a16:rowId xmlns:a16="http://schemas.microsoft.com/office/drawing/2014/main" val="2513717651"/>
                  </a:ext>
                </a:extLst>
              </a:tr>
              <a:tr h="411852">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68</a:t>
                      </a:r>
                    </a:p>
                  </a:txBody>
                  <a:tcPr>
                    <a:solidFill>
                      <a:schemeClr val="bg1"/>
                    </a:solidFill>
                  </a:tcPr>
                </a:tc>
                <a:extLst>
                  <a:ext uri="{0D108BD9-81ED-4DB2-BD59-A6C34878D82A}">
                    <a16:rowId xmlns:a16="http://schemas.microsoft.com/office/drawing/2014/main" val="2762209713"/>
                  </a:ext>
                </a:extLst>
              </a:tr>
              <a:tr h="390731">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69</a:t>
                      </a:r>
                    </a:p>
                  </a:txBody>
                  <a:tcPr>
                    <a:solidFill>
                      <a:schemeClr val="bg1"/>
                    </a:solidFill>
                  </a:tcPr>
                </a:tc>
                <a:extLst>
                  <a:ext uri="{0D108BD9-81ED-4DB2-BD59-A6C34878D82A}">
                    <a16:rowId xmlns:a16="http://schemas.microsoft.com/office/drawing/2014/main" val="2769241785"/>
                  </a:ext>
                </a:extLst>
              </a:tr>
              <a:tr h="411852">
                <a:tc>
                  <a:txBody>
                    <a:bodyPr/>
                    <a:lstStyle/>
                    <a:p>
                      <a:pPr fontAlgn="base"/>
                      <a:r>
                        <a:rPr lang="en-US" sz="1200" dirty="0">
                          <a:effectLst/>
                        </a:rPr>
                        <a:t>13</a:t>
                      </a:r>
                    </a:p>
                  </a:txBody>
                  <a:tcPr>
                    <a:solidFill>
                      <a:schemeClr val="bg1"/>
                    </a:solidFill>
                  </a:tcPr>
                </a:tc>
                <a:tc>
                  <a:txBody>
                    <a:bodyPr/>
                    <a:lstStyle/>
                    <a:p>
                      <a:pPr fontAlgn="base"/>
                      <a:r>
                        <a:rPr lang="en-US" sz="1200" dirty="0">
                          <a:effectLst/>
                        </a:rPr>
                        <a:t>ALI FOREVER</a:t>
                      </a:r>
                    </a:p>
                  </a:txBody>
                  <a:tcPr>
                    <a:solidFill>
                      <a:schemeClr val="bg1"/>
                    </a:solidFill>
                  </a:tcPr>
                </a:tc>
                <a:tc>
                  <a:txBody>
                    <a:bodyPr/>
                    <a:lstStyle/>
                    <a:p>
                      <a:pPr fontAlgn="base"/>
                      <a:r>
                        <a:rPr lang="en-US" sz="1200" dirty="0">
                          <a:effectLst/>
                        </a:rPr>
                        <a:t>70</a:t>
                      </a:r>
                    </a:p>
                  </a:txBody>
                  <a:tcPr>
                    <a:solidFill>
                      <a:schemeClr val="bg1"/>
                    </a:solidFill>
                  </a:tcPr>
                </a:tc>
                <a:extLst>
                  <a:ext uri="{0D108BD9-81ED-4DB2-BD59-A6C34878D82A}">
                    <a16:rowId xmlns:a16="http://schemas.microsoft.com/office/drawing/2014/main" val="3948940727"/>
                  </a:ext>
                </a:extLst>
              </a:tr>
              <a:tr h="390731">
                <a:tc>
                  <a:txBody>
                    <a:bodyPr/>
                    <a:lstStyle/>
                    <a:p>
                      <a:pPr lvl="0">
                        <a:buNone/>
                      </a:pPr>
                      <a:r>
                        <a:rPr lang="en-US" sz="1200" b="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b="1" dirty="0">
                        <a:effectLst/>
                      </a:endParaRPr>
                    </a:p>
                  </a:txBody>
                  <a:tcPr>
                    <a:solidFill>
                      <a:schemeClr val="bg1"/>
                    </a:solidFill>
                  </a:tcPr>
                </a:tc>
                <a:tc>
                  <a:txBody>
                    <a:bodyPr/>
                    <a:lstStyle/>
                    <a:p>
                      <a:pPr lvl="0">
                        <a:buNone/>
                      </a:pPr>
                      <a:r>
                        <a:rPr lang="en-US" sz="1200" b="1" dirty="0">
                          <a:effectLst/>
                        </a:rPr>
                        <a:t>71</a:t>
                      </a:r>
                    </a:p>
                  </a:txBody>
                  <a:tcPr>
                    <a:solidFill>
                      <a:schemeClr val="bg1"/>
                    </a:solidFill>
                  </a:tcPr>
                </a:tc>
                <a:extLst>
                  <a:ext uri="{0D108BD9-81ED-4DB2-BD59-A6C34878D82A}">
                    <a16:rowId xmlns:a16="http://schemas.microsoft.com/office/drawing/2014/main" val="1743309746"/>
                  </a:ext>
                </a:extLst>
              </a:tr>
              <a:tr h="390731">
                <a:tc>
                  <a:txBody>
                    <a:bodyPr/>
                    <a:lstStyle/>
                    <a:p>
                      <a:pPr fontAlgn="base"/>
                      <a:r>
                        <a:rPr lang="en-US" sz="1200" dirty="0">
                          <a:effectLst/>
                        </a:rPr>
                        <a:t>15</a:t>
                      </a:r>
                    </a:p>
                  </a:txBody>
                  <a:tcPr>
                    <a:solidFill>
                      <a:schemeClr val="bg1"/>
                    </a:solidFill>
                  </a:tcPr>
                </a:tc>
                <a:tc>
                  <a:txBody>
                    <a:bodyPr/>
                    <a:lstStyle/>
                    <a:p>
                      <a:pPr fontAlgn="base"/>
                      <a:r>
                        <a:rPr lang="en-US" sz="1200" dirty="0">
                          <a:effectLst/>
                        </a:rPr>
                        <a:t>ALIEN CENTER</a:t>
                      </a:r>
                    </a:p>
                  </a:txBody>
                  <a:tcPr>
                    <a:solidFill>
                      <a:schemeClr val="bg1"/>
                    </a:solidFill>
                  </a:tcPr>
                </a:tc>
                <a:tc>
                  <a:txBody>
                    <a:bodyPr/>
                    <a:lstStyle/>
                    <a:p>
                      <a:pPr fontAlgn="base"/>
                      <a:r>
                        <a:rPr lang="en-US" sz="1200" dirty="0">
                          <a:effectLst/>
                        </a:rPr>
                        <a:t>72</a:t>
                      </a:r>
                    </a:p>
                  </a:txBody>
                  <a:tcPr>
                    <a:solidFill>
                      <a:schemeClr val="bg1"/>
                    </a:solidFill>
                  </a:tcPr>
                </a:tc>
                <a:extLst>
                  <a:ext uri="{0D108BD9-81ED-4DB2-BD59-A6C34878D82A}">
                    <a16:rowId xmlns:a16="http://schemas.microsoft.com/office/drawing/2014/main" val="2479067879"/>
                  </a:ext>
                </a:extLst>
              </a:tr>
              <a:tr h="390731">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73</a:t>
                      </a:r>
                    </a:p>
                  </a:txBody>
                  <a:tcPr>
                    <a:solidFill>
                      <a:schemeClr val="bg1"/>
                    </a:solidFill>
                  </a:tcPr>
                </a:tc>
                <a:extLst>
                  <a:ext uri="{0D108BD9-81ED-4DB2-BD59-A6C34878D82A}">
                    <a16:rowId xmlns:a16="http://schemas.microsoft.com/office/drawing/2014/main" val="2397266483"/>
                  </a:ext>
                </a:extLst>
              </a:tr>
              <a:tr h="390731">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74</a:t>
                      </a:r>
                    </a:p>
                  </a:txBody>
                  <a:tcPr>
                    <a:solidFill>
                      <a:schemeClr val="bg1"/>
                    </a:solidFill>
                  </a:tcPr>
                </a:tc>
                <a:extLst>
                  <a:ext uri="{0D108BD9-81ED-4DB2-BD59-A6C34878D82A}">
                    <a16:rowId xmlns:a16="http://schemas.microsoft.com/office/drawing/2014/main" val="1440920213"/>
                  </a:ext>
                </a:extLst>
              </a:tr>
            </a:tbl>
          </a:graphicData>
        </a:graphic>
      </p:graphicFrame>
    </p:spTree>
    <p:extLst>
      <p:ext uri="{BB962C8B-B14F-4D97-AF65-F5344CB8AC3E}">
        <p14:creationId xmlns:p14="http://schemas.microsoft.com/office/powerpoint/2010/main" val="331670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80112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5">
                    <a:lumMod val="50000"/>
                  </a:schemeClr>
                </a:solidFill>
                <a:latin typeface="Calibri Light"/>
                <a:cs typeface="Calibri Light"/>
              </a:rPr>
              <a:t>What else is happening with outer joins</a:t>
            </a:r>
            <a:endParaRPr lang="en-US" dirty="0">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565630"/>
            <a:ext cx="10682377" cy="441484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dirty="0">
                <a:solidFill>
                  <a:schemeClr val="accent5">
                    <a:lumMod val="50000"/>
                  </a:schemeClr>
                </a:solidFill>
                <a:cs typeface="Calibri"/>
              </a:rPr>
              <a:t>Let's do the same running an </a:t>
            </a:r>
            <a:r>
              <a:rPr lang="en-US" sz="2400" u="sng" dirty="0">
                <a:solidFill>
                  <a:schemeClr val="accent5">
                    <a:lumMod val="50000"/>
                  </a:schemeClr>
                </a:solidFill>
                <a:cs typeface="Calibri"/>
              </a:rPr>
              <a:t>outer</a:t>
            </a:r>
            <a:r>
              <a:rPr lang="en-US" sz="2400" dirty="0">
                <a:solidFill>
                  <a:schemeClr val="accent5">
                    <a:lumMod val="50000"/>
                  </a:schemeClr>
                </a:solidFill>
                <a:cs typeface="Calibri"/>
              </a:rPr>
              <a:t> join.</a:t>
            </a:r>
          </a:p>
          <a:p>
            <a:pPr marL="0" indent="0">
              <a:buNone/>
              <a:defRPr/>
            </a:pPr>
            <a:br>
              <a:rPr lang="en-US" sz="1800" dirty="0">
                <a:latin typeface="Courier" pitchFamily="2" charset="0"/>
                <a:ea typeface="+mn-lt"/>
                <a:cs typeface="+mn-lt"/>
              </a:rPr>
            </a:br>
            <a:r>
              <a:rPr lang="en-US" sz="1800" dirty="0" err="1">
                <a:latin typeface="Courier" pitchFamily="2" charset="0"/>
                <a:ea typeface="+mn-lt"/>
                <a:cs typeface="+mn-lt"/>
              </a:rPr>
              <a:t>mysql</a:t>
            </a:r>
            <a:r>
              <a:rPr lang="en-US" sz="1800" dirty="0">
                <a:latin typeface="Courier" pitchFamily="2" charset="0"/>
                <a:ea typeface="+mn-lt"/>
                <a:cs typeface="+mn-lt"/>
              </a:rPr>
              <a:t>&gt; SELECT </a:t>
            </a:r>
            <a:r>
              <a:rPr lang="en-US" sz="1800" dirty="0" err="1">
                <a:latin typeface="Courier" pitchFamily="2" charset="0"/>
                <a:ea typeface="+mn-lt"/>
                <a:cs typeface="+mn-lt"/>
              </a:rPr>
              <a:t>f.film_id</a:t>
            </a:r>
            <a:r>
              <a:rPr lang="en-US" sz="1800" dirty="0">
                <a:latin typeface="Courier" pitchFamily="2" charset="0"/>
                <a:ea typeface="+mn-lt"/>
                <a:cs typeface="+mn-lt"/>
              </a:rPr>
              <a:t>, </a:t>
            </a:r>
            <a:r>
              <a:rPr lang="en-US" sz="1800" dirty="0" err="1">
                <a:latin typeface="Courier" pitchFamily="2" charset="0"/>
                <a:ea typeface="+mn-lt"/>
                <a:cs typeface="+mn-lt"/>
              </a:rPr>
              <a:t>f.title</a:t>
            </a:r>
            <a:r>
              <a:rPr lang="en-US" sz="1800" dirty="0">
                <a:latin typeface="Courier" pitchFamily="2" charset="0"/>
                <a:ea typeface="+mn-lt"/>
                <a:cs typeface="+mn-lt"/>
              </a:rPr>
              <a:t>,</a:t>
            </a:r>
            <a:br>
              <a:rPr lang="en-US" sz="1800" dirty="0">
                <a:latin typeface="Courier" pitchFamily="2" charset="0"/>
                <a:ea typeface="+mn-lt"/>
                <a:cs typeface="+mn-lt"/>
              </a:rPr>
            </a:br>
            <a:r>
              <a:rPr lang="en-US" sz="1800" dirty="0">
                <a:latin typeface="Courier" pitchFamily="2" charset="0"/>
                <a:ea typeface="+mn-lt"/>
                <a:cs typeface="+mn-lt"/>
              </a:rPr>
              <a:t>    -&gt; </a:t>
            </a:r>
            <a:r>
              <a:rPr lang="en-US" sz="1800" dirty="0" err="1">
                <a:latin typeface="Courier" pitchFamily="2" charset="0"/>
                <a:ea typeface="+mn-lt"/>
                <a:cs typeface="+mn-lt"/>
              </a:rPr>
              <a:t>i.invenory_id</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FROM film f </a:t>
            </a:r>
            <a:br>
              <a:rPr lang="en-US" sz="1800" dirty="0">
                <a:latin typeface="Courier" pitchFamily="2" charset="0"/>
                <a:ea typeface="+mn-lt"/>
                <a:cs typeface="+mn-lt"/>
              </a:rPr>
            </a:br>
            <a:r>
              <a:rPr lang="en-US" sz="1800" dirty="0">
                <a:latin typeface="Courier" pitchFamily="2" charset="0"/>
                <a:ea typeface="+mn-lt"/>
                <a:cs typeface="+mn-lt"/>
              </a:rPr>
              <a:t>    -&gt; </a:t>
            </a:r>
            <a:r>
              <a:rPr lang="en-US" sz="1800" b="1" dirty="0">
                <a:latin typeface="Courier" pitchFamily="2" charset="0"/>
                <a:ea typeface="+mn-lt"/>
                <a:cs typeface="+mn-lt"/>
              </a:rPr>
              <a:t>LEFT OUTER JOIN</a:t>
            </a:r>
            <a:r>
              <a:rPr lang="en-US" sz="1800" dirty="0">
                <a:latin typeface="Courier" pitchFamily="2" charset="0"/>
                <a:ea typeface="+mn-lt"/>
                <a:cs typeface="+mn-lt"/>
              </a:rPr>
              <a:t> inventory </a:t>
            </a:r>
            <a:r>
              <a:rPr lang="en-US" sz="1800" dirty="0" err="1">
                <a:latin typeface="Courier" pitchFamily="2" charset="0"/>
                <a:ea typeface="+mn-lt"/>
                <a:cs typeface="+mn-lt"/>
              </a:rPr>
              <a:t>i</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ON </a:t>
            </a:r>
            <a:r>
              <a:rPr lang="en-US" sz="1800" dirty="0" err="1">
                <a:latin typeface="Courier" pitchFamily="2" charset="0"/>
                <a:ea typeface="+mn-lt"/>
                <a:cs typeface="+mn-lt"/>
              </a:rPr>
              <a:t>f.film_id</a:t>
            </a:r>
            <a:r>
              <a:rPr lang="en-US" sz="1800" dirty="0">
                <a:latin typeface="Courier" pitchFamily="2" charset="0"/>
                <a:ea typeface="+mn-lt"/>
                <a:cs typeface="+mn-lt"/>
              </a:rPr>
              <a:t> = </a:t>
            </a:r>
            <a:r>
              <a:rPr lang="en-US" sz="1800" dirty="0" err="1">
                <a:latin typeface="Courier" pitchFamily="2" charset="0"/>
                <a:ea typeface="+mn-lt"/>
                <a:cs typeface="+mn-lt"/>
              </a:rPr>
              <a:t>i.film_id</a:t>
            </a:r>
            <a:r>
              <a:rPr lang="en-US" sz="1800" dirty="0">
                <a:latin typeface="Courier" pitchFamily="2" charset="0"/>
                <a:ea typeface="+mn-lt"/>
                <a:cs typeface="+mn-lt"/>
              </a:rPr>
              <a:t> </a:t>
            </a:r>
            <a:br>
              <a:rPr lang="en-US" sz="1800" dirty="0">
                <a:latin typeface="Courier" pitchFamily="2" charset="0"/>
                <a:ea typeface="+mn-lt"/>
                <a:cs typeface="+mn-lt"/>
              </a:rPr>
            </a:br>
            <a:r>
              <a:rPr lang="en-US" sz="1800" dirty="0">
                <a:latin typeface="Courier" pitchFamily="2" charset="0"/>
                <a:ea typeface="+mn-lt"/>
                <a:cs typeface="+mn-lt"/>
              </a:rPr>
              <a:t>    -&gt; WHERE </a:t>
            </a:r>
            <a:r>
              <a:rPr lang="en-US" sz="1800" dirty="0" err="1">
                <a:latin typeface="Courier" pitchFamily="2" charset="0"/>
                <a:ea typeface="+mn-lt"/>
                <a:cs typeface="+mn-lt"/>
              </a:rPr>
              <a:t>f.film_id</a:t>
            </a:r>
            <a:r>
              <a:rPr lang="en-US" sz="1800" dirty="0">
                <a:latin typeface="Courier" pitchFamily="2" charset="0"/>
                <a:ea typeface="+mn-lt"/>
                <a:cs typeface="+mn-lt"/>
              </a:rPr>
              <a:t> BETWEEN 13 and 15; </a:t>
            </a:r>
            <a:endParaRPr lang="en-US" sz="1800" dirty="0">
              <a:latin typeface="Courier" pitchFamily="2" charset="0"/>
            </a:endParaRPr>
          </a:p>
          <a:p>
            <a:pPr marL="0" indent="0">
              <a:buNone/>
              <a:defRPr/>
            </a:pPr>
            <a:endParaRPr lang="en-US" sz="2400" dirty="0">
              <a:solidFill>
                <a:schemeClr val="accent5">
                  <a:lumMod val="50000"/>
                </a:schemeClr>
              </a:solidFill>
              <a:ea typeface="+mn-lt"/>
              <a:cs typeface="+mn-lt"/>
            </a:endParaRPr>
          </a:p>
          <a:p>
            <a:pPr marL="342900" indent="-342900">
              <a:defRPr/>
            </a:pPr>
            <a:r>
              <a:rPr lang="en-US" sz="2400" dirty="0">
                <a:solidFill>
                  <a:schemeClr val="accent5">
                    <a:lumMod val="50000"/>
                  </a:schemeClr>
                </a:solidFill>
                <a:ea typeface="+mn-lt"/>
                <a:cs typeface="+mn-lt"/>
              </a:rPr>
              <a:t>The results show three copies of </a:t>
            </a:r>
            <a:r>
              <a:rPr lang="en-US" sz="2400" i="1" dirty="0">
                <a:solidFill>
                  <a:schemeClr val="accent5">
                    <a:lumMod val="50000"/>
                  </a:schemeClr>
                </a:solidFill>
                <a:ea typeface="+mn-lt"/>
                <a:cs typeface="+mn-lt"/>
              </a:rPr>
              <a:t>Ali Forever, </a:t>
            </a:r>
            <a:br>
              <a:rPr lang="en-US" sz="2400" i="1" dirty="0">
                <a:solidFill>
                  <a:schemeClr val="accent5">
                    <a:lumMod val="50000"/>
                  </a:schemeClr>
                </a:solidFill>
                <a:ea typeface="+mn-lt"/>
                <a:cs typeface="+mn-lt"/>
              </a:rPr>
            </a:br>
            <a:r>
              <a:rPr lang="en-US" sz="2400" dirty="0">
                <a:solidFill>
                  <a:schemeClr val="accent5">
                    <a:lumMod val="50000"/>
                  </a:schemeClr>
                </a:solidFill>
                <a:ea typeface="+mn-lt"/>
                <a:cs typeface="+mn-lt"/>
              </a:rPr>
              <a:t>a null entry for </a:t>
            </a:r>
            <a:r>
              <a:rPr lang="en-US" sz="2400" i="1" dirty="0">
                <a:solidFill>
                  <a:schemeClr val="accent5">
                    <a:lumMod val="50000"/>
                  </a:schemeClr>
                </a:solidFill>
                <a:ea typeface="+mn-lt"/>
                <a:cs typeface="+mn-lt"/>
              </a:rPr>
              <a:t>Alice Fantasia</a:t>
            </a:r>
            <a:r>
              <a:rPr lang="en-US" sz="2400" dirty="0">
                <a:solidFill>
                  <a:schemeClr val="accent5">
                    <a:lumMod val="50000"/>
                  </a:schemeClr>
                </a:solidFill>
                <a:ea typeface="+mn-lt"/>
                <a:cs typeface="+mn-lt"/>
              </a:rPr>
              <a:t>,</a:t>
            </a:r>
            <a:r>
              <a:rPr lang="en-US" sz="2400" i="1" dirty="0">
                <a:solidFill>
                  <a:schemeClr val="accent5">
                    <a:lumMod val="50000"/>
                  </a:schemeClr>
                </a:solidFill>
                <a:ea typeface="+mn-lt"/>
                <a:cs typeface="+mn-lt"/>
              </a:rPr>
              <a:t> </a:t>
            </a:r>
            <a:r>
              <a:rPr lang="en-US" sz="2400" dirty="0">
                <a:solidFill>
                  <a:schemeClr val="accent5">
                    <a:lumMod val="50000"/>
                  </a:schemeClr>
                </a:solidFill>
                <a:ea typeface="+mn-lt"/>
                <a:cs typeface="+mn-lt"/>
              </a:rPr>
              <a:t>and</a:t>
            </a:r>
            <a:br>
              <a:rPr lang="en-US" sz="2400" dirty="0">
                <a:solidFill>
                  <a:schemeClr val="accent5">
                    <a:lumMod val="50000"/>
                  </a:schemeClr>
                </a:solidFill>
                <a:ea typeface="+mn-lt"/>
                <a:cs typeface="+mn-lt"/>
              </a:rPr>
            </a:br>
            <a:r>
              <a:rPr lang="en-US" sz="2400" dirty="0">
                <a:solidFill>
                  <a:schemeClr val="accent5">
                    <a:lumMod val="50000"/>
                  </a:schemeClr>
                </a:solidFill>
                <a:cs typeface="Calibri"/>
              </a:rPr>
              <a:t>four copies of </a:t>
            </a:r>
            <a:r>
              <a:rPr lang="en-US" sz="2400" i="1" dirty="0">
                <a:solidFill>
                  <a:schemeClr val="accent5">
                    <a:lumMod val="50000"/>
                  </a:schemeClr>
                </a:solidFill>
                <a:cs typeface="Calibri"/>
              </a:rPr>
              <a:t>Alien Center</a:t>
            </a:r>
            <a:r>
              <a:rPr lang="en-US" sz="2400" dirty="0">
                <a:solidFill>
                  <a:schemeClr val="accent5">
                    <a:lumMod val="50000"/>
                  </a:schemeClr>
                </a:solidFill>
                <a:cs typeface="Calibri"/>
              </a:rPr>
              <a:t>.</a:t>
            </a:r>
            <a:endParaRPr lang="en-US" dirty="0">
              <a:solidFill>
                <a:schemeClr val="accent5">
                  <a:lumMod val="50000"/>
                </a:schemeClr>
              </a:solidFill>
              <a:cs typeface="Calibri" panose="020F0502020204030204"/>
            </a:endParaRPr>
          </a:p>
          <a:p>
            <a:pPr marL="342900" indent="-342900">
              <a:defRPr/>
            </a:pPr>
            <a:r>
              <a:rPr lang="en-US" sz="2400" dirty="0">
                <a:solidFill>
                  <a:schemeClr val="accent5">
                    <a:lumMod val="50000"/>
                  </a:schemeClr>
                </a:solidFill>
                <a:ea typeface="+mn-lt"/>
                <a:cs typeface="+mn-lt"/>
              </a:rPr>
              <a:t>An outer join adds column values </a:t>
            </a:r>
            <a:br>
              <a:rPr lang="en-US" sz="2400" dirty="0">
                <a:solidFill>
                  <a:schemeClr val="accent5">
                    <a:lumMod val="50000"/>
                  </a:schemeClr>
                </a:solidFill>
                <a:ea typeface="+mn-lt"/>
                <a:cs typeface="+mn-lt"/>
              </a:rPr>
            </a:br>
            <a:r>
              <a:rPr lang="en-US" sz="2400" dirty="0">
                <a:solidFill>
                  <a:schemeClr val="accent5">
                    <a:lumMod val="50000"/>
                  </a:schemeClr>
                </a:solidFill>
                <a:ea typeface="+mn-lt"/>
                <a:cs typeface="+mn-lt"/>
              </a:rPr>
              <a:t>without row restrictions.</a:t>
            </a:r>
          </a:p>
          <a:p>
            <a:pPr marL="342900" indent="-342900">
              <a:defRPr/>
            </a:pPr>
            <a:endParaRPr lang="en-US" sz="2400" dirty="0">
              <a:solidFill>
                <a:srgbClr val="203864"/>
              </a:solidFill>
              <a:ea typeface="+mn-lt"/>
              <a:cs typeface="+mn-lt"/>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graphicFrame>
        <p:nvGraphicFramePr>
          <p:cNvPr id="6" name="Table 5">
            <a:extLst>
              <a:ext uri="{FF2B5EF4-FFF2-40B4-BE49-F238E27FC236}">
                <a16:creationId xmlns:a16="http://schemas.microsoft.com/office/drawing/2014/main" id="{3D12AA3E-AFAC-4FDA-B872-F92FAF9387FA}"/>
              </a:ext>
            </a:extLst>
          </p:cNvPr>
          <p:cNvGraphicFramePr>
            <a:graphicFrameLocks noGrp="1"/>
          </p:cNvGraphicFramePr>
          <p:nvPr>
            <p:extLst>
              <p:ext uri="{D42A27DB-BD31-4B8C-83A1-F6EECF244321}">
                <p14:modId xmlns:p14="http://schemas.microsoft.com/office/powerpoint/2010/main" val="4211261111"/>
              </p:ext>
            </p:extLst>
          </p:nvPr>
        </p:nvGraphicFramePr>
        <p:xfrm>
          <a:off x="7483912" y="2538842"/>
          <a:ext cx="4313187" cy="3643304"/>
        </p:xfrm>
        <a:graphic>
          <a:graphicData uri="http://schemas.openxmlformats.org/drawingml/2006/table">
            <a:tbl>
              <a:tblPr firstRow="1" bandRow="1">
                <a:tableStyleId>{9D7B26C5-4107-4FEC-AEDC-1716B250A1EF}</a:tableStyleId>
              </a:tblPr>
              <a:tblGrid>
                <a:gridCol w="1044464">
                  <a:extLst>
                    <a:ext uri="{9D8B030D-6E8A-4147-A177-3AD203B41FA5}">
                      <a16:colId xmlns:a16="http://schemas.microsoft.com/office/drawing/2014/main" val="1949394848"/>
                    </a:ext>
                  </a:extLst>
                </a:gridCol>
                <a:gridCol w="2086310">
                  <a:extLst>
                    <a:ext uri="{9D8B030D-6E8A-4147-A177-3AD203B41FA5}">
                      <a16:colId xmlns:a16="http://schemas.microsoft.com/office/drawing/2014/main" val="4255782876"/>
                    </a:ext>
                  </a:extLst>
                </a:gridCol>
                <a:gridCol w="1182413">
                  <a:extLst>
                    <a:ext uri="{9D8B030D-6E8A-4147-A177-3AD203B41FA5}">
                      <a16:colId xmlns:a16="http://schemas.microsoft.com/office/drawing/2014/main" val="220893324"/>
                    </a:ext>
                  </a:extLst>
                </a:gridCol>
              </a:tblGrid>
              <a:tr h="454094">
                <a:tc>
                  <a:txBody>
                    <a:bodyPr/>
                    <a:lstStyle/>
                    <a:p>
                      <a:pPr fontAlgn="base"/>
                      <a:r>
                        <a:rPr lang="en-US" sz="1200" dirty="0" err="1">
                          <a:effectLst/>
                        </a:rPr>
                        <a:t>film_id</a:t>
                      </a:r>
                      <a:r>
                        <a:rPr lang="en-US" sz="1200" dirty="0">
                          <a:effectLst/>
                        </a:rPr>
                        <a:t>​</a:t>
                      </a:r>
                    </a:p>
                  </a:txBody>
                  <a:tcPr>
                    <a:solidFill>
                      <a:schemeClr val="bg1"/>
                    </a:solidFill>
                  </a:tcPr>
                </a:tc>
                <a:tc>
                  <a:txBody>
                    <a:bodyPr/>
                    <a:lstStyle/>
                    <a:p>
                      <a:pPr fontAlgn="base"/>
                      <a:r>
                        <a:rPr lang="en-US" sz="1200" dirty="0">
                          <a:effectLst/>
                        </a:rPr>
                        <a:t>title</a:t>
                      </a:r>
                    </a:p>
                  </a:txBody>
                  <a:tcPr>
                    <a:solidFill>
                      <a:schemeClr val="bg1"/>
                    </a:solidFill>
                  </a:tcPr>
                </a:tc>
                <a:tc>
                  <a:txBody>
                    <a:bodyPr/>
                    <a:lstStyle/>
                    <a:p>
                      <a:pPr lvl="0">
                        <a:buNone/>
                      </a:pPr>
                      <a:r>
                        <a:rPr lang="en-US" sz="1200" dirty="0" err="1">
                          <a:effectLst/>
                        </a:rPr>
                        <a:t>Inventory_id</a:t>
                      </a:r>
                    </a:p>
                  </a:txBody>
                  <a:tcPr>
                    <a:solidFill>
                      <a:schemeClr val="bg1"/>
                    </a:solidFill>
                  </a:tcPr>
                </a:tc>
                <a:extLst>
                  <a:ext uri="{0D108BD9-81ED-4DB2-BD59-A6C34878D82A}">
                    <a16:rowId xmlns:a16="http://schemas.microsoft.com/office/drawing/2014/main" val="2513717651"/>
                  </a:ext>
                </a:extLst>
              </a:tr>
              <a:tr h="411852">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68</a:t>
                      </a:r>
                    </a:p>
                  </a:txBody>
                  <a:tcPr>
                    <a:solidFill>
                      <a:schemeClr val="bg1"/>
                    </a:solidFill>
                  </a:tcPr>
                </a:tc>
                <a:extLst>
                  <a:ext uri="{0D108BD9-81ED-4DB2-BD59-A6C34878D82A}">
                    <a16:rowId xmlns:a16="http://schemas.microsoft.com/office/drawing/2014/main" val="2762209713"/>
                  </a:ext>
                </a:extLst>
              </a:tr>
              <a:tr h="390731">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69</a:t>
                      </a:r>
                    </a:p>
                  </a:txBody>
                  <a:tcPr>
                    <a:solidFill>
                      <a:schemeClr val="bg1"/>
                    </a:solidFill>
                  </a:tcPr>
                </a:tc>
                <a:extLst>
                  <a:ext uri="{0D108BD9-81ED-4DB2-BD59-A6C34878D82A}">
                    <a16:rowId xmlns:a16="http://schemas.microsoft.com/office/drawing/2014/main" val="2769241785"/>
                  </a:ext>
                </a:extLst>
              </a:tr>
              <a:tr h="411852">
                <a:tc>
                  <a:txBody>
                    <a:bodyPr/>
                    <a:lstStyle/>
                    <a:p>
                      <a:pPr fontAlgn="base"/>
                      <a:r>
                        <a:rPr lang="en-US" sz="1200" dirty="0">
                          <a:effectLst/>
                        </a:rPr>
                        <a:t>13</a:t>
                      </a:r>
                    </a:p>
                  </a:txBody>
                  <a:tcPr>
                    <a:solidFill>
                      <a:schemeClr val="bg1"/>
                    </a:solidFill>
                  </a:tcPr>
                </a:tc>
                <a:tc>
                  <a:txBody>
                    <a:bodyPr/>
                    <a:lstStyle/>
                    <a:p>
                      <a:pPr fontAlgn="base"/>
                      <a:r>
                        <a:rPr lang="en-US" sz="1200" dirty="0">
                          <a:effectLst/>
                        </a:rPr>
                        <a:t>ALI FOREVER</a:t>
                      </a:r>
                    </a:p>
                  </a:txBody>
                  <a:tcPr>
                    <a:solidFill>
                      <a:schemeClr val="bg1"/>
                    </a:solidFill>
                  </a:tcPr>
                </a:tc>
                <a:tc>
                  <a:txBody>
                    <a:bodyPr/>
                    <a:lstStyle/>
                    <a:p>
                      <a:pPr fontAlgn="base"/>
                      <a:r>
                        <a:rPr lang="en-US" sz="1200" dirty="0">
                          <a:effectLst/>
                        </a:rPr>
                        <a:t>70</a:t>
                      </a:r>
                    </a:p>
                  </a:txBody>
                  <a:tcPr>
                    <a:solidFill>
                      <a:schemeClr val="bg1"/>
                    </a:solidFill>
                  </a:tcPr>
                </a:tc>
                <a:extLst>
                  <a:ext uri="{0D108BD9-81ED-4DB2-BD59-A6C34878D82A}">
                    <a16:rowId xmlns:a16="http://schemas.microsoft.com/office/drawing/2014/main" val="3948940727"/>
                  </a:ext>
                </a:extLst>
              </a:tr>
              <a:tr h="411851">
                <a:tc>
                  <a:txBody>
                    <a:bodyPr/>
                    <a:lstStyle/>
                    <a:p>
                      <a:pPr lvl="0">
                        <a:buNone/>
                      </a:pPr>
                      <a:r>
                        <a:rPr lang="en-US" sz="1200" dirty="0">
                          <a:effectLst/>
                        </a:rPr>
                        <a:t>14</a:t>
                      </a:r>
                    </a:p>
                  </a:txBody>
                  <a:tcPr>
                    <a:solidFill>
                      <a:schemeClr val="bg1"/>
                    </a:solidFill>
                  </a:tcPr>
                </a:tc>
                <a:tc>
                  <a:txBody>
                    <a:bodyPr/>
                    <a:lstStyle/>
                    <a:p>
                      <a:pPr lvl="0">
                        <a:buNone/>
                      </a:pPr>
                      <a:r>
                        <a:rPr lang="en-US" sz="1200" dirty="0">
                          <a:effectLst/>
                        </a:rPr>
                        <a:t>ALICE FANTASIA</a:t>
                      </a:r>
                    </a:p>
                  </a:txBody>
                  <a:tcPr>
                    <a:solidFill>
                      <a:schemeClr val="bg1"/>
                    </a:solidFill>
                  </a:tcPr>
                </a:tc>
                <a:tc>
                  <a:txBody>
                    <a:bodyPr/>
                    <a:lstStyle/>
                    <a:p>
                      <a:pPr lvl="0">
                        <a:buNone/>
                      </a:pPr>
                      <a:r>
                        <a:rPr lang="en-US" sz="1200" dirty="0">
                          <a:effectLst/>
                        </a:rPr>
                        <a:t>NULL</a:t>
                      </a:r>
                    </a:p>
                  </a:txBody>
                  <a:tcPr>
                    <a:solidFill>
                      <a:schemeClr val="bg1"/>
                    </a:solidFill>
                  </a:tcPr>
                </a:tc>
                <a:extLst>
                  <a:ext uri="{0D108BD9-81ED-4DB2-BD59-A6C34878D82A}">
                    <a16:rowId xmlns:a16="http://schemas.microsoft.com/office/drawing/2014/main" val="1458366805"/>
                  </a:ext>
                </a:extLst>
              </a:tr>
              <a:tr h="390731">
                <a:tc>
                  <a:txBody>
                    <a:bodyPr/>
                    <a:lstStyle/>
                    <a:p>
                      <a:pPr lvl="0">
                        <a:buNone/>
                      </a:pPr>
                      <a:r>
                        <a:rPr lang="en-US" sz="1200" b="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b="1" dirty="0">
                        <a:effectLst/>
                      </a:endParaRPr>
                    </a:p>
                  </a:txBody>
                  <a:tcPr>
                    <a:solidFill>
                      <a:schemeClr val="bg1"/>
                    </a:solidFill>
                  </a:tcPr>
                </a:tc>
                <a:tc>
                  <a:txBody>
                    <a:bodyPr/>
                    <a:lstStyle/>
                    <a:p>
                      <a:pPr lvl="0">
                        <a:buNone/>
                      </a:pPr>
                      <a:r>
                        <a:rPr lang="en-US" sz="1200" b="1" dirty="0">
                          <a:effectLst/>
                        </a:rPr>
                        <a:t>71</a:t>
                      </a:r>
                    </a:p>
                  </a:txBody>
                  <a:tcPr>
                    <a:solidFill>
                      <a:schemeClr val="bg1"/>
                    </a:solidFill>
                  </a:tcPr>
                </a:tc>
                <a:extLst>
                  <a:ext uri="{0D108BD9-81ED-4DB2-BD59-A6C34878D82A}">
                    <a16:rowId xmlns:a16="http://schemas.microsoft.com/office/drawing/2014/main" val="1743309746"/>
                  </a:ext>
                </a:extLst>
              </a:tr>
              <a:tr h="390731">
                <a:tc>
                  <a:txBody>
                    <a:bodyPr/>
                    <a:lstStyle/>
                    <a:p>
                      <a:pPr fontAlgn="base"/>
                      <a:r>
                        <a:rPr lang="en-US" sz="1200" dirty="0">
                          <a:effectLst/>
                        </a:rPr>
                        <a:t>15</a:t>
                      </a:r>
                    </a:p>
                  </a:txBody>
                  <a:tcPr>
                    <a:solidFill>
                      <a:schemeClr val="bg1"/>
                    </a:solidFill>
                  </a:tcPr>
                </a:tc>
                <a:tc>
                  <a:txBody>
                    <a:bodyPr/>
                    <a:lstStyle/>
                    <a:p>
                      <a:pPr fontAlgn="base"/>
                      <a:r>
                        <a:rPr lang="en-US" sz="1200" dirty="0">
                          <a:effectLst/>
                        </a:rPr>
                        <a:t>ALIEN CENTER</a:t>
                      </a:r>
                    </a:p>
                  </a:txBody>
                  <a:tcPr>
                    <a:solidFill>
                      <a:schemeClr val="bg1"/>
                    </a:solidFill>
                  </a:tcPr>
                </a:tc>
                <a:tc>
                  <a:txBody>
                    <a:bodyPr/>
                    <a:lstStyle/>
                    <a:p>
                      <a:pPr fontAlgn="base"/>
                      <a:r>
                        <a:rPr lang="en-US" sz="1200" dirty="0">
                          <a:effectLst/>
                        </a:rPr>
                        <a:t>72</a:t>
                      </a:r>
                    </a:p>
                  </a:txBody>
                  <a:tcPr>
                    <a:solidFill>
                      <a:schemeClr val="bg1"/>
                    </a:solidFill>
                  </a:tcPr>
                </a:tc>
                <a:extLst>
                  <a:ext uri="{0D108BD9-81ED-4DB2-BD59-A6C34878D82A}">
                    <a16:rowId xmlns:a16="http://schemas.microsoft.com/office/drawing/2014/main" val="2479067879"/>
                  </a:ext>
                </a:extLst>
              </a:tr>
              <a:tr h="390731">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73</a:t>
                      </a:r>
                    </a:p>
                  </a:txBody>
                  <a:tcPr>
                    <a:solidFill>
                      <a:schemeClr val="bg1"/>
                    </a:solidFill>
                  </a:tcPr>
                </a:tc>
                <a:extLst>
                  <a:ext uri="{0D108BD9-81ED-4DB2-BD59-A6C34878D82A}">
                    <a16:rowId xmlns:a16="http://schemas.microsoft.com/office/drawing/2014/main" val="2397266483"/>
                  </a:ext>
                </a:extLst>
              </a:tr>
              <a:tr h="390731">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74</a:t>
                      </a:r>
                    </a:p>
                  </a:txBody>
                  <a:tcPr>
                    <a:solidFill>
                      <a:schemeClr val="bg1"/>
                    </a:solidFill>
                  </a:tcPr>
                </a:tc>
                <a:extLst>
                  <a:ext uri="{0D108BD9-81ED-4DB2-BD59-A6C34878D82A}">
                    <a16:rowId xmlns:a16="http://schemas.microsoft.com/office/drawing/2014/main" val="1440920213"/>
                  </a:ext>
                </a:extLst>
              </a:tr>
            </a:tbl>
          </a:graphicData>
        </a:graphic>
      </p:graphicFrame>
    </p:spTree>
    <p:extLst>
      <p:ext uri="{BB962C8B-B14F-4D97-AF65-F5344CB8AC3E}">
        <p14:creationId xmlns:p14="http://schemas.microsoft.com/office/powerpoint/2010/main" val="194141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4F7CE-FEA6-4394-8159-DE3E2E121FE4}"/>
              </a:ext>
            </a:extLst>
          </p:cNvPr>
          <p:cNvSpPr txBox="1"/>
          <p:nvPr/>
        </p:nvSpPr>
        <p:spPr>
          <a:xfrm>
            <a:off x="2308833" y="6228694"/>
            <a:ext cx="8641134"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
        <p:nvSpPr>
          <p:cNvPr id="4" name="TextBox 3">
            <a:extLst>
              <a:ext uri="{FF2B5EF4-FFF2-40B4-BE49-F238E27FC236}">
                <a16:creationId xmlns:a16="http://schemas.microsoft.com/office/drawing/2014/main" id="{83B22641-D512-49B2-B448-13A1A303692E}"/>
              </a:ext>
            </a:extLst>
          </p:cNvPr>
          <p:cNvSpPr txBox="1"/>
          <p:nvPr/>
        </p:nvSpPr>
        <p:spPr>
          <a:xfrm>
            <a:off x="718751" y="801129"/>
            <a:ext cx="92491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5">
                    <a:lumMod val="50000"/>
                  </a:schemeClr>
                </a:solidFill>
                <a:latin typeface="Calibri Light"/>
                <a:cs typeface="Calibri Light"/>
              </a:rPr>
              <a:t>Left Versus Right Outer Joins</a:t>
            </a:r>
            <a:endParaRPr lang="en-US" dirty="0">
              <a:solidFill>
                <a:schemeClr val="accent5">
                  <a:lumMod val="50000"/>
                </a:schemeClr>
              </a:solidFill>
            </a:endParaRPr>
          </a:p>
        </p:txBody>
      </p:sp>
      <p:sp>
        <p:nvSpPr>
          <p:cNvPr id="2" name="Content Placeholder 4">
            <a:extLst>
              <a:ext uri="{FF2B5EF4-FFF2-40B4-BE49-F238E27FC236}">
                <a16:creationId xmlns:a16="http://schemas.microsoft.com/office/drawing/2014/main" id="{46FF66FC-4075-4673-BFCC-F7C0BB6DAFF7}"/>
              </a:ext>
            </a:extLst>
          </p:cNvPr>
          <p:cNvSpPr txBox="1">
            <a:spLocks/>
          </p:cNvSpPr>
          <p:nvPr/>
        </p:nvSpPr>
        <p:spPr>
          <a:xfrm>
            <a:off x="748862" y="1565630"/>
            <a:ext cx="10682377" cy="441484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600" dirty="0">
                <a:solidFill>
                  <a:schemeClr val="accent5">
                    <a:lumMod val="50000"/>
                  </a:schemeClr>
                </a:solidFill>
                <a:cs typeface="Calibri"/>
              </a:rPr>
              <a:t>Previous examples of outer join have all been left, meaning that the table on the left is responsible for determining the number of rows, while the right table provides values whenever a match is found.  It is also possible to use a right outer join that will use the right table to count rows.</a:t>
            </a:r>
          </a:p>
          <a:p>
            <a:pPr marL="0" indent="0">
              <a:buNone/>
              <a:defRPr/>
            </a:pPr>
            <a:br>
              <a:rPr lang="en-US" sz="1900" dirty="0">
                <a:latin typeface="Courier" pitchFamily="2" charset="0"/>
                <a:ea typeface="+mn-lt"/>
                <a:cs typeface="+mn-lt"/>
              </a:rPr>
            </a:br>
            <a:r>
              <a:rPr lang="en-US" sz="1900" dirty="0" err="1">
                <a:latin typeface="Courier" pitchFamily="2" charset="0"/>
                <a:ea typeface="+mn-lt"/>
                <a:cs typeface="+mn-lt"/>
              </a:rPr>
              <a:t>mysql</a:t>
            </a:r>
            <a:r>
              <a:rPr lang="en-US" sz="1900" dirty="0">
                <a:latin typeface="Courier" pitchFamily="2" charset="0"/>
                <a:ea typeface="+mn-lt"/>
                <a:cs typeface="+mn-lt"/>
              </a:rPr>
              <a:t>&gt; SELECT </a:t>
            </a:r>
            <a:r>
              <a:rPr lang="en-US" sz="1900" dirty="0" err="1">
                <a:latin typeface="Courier" pitchFamily="2" charset="0"/>
                <a:ea typeface="+mn-lt"/>
                <a:cs typeface="+mn-lt"/>
              </a:rPr>
              <a:t>f.film_id</a:t>
            </a:r>
            <a:r>
              <a:rPr lang="en-US" sz="1900" dirty="0">
                <a:latin typeface="Courier" pitchFamily="2" charset="0"/>
                <a:ea typeface="+mn-lt"/>
                <a:cs typeface="+mn-lt"/>
              </a:rPr>
              <a:t>, </a:t>
            </a:r>
            <a:r>
              <a:rPr lang="en-US" sz="1900" dirty="0" err="1">
                <a:latin typeface="Courier" pitchFamily="2" charset="0"/>
                <a:ea typeface="+mn-lt"/>
                <a:cs typeface="+mn-lt"/>
              </a:rPr>
              <a:t>f.title</a:t>
            </a:r>
            <a:r>
              <a:rPr lang="en-US" sz="1900" dirty="0">
                <a:latin typeface="Courier" pitchFamily="2" charset="0"/>
                <a:ea typeface="+mn-lt"/>
                <a:cs typeface="+mn-lt"/>
              </a:rPr>
              <a:t>,</a:t>
            </a:r>
            <a:br>
              <a:rPr lang="en-US" sz="1900" dirty="0">
                <a:latin typeface="Courier" pitchFamily="2" charset="0"/>
                <a:ea typeface="+mn-lt"/>
                <a:cs typeface="+mn-lt"/>
              </a:rPr>
            </a:br>
            <a:r>
              <a:rPr lang="en-US" sz="1900" dirty="0">
                <a:latin typeface="Courier" pitchFamily="2" charset="0"/>
                <a:ea typeface="+mn-lt"/>
                <a:cs typeface="+mn-lt"/>
              </a:rPr>
              <a:t>    -&gt; </a:t>
            </a:r>
            <a:r>
              <a:rPr lang="en-US" sz="1900" dirty="0" err="1">
                <a:latin typeface="Courier" pitchFamily="2" charset="0"/>
                <a:ea typeface="+mn-lt"/>
                <a:cs typeface="+mn-lt"/>
              </a:rPr>
              <a:t>i.invenory_id</a:t>
            </a:r>
            <a:r>
              <a:rPr lang="en-US" sz="1900" dirty="0">
                <a:latin typeface="Courier" pitchFamily="2" charset="0"/>
                <a:ea typeface="+mn-lt"/>
                <a:cs typeface="+mn-lt"/>
              </a:rPr>
              <a:t> </a:t>
            </a:r>
            <a:br>
              <a:rPr lang="en-US" sz="1900" dirty="0">
                <a:latin typeface="Courier" pitchFamily="2" charset="0"/>
                <a:ea typeface="+mn-lt"/>
                <a:cs typeface="+mn-lt"/>
              </a:rPr>
            </a:br>
            <a:r>
              <a:rPr lang="en-US" sz="1900" dirty="0">
                <a:latin typeface="Courier" pitchFamily="2" charset="0"/>
                <a:ea typeface="+mn-lt"/>
                <a:cs typeface="+mn-lt"/>
              </a:rPr>
              <a:t>    -&gt; FROM inventory i </a:t>
            </a:r>
            <a:br>
              <a:rPr lang="en-US" sz="1900" dirty="0">
                <a:latin typeface="Courier" pitchFamily="2" charset="0"/>
                <a:ea typeface="+mn-lt"/>
                <a:cs typeface="+mn-lt"/>
              </a:rPr>
            </a:br>
            <a:r>
              <a:rPr lang="en-US" sz="1900" dirty="0">
                <a:latin typeface="Courier" pitchFamily="2" charset="0"/>
                <a:ea typeface="+mn-lt"/>
                <a:cs typeface="+mn-lt"/>
              </a:rPr>
              <a:t>    -&gt; </a:t>
            </a:r>
            <a:r>
              <a:rPr lang="en-US" sz="1900" b="1" dirty="0">
                <a:latin typeface="Courier" pitchFamily="2" charset="0"/>
                <a:ea typeface="+mn-lt"/>
                <a:cs typeface="+mn-lt"/>
              </a:rPr>
              <a:t>RIGHT OUTER JOIN</a:t>
            </a:r>
            <a:r>
              <a:rPr lang="en-US" sz="1900" dirty="0">
                <a:latin typeface="Courier" pitchFamily="2" charset="0"/>
                <a:ea typeface="+mn-lt"/>
                <a:cs typeface="+mn-lt"/>
              </a:rPr>
              <a:t> film f </a:t>
            </a:r>
            <a:br>
              <a:rPr lang="en-US" sz="1900" dirty="0">
                <a:latin typeface="Courier" pitchFamily="2" charset="0"/>
                <a:ea typeface="+mn-lt"/>
                <a:cs typeface="+mn-lt"/>
              </a:rPr>
            </a:br>
            <a:r>
              <a:rPr lang="en-US" sz="1900" dirty="0">
                <a:latin typeface="Courier" pitchFamily="2" charset="0"/>
                <a:ea typeface="+mn-lt"/>
                <a:cs typeface="+mn-lt"/>
              </a:rPr>
              <a:t>    -&gt; ON </a:t>
            </a:r>
            <a:r>
              <a:rPr lang="en-US" sz="1900" dirty="0" err="1">
                <a:latin typeface="Courier" pitchFamily="2" charset="0"/>
                <a:ea typeface="+mn-lt"/>
                <a:cs typeface="+mn-lt"/>
              </a:rPr>
              <a:t>f.film_id</a:t>
            </a:r>
            <a:r>
              <a:rPr lang="en-US" sz="1900" dirty="0">
                <a:latin typeface="Courier" pitchFamily="2" charset="0"/>
                <a:ea typeface="+mn-lt"/>
                <a:cs typeface="+mn-lt"/>
              </a:rPr>
              <a:t> = </a:t>
            </a:r>
            <a:r>
              <a:rPr lang="en-US" sz="1900" dirty="0" err="1">
                <a:latin typeface="Courier" pitchFamily="2" charset="0"/>
                <a:ea typeface="+mn-lt"/>
                <a:cs typeface="+mn-lt"/>
              </a:rPr>
              <a:t>i.film_id</a:t>
            </a:r>
            <a:r>
              <a:rPr lang="en-US" sz="1900" dirty="0">
                <a:latin typeface="Courier" pitchFamily="2" charset="0"/>
                <a:ea typeface="+mn-lt"/>
                <a:cs typeface="+mn-lt"/>
              </a:rPr>
              <a:t> </a:t>
            </a:r>
            <a:br>
              <a:rPr lang="en-US" sz="1900" dirty="0">
                <a:latin typeface="Courier" pitchFamily="2" charset="0"/>
                <a:ea typeface="+mn-lt"/>
                <a:cs typeface="+mn-lt"/>
              </a:rPr>
            </a:br>
            <a:r>
              <a:rPr lang="en-US" sz="1900" dirty="0">
                <a:latin typeface="Courier" pitchFamily="2" charset="0"/>
                <a:ea typeface="+mn-lt"/>
                <a:cs typeface="+mn-lt"/>
              </a:rPr>
              <a:t>    -&gt; WHERE </a:t>
            </a:r>
            <a:r>
              <a:rPr lang="en-US" sz="1900" dirty="0" err="1">
                <a:latin typeface="Courier" pitchFamily="2" charset="0"/>
                <a:ea typeface="+mn-lt"/>
                <a:cs typeface="+mn-lt"/>
              </a:rPr>
              <a:t>f.film_id</a:t>
            </a:r>
            <a:r>
              <a:rPr lang="en-US" sz="1900" dirty="0">
                <a:latin typeface="Courier" pitchFamily="2" charset="0"/>
                <a:ea typeface="+mn-lt"/>
                <a:cs typeface="+mn-lt"/>
              </a:rPr>
              <a:t> BETWEEN 13 AND 15;</a:t>
            </a:r>
            <a:r>
              <a:rPr lang="en-US" sz="2400" dirty="0">
                <a:ea typeface="+mn-lt"/>
                <a:cs typeface="+mn-lt"/>
              </a:rPr>
              <a:t> </a:t>
            </a:r>
            <a:endParaRPr lang="en-US" dirty="0"/>
          </a:p>
          <a:p>
            <a:pPr marL="0" indent="0">
              <a:buNone/>
              <a:defRPr/>
            </a:pPr>
            <a:endParaRPr lang="en-US" sz="2400" dirty="0">
              <a:solidFill>
                <a:schemeClr val="accent5">
                  <a:lumMod val="50000"/>
                </a:schemeClr>
              </a:solidFill>
              <a:ea typeface="+mn-lt"/>
              <a:cs typeface="+mn-lt"/>
            </a:endParaRPr>
          </a:p>
          <a:p>
            <a:pPr marL="342900" indent="-342900">
              <a:defRPr/>
            </a:pPr>
            <a:r>
              <a:rPr lang="en-US" sz="2600" dirty="0">
                <a:solidFill>
                  <a:schemeClr val="accent5">
                    <a:lumMod val="50000"/>
                  </a:schemeClr>
                </a:solidFill>
                <a:ea typeface="+mn-lt"/>
                <a:cs typeface="+mn-lt"/>
              </a:rPr>
              <a:t>Left</a:t>
            </a:r>
            <a:r>
              <a:rPr lang="en-US" sz="2600" dirty="0">
                <a:solidFill>
                  <a:schemeClr val="accent5">
                    <a:lumMod val="50000"/>
                  </a:schemeClr>
                </a:solidFill>
                <a:cs typeface="Calibri"/>
              </a:rPr>
              <a:t> vs. right tells the server which table is allowed</a:t>
            </a:r>
            <a:br>
              <a:rPr lang="en-US" sz="2600" dirty="0">
                <a:solidFill>
                  <a:schemeClr val="accent5">
                    <a:lumMod val="50000"/>
                  </a:schemeClr>
                </a:solidFill>
                <a:cs typeface="Calibri"/>
              </a:rPr>
            </a:br>
            <a:r>
              <a:rPr lang="en-US" sz="2600" dirty="0">
                <a:solidFill>
                  <a:schemeClr val="accent5">
                    <a:lumMod val="50000"/>
                  </a:schemeClr>
                </a:solidFill>
                <a:cs typeface="Calibri"/>
              </a:rPr>
              <a:t>to have gaps.</a:t>
            </a:r>
          </a:p>
          <a:p>
            <a:pPr marL="342900" indent="-342900">
              <a:defRPr/>
            </a:pPr>
            <a:r>
              <a:rPr lang="en-US" sz="2600" dirty="0">
                <a:solidFill>
                  <a:schemeClr val="accent5">
                    <a:lumMod val="50000"/>
                  </a:schemeClr>
                </a:solidFill>
                <a:ea typeface="+mn-lt"/>
                <a:cs typeface="+mn-lt"/>
              </a:rPr>
              <a:t>Right outer joins are very rare, and are not always</a:t>
            </a:r>
            <a:br>
              <a:rPr lang="en-US" sz="2600" dirty="0">
                <a:solidFill>
                  <a:schemeClr val="accent5">
                    <a:lumMod val="50000"/>
                  </a:schemeClr>
                </a:solidFill>
                <a:ea typeface="+mn-lt"/>
                <a:cs typeface="+mn-lt"/>
              </a:rPr>
            </a:br>
            <a:r>
              <a:rPr lang="en-US" sz="2600" dirty="0">
                <a:solidFill>
                  <a:schemeClr val="accent5">
                    <a:lumMod val="50000"/>
                  </a:schemeClr>
                </a:solidFill>
                <a:ea typeface="+mn-lt"/>
                <a:cs typeface="+mn-lt"/>
              </a:rPr>
              <a:t>supported.  It is recommended to ONLY use left joins.</a:t>
            </a:r>
          </a:p>
          <a:p>
            <a:pPr marL="342900" indent="-342900">
              <a:defRPr/>
            </a:pPr>
            <a:endParaRPr lang="en-US" sz="2400" dirty="0">
              <a:solidFill>
                <a:srgbClr val="203864"/>
              </a:solidFill>
              <a:ea typeface="+mn-lt"/>
              <a:cs typeface="+mn-lt"/>
            </a:endParaRPr>
          </a:p>
          <a:p>
            <a:pPr marL="0" indent="0">
              <a:buNone/>
              <a:defRPr/>
            </a:pPr>
            <a:endParaRPr lang="en-US" sz="2000" dirty="0">
              <a:solidFill>
                <a:srgbClr val="000000"/>
              </a:solidFill>
              <a:cs typeface="Calibri"/>
            </a:endParaRPr>
          </a:p>
          <a:p>
            <a:pPr>
              <a:defRPr/>
            </a:pPr>
            <a:endParaRPr lang="en-US" sz="2400" dirty="0">
              <a:solidFill>
                <a:srgbClr val="203864"/>
              </a:solidFill>
              <a:cs typeface="Calibri"/>
            </a:endParaRPr>
          </a:p>
        </p:txBody>
      </p:sp>
      <p:graphicFrame>
        <p:nvGraphicFramePr>
          <p:cNvPr id="6" name="Table 5">
            <a:extLst>
              <a:ext uri="{FF2B5EF4-FFF2-40B4-BE49-F238E27FC236}">
                <a16:creationId xmlns:a16="http://schemas.microsoft.com/office/drawing/2014/main" id="{3D12AA3E-AFAC-4FDA-B872-F92FAF9387FA}"/>
              </a:ext>
            </a:extLst>
          </p:cNvPr>
          <p:cNvGraphicFramePr>
            <a:graphicFrameLocks noGrp="1"/>
          </p:cNvGraphicFramePr>
          <p:nvPr>
            <p:extLst>
              <p:ext uri="{D42A27DB-BD31-4B8C-83A1-F6EECF244321}">
                <p14:modId xmlns:p14="http://schemas.microsoft.com/office/powerpoint/2010/main" val="1284369956"/>
              </p:ext>
            </p:extLst>
          </p:nvPr>
        </p:nvGraphicFramePr>
        <p:xfrm>
          <a:off x="8282698" y="2585390"/>
          <a:ext cx="4313187" cy="3643304"/>
        </p:xfrm>
        <a:graphic>
          <a:graphicData uri="http://schemas.openxmlformats.org/drawingml/2006/table">
            <a:tbl>
              <a:tblPr firstRow="1" bandRow="1">
                <a:tableStyleId>{9D7B26C5-4107-4FEC-AEDC-1716B250A1EF}</a:tableStyleId>
              </a:tblPr>
              <a:tblGrid>
                <a:gridCol w="1044464">
                  <a:extLst>
                    <a:ext uri="{9D8B030D-6E8A-4147-A177-3AD203B41FA5}">
                      <a16:colId xmlns:a16="http://schemas.microsoft.com/office/drawing/2014/main" val="1949394848"/>
                    </a:ext>
                  </a:extLst>
                </a:gridCol>
                <a:gridCol w="2086310">
                  <a:extLst>
                    <a:ext uri="{9D8B030D-6E8A-4147-A177-3AD203B41FA5}">
                      <a16:colId xmlns:a16="http://schemas.microsoft.com/office/drawing/2014/main" val="4255782876"/>
                    </a:ext>
                  </a:extLst>
                </a:gridCol>
                <a:gridCol w="1182413">
                  <a:extLst>
                    <a:ext uri="{9D8B030D-6E8A-4147-A177-3AD203B41FA5}">
                      <a16:colId xmlns:a16="http://schemas.microsoft.com/office/drawing/2014/main" val="220893324"/>
                    </a:ext>
                  </a:extLst>
                </a:gridCol>
              </a:tblGrid>
              <a:tr h="454094">
                <a:tc>
                  <a:txBody>
                    <a:bodyPr/>
                    <a:lstStyle/>
                    <a:p>
                      <a:pPr fontAlgn="base"/>
                      <a:r>
                        <a:rPr lang="en-US" sz="1200" dirty="0" err="1">
                          <a:effectLst/>
                        </a:rPr>
                        <a:t>film_id</a:t>
                      </a:r>
                      <a:r>
                        <a:rPr lang="en-US" sz="1200" dirty="0">
                          <a:effectLst/>
                        </a:rPr>
                        <a:t>​</a:t>
                      </a:r>
                    </a:p>
                  </a:txBody>
                  <a:tcPr>
                    <a:solidFill>
                      <a:schemeClr val="bg1"/>
                    </a:solidFill>
                  </a:tcPr>
                </a:tc>
                <a:tc>
                  <a:txBody>
                    <a:bodyPr/>
                    <a:lstStyle/>
                    <a:p>
                      <a:pPr fontAlgn="base"/>
                      <a:r>
                        <a:rPr lang="en-US" sz="1200" dirty="0">
                          <a:effectLst/>
                        </a:rPr>
                        <a:t>title</a:t>
                      </a:r>
                    </a:p>
                  </a:txBody>
                  <a:tcPr>
                    <a:solidFill>
                      <a:schemeClr val="bg1"/>
                    </a:solidFill>
                  </a:tcPr>
                </a:tc>
                <a:tc>
                  <a:txBody>
                    <a:bodyPr/>
                    <a:lstStyle/>
                    <a:p>
                      <a:pPr lvl="0">
                        <a:buNone/>
                      </a:pPr>
                      <a:r>
                        <a:rPr lang="en-US" sz="1200" dirty="0" err="1">
                          <a:effectLst/>
                        </a:rPr>
                        <a:t>Inventory_id</a:t>
                      </a:r>
                    </a:p>
                  </a:txBody>
                  <a:tcPr>
                    <a:solidFill>
                      <a:schemeClr val="bg1"/>
                    </a:solidFill>
                  </a:tcPr>
                </a:tc>
                <a:extLst>
                  <a:ext uri="{0D108BD9-81ED-4DB2-BD59-A6C34878D82A}">
                    <a16:rowId xmlns:a16="http://schemas.microsoft.com/office/drawing/2014/main" val="2513717651"/>
                  </a:ext>
                </a:extLst>
              </a:tr>
              <a:tr h="411852">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68</a:t>
                      </a:r>
                    </a:p>
                  </a:txBody>
                  <a:tcPr>
                    <a:solidFill>
                      <a:schemeClr val="bg1"/>
                    </a:solidFill>
                  </a:tcPr>
                </a:tc>
                <a:extLst>
                  <a:ext uri="{0D108BD9-81ED-4DB2-BD59-A6C34878D82A}">
                    <a16:rowId xmlns:a16="http://schemas.microsoft.com/office/drawing/2014/main" val="2762209713"/>
                  </a:ext>
                </a:extLst>
              </a:tr>
              <a:tr h="390731">
                <a:tc>
                  <a:txBody>
                    <a:bodyPr/>
                    <a:lstStyle/>
                    <a:p>
                      <a:pPr fontAlgn="base"/>
                      <a:r>
                        <a:rPr lang="en-US" sz="1200" dirty="0">
                          <a:effectLst/>
                        </a:rPr>
                        <a:t>13</a:t>
                      </a:r>
                    </a:p>
                  </a:txBody>
                  <a:tcPr>
                    <a:solidFill>
                      <a:schemeClr val="bg1"/>
                    </a:solidFill>
                  </a:tcPr>
                </a:tc>
                <a:tc>
                  <a:txBody>
                    <a:bodyPr/>
                    <a:lstStyle/>
                    <a:p>
                      <a:pPr lvl="0">
                        <a:buNone/>
                      </a:pPr>
                      <a:r>
                        <a:rPr lang="en-US" sz="1200" b="0" i="0" u="none" strike="noStrike" noProof="0" dirty="0">
                          <a:effectLst/>
                          <a:latin typeface="Calibri"/>
                        </a:rPr>
                        <a:t>ALI FOREVER</a:t>
                      </a:r>
                      <a:endParaRPr lang="en-US" sz="1200" dirty="0">
                        <a:effectLst/>
                      </a:endParaRPr>
                    </a:p>
                  </a:txBody>
                  <a:tcPr>
                    <a:solidFill>
                      <a:schemeClr val="bg1"/>
                    </a:solidFill>
                  </a:tcPr>
                </a:tc>
                <a:tc>
                  <a:txBody>
                    <a:bodyPr/>
                    <a:lstStyle/>
                    <a:p>
                      <a:pPr fontAlgn="base"/>
                      <a:r>
                        <a:rPr lang="en-US" sz="1200" dirty="0">
                          <a:effectLst/>
                        </a:rPr>
                        <a:t>69</a:t>
                      </a:r>
                    </a:p>
                  </a:txBody>
                  <a:tcPr>
                    <a:solidFill>
                      <a:schemeClr val="bg1"/>
                    </a:solidFill>
                  </a:tcPr>
                </a:tc>
                <a:extLst>
                  <a:ext uri="{0D108BD9-81ED-4DB2-BD59-A6C34878D82A}">
                    <a16:rowId xmlns:a16="http://schemas.microsoft.com/office/drawing/2014/main" val="2769241785"/>
                  </a:ext>
                </a:extLst>
              </a:tr>
              <a:tr h="411852">
                <a:tc>
                  <a:txBody>
                    <a:bodyPr/>
                    <a:lstStyle/>
                    <a:p>
                      <a:pPr fontAlgn="base"/>
                      <a:r>
                        <a:rPr lang="en-US" sz="1200" dirty="0">
                          <a:effectLst/>
                        </a:rPr>
                        <a:t>13</a:t>
                      </a:r>
                    </a:p>
                  </a:txBody>
                  <a:tcPr>
                    <a:solidFill>
                      <a:schemeClr val="bg1"/>
                    </a:solidFill>
                  </a:tcPr>
                </a:tc>
                <a:tc>
                  <a:txBody>
                    <a:bodyPr/>
                    <a:lstStyle/>
                    <a:p>
                      <a:pPr fontAlgn="base"/>
                      <a:r>
                        <a:rPr lang="en-US" sz="1200" dirty="0">
                          <a:effectLst/>
                        </a:rPr>
                        <a:t>ALI FOREVER</a:t>
                      </a:r>
                    </a:p>
                  </a:txBody>
                  <a:tcPr>
                    <a:solidFill>
                      <a:schemeClr val="bg1"/>
                    </a:solidFill>
                  </a:tcPr>
                </a:tc>
                <a:tc>
                  <a:txBody>
                    <a:bodyPr/>
                    <a:lstStyle/>
                    <a:p>
                      <a:pPr fontAlgn="base"/>
                      <a:r>
                        <a:rPr lang="en-US" sz="1200" dirty="0">
                          <a:effectLst/>
                        </a:rPr>
                        <a:t>70</a:t>
                      </a:r>
                    </a:p>
                  </a:txBody>
                  <a:tcPr>
                    <a:solidFill>
                      <a:schemeClr val="bg1"/>
                    </a:solidFill>
                  </a:tcPr>
                </a:tc>
                <a:extLst>
                  <a:ext uri="{0D108BD9-81ED-4DB2-BD59-A6C34878D82A}">
                    <a16:rowId xmlns:a16="http://schemas.microsoft.com/office/drawing/2014/main" val="3948940727"/>
                  </a:ext>
                </a:extLst>
              </a:tr>
              <a:tr h="411851">
                <a:tc>
                  <a:txBody>
                    <a:bodyPr/>
                    <a:lstStyle/>
                    <a:p>
                      <a:pPr lvl="0">
                        <a:buNone/>
                      </a:pPr>
                      <a:r>
                        <a:rPr lang="en-US" sz="1200" dirty="0">
                          <a:effectLst/>
                        </a:rPr>
                        <a:t>14</a:t>
                      </a:r>
                    </a:p>
                  </a:txBody>
                  <a:tcPr>
                    <a:solidFill>
                      <a:schemeClr val="bg1"/>
                    </a:solidFill>
                  </a:tcPr>
                </a:tc>
                <a:tc>
                  <a:txBody>
                    <a:bodyPr/>
                    <a:lstStyle/>
                    <a:p>
                      <a:pPr lvl="0">
                        <a:buNone/>
                      </a:pPr>
                      <a:r>
                        <a:rPr lang="en-US" sz="1200" dirty="0">
                          <a:effectLst/>
                        </a:rPr>
                        <a:t>ALICE FANTASIA</a:t>
                      </a:r>
                    </a:p>
                  </a:txBody>
                  <a:tcPr>
                    <a:solidFill>
                      <a:schemeClr val="bg1"/>
                    </a:solidFill>
                  </a:tcPr>
                </a:tc>
                <a:tc>
                  <a:txBody>
                    <a:bodyPr/>
                    <a:lstStyle/>
                    <a:p>
                      <a:pPr lvl="0">
                        <a:buNone/>
                      </a:pPr>
                      <a:r>
                        <a:rPr lang="en-US" sz="1200" dirty="0">
                          <a:effectLst/>
                        </a:rPr>
                        <a:t>NULL</a:t>
                      </a:r>
                    </a:p>
                  </a:txBody>
                  <a:tcPr>
                    <a:solidFill>
                      <a:schemeClr val="bg1"/>
                    </a:solidFill>
                  </a:tcPr>
                </a:tc>
                <a:extLst>
                  <a:ext uri="{0D108BD9-81ED-4DB2-BD59-A6C34878D82A}">
                    <a16:rowId xmlns:a16="http://schemas.microsoft.com/office/drawing/2014/main" val="1458366805"/>
                  </a:ext>
                </a:extLst>
              </a:tr>
              <a:tr h="390731">
                <a:tc>
                  <a:txBody>
                    <a:bodyPr/>
                    <a:lstStyle/>
                    <a:p>
                      <a:pPr lvl="0">
                        <a:buNone/>
                      </a:pPr>
                      <a:r>
                        <a:rPr lang="en-US" sz="1200" b="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b="1" dirty="0">
                        <a:effectLst/>
                      </a:endParaRPr>
                    </a:p>
                  </a:txBody>
                  <a:tcPr>
                    <a:solidFill>
                      <a:schemeClr val="bg1"/>
                    </a:solidFill>
                  </a:tcPr>
                </a:tc>
                <a:tc>
                  <a:txBody>
                    <a:bodyPr/>
                    <a:lstStyle/>
                    <a:p>
                      <a:pPr lvl="0">
                        <a:buNone/>
                      </a:pPr>
                      <a:r>
                        <a:rPr lang="en-US" sz="1200" b="1" dirty="0">
                          <a:effectLst/>
                        </a:rPr>
                        <a:t>71</a:t>
                      </a:r>
                    </a:p>
                  </a:txBody>
                  <a:tcPr>
                    <a:solidFill>
                      <a:schemeClr val="bg1"/>
                    </a:solidFill>
                  </a:tcPr>
                </a:tc>
                <a:extLst>
                  <a:ext uri="{0D108BD9-81ED-4DB2-BD59-A6C34878D82A}">
                    <a16:rowId xmlns:a16="http://schemas.microsoft.com/office/drawing/2014/main" val="1743309746"/>
                  </a:ext>
                </a:extLst>
              </a:tr>
              <a:tr h="390731">
                <a:tc>
                  <a:txBody>
                    <a:bodyPr/>
                    <a:lstStyle/>
                    <a:p>
                      <a:pPr fontAlgn="base"/>
                      <a:r>
                        <a:rPr lang="en-US" sz="1200" dirty="0">
                          <a:effectLst/>
                        </a:rPr>
                        <a:t>15</a:t>
                      </a:r>
                    </a:p>
                  </a:txBody>
                  <a:tcPr>
                    <a:solidFill>
                      <a:schemeClr val="bg1"/>
                    </a:solidFill>
                  </a:tcPr>
                </a:tc>
                <a:tc>
                  <a:txBody>
                    <a:bodyPr/>
                    <a:lstStyle/>
                    <a:p>
                      <a:pPr fontAlgn="base"/>
                      <a:r>
                        <a:rPr lang="en-US" sz="1200" dirty="0">
                          <a:effectLst/>
                        </a:rPr>
                        <a:t>ALIEN CENTER</a:t>
                      </a:r>
                    </a:p>
                  </a:txBody>
                  <a:tcPr>
                    <a:solidFill>
                      <a:schemeClr val="bg1"/>
                    </a:solidFill>
                  </a:tcPr>
                </a:tc>
                <a:tc>
                  <a:txBody>
                    <a:bodyPr/>
                    <a:lstStyle/>
                    <a:p>
                      <a:pPr fontAlgn="base"/>
                      <a:r>
                        <a:rPr lang="en-US" sz="1200" dirty="0">
                          <a:effectLst/>
                        </a:rPr>
                        <a:t>72</a:t>
                      </a:r>
                    </a:p>
                  </a:txBody>
                  <a:tcPr>
                    <a:solidFill>
                      <a:schemeClr val="bg1"/>
                    </a:solidFill>
                  </a:tcPr>
                </a:tc>
                <a:extLst>
                  <a:ext uri="{0D108BD9-81ED-4DB2-BD59-A6C34878D82A}">
                    <a16:rowId xmlns:a16="http://schemas.microsoft.com/office/drawing/2014/main" val="2479067879"/>
                  </a:ext>
                </a:extLst>
              </a:tr>
              <a:tr h="390731">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73</a:t>
                      </a:r>
                    </a:p>
                  </a:txBody>
                  <a:tcPr>
                    <a:solidFill>
                      <a:schemeClr val="bg1"/>
                    </a:solidFill>
                  </a:tcPr>
                </a:tc>
                <a:extLst>
                  <a:ext uri="{0D108BD9-81ED-4DB2-BD59-A6C34878D82A}">
                    <a16:rowId xmlns:a16="http://schemas.microsoft.com/office/drawing/2014/main" val="2397266483"/>
                  </a:ext>
                </a:extLst>
              </a:tr>
              <a:tr h="390731">
                <a:tc>
                  <a:txBody>
                    <a:bodyPr/>
                    <a:lstStyle/>
                    <a:p>
                      <a:pPr lvl="0">
                        <a:buNone/>
                      </a:pPr>
                      <a:r>
                        <a:rPr lang="en-US" sz="1200" dirty="0">
                          <a:effectLst/>
                        </a:rPr>
                        <a:t>15</a:t>
                      </a:r>
                    </a:p>
                  </a:txBody>
                  <a:tcPr>
                    <a:solidFill>
                      <a:schemeClr val="bg1"/>
                    </a:solidFill>
                  </a:tcPr>
                </a:tc>
                <a:tc>
                  <a:txBody>
                    <a:bodyPr/>
                    <a:lstStyle/>
                    <a:p>
                      <a:pPr lvl="0">
                        <a:buNone/>
                      </a:pPr>
                      <a:r>
                        <a:rPr lang="en-US" sz="1200" b="0" i="0" u="none" strike="noStrike" noProof="0" dirty="0">
                          <a:effectLst/>
                          <a:latin typeface="Calibri"/>
                        </a:rPr>
                        <a:t>ALIEN CENTER</a:t>
                      </a:r>
                      <a:endParaRPr lang="en-US" sz="1200" dirty="0">
                        <a:effectLst/>
                      </a:endParaRPr>
                    </a:p>
                  </a:txBody>
                  <a:tcPr>
                    <a:solidFill>
                      <a:schemeClr val="bg1"/>
                    </a:solidFill>
                  </a:tcPr>
                </a:tc>
                <a:tc>
                  <a:txBody>
                    <a:bodyPr/>
                    <a:lstStyle/>
                    <a:p>
                      <a:pPr lvl="0">
                        <a:buNone/>
                      </a:pPr>
                      <a:r>
                        <a:rPr lang="en-US" sz="1200" dirty="0">
                          <a:effectLst/>
                        </a:rPr>
                        <a:t>74</a:t>
                      </a:r>
                    </a:p>
                  </a:txBody>
                  <a:tcPr>
                    <a:solidFill>
                      <a:schemeClr val="bg1"/>
                    </a:solidFill>
                  </a:tcPr>
                </a:tc>
                <a:extLst>
                  <a:ext uri="{0D108BD9-81ED-4DB2-BD59-A6C34878D82A}">
                    <a16:rowId xmlns:a16="http://schemas.microsoft.com/office/drawing/2014/main" val="1440920213"/>
                  </a:ext>
                </a:extLst>
              </a:tr>
            </a:tbl>
          </a:graphicData>
        </a:graphic>
      </p:graphicFrame>
    </p:spTree>
    <p:extLst>
      <p:ext uri="{BB962C8B-B14F-4D97-AF65-F5344CB8AC3E}">
        <p14:creationId xmlns:p14="http://schemas.microsoft.com/office/powerpoint/2010/main" val="226971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verythinginComp11andmegans1_x002f_2 xmlns="b2e0dfcf-80fa-4b9d-a247-a9bf92876911" xsi:nil="true"/>
    <SharedWithUsers xmlns="585cf7ef-03f3-45fc-afc7-b6aa291d6457">
      <UserInfo>
        <DisplayName>Richardson, Jilane</DisplayName>
        <AccountId>338</AccountId>
        <AccountType/>
      </UserInfo>
    </SharedWithUsers>
    <Comments xmlns="b2e0dfcf-80fa-4b9d-a247-a9bf928769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BE3A44-447B-4464-8325-7C7AFEDA17A2}">
  <ds:schemaRefs>
    <ds:schemaRef ds:uri="http://schemas.microsoft.com/sharepoint/v3/contenttype/forms"/>
  </ds:schemaRefs>
</ds:datastoreItem>
</file>

<file path=customXml/itemProps2.xml><?xml version="1.0" encoding="utf-8"?>
<ds:datastoreItem xmlns:ds="http://schemas.openxmlformats.org/officeDocument/2006/customXml" ds:itemID="{9882D657-1632-4F41-BBBA-DEB735B1CDE7}">
  <ds:schemaRefs>
    <ds:schemaRef ds:uri="585cf7ef-03f3-45fc-afc7-b6aa291d6457"/>
    <ds:schemaRef ds:uri="b2e0dfcf-80fa-4b9d-a247-a9bf928769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6F27B77-9E0D-42EB-99F9-D030EE2D0289}">
  <ds:schemaRefs>
    <ds:schemaRef ds:uri="585cf7ef-03f3-45fc-afc7-b6aa291d6457"/>
    <ds:schemaRef ds:uri="b2e0dfcf-80fa-4b9d-a247-a9bf928769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47</TotalTime>
  <Words>3296</Words>
  <Application>Microsoft Macintosh PowerPoint</Application>
  <PresentationFormat>Widescreen</PresentationFormat>
  <Paragraphs>406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vt:lpstr>
      <vt:lpstr>Courier New</vt:lpstr>
      <vt:lpstr>Office Theme</vt:lpstr>
      <vt:lpstr>Learning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SQL</dc:title>
  <dc:creator>Skousen, Ivy</dc:creator>
  <cp:lastModifiedBy>Microsoft Office User</cp:lastModifiedBy>
  <cp:revision>645</cp:revision>
  <dcterms:created xsi:type="dcterms:W3CDTF">2020-11-10T15:54:41Z</dcterms:created>
  <dcterms:modified xsi:type="dcterms:W3CDTF">2020-12-08T05:21:12Z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