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F733BF-D76A-C67F-6463-1C75C167B660}" v="7909" dt="2020-12-09T22:04:03.859"/>
    <p1510:client id="{5031656F-3BCA-4B79-800B-738E080D56F8}" v="2" dt="2020-11-19T17:15:13.728"/>
    <p1510:client id="{A8B02263-A975-6E57-FAA5-B0EFB47C2A7D}" v="5474" dt="2020-12-09T23:18:40.8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lane Richardson" userId="a427a6363295727d" providerId="LiveId" clId="{5031656F-3BCA-4B79-800B-738E080D56F8}"/>
    <pc:docChg chg="modMainMaster">
      <pc:chgData name="Jilane Richardson" userId="a427a6363295727d" providerId="LiveId" clId="{5031656F-3BCA-4B79-800B-738E080D56F8}" dt="2020-11-18T22:22:03.772" v="3" actId="1076"/>
      <pc:docMkLst>
        <pc:docMk/>
      </pc:docMkLst>
      <pc:sldMasterChg chg="addSp modSp mod">
        <pc:chgData name="Jilane Richardson" userId="a427a6363295727d" providerId="LiveId" clId="{5031656F-3BCA-4B79-800B-738E080D56F8}" dt="2020-11-18T22:22:03.772" v="3" actId="1076"/>
        <pc:sldMasterMkLst>
          <pc:docMk/>
          <pc:sldMasterMk cId="2233543477" sldId="2147483648"/>
        </pc:sldMasterMkLst>
        <pc:spChg chg="add mod">
          <ac:chgData name="Jilane Richardson" userId="a427a6363295727d" providerId="LiveId" clId="{5031656F-3BCA-4B79-800B-738E080D56F8}" dt="2020-11-18T22:22:03.772" v="3" actId="1076"/>
          <ac:spMkLst>
            <pc:docMk/>
            <pc:sldMasterMk cId="2233543477" sldId="2147483648"/>
            <ac:spMk id="9" creationId="{45C99A51-5AE5-457D-9819-339C478F9AF2}"/>
          </ac:spMkLst>
        </pc:spChg>
      </pc:sldMasterChg>
    </pc:docChg>
  </pc:docChgLst>
  <pc:docChgLst>
    <pc:chgData name="Lowe, Debra" userId="S::dyingember@byui.edu::4f03d822-3c56-4d1e-b9d8-0aa54ea2b6d0" providerId="AD" clId="Web-{A8B02263-A975-6E57-FAA5-B0EFB47C2A7D}"/>
    <pc:docChg chg="addSld modSld sldOrd">
      <pc:chgData name="Lowe, Debra" userId="S::dyingember@byui.edu::4f03d822-3c56-4d1e-b9d8-0aa54ea2b6d0" providerId="AD" clId="Web-{A8B02263-A975-6E57-FAA5-B0EFB47C2A7D}" dt="2020-12-09T23:18:40.543" v="5410" actId="20577"/>
      <pc:docMkLst>
        <pc:docMk/>
      </pc:docMkLst>
      <pc:sldChg chg="addSp delSp modSp">
        <pc:chgData name="Lowe, Debra" userId="S::dyingember@byui.edu::4f03d822-3c56-4d1e-b9d8-0aa54ea2b6d0" providerId="AD" clId="Web-{A8B02263-A975-6E57-FAA5-B0EFB47C2A7D}" dt="2020-12-09T22:10:11.858" v="568" actId="14100"/>
        <pc:sldMkLst>
          <pc:docMk/>
          <pc:sldMk cId="3534428295" sldId="284"/>
        </pc:sldMkLst>
        <pc:spChg chg="mod">
          <ac:chgData name="Lowe, Debra" userId="S::dyingember@byui.edu::4f03d822-3c56-4d1e-b9d8-0aa54ea2b6d0" providerId="AD" clId="Web-{A8B02263-A975-6E57-FAA5-B0EFB47C2A7D}" dt="2020-12-09T22:10:11.858" v="568" actId="14100"/>
          <ac:spMkLst>
            <pc:docMk/>
            <pc:sldMk cId="3534428295" sldId="284"/>
            <ac:spMk id="2" creationId="{4DDF3B77-6028-44DC-A59C-17343ECC524B}"/>
          </ac:spMkLst>
        </pc:spChg>
        <pc:spChg chg="mod">
          <ac:chgData name="Lowe, Debra" userId="S::dyingember@byui.edu::4f03d822-3c56-4d1e-b9d8-0aa54ea2b6d0" providerId="AD" clId="Web-{A8B02263-A975-6E57-FAA5-B0EFB47C2A7D}" dt="2020-12-09T22:09:59.592" v="567" actId="14100"/>
          <ac:spMkLst>
            <pc:docMk/>
            <pc:sldMk cId="3534428295" sldId="284"/>
            <ac:spMk id="5" creationId="{8F5AE5A7-A6A7-4562-A901-374C1F805AE9}"/>
          </ac:spMkLst>
        </pc:spChg>
        <pc:spChg chg="add del">
          <ac:chgData name="Lowe, Debra" userId="S::dyingember@byui.edu::4f03d822-3c56-4d1e-b9d8-0aa54ea2b6d0" providerId="AD" clId="Web-{A8B02263-A975-6E57-FAA5-B0EFB47C2A7D}" dt="2020-12-09T22:05:46.151" v="1"/>
          <ac:spMkLst>
            <pc:docMk/>
            <pc:sldMk cId="3534428295" sldId="284"/>
            <ac:spMk id="6" creationId="{C3E4803E-D07D-48D5-BBEF-91D8C1CD11B7}"/>
          </ac:spMkLst>
        </pc:spChg>
        <pc:graphicFrameChg chg="add mod modGraphic">
          <ac:chgData name="Lowe, Debra" userId="S::dyingember@byui.edu::4f03d822-3c56-4d1e-b9d8-0aa54ea2b6d0" providerId="AD" clId="Web-{A8B02263-A975-6E57-FAA5-B0EFB47C2A7D}" dt="2020-12-09T22:08:19.997" v="179" actId="1076"/>
          <ac:graphicFrameMkLst>
            <pc:docMk/>
            <pc:sldMk cId="3534428295" sldId="284"/>
            <ac:graphicFrameMk id="4" creationId="{7C9B3E8F-5CA5-4A62-8330-ABFFDBE1B1B8}"/>
          </ac:graphicFrameMkLst>
        </pc:graphicFrameChg>
      </pc:sldChg>
      <pc:sldChg chg="addSp delSp modSp add ord replId">
        <pc:chgData name="Lowe, Debra" userId="S::dyingember@byui.edu::4f03d822-3c56-4d1e-b9d8-0aa54ea2b6d0" providerId="AD" clId="Web-{A8B02263-A975-6E57-FAA5-B0EFB47C2A7D}" dt="2020-12-09T22:31:51.391" v="1717" actId="1076"/>
        <pc:sldMkLst>
          <pc:docMk/>
          <pc:sldMk cId="457011181" sldId="285"/>
        </pc:sldMkLst>
        <pc:spChg chg="mod">
          <ac:chgData name="Lowe, Debra" userId="S::dyingember@byui.edu::4f03d822-3c56-4d1e-b9d8-0aa54ea2b6d0" providerId="AD" clId="Web-{A8B02263-A975-6E57-FAA5-B0EFB47C2A7D}" dt="2020-12-09T22:11:39.968" v="613" actId="20577"/>
          <ac:spMkLst>
            <pc:docMk/>
            <pc:sldMk cId="457011181" sldId="285"/>
            <ac:spMk id="2" creationId="{4DDF3B77-6028-44DC-A59C-17343ECC524B}"/>
          </ac:spMkLst>
        </pc:spChg>
        <pc:spChg chg="mod">
          <ac:chgData name="Lowe, Debra" userId="S::dyingember@byui.edu::4f03d822-3c56-4d1e-b9d8-0aa54ea2b6d0" providerId="AD" clId="Web-{A8B02263-A975-6E57-FAA5-B0EFB47C2A7D}" dt="2020-12-09T22:30:41.437" v="1707" actId="20577"/>
          <ac:spMkLst>
            <pc:docMk/>
            <pc:sldMk cId="457011181" sldId="285"/>
            <ac:spMk id="3" creationId="{D9F9FF9E-010C-4344-BEE1-34958513C821}"/>
          </ac:spMkLst>
        </pc:spChg>
        <pc:spChg chg="add mod">
          <ac:chgData name="Lowe, Debra" userId="S::dyingember@byui.edu::4f03d822-3c56-4d1e-b9d8-0aa54ea2b6d0" providerId="AD" clId="Web-{A8B02263-A975-6E57-FAA5-B0EFB47C2A7D}" dt="2020-12-09T22:30:31.687" v="1706" actId="1076"/>
          <ac:spMkLst>
            <pc:docMk/>
            <pc:sldMk cId="457011181" sldId="285"/>
            <ac:spMk id="4" creationId="{8FA97A85-8D73-427C-BB48-2A86980CBC59}"/>
          </ac:spMkLst>
        </pc:spChg>
        <pc:graphicFrameChg chg="add mod modGraphic">
          <ac:chgData name="Lowe, Debra" userId="S::dyingember@byui.edu::4f03d822-3c56-4d1e-b9d8-0aa54ea2b6d0" providerId="AD" clId="Web-{A8B02263-A975-6E57-FAA5-B0EFB47C2A7D}" dt="2020-12-09T22:31:51.391" v="1717" actId="1076"/>
          <ac:graphicFrameMkLst>
            <pc:docMk/>
            <pc:sldMk cId="457011181" sldId="285"/>
            <ac:graphicFrameMk id="5" creationId="{E1A17379-6B6A-4B46-AA7E-A3378D612922}"/>
          </ac:graphicFrameMkLst>
        </pc:graphicFrameChg>
        <pc:graphicFrameChg chg="del mod">
          <ac:chgData name="Lowe, Debra" userId="S::dyingember@byui.edu::4f03d822-3c56-4d1e-b9d8-0aa54ea2b6d0" providerId="AD" clId="Web-{A8B02263-A975-6E57-FAA5-B0EFB47C2A7D}" dt="2020-12-09T22:31:07.750" v="1711"/>
          <ac:graphicFrameMkLst>
            <pc:docMk/>
            <pc:sldMk cId="457011181" sldId="285"/>
            <ac:graphicFrameMk id="7" creationId="{338DC887-2FF7-409C-9AD9-EDE6D90C5C77}"/>
          </ac:graphicFrameMkLst>
        </pc:graphicFrameChg>
      </pc:sldChg>
      <pc:sldChg chg="delSp modSp add replId">
        <pc:chgData name="Lowe, Debra" userId="S::dyingember@byui.edu::4f03d822-3c56-4d1e-b9d8-0aa54ea2b6d0" providerId="AD" clId="Web-{A8B02263-A975-6E57-FAA5-B0EFB47C2A7D}" dt="2020-12-09T22:39:53.399" v="2596" actId="20577"/>
        <pc:sldMkLst>
          <pc:docMk/>
          <pc:sldMk cId="1765180595" sldId="286"/>
        </pc:sldMkLst>
        <pc:spChg chg="mod">
          <ac:chgData name="Lowe, Debra" userId="S::dyingember@byui.edu::4f03d822-3c56-4d1e-b9d8-0aa54ea2b6d0" providerId="AD" clId="Web-{A8B02263-A975-6E57-FAA5-B0EFB47C2A7D}" dt="2020-12-09T22:39:24.149" v="2591" actId="20577"/>
          <ac:spMkLst>
            <pc:docMk/>
            <pc:sldMk cId="1765180595" sldId="286"/>
            <ac:spMk id="2" creationId="{4DDF3B77-6028-44DC-A59C-17343ECC524B}"/>
          </ac:spMkLst>
        </pc:spChg>
        <pc:spChg chg="mod">
          <ac:chgData name="Lowe, Debra" userId="S::dyingember@byui.edu::4f03d822-3c56-4d1e-b9d8-0aa54ea2b6d0" providerId="AD" clId="Web-{A8B02263-A975-6E57-FAA5-B0EFB47C2A7D}" dt="2020-12-09T22:39:53.399" v="2596" actId="20577"/>
          <ac:spMkLst>
            <pc:docMk/>
            <pc:sldMk cId="1765180595" sldId="286"/>
            <ac:spMk id="3" creationId="{D9F9FF9E-010C-4344-BEE1-34958513C821}"/>
          </ac:spMkLst>
        </pc:spChg>
        <pc:spChg chg="del">
          <ac:chgData name="Lowe, Debra" userId="S::dyingember@byui.edu::4f03d822-3c56-4d1e-b9d8-0aa54ea2b6d0" providerId="AD" clId="Web-{A8B02263-A975-6E57-FAA5-B0EFB47C2A7D}" dt="2020-12-09T22:32:22.063" v="1768"/>
          <ac:spMkLst>
            <pc:docMk/>
            <pc:sldMk cId="1765180595" sldId="286"/>
            <ac:spMk id="4" creationId="{8FA97A85-8D73-427C-BB48-2A86980CBC59}"/>
          </ac:spMkLst>
        </pc:spChg>
        <pc:graphicFrameChg chg="del">
          <ac:chgData name="Lowe, Debra" userId="S::dyingember@byui.edu::4f03d822-3c56-4d1e-b9d8-0aa54ea2b6d0" providerId="AD" clId="Web-{A8B02263-A975-6E57-FAA5-B0EFB47C2A7D}" dt="2020-12-09T22:32:26.735" v="1769"/>
          <ac:graphicFrameMkLst>
            <pc:docMk/>
            <pc:sldMk cId="1765180595" sldId="286"/>
            <ac:graphicFrameMk id="5" creationId="{E1A17379-6B6A-4B46-AA7E-A3378D612922}"/>
          </ac:graphicFrameMkLst>
        </pc:graphicFrameChg>
      </pc:sldChg>
      <pc:sldChg chg="delSp modSp add ord replId">
        <pc:chgData name="Lowe, Debra" userId="S::dyingember@byui.edu::4f03d822-3c56-4d1e-b9d8-0aa54ea2b6d0" providerId="AD" clId="Web-{A8B02263-A975-6E57-FAA5-B0EFB47C2A7D}" dt="2020-12-09T23:04:44.609" v="3634"/>
        <pc:sldMkLst>
          <pc:docMk/>
          <pc:sldMk cId="2144764" sldId="287"/>
        </pc:sldMkLst>
        <pc:spChg chg="mod">
          <ac:chgData name="Lowe, Debra" userId="S::dyingember@byui.edu::4f03d822-3c56-4d1e-b9d8-0aa54ea2b6d0" providerId="AD" clId="Web-{A8B02263-A975-6E57-FAA5-B0EFB47C2A7D}" dt="2020-12-09T22:42:01.713" v="2646" actId="20577"/>
          <ac:spMkLst>
            <pc:docMk/>
            <pc:sldMk cId="2144764" sldId="287"/>
            <ac:spMk id="2" creationId="{4DDF3B77-6028-44DC-A59C-17343ECC524B}"/>
          </ac:spMkLst>
        </pc:spChg>
        <pc:spChg chg="mod">
          <ac:chgData name="Lowe, Debra" userId="S::dyingember@byui.edu::4f03d822-3c56-4d1e-b9d8-0aa54ea2b6d0" providerId="AD" clId="Web-{A8B02263-A975-6E57-FAA5-B0EFB47C2A7D}" dt="2020-12-09T23:04:41.094" v="3631" actId="20577"/>
          <ac:spMkLst>
            <pc:docMk/>
            <pc:sldMk cId="2144764" sldId="287"/>
            <ac:spMk id="3" creationId="{D9F9FF9E-010C-4344-BEE1-34958513C821}"/>
          </ac:spMkLst>
        </pc:spChg>
        <pc:spChg chg="del">
          <ac:chgData name="Lowe, Debra" userId="S::dyingember@byui.edu::4f03d822-3c56-4d1e-b9d8-0aa54ea2b6d0" providerId="AD" clId="Web-{A8B02263-A975-6E57-FAA5-B0EFB47C2A7D}" dt="2020-12-09T23:04:44.609" v="3634"/>
          <ac:spMkLst>
            <pc:docMk/>
            <pc:sldMk cId="2144764" sldId="287"/>
            <ac:spMk id="5" creationId="{B255641E-7F73-4C6D-8C89-6A089610AF96}"/>
          </ac:spMkLst>
        </pc:spChg>
        <pc:graphicFrameChg chg="mod modGraphic">
          <ac:chgData name="Lowe, Debra" userId="S::dyingember@byui.edu::4f03d822-3c56-4d1e-b9d8-0aa54ea2b6d0" providerId="AD" clId="Web-{A8B02263-A975-6E57-FAA5-B0EFB47C2A7D}" dt="2020-12-09T22:47:40.655" v="3231"/>
          <ac:graphicFrameMkLst>
            <pc:docMk/>
            <pc:sldMk cId="2144764" sldId="287"/>
            <ac:graphicFrameMk id="7" creationId="{338DC887-2FF7-409C-9AD9-EDE6D90C5C77}"/>
          </ac:graphicFrameMkLst>
        </pc:graphicFrameChg>
        <pc:graphicFrameChg chg="del">
          <ac:chgData name="Lowe, Debra" userId="S::dyingember@byui.edu::4f03d822-3c56-4d1e-b9d8-0aa54ea2b6d0" providerId="AD" clId="Web-{A8B02263-A975-6E57-FAA5-B0EFB47C2A7D}" dt="2020-12-09T22:47:21.155" v="3189"/>
          <ac:graphicFrameMkLst>
            <pc:docMk/>
            <pc:sldMk cId="2144764" sldId="287"/>
            <ac:graphicFrameMk id="8" creationId="{E9347B55-A94C-4F73-A931-22A0EA140578}"/>
          </ac:graphicFrameMkLst>
        </pc:graphicFrameChg>
      </pc:sldChg>
      <pc:sldChg chg="delSp modSp add replId">
        <pc:chgData name="Lowe, Debra" userId="S::dyingember@byui.edu::4f03d822-3c56-4d1e-b9d8-0aa54ea2b6d0" providerId="AD" clId="Web-{A8B02263-A975-6E57-FAA5-B0EFB47C2A7D}" dt="2020-12-09T23:11:59.990" v="4528" actId="1076"/>
        <pc:sldMkLst>
          <pc:docMk/>
          <pc:sldMk cId="292039071" sldId="288"/>
        </pc:sldMkLst>
        <pc:spChg chg="mod">
          <ac:chgData name="Lowe, Debra" userId="S::dyingember@byui.edu::4f03d822-3c56-4d1e-b9d8-0aa54ea2b6d0" providerId="AD" clId="Web-{A8B02263-A975-6E57-FAA5-B0EFB47C2A7D}" dt="2020-12-09T23:05:00.922" v="3662" actId="20577"/>
          <ac:spMkLst>
            <pc:docMk/>
            <pc:sldMk cId="292039071" sldId="288"/>
            <ac:spMk id="2" creationId="{4DDF3B77-6028-44DC-A59C-17343ECC524B}"/>
          </ac:spMkLst>
        </pc:spChg>
        <pc:spChg chg="mod">
          <ac:chgData name="Lowe, Debra" userId="S::dyingember@byui.edu::4f03d822-3c56-4d1e-b9d8-0aa54ea2b6d0" providerId="AD" clId="Web-{A8B02263-A975-6E57-FAA5-B0EFB47C2A7D}" dt="2020-12-09T23:11:59.990" v="4528" actId="1076"/>
          <ac:spMkLst>
            <pc:docMk/>
            <pc:sldMk cId="292039071" sldId="288"/>
            <ac:spMk id="3" creationId="{D9F9FF9E-010C-4344-BEE1-34958513C821}"/>
          </ac:spMkLst>
        </pc:spChg>
        <pc:graphicFrameChg chg="del">
          <ac:chgData name="Lowe, Debra" userId="S::dyingember@byui.edu::4f03d822-3c56-4d1e-b9d8-0aa54ea2b6d0" providerId="AD" clId="Web-{A8B02263-A975-6E57-FAA5-B0EFB47C2A7D}" dt="2020-12-09T23:10:12.567" v="4364"/>
          <ac:graphicFrameMkLst>
            <pc:docMk/>
            <pc:sldMk cId="292039071" sldId="288"/>
            <ac:graphicFrameMk id="7" creationId="{338DC887-2FF7-409C-9AD9-EDE6D90C5C77}"/>
          </ac:graphicFrameMkLst>
        </pc:graphicFrameChg>
      </pc:sldChg>
      <pc:sldChg chg="modSp add replId">
        <pc:chgData name="Lowe, Debra" userId="S::dyingember@byui.edu::4f03d822-3c56-4d1e-b9d8-0aa54ea2b6d0" providerId="AD" clId="Web-{A8B02263-A975-6E57-FAA5-B0EFB47C2A7D}" dt="2020-12-09T23:18:40.543" v="5409" actId="20577"/>
        <pc:sldMkLst>
          <pc:docMk/>
          <pc:sldMk cId="2835949705" sldId="289"/>
        </pc:sldMkLst>
        <pc:spChg chg="mod">
          <ac:chgData name="Lowe, Debra" userId="S::dyingember@byui.edu::4f03d822-3c56-4d1e-b9d8-0aa54ea2b6d0" providerId="AD" clId="Web-{A8B02263-A975-6E57-FAA5-B0EFB47C2A7D}" dt="2020-12-09T23:12:28.022" v="4550" actId="20577"/>
          <ac:spMkLst>
            <pc:docMk/>
            <pc:sldMk cId="2835949705" sldId="289"/>
            <ac:spMk id="2" creationId="{4DDF3B77-6028-44DC-A59C-17343ECC524B}"/>
          </ac:spMkLst>
        </pc:spChg>
        <pc:spChg chg="mod">
          <ac:chgData name="Lowe, Debra" userId="S::dyingember@byui.edu::4f03d822-3c56-4d1e-b9d8-0aa54ea2b6d0" providerId="AD" clId="Web-{A8B02263-A975-6E57-FAA5-B0EFB47C2A7D}" dt="2020-12-09T23:18:40.543" v="5409" actId="20577"/>
          <ac:spMkLst>
            <pc:docMk/>
            <pc:sldMk cId="2835949705" sldId="289"/>
            <ac:spMk id="3" creationId="{D9F9FF9E-010C-4344-BEE1-34958513C821}"/>
          </ac:spMkLst>
        </pc:spChg>
      </pc:sldChg>
    </pc:docChg>
  </pc:docChgLst>
  <pc:docChgLst>
    <pc:chgData name="Lowe, Debra" userId="S::dyingember@byui.edu::4f03d822-3c56-4d1e-b9d8-0aa54ea2b6d0" providerId="AD" clId="Web-{0EF733BF-D76A-C67F-6463-1C75C167B660}"/>
    <pc:docChg chg="addSld modSld sldOrd">
      <pc:chgData name="Lowe, Debra" userId="S::dyingember@byui.edu::4f03d822-3c56-4d1e-b9d8-0aa54ea2b6d0" providerId="AD" clId="Web-{0EF733BF-D76A-C67F-6463-1C75C167B660}" dt="2020-12-09T22:04:03.859" v="7771"/>
      <pc:docMkLst>
        <pc:docMk/>
      </pc:docMkLst>
      <pc:sldChg chg="modSp">
        <pc:chgData name="Lowe, Debra" userId="S::dyingember@byui.edu::4f03d822-3c56-4d1e-b9d8-0aa54ea2b6d0" providerId="AD" clId="Web-{0EF733BF-D76A-C67F-6463-1C75C167B660}" dt="2020-12-09T19:35:38.883" v="4" actId="20577"/>
        <pc:sldMkLst>
          <pc:docMk/>
          <pc:sldMk cId="3151916232" sldId="275"/>
        </pc:sldMkLst>
        <pc:spChg chg="mod">
          <ac:chgData name="Lowe, Debra" userId="S::dyingember@byui.edu::4f03d822-3c56-4d1e-b9d8-0aa54ea2b6d0" providerId="AD" clId="Web-{0EF733BF-D76A-C67F-6463-1C75C167B660}" dt="2020-12-09T19:35:38.883" v="4" actId="20577"/>
          <ac:spMkLst>
            <pc:docMk/>
            <pc:sldMk cId="3151916232" sldId="275"/>
            <ac:spMk id="3" creationId="{F67D59AB-B9AE-4D6F-89C6-7DED50AFA0D9}"/>
          </ac:spMkLst>
        </pc:spChg>
      </pc:sldChg>
      <pc:sldChg chg="modSp">
        <pc:chgData name="Lowe, Debra" userId="S::dyingember@byui.edu::4f03d822-3c56-4d1e-b9d8-0aa54ea2b6d0" providerId="AD" clId="Web-{0EF733BF-D76A-C67F-6463-1C75C167B660}" dt="2020-12-09T19:35:59.758" v="11" actId="1076"/>
        <pc:sldMkLst>
          <pc:docMk/>
          <pc:sldMk cId="3766398223" sldId="276"/>
        </pc:sldMkLst>
        <pc:spChg chg="mod">
          <ac:chgData name="Lowe, Debra" userId="S::dyingember@byui.edu::4f03d822-3c56-4d1e-b9d8-0aa54ea2b6d0" providerId="AD" clId="Web-{0EF733BF-D76A-C67F-6463-1C75C167B660}" dt="2020-12-09T19:35:51.805" v="7" actId="20577"/>
          <ac:spMkLst>
            <pc:docMk/>
            <pc:sldMk cId="3766398223" sldId="276"/>
            <ac:spMk id="3" creationId="{D9F9FF9E-010C-4344-BEE1-34958513C821}"/>
          </ac:spMkLst>
        </pc:spChg>
        <pc:spChg chg="mod">
          <ac:chgData name="Lowe, Debra" userId="S::dyingember@byui.edu::4f03d822-3c56-4d1e-b9d8-0aa54ea2b6d0" providerId="AD" clId="Web-{0EF733BF-D76A-C67F-6463-1C75C167B660}" dt="2020-12-09T19:35:59.758" v="11" actId="1076"/>
          <ac:spMkLst>
            <pc:docMk/>
            <pc:sldMk cId="3766398223" sldId="276"/>
            <ac:spMk id="5" creationId="{459012EF-A163-4D13-A422-719EDE595BF1}"/>
          </ac:spMkLst>
        </pc:spChg>
        <pc:graphicFrameChg chg="mod">
          <ac:chgData name="Lowe, Debra" userId="S::dyingember@byui.edu::4f03d822-3c56-4d1e-b9d8-0aa54ea2b6d0" providerId="AD" clId="Web-{0EF733BF-D76A-C67F-6463-1C75C167B660}" dt="2020-12-09T19:35:54.680" v="10" actId="1076"/>
          <ac:graphicFrameMkLst>
            <pc:docMk/>
            <pc:sldMk cId="3766398223" sldId="276"/>
            <ac:graphicFrameMk id="4" creationId="{552D0512-F7D5-4244-AA5D-17A87965B6EA}"/>
          </ac:graphicFrameMkLst>
        </pc:graphicFrameChg>
      </pc:sldChg>
      <pc:sldChg chg="addSp delSp modSp add replId">
        <pc:chgData name="Lowe, Debra" userId="S::dyingember@byui.edu::4f03d822-3c56-4d1e-b9d8-0aa54ea2b6d0" providerId="AD" clId="Web-{0EF733BF-D76A-C67F-6463-1C75C167B660}" dt="2020-12-09T19:58:19.509" v="1385" actId="1076"/>
        <pc:sldMkLst>
          <pc:docMk/>
          <pc:sldMk cId="2524007437" sldId="277"/>
        </pc:sldMkLst>
        <pc:spChg chg="mod">
          <ac:chgData name="Lowe, Debra" userId="S::dyingember@byui.edu::4f03d822-3c56-4d1e-b9d8-0aa54ea2b6d0" providerId="AD" clId="Web-{0EF733BF-D76A-C67F-6463-1C75C167B660}" dt="2020-12-09T19:37:02.477" v="25" actId="20577"/>
          <ac:spMkLst>
            <pc:docMk/>
            <pc:sldMk cId="2524007437" sldId="277"/>
            <ac:spMk id="2" creationId="{4DDF3B77-6028-44DC-A59C-17343ECC524B}"/>
          </ac:spMkLst>
        </pc:spChg>
        <pc:spChg chg="mod">
          <ac:chgData name="Lowe, Debra" userId="S::dyingember@byui.edu::4f03d822-3c56-4d1e-b9d8-0aa54ea2b6d0" providerId="AD" clId="Web-{0EF733BF-D76A-C67F-6463-1C75C167B660}" dt="2020-12-09T19:58:15.025" v="1383" actId="20577"/>
          <ac:spMkLst>
            <pc:docMk/>
            <pc:sldMk cId="2524007437" sldId="277"/>
            <ac:spMk id="3" creationId="{D9F9FF9E-010C-4344-BEE1-34958513C821}"/>
          </ac:spMkLst>
        </pc:spChg>
        <pc:spChg chg="del">
          <ac:chgData name="Lowe, Debra" userId="S::dyingember@byui.edu::4f03d822-3c56-4d1e-b9d8-0aa54ea2b6d0" providerId="AD" clId="Web-{0EF733BF-D76A-C67F-6463-1C75C167B660}" dt="2020-12-09T19:50:41.915" v="989"/>
          <ac:spMkLst>
            <pc:docMk/>
            <pc:sldMk cId="2524007437" sldId="277"/>
            <ac:spMk id="5" creationId="{459012EF-A163-4D13-A422-719EDE595BF1}"/>
          </ac:spMkLst>
        </pc:spChg>
        <pc:spChg chg="add del mod">
          <ac:chgData name="Lowe, Debra" userId="S::dyingember@byui.edu::4f03d822-3c56-4d1e-b9d8-0aa54ea2b6d0" providerId="AD" clId="Web-{0EF733BF-D76A-C67F-6463-1C75C167B660}" dt="2020-12-09T19:41:25.477" v="285"/>
          <ac:spMkLst>
            <pc:docMk/>
            <pc:sldMk cId="2524007437" sldId="277"/>
            <ac:spMk id="6" creationId="{B252AF35-588F-490C-908E-D73C745BF719}"/>
          </ac:spMkLst>
        </pc:spChg>
        <pc:graphicFrameChg chg="mod modGraphic">
          <ac:chgData name="Lowe, Debra" userId="S::dyingember@byui.edu::4f03d822-3c56-4d1e-b9d8-0aa54ea2b6d0" providerId="AD" clId="Web-{0EF733BF-D76A-C67F-6463-1C75C167B660}" dt="2020-12-09T19:50:33.571" v="988"/>
          <ac:graphicFrameMkLst>
            <pc:docMk/>
            <pc:sldMk cId="2524007437" sldId="277"/>
            <ac:graphicFrameMk id="4" creationId="{552D0512-F7D5-4244-AA5D-17A87965B6EA}"/>
          </ac:graphicFrameMkLst>
        </pc:graphicFrameChg>
        <pc:graphicFrameChg chg="add mod modGraphic">
          <ac:chgData name="Lowe, Debra" userId="S::dyingember@byui.edu::4f03d822-3c56-4d1e-b9d8-0aa54ea2b6d0" providerId="AD" clId="Web-{0EF733BF-D76A-C67F-6463-1C75C167B660}" dt="2020-12-09T19:58:19.509" v="1385" actId="1076"/>
          <ac:graphicFrameMkLst>
            <pc:docMk/>
            <pc:sldMk cId="2524007437" sldId="277"/>
            <ac:graphicFrameMk id="7" creationId="{338DC887-2FF7-409C-9AD9-EDE6D90C5C77}"/>
          </ac:graphicFrameMkLst>
        </pc:graphicFrameChg>
      </pc:sldChg>
      <pc:sldChg chg="addSp delSp modSp add replId">
        <pc:chgData name="Lowe, Debra" userId="S::dyingember@byui.edu::4f03d822-3c56-4d1e-b9d8-0aa54ea2b6d0" providerId="AD" clId="Web-{0EF733BF-D76A-C67F-6463-1C75C167B660}" dt="2020-12-09T20:18:40.745" v="2601"/>
        <pc:sldMkLst>
          <pc:docMk/>
          <pc:sldMk cId="3100447533" sldId="278"/>
        </pc:sldMkLst>
        <pc:spChg chg="mod">
          <ac:chgData name="Lowe, Debra" userId="S::dyingember@byui.edu::4f03d822-3c56-4d1e-b9d8-0aa54ea2b6d0" providerId="AD" clId="Web-{0EF733BF-D76A-C67F-6463-1C75C167B660}" dt="2020-12-09T19:58:47.728" v="1393" actId="20577"/>
          <ac:spMkLst>
            <pc:docMk/>
            <pc:sldMk cId="3100447533" sldId="278"/>
            <ac:spMk id="2" creationId="{4DDF3B77-6028-44DC-A59C-17343ECC524B}"/>
          </ac:spMkLst>
        </pc:spChg>
        <pc:spChg chg="mod">
          <ac:chgData name="Lowe, Debra" userId="S::dyingember@byui.edu::4f03d822-3c56-4d1e-b9d8-0aa54ea2b6d0" providerId="AD" clId="Web-{0EF733BF-D76A-C67F-6463-1C75C167B660}" dt="2020-12-09T20:12:09.354" v="2320" actId="20577"/>
          <ac:spMkLst>
            <pc:docMk/>
            <pc:sldMk cId="3100447533" sldId="278"/>
            <ac:spMk id="3" creationId="{D9F9FF9E-010C-4344-BEE1-34958513C821}"/>
          </ac:spMkLst>
        </pc:spChg>
        <pc:spChg chg="add mod">
          <ac:chgData name="Lowe, Debra" userId="S::dyingember@byui.edu::4f03d822-3c56-4d1e-b9d8-0aa54ea2b6d0" providerId="AD" clId="Web-{0EF733BF-D76A-C67F-6463-1C75C167B660}" dt="2020-12-09T20:13:29.463" v="2396" actId="20577"/>
          <ac:spMkLst>
            <pc:docMk/>
            <pc:sldMk cId="3100447533" sldId="278"/>
            <ac:spMk id="5" creationId="{B255641E-7F73-4C6D-8C89-6A089610AF96}"/>
          </ac:spMkLst>
        </pc:spChg>
        <pc:graphicFrameChg chg="del">
          <ac:chgData name="Lowe, Debra" userId="S::dyingember@byui.edu::4f03d822-3c56-4d1e-b9d8-0aa54ea2b6d0" providerId="AD" clId="Web-{0EF733BF-D76A-C67F-6463-1C75C167B660}" dt="2020-12-09T20:09:33.760" v="2103"/>
          <ac:graphicFrameMkLst>
            <pc:docMk/>
            <pc:sldMk cId="3100447533" sldId="278"/>
            <ac:graphicFrameMk id="4" creationId="{552D0512-F7D5-4244-AA5D-17A87965B6EA}"/>
          </ac:graphicFrameMkLst>
        </pc:graphicFrameChg>
        <pc:graphicFrameChg chg="mod modGraphic">
          <ac:chgData name="Lowe, Debra" userId="S::dyingember@byui.edu::4f03d822-3c56-4d1e-b9d8-0aa54ea2b6d0" providerId="AD" clId="Web-{0EF733BF-D76A-C67F-6463-1C75C167B660}" dt="2020-12-09T20:14:56.916" v="2399" actId="1076"/>
          <ac:graphicFrameMkLst>
            <pc:docMk/>
            <pc:sldMk cId="3100447533" sldId="278"/>
            <ac:graphicFrameMk id="7" creationId="{338DC887-2FF7-409C-9AD9-EDE6D90C5C77}"/>
          </ac:graphicFrameMkLst>
        </pc:graphicFrameChg>
        <pc:graphicFrameChg chg="add mod modGraphic">
          <ac:chgData name="Lowe, Debra" userId="S::dyingember@byui.edu::4f03d822-3c56-4d1e-b9d8-0aa54ea2b6d0" providerId="AD" clId="Web-{0EF733BF-D76A-C67F-6463-1C75C167B660}" dt="2020-12-09T20:18:40.745" v="2601"/>
          <ac:graphicFrameMkLst>
            <pc:docMk/>
            <pc:sldMk cId="3100447533" sldId="278"/>
            <ac:graphicFrameMk id="8" creationId="{E9347B55-A94C-4F73-A931-22A0EA140578}"/>
          </ac:graphicFrameMkLst>
        </pc:graphicFrameChg>
      </pc:sldChg>
      <pc:sldChg chg="delSp modSp add replId">
        <pc:chgData name="Lowe, Debra" userId="S::dyingember@byui.edu::4f03d822-3c56-4d1e-b9d8-0aa54ea2b6d0" providerId="AD" clId="Web-{0EF733BF-D76A-C67F-6463-1C75C167B660}" dt="2020-12-09T20:39:09.246" v="3641" actId="1076"/>
        <pc:sldMkLst>
          <pc:docMk/>
          <pc:sldMk cId="2301695317" sldId="279"/>
        </pc:sldMkLst>
        <pc:spChg chg="mod">
          <ac:chgData name="Lowe, Debra" userId="S::dyingember@byui.edu::4f03d822-3c56-4d1e-b9d8-0aa54ea2b6d0" providerId="AD" clId="Web-{0EF733BF-D76A-C67F-6463-1C75C167B660}" dt="2020-12-09T20:20:38.182" v="2651" actId="20577"/>
          <ac:spMkLst>
            <pc:docMk/>
            <pc:sldMk cId="2301695317" sldId="279"/>
            <ac:spMk id="2" creationId="{4DDF3B77-6028-44DC-A59C-17343ECC524B}"/>
          </ac:spMkLst>
        </pc:spChg>
        <pc:spChg chg="mod">
          <ac:chgData name="Lowe, Debra" userId="S::dyingember@byui.edu::4f03d822-3c56-4d1e-b9d8-0aa54ea2b6d0" providerId="AD" clId="Web-{0EF733BF-D76A-C67F-6463-1C75C167B660}" dt="2020-12-09T20:31:00.480" v="3381" actId="20577"/>
          <ac:spMkLst>
            <pc:docMk/>
            <pc:sldMk cId="2301695317" sldId="279"/>
            <ac:spMk id="3" creationId="{D9F9FF9E-010C-4344-BEE1-34958513C821}"/>
          </ac:spMkLst>
        </pc:spChg>
        <pc:spChg chg="del">
          <ac:chgData name="Lowe, Debra" userId="S::dyingember@byui.edu::4f03d822-3c56-4d1e-b9d8-0aa54ea2b6d0" providerId="AD" clId="Web-{0EF733BF-D76A-C67F-6463-1C75C167B660}" dt="2020-12-09T20:32:46.558" v="3516"/>
          <ac:spMkLst>
            <pc:docMk/>
            <pc:sldMk cId="2301695317" sldId="279"/>
            <ac:spMk id="5" creationId="{B255641E-7F73-4C6D-8C89-6A089610AF96}"/>
          </ac:spMkLst>
        </pc:spChg>
        <pc:graphicFrameChg chg="mod modGraphic">
          <ac:chgData name="Lowe, Debra" userId="S::dyingember@byui.edu::4f03d822-3c56-4d1e-b9d8-0aa54ea2b6d0" providerId="AD" clId="Web-{0EF733BF-D76A-C67F-6463-1C75C167B660}" dt="2020-12-09T20:39:09.246" v="3641" actId="1076"/>
          <ac:graphicFrameMkLst>
            <pc:docMk/>
            <pc:sldMk cId="2301695317" sldId="279"/>
            <ac:graphicFrameMk id="7" creationId="{338DC887-2FF7-409C-9AD9-EDE6D90C5C77}"/>
          </ac:graphicFrameMkLst>
        </pc:graphicFrameChg>
        <pc:graphicFrameChg chg="del">
          <ac:chgData name="Lowe, Debra" userId="S::dyingember@byui.edu::4f03d822-3c56-4d1e-b9d8-0aa54ea2b6d0" providerId="AD" clId="Web-{0EF733BF-D76A-C67F-6463-1C75C167B660}" dt="2020-12-09T20:31:41.526" v="3415"/>
          <ac:graphicFrameMkLst>
            <pc:docMk/>
            <pc:sldMk cId="2301695317" sldId="279"/>
            <ac:graphicFrameMk id="8" creationId="{E9347B55-A94C-4F73-A931-22A0EA140578}"/>
          </ac:graphicFrameMkLst>
        </pc:graphicFrameChg>
      </pc:sldChg>
      <pc:sldChg chg="modSp add replId">
        <pc:chgData name="Lowe, Debra" userId="S::dyingember@byui.edu::4f03d822-3c56-4d1e-b9d8-0aa54ea2b6d0" providerId="AD" clId="Web-{0EF733BF-D76A-C67F-6463-1C75C167B660}" dt="2020-12-09T21:09:54.731" v="4755" actId="20577"/>
        <pc:sldMkLst>
          <pc:docMk/>
          <pc:sldMk cId="3161376711" sldId="280"/>
        </pc:sldMkLst>
        <pc:spChg chg="mod">
          <ac:chgData name="Lowe, Debra" userId="S::dyingember@byui.edu::4f03d822-3c56-4d1e-b9d8-0aa54ea2b6d0" providerId="AD" clId="Web-{0EF733BF-D76A-C67F-6463-1C75C167B660}" dt="2020-12-09T20:39:57.246" v="3647" actId="20577"/>
          <ac:spMkLst>
            <pc:docMk/>
            <pc:sldMk cId="3161376711" sldId="280"/>
            <ac:spMk id="2" creationId="{4DDF3B77-6028-44DC-A59C-17343ECC524B}"/>
          </ac:spMkLst>
        </pc:spChg>
        <pc:spChg chg="mod">
          <ac:chgData name="Lowe, Debra" userId="S::dyingember@byui.edu::4f03d822-3c56-4d1e-b9d8-0aa54ea2b6d0" providerId="AD" clId="Web-{0EF733BF-D76A-C67F-6463-1C75C167B660}" dt="2020-12-09T21:09:54.731" v="4755" actId="20577"/>
          <ac:spMkLst>
            <pc:docMk/>
            <pc:sldMk cId="3161376711" sldId="280"/>
            <ac:spMk id="3" creationId="{D9F9FF9E-010C-4344-BEE1-34958513C821}"/>
          </ac:spMkLst>
        </pc:spChg>
        <pc:graphicFrameChg chg="mod modGraphic">
          <ac:chgData name="Lowe, Debra" userId="S::dyingember@byui.edu::4f03d822-3c56-4d1e-b9d8-0aa54ea2b6d0" providerId="AD" clId="Web-{0EF733BF-D76A-C67F-6463-1C75C167B660}" dt="2020-12-09T21:05:35.700" v="4419" actId="1076"/>
          <ac:graphicFrameMkLst>
            <pc:docMk/>
            <pc:sldMk cId="3161376711" sldId="280"/>
            <ac:graphicFrameMk id="7" creationId="{338DC887-2FF7-409C-9AD9-EDE6D90C5C77}"/>
          </ac:graphicFrameMkLst>
        </pc:graphicFrameChg>
      </pc:sldChg>
      <pc:sldChg chg="delSp modSp add replId">
        <pc:chgData name="Lowe, Debra" userId="S::dyingember@byui.edu::4f03d822-3c56-4d1e-b9d8-0aa54ea2b6d0" providerId="AD" clId="Web-{0EF733BF-D76A-C67F-6463-1C75C167B660}" dt="2020-12-09T21:19:32.998" v="5159" actId="20577"/>
        <pc:sldMkLst>
          <pc:docMk/>
          <pc:sldMk cId="855240744" sldId="281"/>
        </pc:sldMkLst>
        <pc:spChg chg="mod">
          <ac:chgData name="Lowe, Debra" userId="S::dyingember@byui.edu::4f03d822-3c56-4d1e-b9d8-0aa54ea2b6d0" providerId="AD" clId="Web-{0EF733BF-D76A-C67F-6463-1C75C167B660}" dt="2020-12-09T21:08:44.466" v="4713" actId="20577"/>
          <ac:spMkLst>
            <pc:docMk/>
            <pc:sldMk cId="855240744" sldId="281"/>
            <ac:spMk id="2" creationId="{4DDF3B77-6028-44DC-A59C-17343ECC524B}"/>
          </ac:spMkLst>
        </pc:spChg>
        <pc:spChg chg="mod">
          <ac:chgData name="Lowe, Debra" userId="S::dyingember@byui.edu::4f03d822-3c56-4d1e-b9d8-0aa54ea2b6d0" providerId="AD" clId="Web-{0EF733BF-D76A-C67F-6463-1C75C167B660}" dt="2020-12-09T21:19:32.998" v="5159" actId="20577"/>
          <ac:spMkLst>
            <pc:docMk/>
            <pc:sldMk cId="855240744" sldId="281"/>
            <ac:spMk id="3" creationId="{D9F9FF9E-010C-4344-BEE1-34958513C821}"/>
          </ac:spMkLst>
        </pc:spChg>
        <pc:graphicFrameChg chg="del">
          <ac:chgData name="Lowe, Debra" userId="S::dyingember@byui.edu::4f03d822-3c56-4d1e-b9d8-0aa54ea2b6d0" providerId="AD" clId="Web-{0EF733BF-D76A-C67F-6463-1C75C167B660}" dt="2020-12-09T21:18:00.357" v="5085"/>
          <ac:graphicFrameMkLst>
            <pc:docMk/>
            <pc:sldMk cId="855240744" sldId="281"/>
            <ac:graphicFrameMk id="7" creationId="{338DC887-2FF7-409C-9AD9-EDE6D90C5C77}"/>
          </ac:graphicFrameMkLst>
        </pc:graphicFrameChg>
      </pc:sldChg>
      <pc:sldChg chg="addSp delSp modSp add replId">
        <pc:chgData name="Lowe, Debra" userId="S::dyingember@byui.edu::4f03d822-3c56-4d1e-b9d8-0aa54ea2b6d0" providerId="AD" clId="Web-{0EF733BF-D76A-C67F-6463-1C75C167B660}" dt="2020-12-09T21:23:26.217" v="5602"/>
        <pc:sldMkLst>
          <pc:docMk/>
          <pc:sldMk cId="2907780509" sldId="282"/>
        </pc:sldMkLst>
        <pc:spChg chg="mod">
          <ac:chgData name="Lowe, Debra" userId="S::dyingember@byui.edu::4f03d822-3c56-4d1e-b9d8-0aa54ea2b6d0" providerId="AD" clId="Web-{0EF733BF-D76A-C67F-6463-1C75C167B660}" dt="2020-12-09T21:19:05.951" v="5146" actId="20577"/>
          <ac:spMkLst>
            <pc:docMk/>
            <pc:sldMk cId="2907780509" sldId="282"/>
            <ac:spMk id="2" creationId="{4DDF3B77-6028-44DC-A59C-17343ECC524B}"/>
          </ac:spMkLst>
        </pc:spChg>
        <pc:spChg chg="mod">
          <ac:chgData name="Lowe, Debra" userId="S::dyingember@byui.edu::4f03d822-3c56-4d1e-b9d8-0aa54ea2b6d0" providerId="AD" clId="Web-{0EF733BF-D76A-C67F-6463-1C75C167B660}" dt="2020-12-09T21:22:01.904" v="5344" actId="20577"/>
          <ac:spMkLst>
            <pc:docMk/>
            <pc:sldMk cId="2907780509" sldId="282"/>
            <ac:spMk id="3" creationId="{D9F9FF9E-010C-4344-BEE1-34958513C821}"/>
          </ac:spMkLst>
        </pc:spChg>
        <pc:graphicFrameChg chg="add mod modGraphic">
          <ac:chgData name="Lowe, Debra" userId="S::dyingember@byui.edu::4f03d822-3c56-4d1e-b9d8-0aa54ea2b6d0" providerId="AD" clId="Web-{0EF733BF-D76A-C67F-6463-1C75C167B660}" dt="2020-12-09T21:23:26.217" v="5602"/>
          <ac:graphicFrameMkLst>
            <pc:docMk/>
            <pc:sldMk cId="2907780509" sldId="282"/>
            <ac:graphicFrameMk id="4" creationId="{21848E0E-2E3E-4B59-B74C-4EAD2C1A94CC}"/>
          </ac:graphicFrameMkLst>
        </pc:graphicFrameChg>
        <pc:graphicFrameChg chg="del mod">
          <ac:chgData name="Lowe, Debra" userId="S::dyingember@byui.edu::4f03d822-3c56-4d1e-b9d8-0aa54ea2b6d0" providerId="AD" clId="Web-{0EF733BF-D76A-C67F-6463-1C75C167B660}" dt="2020-12-09T21:20:14.169" v="5174"/>
          <ac:graphicFrameMkLst>
            <pc:docMk/>
            <pc:sldMk cId="2907780509" sldId="282"/>
            <ac:graphicFrameMk id="7" creationId="{338DC887-2FF7-409C-9AD9-EDE6D90C5C77}"/>
          </ac:graphicFrameMkLst>
        </pc:graphicFrameChg>
      </pc:sldChg>
      <pc:sldChg chg="delSp modSp add ord replId">
        <pc:chgData name="Lowe, Debra" userId="S::dyingember@byui.edu::4f03d822-3c56-4d1e-b9d8-0aa54ea2b6d0" providerId="AD" clId="Web-{0EF733BF-D76A-C67F-6463-1C75C167B660}" dt="2020-12-09T21:39:27.545" v="6449" actId="20577"/>
        <pc:sldMkLst>
          <pc:docMk/>
          <pc:sldMk cId="1823919561" sldId="283"/>
        </pc:sldMkLst>
        <pc:spChg chg="mod">
          <ac:chgData name="Lowe, Debra" userId="S::dyingember@byui.edu::4f03d822-3c56-4d1e-b9d8-0aa54ea2b6d0" providerId="AD" clId="Web-{0EF733BF-D76A-C67F-6463-1C75C167B660}" dt="2020-12-09T21:24:00.482" v="5623" actId="20577"/>
          <ac:spMkLst>
            <pc:docMk/>
            <pc:sldMk cId="1823919561" sldId="283"/>
            <ac:spMk id="2" creationId="{4DDF3B77-6028-44DC-A59C-17343ECC524B}"/>
          </ac:spMkLst>
        </pc:spChg>
        <pc:spChg chg="mod">
          <ac:chgData name="Lowe, Debra" userId="S::dyingember@byui.edu::4f03d822-3c56-4d1e-b9d8-0aa54ea2b6d0" providerId="AD" clId="Web-{0EF733BF-D76A-C67F-6463-1C75C167B660}" dt="2020-12-09T21:39:27.545" v="6449" actId="20577"/>
          <ac:spMkLst>
            <pc:docMk/>
            <pc:sldMk cId="1823919561" sldId="283"/>
            <ac:spMk id="3" creationId="{D9F9FF9E-010C-4344-BEE1-34958513C821}"/>
          </ac:spMkLst>
        </pc:spChg>
        <pc:graphicFrameChg chg="del">
          <ac:chgData name="Lowe, Debra" userId="S::dyingember@byui.edu::4f03d822-3c56-4d1e-b9d8-0aa54ea2b6d0" providerId="AD" clId="Web-{0EF733BF-D76A-C67F-6463-1C75C167B660}" dt="2020-12-09T21:38:46.764" v="6445"/>
          <ac:graphicFrameMkLst>
            <pc:docMk/>
            <pc:sldMk cId="1823919561" sldId="283"/>
            <ac:graphicFrameMk id="7" creationId="{338DC887-2FF7-409C-9AD9-EDE6D90C5C77}"/>
          </ac:graphicFrameMkLst>
        </pc:graphicFrameChg>
      </pc:sldChg>
      <pc:sldChg chg="addSp delSp modSp add replId">
        <pc:chgData name="Lowe, Debra" userId="S::dyingember@byui.edu::4f03d822-3c56-4d1e-b9d8-0aa54ea2b6d0" providerId="AD" clId="Web-{0EF733BF-D76A-C67F-6463-1C75C167B660}" dt="2020-12-09T22:04:03.859" v="7771"/>
        <pc:sldMkLst>
          <pc:docMk/>
          <pc:sldMk cId="3534428295" sldId="284"/>
        </pc:sldMkLst>
        <pc:spChg chg="mod">
          <ac:chgData name="Lowe, Debra" userId="S::dyingember@byui.edu::4f03d822-3c56-4d1e-b9d8-0aa54ea2b6d0" providerId="AD" clId="Web-{0EF733BF-D76A-C67F-6463-1C75C167B660}" dt="2020-12-09T21:40:07.561" v="6461" actId="14100"/>
          <ac:spMkLst>
            <pc:docMk/>
            <pc:sldMk cId="3534428295" sldId="284"/>
            <ac:spMk id="2" creationId="{4DDF3B77-6028-44DC-A59C-17343ECC524B}"/>
          </ac:spMkLst>
        </pc:spChg>
        <pc:spChg chg="mod">
          <ac:chgData name="Lowe, Debra" userId="S::dyingember@byui.edu::4f03d822-3c56-4d1e-b9d8-0aa54ea2b6d0" providerId="AD" clId="Web-{0EF733BF-D76A-C67F-6463-1C75C167B660}" dt="2020-12-09T22:03:03.890" v="7752" actId="1076"/>
          <ac:spMkLst>
            <pc:docMk/>
            <pc:sldMk cId="3534428295" sldId="284"/>
            <ac:spMk id="3" creationId="{D9F9FF9E-010C-4344-BEE1-34958513C821}"/>
          </ac:spMkLst>
        </pc:spChg>
        <pc:spChg chg="add mod">
          <ac:chgData name="Lowe, Debra" userId="S::dyingember@byui.edu::4f03d822-3c56-4d1e-b9d8-0aa54ea2b6d0" providerId="AD" clId="Web-{0EF733BF-D76A-C67F-6463-1C75C167B660}" dt="2020-12-09T22:03:35.812" v="7768" actId="20577"/>
          <ac:spMkLst>
            <pc:docMk/>
            <pc:sldMk cId="3534428295" sldId="284"/>
            <ac:spMk id="5" creationId="{8F5AE5A7-A6A7-4562-A901-374C1F805AE9}"/>
          </ac:spMkLst>
        </pc:spChg>
        <pc:spChg chg="add del">
          <ac:chgData name="Lowe, Debra" userId="S::dyingember@byui.edu::4f03d822-3c56-4d1e-b9d8-0aa54ea2b6d0" providerId="AD" clId="Web-{0EF733BF-D76A-C67F-6463-1C75C167B660}" dt="2020-12-09T22:04:03.859" v="7771"/>
          <ac:spMkLst>
            <pc:docMk/>
            <pc:sldMk cId="3534428295" sldId="284"/>
            <ac:spMk id="7" creationId="{AB8F292A-82ED-4337-A76A-C170FC40563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4582" y="-304799"/>
            <a:ext cx="22284263" cy="7162799"/>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C4FC5A-A048-4A1D-B1E5-51BD3B129B37}" type="datetimeFigureOut">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B0F41-D8DE-44F4-9D36-A289871A12F4}" type="slidenum">
              <a:rPr lang="en-US" smtClean="0"/>
              <a:t>‹#›</a:t>
            </a:fld>
            <a:endParaRPr lang="en-US"/>
          </a:p>
        </p:txBody>
      </p:sp>
      <p:sp>
        <p:nvSpPr>
          <p:cNvPr id="8" name="TextBox 7"/>
          <p:cNvSpPr txBox="1"/>
          <p:nvPr userDrawn="1"/>
        </p:nvSpPr>
        <p:spPr>
          <a:xfrm>
            <a:off x="609111" y="378351"/>
            <a:ext cx="2972289" cy="1200329"/>
          </a:xfrm>
          <a:prstGeom prst="rect">
            <a:avLst/>
          </a:prstGeom>
          <a:noFill/>
        </p:spPr>
        <p:txBody>
          <a:bodyPr wrap="none" rtlCol="0">
            <a:spAutoFit/>
          </a:bodyPr>
          <a:lstStyle/>
          <a:p>
            <a:r>
              <a:rPr lang="en-US" sz="7200">
                <a:solidFill>
                  <a:schemeClr val="accent5">
                    <a:lumMod val="50000"/>
                  </a:schemeClr>
                </a:solidFill>
              </a:rPr>
              <a:t>CIT 225</a:t>
            </a:r>
          </a:p>
        </p:txBody>
      </p:sp>
    </p:spTree>
    <p:extLst>
      <p:ext uri="{BB962C8B-B14F-4D97-AF65-F5344CB8AC3E}">
        <p14:creationId xmlns:p14="http://schemas.microsoft.com/office/powerpoint/2010/main" val="233992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C4FC5A-A048-4A1D-B1E5-51BD3B129B37}" type="datetimeFigureOut">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379654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C4FC5A-A048-4A1D-B1E5-51BD3B129B37}" type="datetimeFigureOut">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361252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C4FC5A-A048-4A1D-B1E5-51BD3B129B37}" type="datetimeFigureOut">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2486668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C4FC5A-A048-4A1D-B1E5-51BD3B129B37}" type="datetimeFigureOut">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92291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C4FC5A-A048-4A1D-B1E5-51BD3B129B37}" type="datetimeFigureOut">
              <a:rPr lang="en-US" smtClean="0"/>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1062501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C4FC5A-A048-4A1D-B1E5-51BD3B129B37}" type="datetimeFigureOut">
              <a:rPr lang="en-US" smtClean="0"/>
              <a:t>12/9/20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425890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C4FC5A-A048-4A1D-B1E5-51BD3B129B37}" type="datetimeFigureOut">
              <a:rPr lang="en-US" smtClean="0"/>
              <a:t>12/9/20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349386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4FC5A-A048-4A1D-B1E5-51BD3B129B37}" type="datetimeFigureOut">
              <a:rPr lang="en-US" smtClean="0"/>
              <a:t>12/9/20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262359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C4FC5A-A048-4A1D-B1E5-51BD3B129B37}" type="datetimeFigureOut">
              <a:rPr lang="en-US" smtClean="0"/>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519036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C4FC5A-A048-4A1D-B1E5-51BD3B129B37}" type="datetimeFigureOut">
              <a:rPr lang="en-US" smtClean="0"/>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B0F41-D8DE-44F4-9D36-A289871A12F4}" type="slidenum">
              <a:rPr lang="en-US" smtClean="0"/>
              <a:t>‹#›</a:t>
            </a:fld>
            <a:endParaRPr lang="en-US"/>
          </a:p>
        </p:txBody>
      </p:sp>
    </p:spTree>
    <p:extLst>
      <p:ext uri="{BB962C8B-B14F-4D97-AF65-F5344CB8AC3E}">
        <p14:creationId xmlns:p14="http://schemas.microsoft.com/office/powerpoint/2010/main" val="1094767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4FC5A-A048-4A1D-B1E5-51BD3B129B37}" type="datetimeFigureOut">
              <a:rPr lang="en-US" smtClean="0"/>
              <a:t>12/9/20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B0F41-D8DE-44F4-9D36-A289871A12F4}"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64582" y="-304799"/>
            <a:ext cx="22284263" cy="7162799"/>
          </a:xfrm>
          <a:prstGeom prst="rect">
            <a:avLst/>
          </a:prstGeom>
        </p:spPr>
      </p:pic>
      <p:sp>
        <p:nvSpPr>
          <p:cNvPr id="9" name="TextBox 8">
            <a:extLst>
              <a:ext uri="{FF2B5EF4-FFF2-40B4-BE49-F238E27FC236}">
                <a16:creationId xmlns:a16="http://schemas.microsoft.com/office/drawing/2014/main" id="{45C99A51-5AE5-457D-9819-339C478F9AF2}"/>
              </a:ext>
            </a:extLst>
          </p:cNvPr>
          <p:cNvSpPr txBox="1"/>
          <p:nvPr userDrawn="1"/>
        </p:nvSpPr>
        <p:spPr>
          <a:xfrm>
            <a:off x="2226521" y="6219825"/>
            <a:ext cx="7738957" cy="307777"/>
          </a:xfrm>
          <a:prstGeom prst="rect">
            <a:avLst/>
          </a:prstGeom>
          <a:noFill/>
        </p:spPr>
        <p:txBody>
          <a:bodyPr wrap="square" rtlCol="0">
            <a:spAutoFit/>
          </a:bodyPr>
          <a:lstStyle/>
          <a:p>
            <a:r>
              <a:rPr lang="en-US" sz="1400">
                <a:solidFill>
                  <a:schemeClr val="accent5">
                    <a:lumMod val="50000"/>
                  </a:schemeClr>
                </a:solidFill>
              </a:rPr>
              <a:t>Beaulieu, A. (2020). </a:t>
            </a:r>
            <a:r>
              <a:rPr lang="en-US" sz="1400" i="1">
                <a:solidFill>
                  <a:schemeClr val="accent5">
                    <a:lumMod val="50000"/>
                  </a:schemeClr>
                </a:solidFill>
              </a:rPr>
              <a:t>Learning SQL: Generate, manipulate, and retrieve data</a:t>
            </a:r>
            <a:r>
              <a:rPr lang="en-US" sz="1400">
                <a:solidFill>
                  <a:schemeClr val="accent5">
                    <a:lumMod val="50000"/>
                  </a:schemeClr>
                </a:solidFill>
              </a:rPr>
              <a:t> (3</a:t>
            </a:r>
            <a:r>
              <a:rPr lang="en-US" sz="1400" baseline="30000">
                <a:solidFill>
                  <a:schemeClr val="accent5">
                    <a:lumMod val="50000"/>
                  </a:schemeClr>
                </a:solidFill>
              </a:rPr>
              <a:t>rd</a:t>
            </a:r>
            <a:r>
              <a:rPr lang="en-US" sz="1400">
                <a:solidFill>
                  <a:schemeClr val="accent5">
                    <a:lumMod val="50000"/>
                  </a:schemeClr>
                </a:solidFill>
              </a:rPr>
              <a:t> ed.). O’Reilly Media, Inc.</a:t>
            </a:r>
          </a:p>
        </p:txBody>
      </p:sp>
    </p:spTree>
    <p:extLst>
      <p:ext uri="{BB962C8B-B14F-4D97-AF65-F5344CB8AC3E}">
        <p14:creationId xmlns:p14="http://schemas.microsoft.com/office/powerpoint/2010/main" val="2233543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Learning SQL</a:t>
            </a:r>
          </a:p>
        </p:txBody>
      </p:sp>
      <p:sp>
        <p:nvSpPr>
          <p:cNvPr id="3" name="Subtitle 2"/>
          <p:cNvSpPr>
            <a:spLocks noGrp="1"/>
          </p:cNvSpPr>
          <p:nvPr>
            <p:ph type="subTitle" idx="1"/>
          </p:nvPr>
        </p:nvSpPr>
        <p:spPr/>
        <p:txBody>
          <a:bodyPr/>
          <a:lstStyle/>
          <a:p>
            <a:r>
              <a:rPr lang="en-US"/>
              <a:t>Chapter 9 - Subqueries</a:t>
            </a:r>
          </a:p>
        </p:txBody>
      </p:sp>
    </p:spTree>
    <p:extLst>
      <p:ext uri="{BB962C8B-B14F-4D97-AF65-F5344CB8AC3E}">
        <p14:creationId xmlns:p14="http://schemas.microsoft.com/office/powerpoint/2010/main" val="485132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E711A-2CF6-49E5-BCB8-91F2A95DA1E9}"/>
              </a:ext>
            </a:extLst>
          </p:cNvPr>
          <p:cNvSpPr>
            <a:spLocks noGrp="1"/>
          </p:cNvSpPr>
          <p:nvPr>
            <p:ph type="title"/>
          </p:nvPr>
        </p:nvSpPr>
        <p:spPr/>
        <p:txBody>
          <a:bodyPr/>
          <a:lstStyle/>
          <a:p>
            <a:r>
              <a:rPr lang="en-US"/>
              <a:t>The In and Not In Operators</a:t>
            </a:r>
          </a:p>
        </p:txBody>
      </p:sp>
      <p:sp>
        <p:nvSpPr>
          <p:cNvPr id="3" name="Content Placeholder 2">
            <a:extLst>
              <a:ext uri="{FF2B5EF4-FFF2-40B4-BE49-F238E27FC236}">
                <a16:creationId xmlns:a16="http://schemas.microsoft.com/office/drawing/2014/main" id="{2A404A78-2198-4C82-8161-484352C28CB5}"/>
              </a:ext>
            </a:extLst>
          </p:cNvPr>
          <p:cNvSpPr>
            <a:spLocks noGrp="1"/>
          </p:cNvSpPr>
          <p:nvPr>
            <p:ph idx="1"/>
          </p:nvPr>
        </p:nvSpPr>
        <p:spPr/>
        <p:txBody>
          <a:bodyPr/>
          <a:lstStyle/>
          <a:p>
            <a:pPr marL="0" indent="0">
              <a:buNone/>
            </a:pPr>
            <a:r>
              <a:rPr lang="en-US" sz="1800" dirty="0"/>
              <a:t>This query is similar to the last one, except it is looking for cities that are not in Canada or Mexico.</a:t>
            </a:r>
          </a:p>
          <a:p>
            <a:pPr marL="0" indent="0">
              <a:buNone/>
            </a:pPr>
            <a:r>
              <a:rPr lang="en-US" sz="1600" dirty="0" err="1">
                <a:latin typeface="Courier New" panose="02070309020205020404" pitchFamily="49" charset="0"/>
                <a:cs typeface="Courier New" panose="02070309020205020404" pitchFamily="49" charset="0"/>
              </a:rPr>
              <a:t>mysql</a:t>
            </a:r>
            <a:r>
              <a:rPr lang="en-US" sz="1600" dirty="0">
                <a:latin typeface="Courier New" panose="02070309020205020404" pitchFamily="49" charset="0"/>
                <a:cs typeface="Courier New" panose="02070309020205020404" pitchFamily="49" charset="0"/>
              </a:rPr>
              <a:t>&gt; SELECT </a:t>
            </a:r>
            <a:r>
              <a:rPr lang="en-US" sz="1600" dirty="0" err="1">
                <a:latin typeface="Courier New" panose="02070309020205020404" pitchFamily="49" charset="0"/>
                <a:cs typeface="Courier New" panose="02070309020205020404" pitchFamily="49" charset="0"/>
              </a:rPr>
              <a:t>city_id</a:t>
            </a:r>
            <a:r>
              <a:rPr lang="en-US" sz="1600" dirty="0">
                <a:latin typeface="Courier New" panose="02070309020205020404" pitchFamily="49" charset="0"/>
                <a:cs typeface="Courier New" panose="02070309020205020404" pitchFamily="49" charset="0"/>
              </a:rPr>
              <a:t>, city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FROM city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WHERE </a:t>
            </a:r>
            <a:r>
              <a:rPr lang="en-US" sz="1600" dirty="0" err="1">
                <a:latin typeface="Courier New" panose="02070309020205020404" pitchFamily="49" charset="0"/>
                <a:cs typeface="Courier New" panose="02070309020205020404" pitchFamily="49" charset="0"/>
              </a:rPr>
              <a:t>country_id</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NOT IN</a:t>
            </a:r>
            <a:br>
              <a:rPr lang="en-US" sz="1600" b="1"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(SELECT </a:t>
            </a:r>
            <a:r>
              <a:rPr lang="en-US" sz="1600" dirty="0" err="1">
                <a:latin typeface="Courier New" panose="02070309020205020404" pitchFamily="49" charset="0"/>
                <a:cs typeface="Courier New" panose="02070309020205020404" pitchFamily="49" charset="0"/>
              </a:rPr>
              <a:t>country_id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FROM country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WHERE country IN ('Canada', 'Mexico'));</a:t>
            </a:r>
          </a:p>
          <a:p>
            <a:pPr marL="0" indent="0">
              <a:buNone/>
            </a:pPr>
            <a:endParaRPr lang="en-US" dirty="0"/>
          </a:p>
        </p:txBody>
      </p:sp>
      <p:graphicFrame>
        <p:nvGraphicFramePr>
          <p:cNvPr id="4" name="Table 5">
            <a:extLst>
              <a:ext uri="{FF2B5EF4-FFF2-40B4-BE49-F238E27FC236}">
                <a16:creationId xmlns:a16="http://schemas.microsoft.com/office/drawing/2014/main" id="{15C64003-E8E2-4C23-A67E-AC5E774E3D34}"/>
              </a:ext>
            </a:extLst>
          </p:cNvPr>
          <p:cNvGraphicFramePr>
            <a:graphicFrameLocks noGrp="1"/>
          </p:cNvGraphicFramePr>
          <p:nvPr>
            <p:extLst>
              <p:ext uri="{D42A27DB-BD31-4B8C-83A1-F6EECF244321}">
                <p14:modId xmlns:p14="http://schemas.microsoft.com/office/powerpoint/2010/main" val="2010499001"/>
              </p:ext>
            </p:extLst>
          </p:nvPr>
        </p:nvGraphicFramePr>
        <p:xfrm>
          <a:off x="955226" y="4176682"/>
          <a:ext cx="3727868" cy="1828800"/>
        </p:xfrm>
        <a:graphic>
          <a:graphicData uri="http://schemas.openxmlformats.org/drawingml/2006/table">
            <a:tbl>
              <a:tblPr firstRow="1" bandRow="1">
                <a:tableStyleId>{5C22544A-7EE6-4342-B048-85BDC9FD1C3A}</a:tableStyleId>
              </a:tblPr>
              <a:tblGrid>
                <a:gridCol w="1218251">
                  <a:extLst>
                    <a:ext uri="{9D8B030D-6E8A-4147-A177-3AD203B41FA5}">
                      <a16:colId xmlns:a16="http://schemas.microsoft.com/office/drawing/2014/main" val="834986866"/>
                    </a:ext>
                  </a:extLst>
                </a:gridCol>
                <a:gridCol w="2509617">
                  <a:extLst>
                    <a:ext uri="{9D8B030D-6E8A-4147-A177-3AD203B41FA5}">
                      <a16:colId xmlns:a16="http://schemas.microsoft.com/office/drawing/2014/main" val="983889885"/>
                    </a:ext>
                  </a:extLst>
                </a:gridCol>
              </a:tblGrid>
              <a:tr h="291613">
                <a:tc>
                  <a:txBody>
                    <a:bodyPr/>
                    <a:lstStyle/>
                    <a:p>
                      <a:r>
                        <a:rPr lang="en-US" sz="1400" err="1"/>
                        <a:t>city_id</a:t>
                      </a:r>
                      <a:endParaRPr lang="en-US" sz="1400"/>
                    </a:p>
                  </a:txBody>
                  <a:tcPr/>
                </a:tc>
                <a:tc>
                  <a:txBody>
                    <a:bodyPr/>
                    <a:lstStyle/>
                    <a:p>
                      <a:r>
                        <a:rPr lang="en-US" sz="1400"/>
                        <a:t>city</a:t>
                      </a:r>
                    </a:p>
                  </a:txBody>
                  <a:tcPr/>
                </a:tc>
                <a:extLst>
                  <a:ext uri="{0D108BD9-81ED-4DB2-BD59-A6C34878D82A}">
                    <a16:rowId xmlns:a16="http://schemas.microsoft.com/office/drawing/2014/main" val="2989879027"/>
                  </a:ext>
                </a:extLst>
              </a:tr>
              <a:tr h="291613">
                <a:tc>
                  <a:txBody>
                    <a:bodyPr/>
                    <a:lstStyle/>
                    <a:p>
                      <a:r>
                        <a:rPr lang="en-US" sz="1400"/>
                        <a:t>1</a:t>
                      </a:r>
                    </a:p>
                  </a:txBody>
                  <a:tcPr/>
                </a:tc>
                <a:tc>
                  <a:txBody>
                    <a:bodyPr/>
                    <a:lstStyle/>
                    <a:p>
                      <a:r>
                        <a:rPr lang="en-US" sz="1400"/>
                        <a:t>A </a:t>
                      </a:r>
                      <a:r>
                        <a:rPr lang="en-US" sz="1400" err="1"/>
                        <a:t>Corua</a:t>
                      </a:r>
                      <a:r>
                        <a:rPr lang="en-US" sz="1400"/>
                        <a:t> (La </a:t>
                      </a:r>
                      <a:r>
                        <a:rPr lang="en-US" sz="1400" err="1"/>
                        <a:t>Corua</a:t>
                      </a:r>
                      <a:r>
                        <a:rPr lang="en-US" sz="1400"/>
                        <a:t>)</a:t>
                      </a:r>
                    </a:p>
                  </a:txBody>
                  <a:tcPr/>
                </a:tc>
                <a:extLst>
                  <a:ext uri="{0D108BD9-81ED-4DB2-BD59-A6C34878D82A}">
                    <a16:rowId xmlns:a16="http://schemas.microsoft.com/office/drawing/2014/main" val="2825237545"/>
                  </a:ext>
                </a:extLst>
              </a:tr>
              <a:tr h="302369">
                <a:tc>
                  <a:txBody>
                    <a:bodyPr/>
                    <a:lstStyle/>
                    <a:p>
                      <a:r>
                        <a:rPr lang="en-US" sz="1400"/>
                        <a:t>2</a:t>
                      </a:r>
                    </a:p>
                  </a:txBody>
                  <a:tcPr/>
                </a:tc>
                <a:tc>
                  <a:txBody>
                    <a:bodyPr/>
                    <a:lstStyle/>
                    <a:p>
                      <a:r>
                        <a:rPr lang="en-US" sz="1400" err="1"/>
                        <a:t>Abha</a:t>
                      </a:r>
                      <a:endParaRPr lang="en-US" sz="1400"/>
                    </a:p>
                  </a:txBody>
                  <a:tcPr/>
                </a:tc>
                <a:extLst>
                  <a:ext uri="{0D108BD9-81ED-4DB2-BD59-A6C34878D82A}">
                    <a16:rowId xmlns:a16="http://schemas.microsoft.com/office/drawing/2014/main" val="783227201"/>
                  </a:ext>
                </a:extLst>
              </a:tr>
              <a:tr h="291613">
                <a:tc>
                  <a:txBody>
                    <a:bodyPr/>
                    <a:lstStyle/>
                    <a:p>
                      <a:r>
                        <a:rPr lang="en-US" sz="1400"/>
                        <a:t>…</a:t>
                      </a:r>
                    </a:p>
                  </a:txBody>
                  <a:tcPr/>
                </a:tc>
                <a:tc>
                  <a:txBody>
                    <a:bodyPr/>
                    <a:lstStyle/>
                    <a:p>
                      <a:r>
                        <a:rPr lang="en-US" sz="1400"/>
                        <a:t>…</a:t>
                      </a:r>
                    </a:p>
                  </a:txBody>
                  <a:tcPr/>
                </a:tc>
                <a:extLst>
                  <a:ext uri="{0D108BD9-81ED-4DB2-BD59-A6C34878D82A}">
                    <a16:rowId xmlns:a16="http://schemas.microsoft.com/office/drawing/2014/main" val="1639304115"/>
                  </a:ext>
                </a:extLst>
              </a:tr>
              <a:tr h="291613">
                <a:tc>
                  <a:txBody>
                    <a:bodyPr/>
                    <a:lstStyle/>
                    <a:p>
                      <a:r>
                        <a:rPr lang="en-US" sz="1400"/>
                        <a:t>599</a:t>
                      </a:r>
                    </a:p>
                  </a:txBody>
                  <a:tcPr/>
                </a:tc>
                <a:tc>
                  <a:txBody>
                    <a:bodyPr/>
                    <a:lstStyle/>
                    <a:p>
                      <a:r>
                        <a:rPr lang="en-US" sz="1400" err="1"/>
                        <a:t>Zhousan</a:t>
                      </a:r>
                      <a:endParaRPr lang="en-US" sz="1400"/>
                    </a:p>
                  </a:txBody>
                  <a:tcPr/>
                </a:tc>
                <a:extLst>
                  <a:ext uri="{0D108BD9-81ED-4DB2-BD59-A6C34878D82A}">
                    <a16:rowId xmlns:a16="http://schemas.microsoft.com/office/drawing/2014/main" val="2627951835"/>
                  </a:ext>
                </a:extLst>
              </a:tr>
              <a:tr h="291613">
                <a:tc>
                  <a:txBody>
                    <a:bodyPr/>
                    <a:lstStyle/>
                    <a:p>
                      <a:r>
                        <a:rPr lang="en-US" sz="1400"/>
                        <a:t>600</a:t>
                      </a:r>
                    </a:p>
                  </a:txBody>
                  <a:tcPr/>
                </a:tc>
                <a:tc>
                  <a:txBody>
                    <a:bodyPr/>
                    <a:lstStyle/>
                    <a:p>
                      <a:r>
                        <a:rPr lang="en-US" sz="1400" err="1"/>
                        <a:t>Ziguinchor</a:t>
                      </a:r>
                      <a:endParaRPr lang="en-US" sz="1400"/>
                    </a:p>
                  </a:txBody>
                  <a:tcPr/>
                </a:tc>
                <a:extLst>
                  <a:ext uri="{0D108BD9-81ED-4DB2-BD59-A6C34878D82A}">
                    <a16:rowId xmlns:a16="http://schemas.microsoft.com/office/drawing/2014/main" val="3797589745"/>
                  </a:ext>
                </a:extLst>
              </a:tr>
            </a:tbl>
          </a:graphicData>
        </a:graphic>
      </p:graphicFrame>
    </p:spTree>
    <p:extLst>
      <p:ext uri="{BB962C8B-B14F-4D97-AF65-F5344CB8AC3E}">
        <p14:creationId xmlns:p14="http://schemas.microsoft.com/office/powerpoint/2010/main" val="2536615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92994-B229-4D54-966E-BF5E4CD78897}"/>
              </a:ext>
            </a:extLst>
          </p:cNvPr>
          <p:cNvSpPr>
            <a:spLocks noGrp="1"/>
          </p:cNvSpPr>
          <p:nvPr>
            <p:ph type="title"/>
          </p:nvPr>
        </p:nvSpPr>
        <p:spPr/>
        <p:txBody>
          <a:bodyPr/>
          <a:lstStyle/>
          <a:p>
            <a:r>
              <a:rPr lang="en-US"/>
              <a:t>The All Operator</a:t>
            </a:r>
          </a:p>
        </p:txBody>
      </p:sp>
      <p:sp>
        <p:nvSpPr>
          <p:cNvPr id="3" name="Content Placeholder 2">
            <a:extLst>
              <a:ext uri="{FF2B5EF4-FFF2-40B4-BE49-F238E27FC236}">
                <a16:creationId xmlns:a16="http://schemas.microsoft.com/office/drawing/2014/main" id="{18B9FDA4-A1A2-4E37-A62C-99E08620857D}"/>
              </a:ext>
            </a:extLst>
          </p:cNvPr>
          <p:cNvSpPr>
            <a:spLocks noGrp="1"/>
          </p:cNvSpPr>
          <p:nvPr>
            <p:ph idx="1"/>
          </p:nvPr>
        </p:nvSpPr>
        <p:spPr/>
        <p:txBody>
          <a:bodyPr>
            <a:normAutofit/>
          </a:bodyPr>
          <a:lstStyle/>
          <a:p>
            <a:pPr marL="0" indent="0">
              <a:buNone/>
            </a:pPr>
            <a:r>
              <a:rPr lang="en-US" sz="2000" dirty="0"/>
              <a:t>While the in operator is used to see whether an expression can be found within a set of expressions, the </a:t>
            </a:r>
            <a:r>
              <a:rPr lang="en-US" sz="1600" dirty="0">
                <a:latin typeface="Courier New" panose="02070309020205020404" pitchFamily="49" charset="0"/>
                <a:cs typeface="Courier New" panose="02070309020205020404" pitchFamily="49" charset="0"/>
              </a:rPr>
              <a:t>all</a:t>
            </a:r>
            <a:r>
              <a:rPr lang="en-US" sz="2000" dirty="0"/>
              <a:t> operator allows you to make comparisons between a single value and every value in a set. To make such a condition, you will need to use a comparison operator (=, &lt;&gt;, &lt;, &gt;, </a:t>
            </a:r>
            <a:r>
              <a:rPr lang="en-US" sz="2000" dirty="0" err="1"/>
              <a:t>etc</a:t>
            </a:r>
            <a:r>
              <a:rPr lang="en-US" sz="2000" dirty="0"/>
              <a:t>) with the </a:t>
            </a:r>
            <a:r>
              <a:rPr lang="en-US" sz="1600" dirty="0">
                <a:latin typeface="Courier New" panose="02070309020205020404" pitchFamily="49" charset="0"/>
                <a:cs typeface="Courier New" panose="02070309020205020404" pitchFamily="49" charset="0"/>
              </a:rPr>
              <a:t>all</a:t>
            </a:r>
            <a:r>
              <a:rPr lang="en-US" sz="2000" dirty="0"/>
              <a:t> operator.</a:t>
            </a:r>
          </a:p>
          <a:p>
            <a:pPr marL="0" indent="0">
              <a:buNone/>
            </a:pPr>
            <a:r>
              <a:rPr lang="en-US" sz="1600" dirty="0" err="1">
                <a:latin typeface="Courier New" panose="02070309020205020404" pitchFamily="49" charset="0"/>
                <a:cs typeface="Courier New" panose="02070309020205020404" pitchFamily="49" charset="0"/>
              </a:rPr>
              <a:t>mysql</a:t>
            </a:r>
            <a:r>
              <a:rPr lang="en-US" sz="1600" dirty="0">
                <a:latin typeface="Courier New" panose="02070309020205020404" pitchFamily="49" charset="0"/>
                <a:cs typeface="Courier New" panose="02070309020205020404" pitchFamily="49" charset="0"/>
              </a:rPr>
              <a:t>&gt; SELECT </a:t>
            </a:r>
            <a:r>
              <a:rPr lang="en-US" sz="1600" dirty="0" err="1">
                <a:latin typeface="Courier New" panose="02070309020205020404" pitchFamily="49" charset="0"/>
                <a:cs typeface="Courier New" panose="02070309020205020404" pitchFamily="49" charset="0"/>
              </a:rPr>
              <a:t>first_name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last_name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FROM customer</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WHERE </a:t>
            </a:r>
            <a:r>
              <a:rPr lang="en-US" sz="1600" dirty="0" err="1">
                <a:latin typeface="Courier New" panose="02070309020205020404" pitchFamily="49" charset="0"/>
                <a:cs typeface="Courier New" panose="02070309020205020404" pitchFamily="49" charset="0"/>
              </a:rPr>
              <a:t>customer_id</a:t>
            </a:r>
            <a:r>
              <a:rPr lang="en-US" sz="1600" dirty="0">
                <a:latin typeface="Courier New" panose="02070309020205020404" pitchFamily="49" charset="0"/>
                <a:cs typeface="Courier New" panose="02070309020205020404" pitchFamily="49" charset="0"/>
              </a:rPr>
              <a:t> &lt;&gt; ALL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(SELECT </a:t>
            </a:r>
            <a:r>
              <a:rPr lang="en-US" sz="1600" dirty="0" err="1">
                <a:latin typeface="Courier New" panose="02070309020205020404" pitchFamily="49" charset="0"/>
                <a:cs typeface="Courier New" panose="02070309020205020404" pitchFamily="49" charset="0"/>
              </a:rPr>
              <a:t>customer_id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FROM payment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WHERE amount = 0);</a:t>
            </a:r>
          </a:p>
          <a:p>
            <a:pPr marL="0" indent="0">
              <a:buNone/>
            </a:pPr>
            <a:endParaRPr lang="en-US" sz="2000" dirty="0"/>
          </a:p>
        </p:txBody>
      </p:sp>
      <p:graphicFrame>
        <p:nvGraphicFramePr>
          <p:cNvPr id="4" name="Table 4">
            <a:extLst>
              <a:ext uri="{FF2B5EF4-FFF2-40B4-BE49-F238E27FC236}">
                <a16:creationId xmlns:a16="http://schemas.microsoft.com/office/drawing/2014/main" id="{7F6A6CD3-0B20-4734-9704-B0568CEFEE5F}"/>
              </a:ext>
            </a:extLst>
          </p:cNvPr>
          <p:cNvGraphicFramePr>
            <a:graphicFrameLocks noGrp="1"/>
          </p:cNvGraphicFramePr>
          <p:nvPr>
            <p:extLst>
              <p:ext uri="{D42A27DB-BD31-4B8C-83A1-F6EECF244321}">
                <p14:modId xmlns:p14="http://schemas.microsoft.com/office/powerpoint/2010/main" val="272731264"/>
              </p:ext>
            </p:extLst>
          </p:nvPr>
        </p:nvGraphicFramePr>
        <p:xfrm>
          <a:off x="5774303" y="2885202"/>
          <a:ext cx="5066708" cy="2225040"/>
        </p:xfrm>
        <a:graphic>
          <a:graphicData uri="http://schemas.openxmlformats.org/drawingml/2006/table">
            <a:tbl>
              <a:tblPr firstRow="1" bandRow="1">
                <a:tableStyleId>{5C22544A-7EE6-4342-B048-85BDC9FD1C3A}</a:tableStyleId>
              </a:tblPr>
              <a:tblGrid>
                <a:gridCol w="2533354">
                  <a:extLst>
                    <a:ext uri="{9D8B030D-6E8A-4147-A177-3AD203B41FA5}">
                      <a16:colId xmlns:a16="http://schemas.microsoft.com/office/drawing/2014/main" val="3427285816"/>
                    </a:ext>
                  </a:extLst>
                </a:gridCol>
                <a:gridCol w="2533354">
                  <a:extLst>
                    <a:ext uri="{9D8B030D-6E8A-4147-A177-3AD203B41FA5}">
                      <a16:colId xmlns:a16="http://schemas.microsoft.com/office/drawing/2014/main" val="1136774004"/>
                    </a:ext>
                  </a:extLst>
                </a:gridCol>
              </a:tblGrid>
              <a:tr h="370840">
                <a:tc>
                  <a:txBody>
                    <a:bodyPr/>
                    <a:lstStyle/>
                    <a:p>
                      <a:r>
                        <a:rPr lang="en-US" err="1"/>
                        <a:t>first_name</a:t>
                      </a:r>
                      <a:endParaRPr lang="en-US"/>
                    </a:p>
                  </a:txBody>
                  <a:tcPr/>
                </a:tc>
                <a:tc>
                  <a:txBody>
                    <a:bodyPr/>
                    <a:lstStyle/>
                    <a:p>
                      <a:r>
                        <a:rPr lang="en-US" dirty="0" err="1"/>
                        <a:t>last_name</a:t>
                      </a:r>
                      <a:endParaRPr lang="en-US" dirty="0"/>
                    </a:p>
                  </a:txBody>
                  <a:tcPr/>
                </a:tc>
                <a:extLst>
                  <a:ext uri="{0D108BD9-81ED-4DB2-BD59-A6C34878D82A}">
                    <a16:rowId xmlns:a16="http://schemas.microsoft.com/office/drawing/2014/main" val="2448005413"/>
                  </a:ext>
                </a:extLst>
              </a:tr>
              <a:tr h="370840">
                <a:tc>
                  <a:txBody>
                    <a:bodyPr/>
                    <a:lstStyle/>
                    <a:p>
                      <a:r>
                        <a:rPr lang="en-US"/>
                        <a:t>MARY</a:t>
                      </a:r>
                    </a:p>
                  </a:txBody>
                  <a:tcPr/>
                </a:tc>
                <a:tc>
                  <a:txBody>
                    <a:bodyPr/>
                    <a:lstStyle/>
                    <a:p>
                      <a:r>
                        <a:rPr lang="en-US"/>
                        <a:t>SMITH</a:t>
                      </a:r>
                    </a:p>
                  </a:txBody>
                  <a:tcPr/>
                </a:tc>
                <a:extLst>
                  <a:ext uri="{0D108BD9-81ED-4DB2-BD59-A6C34878D82A}">
                    <a16:rowId xmlns:a16="http://schemas.microsoft.com/office/drawing/2014/main" val="352373612"/>
                  </a:ext>
                </a:extLst>
              </a:tr>
              <a:tr h="370840">
                <a:tc>
                  <a:txBody>
                    <a:bodyPr/>
                    <a:lstStyle/>
                    <a:p>
                      <a:r>
                        <a:rPr lang="en-US"/>
                        <a:t>PATRICIA</a:t>
                      </a:r>
                    </a:p>
                  </a:txBody>
                  <a:tcPr/>
                </a:tc>
                <a:tc>
                  <a:txBody>
                    <a:bodyPr/>
                    <a:lstStyle/>
                    <a:p>
                      <a:r>
                        <a:rPr lang="en-US"/>
                        <a:t>JOHNSON</a:t>
                      </a:r>
                    </a:p>
                  </a:txBody>
                  <a:tcPr/>
                </a:tc>
                <a:extLst>
                  <a:ext uri="{0D108BD9-81ED-4DB2-BD59-A6C34878D82A}">
                    <a16:rowId xmlns:a16="http://schemas.microsoft.com/office/drawing/2014/main" val="4062913452"/>
                  </a:ext>
                </a:extLst>
              </a:tr>
              <a:tr h="370840">
                <a:tc>
                  <a:txBody>
                    <a:bodyPr/>
                    <a:lstStyle/>
                    <a:p>
                      <a:r>
                        <a:rPr lang="en-US"/>
                        <a:t>…</a:t>
                      </a:r>
                    </a:p>
                  </a:txBody>
                  <a:tcPr/>
                </a:tc>
                <a:tc>
                  <a:txBody>
                    <a:bodyPr/>
                    <a:lstStyle/>
                    <a:p>
                      <a:r>
                        <a:rPr lang="en-US"/>
                        <a:t>…</a:t>
                      </a:r>
                    </a:p>
                  </a:txBody>
                  <a:tcPr/>
                </a:tc>
                <a:extLst>
                  <a:ext uri="{0D108BD9-81ED-4DB2-BD59-A6C34878D82A}">
                    <a16:rowId xmlns:a16="http://schemas.microsoft.com/office/drawing/2014/main" val="2264385007"/>
                  </a:ext>
                </a:extLst>
              </a:tr>
              <a:tr h="370840">
                <a:tc>
                  <a:txBody>
                    <a:bodyPr/>
                    <a:lstStyle/>
                    <a:p>
                      <a:r>
                        <a:rPr lang="en-US"/>
                        <a:t>WADE</a:t>
                      </a:r>
                    </a:p>
                  </a:txBody>
                  <a:tcPr/>
                </a:tc>
                <a:tc>
                  <a:txBody>
                    <a:bodyPr/>
                    <a:lstStyle/>
                    <a:p>
                      <a:r>
                        <a:rPr lang="en-US"/>
                        <a:t>DELVALLE</a:t>
                      </a:r>
                    </a:p>
                  </a:txBody>
                  <a:tcPr/>
                </a:tc>
                <a:extLst>
                  <a:ext uri="{0D108BD9-81ED-4DB2-BD59-A6C34878D82A}">
                    <a16:rowId xmlns:a16="http://schemas.microsoft.com/office/drawing/2014/main" val="278705674"/>
                  </a:ext>
                </a:extLst>
              </a:tr>
              <a:tr h="370840">
                <a:tc>
                  <a:txBody>
                    <a:bodyPr/>
                    <a:lstStyle/>
                    <a:p>
                      <a:r>
                        <a:rPr lang="en-US"/>
                        <a:t>AUSTIN</a:t>
                      </a:r>
                    </a:p>
                  </a:txBody>
                  <a:tcPr/>
                </a:tc>
                <a:tc>
                  <a:txBody>
                    <a:bodyPr/>
                    <a:lstStyle/>
                    <a:p>
                      <a:r>
                        <a:rPr lang="en-US" dirty="0"/>
                        <a:t>CINTRON</a:t>
                      </a:r>
                    </a:p>
                  </a:txBody>
                  <a:tcPr/>
                </a:tc>
                <a:extLst>
                  <a:ext uri="{0D108BD9-81ED-4DB2-BD59-A6C34878D82A}">
                    <a16:rowId xmlns:a16="http://schemas.microsoft.com/office/drawing/2014/main" val="795169338"/>
                  </a:ext>
                </a:extLst>
              </a:tr>
            </a:tbl>
          </a:graphicData>
        </a:graphic>
      </p:graphicFrame>
      <p:sp>
        <p:nvSpPr>
          <p:cNvPr id="5" name="TextBox 4">
            <a:extLst>
              <a:ext uri="{FF2B5EF4-FFF2-40B4-BE49-F238E27FC236}">
                <a16:creationId xmlns:a16="http://schemas.microsoft.com/office/drawing/2014/main" id="{A7E56F3F-C17E-46DA-B4F5-123B6371741E}"/>
              </a:ext>
            </a:extLst>
          </p:cNvPr>
          <p:cNvSpPr txBox="1"/>
          <p:nvPr/>
        </p:nvSpPr>
        <p:spPr>
          <a:xfrm>
            <a:off x="838200" y="5320437"/>
            <a:ext cx="10373882" cy="646331"/>
          </a:xfrm>
          <a:prstGeom prst="rect">
            <a:avLst/>
          </a:prstGeom>
          <a:noFill/>
        </p:spPr>
        <p:txBody>
          <a:bodyPr wrap="square" rtlCol="0">
            <a:spAutoFit/>
          </a:bodyPr>
          <a:lstStyle/>
          <a:p>
            <a:r>
              <a:rPr lang="en-US"/>
              <a:t>The subquery returns the set of IDs for customers who have paid $0 for a film rental, and the containing query returns the names of all customers whose ID is not in the set returned y the subquery.</a:t>
            </a:r>
          </a:p>
        </p:txBody>
      </p:sp>
    </p:spTree>
    <p:extLst>
      <p:ext uri="{BB962C8B-B14F-4D97-AF65-F5344CB8AC3E}">
        <p14:creationId xmlns:p14="http://schemas.microsoft.com/office/powerpoint/2010/main" val="4028268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4152-CE63-45E1-BDCB-84275BCF589A}"/>
              </a:ext>
            </a:extLst>
          </p:cNvPr>
          <p:cNvSpPr>
            <a:spLocks noGrp="1"/>
          </p:cNvSpPr>
          <p:nvPr>
            <p:ph type="title"/>
          </p:nvPr>
        </p:nvSpPr>
        <p:spPr/>
        <p:txBody>
          <a:bodyPr/>
          <a:lstStyle/>
          <a:p>
            <a:r>
              <a:rPr lang="en-US"/>
              <a:t>The Any Operator</a:t>
            </a:r>
          </a:p>
        </p:txBody>
      </p:sp>
      <p:sp>
        <p:nvSpPr>
          <p:cNvPr id="3" name="Content Placeholder 2">
            <a:extLst>
              <a:ext uri="{FF2B5EF4-FFF2-40B4-BE49-F238E27FC236}">
                <a16:creationId xmlns:a16="http://schemas.microsoft.com/office/drawing/2014/main" id="{9555A41B-B2CA-4524-AFBA-D27859639652}"/>
              </a:ext>
            </a:extLst>
          </p:cNvPr>
          <p:cNvSpPr>
            <a:spLocks noGrp="1"/>
          </p:cNvSpPr>
          <p:nvPr>
            <p:ph idx="1"/>
          </p:nvPr>
        </p:nvSpPr>
        <p:spPr>
          <a:xfrm>
            <a:off x="838200" y="1372698"/>
            <a:ext cx="3691071" cy="4351338"/>
          </a:xfrm>
        </p:spPr>
        <p:txBody>
          <a:bodyPr>
            <a:normAutofit fontScale="92500"/>
          </a:bodyPr>
          <a:lstStyle/>
          <a:p>
            <a:pPr marL="0" indent="0">
              <a:buNone/>
            </a:pPr>
            <a:r>
              <a:rPr lang="en-US" sz="2400"/>
              <a:t>Like the </a:t>
            </a:r>
            <a:r>
              <a:rPr lang="en-US" sz="1800">
                <a:latin typeface="Courier New" panose="02070309020205020404" pitchFamily="49" charset="0"/>
                <a:cs typeface="Courier New" panose="02070309020205020404" pitchFamily="49" charset="0"/>
              </a:rPr>
              <a:t>all</a:t>
            </a:r>
            <a:r>
              <a:rPr lang="en-US" sz="2400"/>
              <a:t> operator, the </a:t>
            </a:r>
            <a:r>
              <a:rPr lang="en-US" sz="1800">
                <a:latin typeface="Courier New" panose="02070309020205020404" pitchFamily="49" charset="0"/>
                <a:cs typeface="Courier New" panose="02070309020205020404" pitchFamily="49" charset="0"/>
              </a:rPr>
              <a:t>any</a:t>
            </a:r>
            <a:r>
              <a:rPr lang="en-US" sz="2400"/>
              <a:t> operator allows a value to be compared to the members of a set of values; unlike all, however, a condition using the </a:t>
            </a:r>
            <a:r>
              <a:rPr lang="en-US" sz="1800">
                <a:latin typeface="Courier New" panose="02070309020205020404" pitchFamily="49" charset="0"/>
                <a:cs typeface="Courier New" panose="02070309020205020404" pitchFamily="49" charset="0"/>
              </a:rPr>
              <a:t>any</a:t>
            </a:r>
            <a:r>
              <a:rPr lang="en-US" sz="2400"/>
              <a:t> operator evaluates to true as soon as a single comparison is favorable. This example will find all customers whose total film rental payments exceed the total payments for all customers in Bolivia, Paraguay, or Chile.</a:t>
            </a:r>
          </a:p>
        </p:txBody>
      </p:sp>
      <p:sp>
        <p:nvSpPr>
          <p:cNvPr id="5" name="TextBox 4">
            <a:extLst>
              <a:ext uri="{FF2B5EF4-FFF2-40B4-BE49-F238E27FC236}">
                <a16:creationId xmlns:a16="http://schemas.microsoft.com/office/drawing/2014/main" id="{2287405C-8183-4928-ADB7-272997535736}"/>
              </a:ext>
            </a:extLst>
          </p:cNvPr>
          <p:cNvSpPr txBox="1"/>
          <p:nvPr/>
        </p:nvSpPr>
        <p:spPr>
          <a:xfrm>
            <a:off x="5018872" y="1372698"/>
            <a:ext cx="6710673" cy="4031873"/>
          </a:xfrm>
          <a:prstGeom prst="rect">
            <a:avLst/>
          </a:prstGeom>
          <a:noFill/>
        </p:spPr>
        <p:txBody>
          <a:bodyPr wrap="square" rtlCol="0">
            <a:spAutoFit/>
          </a:bodyPr>
          <a:lstStyle/>
          <a:p>
            <a:pPr marL="0" indent="0">
              <a:buNone/>
            </a:pPr>
            <a:r>
              <a:rPr lang="en-US" sz="1400" dirty="0" err="1">
                <a:latin typeface="Courier New" panose="02070309020205020404" pitchFamily="49" charset="0"/>
                <a:cs typeface="Courier New" panose="02070309020205020404" pitchFamily="49" charset="0"/>
              </a:rPr>
              <a:t>mysql</a:t>
            </a:r>
            <a:r>
              <a:rPr lang="en-US" sz="1400" dirty="0">
                <a:latin typeface="Courier New" panose="02070309020205020404" pitchFamily="49" charset="0"/>
                <a:cs typeface="Courier New" panose="02070309020205020404" pitchFamily="49" charset="0"/>
              </a:rPr>
              <a:t>&gt; SELECT </a:t>
            </a:r>
            <a:r>
              <a:rPr lang="en-US" sz="1400" dirty="0" err="1">
                <a:latin typeface="Courier New" panose="02070309020205020404" pitchFamily="49" charset="0"/>
                <a:cs typeface="Courier New" panose="02070309020205020404" pitchFamily="49" charset="0"/>
              </a:rPr>
              <a:t>customer_id</a:t>
            </a:r>
            <a:r>
              <a:rPr lang="en-US" sz="1400" dirty="0">
                <a:latin typeface="Courier New" panose="02070309020205020404" pitchFamily="49" charset="0"/>
                <a:cs typeface="Courier New" panose="02070309020205020404" pitchFamily="49" charset="0"/>
              </a:rPr>
              <a:t>, sum(amount)</a:t>
            </a:r>
          </a:p>
          <a:p>
            <a:pPr marL="0" indent="0">
              <a:buNone/>
            </a:pPr>
            <a:r>
              <a:rPr lang="en-US" sz="1400" dirty="0">
                <a:latin typeface="Courier New" panose="02070309020205020404" pitchFamily="49" charset="0"/>
                <a:cs typeface="Courier New" panose="02070309020205020404" pitchFamily="49" charset="0"/>
              </a:rPr>
              <a:t>    -&gt; FROM payment</a:t>
            </a:r>
          </a:p>
          <a:p>
            <a:pPr marL="0" indent="0">
              <a:buNone/>
            </a:pPr>
            <a:r>
              <a:rPr lang="en-US" sz="1400" dirty="0">
                <a:latin typeface="Courier New" panose="02070309020205020404" pitchFamily="49" charset="0"/>
                <a:cs typeface="Courier New" panose="02070309020205020404" pitchFamily="49" charset="0"/>
              </a:rPr>
              <a:t>    -&gt; GROUP BY </a:t>
            </a:r>
            <a:r>
              <a:rPr lang="en-US" sz="1400" dirty="0" err="1">
                <a:latin typeface="Courier New" panose="02070309020205020404" pitchFamily="49" charset="0"/>
                <a:cs typeface="Courier New" panose="02070309020205020404" pitchFamily="49" charset="0"/>
              </a:rPr>
              <a:t>customer_id</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-&gt; HAVING sum(amount) &gt; ANY</a:t>
            </a:r>
          </a:p>
          <a:p>
            <a:pPr marL="0" indent="0">
              <a:buNone/>
            </a:pPr>
            <a:r>
              <a:rPr lang="en-US" sz="1400" dirty="0">
                <a:latin typeface="Courier New" panose="02070309020205020404" pitchFamily="49" charset="0"/>
                <a:cs typeface="Courier New" panose="02070309020205020404" pitchFamily="49" charset="0"/>
              </a:rPr>
              <a:t>    -&gt;  (SELECT sum(</a:t>
            </a:r>
            <a:r>
              <a:rPr lang="en-US" sz="1400" dirty="0" err="1">
                <a:latin typeface="Courier New" panose="02070309020205020404" pitchFamily="49" charset="0"/>
                <a:cs typeface="Courier New" panose="02070309020205020404" pitchFamily="49" charset="0"/>
              </a:rPr>
              <a:t>p.amount</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-&gt;   FROM payment p</a:t>
            </a:r>
          </a:p>
          <a:p>
            <a:pPr marL="0" indent="0">
              <a:buNone/>
            </a:pPr>
            <a:r>
              <a:rPr lang="en-US" sz="1400" dirty="0">
                <a:latin typeface="Courier New" panose="02070309020205020404" pitchFamily="49" charset="0"/>
                <a:cs typeface="Courier New" panose="02070309020205020404" pitchFamily="49" charset="0"/>
              </a:rPr>
              <a:t>    -&gt;     INNER JOIN customer c</a:t>
            </a:r>
          </a:p>
          <a:p>
            <a:pPr marL="0" indent="0">
              <a:buNone/>
            </a:pPr>
            <a:r>
              <a:rPr lang="en-US" sz="1400" dirty="0">
                <a:latin typeface="Courier New" panose="02070309020205020404" pitchFamily="49" charset="0"/>
                <a:cs typeface="Courier New" panose="02070309020205020404" pitchFamily="49" charset="0"/>
              </a:rPr>
              <a:t>    -&gt;     ON </a:t>
            </a:r>
            <a:r>
              <a:rPr lang="en-US" sz="1400" dirty="0" err="1">
                <a:latin typeface="Courier New" panose="02070309020205020404" pitchFamily="49" charset="0"/>
                <a:cs typeface="Courier New" panose="02070309020205020404" pitchFamily="49" charset="0"/>
              </a:rPr>
              <a:t>p.customer_id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c.customer_id</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-&gt;     INNER JOIN address a</a:t>
            </a:r>
          </a:p>
          <a:p>
            <a:pPr marL="0" indent="0">
              <a:buNone/>
            </a:pPr>
            <a:r>
              <a:rPr lang="en-US" sz="1400" dirty="0">
                <a:latin typeface="Courier New" panose="02070309020205020404" pitchFamily="49" charset="0"/>
                <a:cs typeface="Courier New" panose="02070309020205020404" pitchFamily="49" charset="0"/>
              </a:rPr>
              <a:t>    -&gt;     ON </a:t>
            </a:r>
            <a:r>
              <a:rPr lang="en-US" sz="1400" dirty="0" err="1">
                <a:latin typeface="Courier New" panose="02070309020205020404" pitchFamily="49" charset="0"/>
                <a:cs typeface="Courier New" panose="02070309020205020404" pitchFamily="49" charset="0"/>
              </a:rPr>
              <a:t>c.address_id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a.address_id</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-&gt;     INNER JOIN city </a:t>
            </a:r>
            <a:r>
              <a:rPr lang="en-US" sz="1400" dirty="0" err="1">
                <a:latin typeface="Courier New" panose="02070309020205020404" pitchFamily="49" charset="0"/>
                <a:cs typeface="Courier New" panose="02070309020205020404" pitchFamily="49" charset="0"/>
              </a:rPr>
              <a:t>ct</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-&gt;     ON </a:t>
            </a:r>
            <a:r>
              <a:rPr lang="en-US" sz="1400" dirty="0" err="1">
                <a:latin typeface="Courier New" panose="02070309020205020404" pitchFamily="49" charset="0"/>
                <a:cs typeface="Courier New" panose="02070309020205020404" pitchFamily="49" charset="0"/>
              </a:rPr>
              <a:t>a.city_id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ct.city_id</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-&gt;     INNER JOIN country co</a:t>
            </a:r>
          </a:p>
          <a:p>
            <a:pPr marL="0" indent="0">
              <a:buNone/>
            </a:pPr>
            <a:r>
              <a:rPr lang="en-US" sz="1400" dirty="0">
                <a:latin typeface="Courier New" panose="02070309020205020404" pitchFamily="49" charset="0"/>
                <a:cs typeface="Courier New" panose="02070309020205020404" pitchFamily="49" charset="0"/>
              </a:rPr>
              <a:t>    -&gt;     ON </a:t>
            </a:r>
            <a:r>
              <a:rPr lang="en-US" sz="1400" dirty="0" err="1">
                <a:latin typeface="Courier New" panose="02070309020205020404" pitchFamily="49" charset="0"/>
                <a:cs typeface="Courier New" panose="02070309020205020404" pitchFamily="49" charset="0"/>
              </a:rPr>
              <a:t>ct.country_id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co.country_id</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-&gt;  WHERE </a:t>
            </a:r>
            <a:r>
              <a:rPr lang="en-US" sz="1400" dirty="0" err="1">
                <a:latin typeface="Courier New" panose="02070309020205020404" pitchFamily="49" charset="0"/>
                <a:cs typeface="Courier New" panose="02070309020205020404" pitchFamily="49" charset="0"/>
              </a:rPr>
              <a:t>co.country</a:t>
            </a:r>
            <a:r>
              <a:rPr lang="en-US" sz="1400" dirty="0">
                <a:latin typeface="Courier New" panose="02070309020205020404" pitchFamily="49" charset="0"/>
                <a:cs typeface="Courier New" panose="02070309020205020404" pitchFamily="49" charset="0"/>
              </a:rPr>
              <a:t> IN ('Bolivia', 'Paraguay', 'Chile')</a:t>
            </a:r>
          </a:p>
          <a:p>
            <a:pPr marL="0" indent="0">
              <a:buNone/>
            </a:pPr>
            <a:r>
              <a:rPr lang="en-US" sz="1400" dirty="0">
                <a:latin typeface="Courier New" panose="02070309020205020404" pitchFamily="49" charset="0"/>
                <a:cs typeface="Courier New" panose="02070309020205020404" pitchFamily="49" charset="0"/>
              </a:rPr>
              <a:t>    -&gt;  GROUP BY </a:t>
            </a:r>
            <a:r>
              <a:rPr lang="en-US" sz="1400" dirty="0" err="1">
                <a:latin typeface="Courier New" panose="02070309020205020404" pitchFamily="49" charset="0"/>
                <a:cs typeface="Courier New" panose="02070309020205020404" pitchFamily="49" charset="0"/>
              </a:rPr>
              <a:t>co.country</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-&gt; );</a:t>
            </a:r>
          </a:p>
          <a:p>
            <a:endParaRPr lang="en-US" dirty="0"/>
          </a:p>
        </p:txBody>
      </p:sp>
    </p:spTree>
    <p:extLst>
      <p:ext uri="{BB962C8B-B14F-4D97-AF65-F5344CB8AC3E}">
        <p14:creationId xmlns:p14="http://schemas.microsoft.com/office/powerpoint/2010/main" val="1366840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1179-6A50-4AA0-B4A3-4F3C47B8BDB0}"/>
              </a:ext>
            </a:extLst>
          </p:cNvPr>
          <p:cNvSpPr>
            <a:spLocks noGrp="1"/>
          </p:cNvSpPr>
          <p:nvPr>
            <p:ph type="title"/>
          </p:nvPr>
        </p:nvSpPr>
        <p:spPr/>
        <p:txBody>
          <a:bodyPr/>
          <a:lstStyle/>
          <a:p>
            <a:r>
              <a:rPr lang="en-US"/>
              <a:t>Multicolumn Subqueries</a:t>
            </a:r>
          </a:p>
        </p:txBody>
      </p:sp>
      <p:sp>
        <p:nvSpPr>
          <p:cNvPr id="3" name="Content Placeholder 2">
            <a:extLst>
              <a:ext uri="{FF2B5EF4-FFF2-40B4-BE49-F238E27FC236}">
                <a16:creationId xmlns:a16="http://schemas.microsoft.com/office/drawing/2014/main" id="{E4E08B58-B88E-4786-8F94-EA6FC0313FFD}"/>
              </a:ext>
            </a:extLst>
          </p:cNvPr>
          <p:cNvSpPr>
            <a:spLocks noGrp="1"/>
          </p:cNvSpPr>
          <p:nvPr>
            <p:ph idx="1"/>
          </p:nvPr>
        </p:nvSpPr>
        <p:spPr>
          <a:xfrm>
            <a:off x="838200" y="1392964"/>
            <a:ext cx="10515600" cy="4783999"/>
          </a:xfrm>
        </p:spPr>
        <p:txBody>
          <a:bodyPr/>
          <a:lstStyle/>
          <a:p>
            <a:pPr marL="0" indent="0">
              <a:buNone/>
            </a:pPr>
            <a:r>
              <a:rPr lang="en-US" sz="2000" dirty="0"/>
              <a:t>So far we have seen single column, single row subqueries. This one uses multiple, single-column subqueries.</a:t>
            </a:r>
          </a:p>
          <a:p>
            <a:pPr marL="0" indent="0">
              <a:buNone/>
            </a:pPr>
            <a:r>
              <a:rPr lang="en-US" sz="1400" dirty="0" err="1">
                <a:latin typeface="Courier New" panose="02070309020205020404" pitchFamily="49" charset="0"/>
                <a:cs typeface="Courier New" panose="02070309020205020404" pitchFamily="49" charset="0"/>
              </a:rPr>
              <a:t>mysql</a:t>
            </a:r>
            <a:r>
              <a:rPr lang="en-US" sz="1400" dirty="0">
                <a:latin typeface="Courier New" panose="02070309020205020404" pitchFamily="49" charset="0"/>
                <a:cs typeface="Courier New" panose="02070309020205020404" pitchFamily="49" charset="0"/>
              </a:rPr>
              <a:t>&gt; SELECT </a:t>
            </a:r>
            <a:r>
              <a:rPr lang="en-US" sz="1400" dirty="0" err="1">
                <a:latin typeface="Courier New" panose="02070309020205020404" pitchFamily="49" charset="0"/>
                <a:cs typeface="Courier New" panose="02070309020205020404" pitchFamily="49" charset="0"/>
              </a:rPr>
              <a:t>fa.actor_id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fa.film_id</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FROM </a:t>
            </a:r>
            <a:r>
              <a:rPr lang="en-US" sz="1400" dirty="0" err="1">
                <a:latin typeface="Courier New" panose="02070309020205020404" pitchFamily="49" charset="0"/>
                <a:cs typeface="Courier New" panose="02070309020205020404" pitchFamily="49" charset="0"/>
              </a:rPr>
              <a:t>film_actor</a:t>
            </a:r>
            <a:r>
              <a:rPr lang="en-US" sz="1400" dirty="0">
                <a:latin typeface="Courier New" panose="02070309020205020404" pitchFamily="49" charset="0"/>
                <a:cs typeface="Courier New" panose="02070309020205020404" pitchFamily="49" charset="0"/>
              </a:rPr>
              <a:t> fa</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WHERE </a:t>
            </a:r>
            <a:r>
              <a:rPr lang="en-US" sz="1400" dirty="0" err="1">
                <a:latin typeface="Courier New" panose="02070309020205020404" pitchFamily="49" charset="0"/>
                <a:cs typeface="Courier New" panose="02070309020205020404" pitchFamily="49" charset="0"/>
              </a:rPr>
              <a:t>fa.actor_id</a:t>
            </a:r>
            <a:r>
              <a:rPr lang="en-US" sz="1400" dirty="0">
                <a:latin typeface="Courier New" panose="02070309020205020404" pitchFamily="49" charset="0"/>
                <a:cs typeface="Courier New" panose="02070309020205020404" pitchFamily="49" charset="0"/>
              </a:rPr>
              <a:t> IN</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(SELECT </a:t>
            </a:r>
            <a:r>
              <a:rPr lang="en-US" sz="1400" dirty="0" err="1">
                <a:latin typeface="Courier New" panose="02070309020205020404" pitchFamily="49" charset="0"/>
                <a:cs typeface="Courier New" panose="02070309020205020404" pitchFamily="49" charset="0"/>
              </a:rPr>
              <a:t>actor_id</a:t>
            </a:r>
            <a:r>
              <a:rPr lang="en-US" sz="1400" dirty="0">
                <a:latin typeface="Courier New" panose="02070309020205020404" pitchFamily="49" charset="0"/>
                <a:cs typeface="Courier New" panose="02070309020205020404" pitchFamily="49" charset="0"/>
              </a:rPr>
              <a:t> FROM actor WHERE </a:t>
            </a:r>
            <a:r>
              <a:rPr lang="en-US" sz="1400" dirty="0" err="1">
                <a:latin typeface="Courier New" panose="02070309020205020404" pitchFamily="49" charset="0"/>
                <a:cs typeface="Courier New" panose="02070309020205020404" pitchFamily="49" charset="0"/>
              </a:rPr>
              <a:t>last_name</a:t>
            </a:r>
            <a:r>
              <a:rPr lang="en-US" sz="1400" dirty="0">
                <a:latin typeface="Courier New" panose="02070309020205020404" pitchFamily="49" charset="0"/>
                <a:cs typeface="Courier New" panose="02070309020205020404" pitchFamily="49" charset="0"/>
              </a:rPr>
              <a:t> = ‘MONROE’)</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AND  </a:t>
            </a:r>
            <a:r>
              <a:rPr lang="en-US" sz="1400" dirty="0" err="1">
                <a:latin typeface="Courier New" panose="02070309020205020404" pitchFamily="49" charset="0"/>
                <a:cs typeface="Courier New" panose="02070309020205020404" pitchFamily="49" charset="0"/>
              </a:rPr>
              <a:t>fa.film_id</a:t>
            </a:r>
            <a:r>
              <a:rPr lang="en-US" sz="1400" dirty="0">
                <a:latin typeface="Courier New" panose="02070309020205020404" pitchFamily="49" charset="0"/>
                <a:cs typeface="Courier New" panose="02070309020205020404" pitchFamily="49" charset="0"/>
              </a:rPr>
              <a:t> IN</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(SELECT </a:t>
            </a:r>
            <a:r>
              <a:rPr lang="en-US" sz="1400" dirty="0" err="1">
                <a:latin typeface="Courier New" panose="02070309020205020404" pitchFamily="49" charset="0"/>
                <a:cs typeface="Courier New" panose="02070309020205020404" pitchFamily="49" charset="0"/>
              </a:rPr>
              <a:t>film_id</a:t>
            </a:r>
            <a:r>
              <a:rPr lang="en-US" sz="1400" dirty="0">
                <a:latin typeface="Courier New" panose="02070309020205020404" pitchFamily="49" charset="0"/>
                <a:cs typeface="Courier New" panose="02070309020205020404" pitchFamily="49" charset="0"/>
              </a:rPr>
              <a:t> FROM film WHERE rating = 'PG'</a:t>
            </a:r>
          </a:p>
          <a:p>
            <a:pPr marL="0" indent="0">
              <a:lnSpc>
                <a:spcPct val="150000"/>
              </a:lnSpc>
              <a:spcBef>
                <a:spcPts val="0"/>
              </a:spcBef>
              <a:buNone/>
            </a:pPr>
            <a:r>
              <a:rPr lang="en-US" sz="2000" dirty="0">
                <a:cs typeface="Courier New" panose="02070309020205020404" pitchFamily="49" charset="0"/>
              </a:rPr>
              <a:t>This query uses two subqueries: one to identify all actors with </a:t>
            </a:r>
          </a:p>
          <a:p>
            <a:pPr marL="0" indent="0">
              <a:spcBef>
                <a:spcPts val="0"/>
              </a:spcBef>
              <a:buNone/>
            </a:pPr>
            <a:r>
              <a:rPr lang="en-US" sz="2000" dirty="0">
                <a:cs typeface="Courier New" panose="02070309020205020404" pitchFamily="49" charset="0"/>
              </a:rPr>
              <a:t>the last name Monroe, and the second subquery identifies all films rated PG. </a:t>
            </a:r>
          </a:p>
        </p:txBody>
      </p:sp>
      <p:graphicFrame>
        <p:nvGraphicFramePr>
          <p:cNvPr id="4" name="Table 4">
            <a:extLst>
              <a:ext uri="{FF2B5EF4-FFF2-40B4-BE49-F238E27FC236}">
                <a16:creationId xmlns:a16="http://schemas.microsoft.com/office/drawing/2014/main" id="{E1E01AE4-FF85-45B9-93EE-4B17694AA887}"/>
              </a:ext>
            </a:extLst>
          </p:cNvPr>
          <p:cNvGraphicFramePr>
            <a:graphicFrameLocks noGrp="1"/>
          </p:cNvGraphicFramePr>
          <p:nvPr>
            <p:extLst>
              <p:ext uri="{D42A27DB-BD31-4B8C-83A1-F6EECF244321}">
                <p14:modId xmlns:p14="http://schemas.microsoft.com/office/powerpoint/2010/main" val="2978787877"/>
              </p:ext>
            </p:extLst>
          </p:nvPr>
        </p:nvGraphicFramePr>
        <p:xfrm>
          <a:off x="9098586" y="1845747"/>
          <a:ext cx="3198026" cy="2225040"/>
        </p:xfrm>
        <a:graphic>
          <a:graphicData uri="http://schemas.openxmlformats.org/drawingml/2006/table">
            <a:tbl>
              <a:tblPr firstRow="1" bandRow="1">
                <a:tableStyleId>{5C22544A-7EE6-4342-B048-85BDC9FD1C3A}</a:tableStyleId>
              </a:tblPr>
              <a:tblGrid>
                <a:gridCol w="1599013">
                  <a:extLst>
                    <a:ext uri="{9D8B030D-6E8A-4147-A177-3AD203B41FA5}">
                      <a16:colId xmlns:a16="http://schemas.microsoft.com/office/drawing/2014/main" val="3618958107"/>
                    </a:ext>
                  </a:extLst>
                </a:gridCol>
                <a:gridCol w="1599013">
                  <a:extLst>
                    <a:ext uri="{9D8B030D-6E8A-4147-A177-3AD203B41FA5}">
                      <a16:colId xmlns:a16="http://schemas.microsoft.com/office/drawing/2014/main" val="4004362971"/>
                    </a:ext>
                  </a:extLst>
                </a:gridCol>
              </a:tblGrid>
              <a:tr h="370840">
                <a:tc>
                  <a:txBody>
                    <a:bodyPr/>
                    <a:lstStyle/>
                    <a:p>
                      <a:r>
                        <a:rPr lang="en-US" err="1"/>
                        <a:t>actor_id</a:t>
                      </a:r>
                      <a:endParaRPr lang="en-US"/>
                    </a:p>
                  </a:txBody>
                  <a:tcPr/>
                </a:tc>
                <a:tc>
                  <a:txBody>
                    <a:bodyPr/>
                    <a:lstStyle/>
                    <a:p>
                      <a:r>
                        <a:rPr lang="en-US" err="1"/>
                        <a:t>film_id</a:t>
                      </a:r>
                      <a:endParaRPr lang="en-US"/>
                    </a:p>
                  </a:txBody>
                  <a:tcPr/>
                </a:tc>
                <a:extLst>
                  <a:ext uri="{0D108BD9-81ED-4DB2-BD59-A6C34878D82A}">
                    <a16:rowId xmlns:a16="http://schemas.microsoft.com/office/drawing/2014/main" val="901873772"/>
                  </a:ext>
                </a:extLst>
              </a:tr>
              <a:tr h="370840">
                <a:tc>
                  <a:txBody>
                    <a:bodyPr/>
                    <a:lstStyle/>
                    <a:p>
                      <a:r>
                        <a:rPr lang="en-US"/>
                        <a:t>120</a:t>
                      </a:r>
                    </a:p>
                  </a:txBody>
                  <a:tcPr/>
                </a:tc>
                <a:tc>
                  <a:txBody>
                    <a:bodyPr/>
                    <a:lstStyle/>
                    <a:p>
                      <a:r>
                        <a:rPr lang="en-US"/>
                        <a:t>63</a:t>
                      </a:r>
                    </a:p>
                  </a:txBody>
                  <a:tcPr/>
                </a:tc>
                <a:extLst>
                  <a:ext uri="{0D108BD9-81ED-4DB2-BD59-A6C34878D82A}">
                    <a16:rowId xmlns:a16="http://schemas.microsoft.com/office/drawing/2014/main" val="3884573477"/>
                  </a:ext>
                </a:extLst>
              </a:tr>
              <a:tr h="370840">
                <a:tc>
                  <a:txBody>
                    <a:bodyPr/>
                    <a:lstStyle/>
                    <a:p>
                      <a:r>
                        <a:rPr lang="en-US"/>
                        <a:t>120</a:t>
                      </a:r>
                    </a:p>
                  </a:txBody>
                  <a:tcPr/>
                </a:tc>
                <a:tc>
                  <a:txBody>
                    <a:bodyPr/>
                    <a:lstStyle/>
                    <a:p>
                      <a:r>
                        <a:rPr lang="en-US"/>
                        <a:t>144</a:t>
                      </a:r>
                    </a:p>
                  </a:txBody>
                  <a:tcPr/>
                </a:tc>
                <a:extLst>
                  <a:ext uri="{0D108BD9-81ED-4DB2-BD59-A6C34878D82A}">
                    <a16:rowId xmlns:a16="http://schemas.microsoft.com/office/drawing/2014/main" val="2120019434"/>
                  </a:ext>
                </a:extLst>
              </a:tr>
              <a:tr h="370840">
                <a:tc>
                  <a:txBody>
                    <a:bodyPr/>
                    <a:lstStyle/>
                    <a:p>
                      <a:r>
                        <a:rPr lang="en-US"/>
                        <a:t>120</a:t>
                      </a:r>
                    </a:p>
                  </a:txBody>
                  <a:tcPr/>
                </a:tc>
                <a:tc>
                  <a:txBody>
                    <a:bodyPr/>
                    <a:lstStyle/>
                    <a:p>
                      <a:r>
                        <a:rPr lang="en-US"/>
                        <a:t>414</a:t>
                      </a:r>
                    </a:p>
                  </a:txBody>
                  <a:tcPr/>
                </a:tc>
                <a:extLst>
                  <a:ext uri="{0D108BD9-81ED-4DB2-BD59-A6C34878D82A}">
                    <a16:rowId xmlns:a16="http://schemas.microsoft.com/office/drawing/2014/main" val="3415985769"/>
                  </a:ext>
                </a:extLst>
              </a:tr>
              <a:tr h="370840">
                <a:tc>
                  <a:txBody>
                    <a:bodyPr/>
                    <a:lstStyle/>
                    <a:p>
                      <a:r>
                        <a:rPr lang="en-US"/>
                        <a:t>120</a:t>
                      </a:r>
                    </a:p>
                  </a:txBody>
                  <a:tcPr/>
                </a:tc>
                <a:tc>
                  <a:txBody>
                    <a:bodyPr/>
                    <a:lstStyle/>
                    <a:p>
                      <a:r>
                        <a:rPr lang="en-US"/>
                        <a:t>190</a:t>
                      </a:r>
                    </a:p>
                  </a:txBody>
                  <a:tcPr/>
                </a:tc>
                <a:extLst>
                  <a:ext uri="{0D108BD9-81ED-4DB2-BD59-A6C34878D82A}">
                    <a16:rowId xmlns:a16="http://schemas.microsoft.com/office/drawing/2014/main" val="1855086954"/>
                  </a:ext>
                </a:extLst>
              </a:tr>
              <a:tr h="370840">
                <a:tc>
                  <a:txBody>
                    <a:bodyPr/>
                    <a:lstStyle/>
                    <a:p>
                      <a:r>
                        <a:rPr lang="en-US"/>
                        <a:t>120</a:t>
                      </a:r>
                    </a:p>
                  </a:txBody>
                  <a:tcPr/>
                </a:tc>
                <a:tc>
                  <a:txBody>
                    <a:bodyPr/>
                    <a:lstStyle/>
                    <a:p>
                      <a:r>
                        <a:rPr lang="en-US" dirty="0"/>
                        <a:t>715</a:t>
                      </a:r>
                    </a:p>
                  </a:txBody>
                  <a:tcPr/>
                </a:tc>
                <a:extLst>
                  <a:ext uri="{0D108BD9-81ED-4DB2-BD59-A6C34878D82A}">
                    <a16:rowId xmlns:a16="http://schemas.microsoft.com/office/drawing/2014/main" val="1674634078"/>
                  </a:ext>
                </a:extLst>
              </a:tr>
            </a:tbl>
          </a:graphicData>
        </a:graphic>
      </p:graphicFrame>
    </p:spTree>
    <p:extLst>
      <p:ext uri="{BB962C8B-B14F-4D97-AF65-F5344CB8AC3E}">
        <p14:creationId xmlns:p14="http://schemas.microsoft.com/office/powerpoint/2010/main" val="1748051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8A39-15F1-440A-AED0-4A4D0DF4A40C}"/>
              </a:ext>
            </a:extLst>
          </p:cNvPr>
          <p:cNvSpPr>
            <a:spLocks noGrp="1"/>
          </p:cNvSpPr>
          <p:nvPr>
            <p:ph type="title"/>
          </p:nvPr>
        </p:nvSpPr>
        <p:spPr/>
        <p:txBody>
          <a:bodyPr/>
          <a:lstStyle/>
          <a:p>
            <a:r>
              <a:rPr lang="en-US"/>
              <a:t>Multicolumn Subqueries</a:t>
            </a:r>
          </a:p>
        </p:txBody>
      </p:sp>
      <p:sp>
        <p:nvSpPr>
          <p:cNvPr id="3" name="Content Placeholder 2">
            <a:extLst>
              <a:ext uri="{FF2B5EF4-FFF2-40B4-BE49-F238E27FC236}">
                <a16:creationId xmlns:a16="http://schemas.microsoft.com/office/drawing/2014/main" id="{DD0B8C9E-A46D-4A03-83A7-91A7DB11EA5F}"/>
              </a:ext>
            </a:extLst>
          </p:cNvPr>
          <p:cNvSpPr>
            <a:spLocks noGrp="1"/>
          </p:cNvSpPr>
          <p:nvPr>
            <p:ph idx="1"/>
          </p:nvPr>
        </p:nvSpPr>
        <p:spPr/>
        <p:txBody>
          <a:bodyPr>
            <a:normAutofit/>
          </a:bodyPr>
          <a:lstStyle/>
          <a:p>
            <a:pPr marL="0" indent="0">
              <a:buNone/>
            </a:pPr>
            <a:r>
              <a:rPr lang="en-US" sz="2000" dirty="0"/>
              <a:t>Both of the subqueries used in the previous example can be merged. To do so, your filter condition must name both columns from the </a:t>
            </a:r>
            <a:r>
              <a:rPr lang="en-US" sz="2000" dirty="0" err="1"/>
              <a:t>film_actor</a:t>
            </a:r>
            <a:r>
              <a:rPr lang="en-US" sz="2000" dirty="0"/>
              <a:t> table surrounded by parentheses and in the same order as returned by the subquery, as in:</a:t>
            </a:r>
          </a:p>
          <a:p>
            <a:pPr marL="0" indent="0">
              <a:buNone/>
            </a:pPr>
            <a:r>
              <a:rPr lang="en-US" sz="1400" dirty="0" err="1">
                <a:latin typeface="Courier New" panose="02070309020205020404" pitchFamily="49" charset="0"/>
                <a:cs typeface="Courier New" panose="02070309020205020404" pitchFamily="49" charset="0"/>
              </a:rPr>
              <a:t>mysql</a:t>
            </a:r>
            <a:r>
              <a:rPr lang="en-US" sz="1400" dirty="0">
                <a:latin typeface="Courier New" panose="02070309020205020404" pitchFamily="49" charset="0"/>
                <a:cs typeface="Courier New" panose="02070309020205020404" pitchFamily="49" charset="0"/>
              </a:rPr>
              <a:t>&gt; SELECT </a:t>
            </a:r>
            <a:r>
              <a:rPr lang="en-US" sz="1400" dirty="0" err="1">
                <a:latin typeface="Courier New" panose="02070309020205020404" pitchFamily="49" charset="0"/>
                <a:cs typeface="Courier New" panose="02070309020205020404" pitchFamily="49" charset="0"/>
              </a:rPr>
              <a:t>actor_id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film_id</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FROM </a:t>
            </a:r>
            <a:r>
              <a:rPr lang="en-US" sz="1400" dirty="0" err="1">
                <a:latin typeface="Courier New" panose="02070309020205020404" pitchFamily="49" charset="0"/>
                <a:cs typeface="Courier New" panose="02070309020205020404" pitchFamily="49" charset="0"/>
              </a:rPr>
              <a:t>film_actor</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WHERE </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actor_id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film_id</a:t>
            </a:r>
            <a:r>
              <a:rPr lang="en-US" sz="1400" b="1" dirty="0">
                <a:latin typeface="Courier New" panose="02070309020205020404" pitchFamily="49" charset="0"/>
                <a:cs typeface="Courier New" panose="02070309020205020404" pitchFamily="49" charset="0"/>
              </a:rPr>
              <a:t>) IN</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-&gt;</a:t>
            </a:r>
            <a:r>
              <a:rPr lang="en-US" sz="1400" b="1" dirty="0">
                <a:latin typeface="Courier New" panose="02070309020205020404" pitchFamily="49" charset="0"/>
                <a:cs typeface="Courier New" panose="02070309020205020404" pitchFamily="49" charset="0"/>
              </a:rPr>
              <a:t>  (SELECT </a:t>
            </a:r>
            <a:r>
              <a:rPr lang="en-US" sz="1400" b="1" dirty="0" err="1">
                <a:latin typeface="Courier New" panose="02070309020205020404" pitchFamily="49" charset="0"/>
                <a:cs typeface="Courier New" panose="02070309020205020404" pitchFamily="49" charset="0"/>
              </a:rPr>
              <a:t>a.actor_id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f.film_id</a:t>
            </a:r>
            <a:br>
              <a:rPr lang="en-US" sz="1400" b="1"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FROM actor a</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CROSS JOIN film f</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WHERE </a:t>
            </a:r>
            <a:r>
              <a:rPr lang="en-US" sz="1400" dirty="0" err="1">
                <a:latin typeface="Courier New" panose="02070309020205020404" pitchFamily="49" charset="0"/>
                <a:cs typeface="Courier New" panose="02070309020205020404" pitchFamily="49" charset="0"/>
              </a:rPr>
              <a:t>a.last_name</a:t>
            </a:r>
            <a:r>
              <a:rPr lang="en-US" sz="1400" dirty="0">
                <a:latin typeface="Courier New" panose="02070309020205020404" pitchFamily="49" charset="0"/>
                <a:cs typeface="Courier New" panose="02070309020205020404" pitchFamily="49" charset="0"/>
              </a:rPr>
              <a:t> = 'MONROE’</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AND </a:t>
            </a:r>
            <a:r>
              <a:rPr lang="en-US" sz="1400" dirty="0" err="1">
                <a:latin typeface="Courier New" panose="02070309020205020404" pitchFamily="49" charset="0"/>
                <a:cs typeface="Courier New" panose="02070309020205020404" pitchFamily="49" charset="0"/>
              </a:rPr>
              <a:t>f.rating</a:t>
            </a:r>
            <a:r>
              <a:rPr lang="en-US" sz="1400" dirty="0">
                <a:latin typeface="Courier New" panose="02070309020205020404" pitchFamily="49" charset="0"/>
                <a:cs typeface="Courier New" panose="02070309020205020404" pitchFamily="49" charset="0"/>
              </a:rPr>
              <a:t> = 'PG');</a:t>
            </a:r>
          </a:p>
          <a:p>
            <a:pPr marL="0" indent="0">
              <a:buNone/>
            </a:pPr>
            <a:r>
              <a:rPr lang="en-US" sz="2000" dirty="0">
                <a:cs typeface="Courier New" panose="02070309020205020404" pitchFamily="49" charset="0"/>
              </a:rPr>
              <a:t>This query has a single subquery that returns two columns instead of two subqueries that each return a single column. The </a:t>
            </a:r>
            <a:r>
              <a:rPr lang="en-US" sz="2000" dirty="0">
                <a:latin typeface="Courier New" panose="02070309020205020404" pitchFamily="49" charset="0"/>
                <a:cs typeface="Courier New" panose="02070309020205020404" pitchFamily="49" charset="0"/>
              </a:rPr>
              <a:t>CROSS JOIN </a:t>
            </a:r>
            <a:r>
              <a:rPr lang="en-US" sz="2000" dirty="0">
                <a:cs typeface="Courier New" panose="02070309020205020404" pitchFamily="49" charset="0"/>
              </a:rPr>
              <a:t>will be explored more next chapter. The basic idea is to return all combinations of actors named Monroe and all films rated PG.</a:t>
            </a:r>
          </a:p>
          <a:p>
            <a:pPr marL="0" indent="0">
              <a:buNone/>
            </a:pPr>
            <a:endParaRPr lang="en-US" sz="1400" dirty="0">
              <a:cs typeface="Courier New" panose="02070309020205020404" pitchFamily="49" charset="0"/>
            </a:endParaRPr>
          </a:p>
        </p:txBody>
      </p:sp>
      <p:graphicFrame>
        <p:nvGraphicFramePr>
          <p:cNvPr id="4" name="Table 4">
            <a:extLst>
              <a:ext uri="{FF2B5EF4-FFF2-40B4-BE49-F238E27FC236}">
                <a16:creationId xmlns:a16="http://schemas.microsoft.com/office/drawing/2014/main" id="{842054D4-FB8D-44B9-A893-8D959ADD9DA4}"/>
              </a:ext>
            </a:extLst>
          </p:cNvPr>
          <p:cNvGraphicFramePr>
            <a:graphicFrameLocks noGrp="1"/>
          </p:cNvGraphicFramePr>
          <p:nvPr>
            <p:extLst>
              <p:ext uri="{D42A27DB-BD31-4B8C-83A1-F6EECF244321}">
                <p14:modId xmlns:p14="http://schemas.microsoft.com/office/powerpoint/2010/main" val="1952506193"/>
              </p:ext>
            </p:extLst>
          </p:nvPr>
        </p:nvGraphicFramePr>
        <p:xfrm>
          <a:off x="7791865" y="2821932"/>
          <a:ext cx="3198026" cy="2225040"/>
        </p:xfrm>
        <a:graphic>
          <a:graphicData uri="http://schemas.openxmlformats.org/drawingml/2006/table">
            <a:tbl>
              <a:tblPr firstRow="1" bandRow="1">
                <a:tableStyleId>{5C22544A-7EE6-4342-B048-85BDC9FD1C3A}</a:tableStyleId>
              </a:tblPr>
              <a:tblGrid>
                <a:gridCol w="1599013">
                  <a:extLst>
                    <a:ext uri="{9D8B030D-6E8A-4147-A177-3AD203B41FA5}">
                      <a16:colId xmlns:a16="http://schemas.microsoft.com/office/drawing/2014/main" val="3618958107"/>
                    </a:ext>
                  </a:extLst>
                </a:gridCol>
                <a:gridCol w="1599013">
                  <a:extLst>
                    <a:ext uri="{9D8B030D-6E8A-4147-A177-3AD203B41FA5}">
                      <a16:colId xmlns:a16="http://schemas.microsoft.com/office/drawing/2014/main" val="4004362971"/>
                    </a:ext>
                  </a:extLst>
                </a:gridCol>
              </a:tblGrid>
              <a:tr h="370840">
                <a:tc>
                  <a:txBody>
                    <a:bodyPr/>
                    <a:lstStyle/>
                    <a:p>
                      <a:r>
                        <a:rPr lang="en-US" err="1"/>
                        <a:t>actor_id</a:t>
                      </a:r>
                      <a:endParaRPr lang="en-US"/>
                    </a:p>
                  </a:txBody>
                  <a:tcPr/>
                </a:tc>
                <a:tc>
                  <a:txBody>
                    <a:bodyPr/>
                    <a:lstStyle/>
                    <a:p>
                      <a:r>
                        <a:rPr lang="en-US" err="1"/>
                        <a:t>film_id</a:t>
                      </a:r>
                      <a:endParaRPr lang="en-US"/>
                    </a:p>
                  </a:txBody>
                  <a:tcPr/>
                </a:tc>
                <a:extLst>
                  <a:ext uri="{0D108BD9-81ED-4DB2-BD59-A6C34878D82A}">
                    <a16:rowId xmlns:a16="http://schemas.microsoft.com/office/drawing/2014/main" val="901873772"/>
                  </a:ext>
                </a:extLst>
              </a:tr>
              <a:tr h="370840">
                <a:tc>
                  <a:txBody>
                    <a:bodyPr/>
                    <a:lstStyle/>
                    <a:p>
                      <a:r>
                        <a:rPr lang="en-US"/>
                        <a:t>120</a:t>
                      </a:r>
                    </a:p>
                  </a:txBody>
                  <a:tcPr/>
                </a:tc>
                <a:tc>
                  <a:txBody>
                    <a:bodyPr/>
                    <a:lstStyle/>
                    <a:p>
                      <a:r>
                        <a:rPr lang="en-US"/>
                        <a:t>63</a:t>
                      </a:r>
                    </a:p>
                  </a:txBody>
                  <a:tcPr/>
                </a:tc>
                <a:extLst>
                  <a:ext uri="{0D108BD9-81ED-4DB2-BD59-A6C34878D82A}">
                    <a16:rowId xmlns:a16="http://schemas.microsoft.com/office/drawing/2014/main" val="3884573477"/>
                  </a:ext>
                </a:extLst>
              </a:tr>
              <a:tr h="370840">
                <a:tc>
                  <a:txBody>
                    <a:bodyPr/>
                    <a:lstStyle/>
                    <a:p>
                      <a:r>
                        <a:rPr lang="en-US"/>
                        <a:t>120</a:t>
                      </a:r>
                    </a:p>
                  </a:txBody>
                  <a:tcPr/>
                </a:tc>
                <a:tc>
                  <a:txBody>
                    <a:bodyPr/>
                    <a:lstStyle/>
                    <a:p>
                      <a:r>
                        <a:rPr lang="en-US"/>
                        <a:t>144</a:t>
                      </a:r>
                    </a:p>
                  </a:txBody>
                  <a:tcPr/>
                </a:tc>
                <a:extLst>
                  <a:ext uri="{0D108BD9-81ED-4DB2-BD59-A6C34878D82A}">
                    <a16:rowId xmlns:a16="http://schemas.microsoft.com/office/drawing/2014/main" val="2120019434"/>
                  </a:ext>
                </a:extLst>
              </a:tr>
              <a:tr h="370840">
                <a:tc>
                  <a:txBody>
                    <a:bodyPr/>
                    <a:lstStyle/>
                    <a:p>
                      <a:r>
                        <a:rPr lang="en-US"/>
                        <a:t>120</a:t>
                      </a:r>
                    </a:p>
                  </a:txBody>
                  <a:tcPr/>
                </a:tc>
                <a:tc>
                  <a:txBody>
                    <a:bodyPr/>
                    <a:lstStyle/>
                    <a:p>
                      <a:r>
                        <a:rPr lang="en-US"/>
                        <a:t>414</a:t>
                      </a:r>
                    </a:p>
                  </a:txBody>
                  <a:tcPr/>
                </a:tc>
                <a:extLst>
                  <a:ext uri="{0D108BD9-81ED-4DB2-BD59-A6C34878D82A}">
                    <a16:rowId xmlns:a16="http://schemas.microsoft.com/office/drawing/2014/main" val="3415985769"/>
                  </a:ext>
                </a:extLst>
              </a:tr>
              <a:tr h="370840">
                <a:tc>
                  <a:txBody>
                    <a:bodyPr/>
                    <a:lstStyle/>
                    <a:p>
                      <a:r>
                        <a:rPr lang="en-US"/>
                        <a:t>120</a:t>
                      </a:r>
                    </a:p>
                  </a:txBody>
                  <a:tcPr/>
                </a:tc>
                <a:tc>
                  <a:txBody>
                    <a:bodyPr/>
                    <a:lstStyle/>
                    <a:p>
                      <a:r>
                        <a:rPr lang="en-US"/>
                        <a:t>190</a:t>
                      </a:r>
                    </a:p>
                  </a:txBody>
                  <a:tcPr/>
                </a:tc>
                <a:extLst>
                  <a:ext uri="{0D108BD9-81ED-4DB2-BD59-A6C34878D82A}">
                    <a16:rowId xmlns:a16="http://schemas.microsoft.com/office/drawing/2014/main" val="1855086954"/>
                  </a:ext>
                </a:extLst>
              </a:tr>
              <a:tr h="370840">
                <a:tc>
                  <a:txBody>
                    <a:bodyPr/>
                    <a:lstStyle/>
                    <a:p>
                      <a:r>
                        <a:rPr lang="en-US"/>
                        <a:t>120</a:t>
                      </a:r>
                    </a:p>
                  </a:txBody>
                  <a:tcPr/>
                </a:tc>
                <a:tc>
                  <a:txBody>
                    <a:bodyPr/>
                    <a:lstStyle/>
                    <a:p>
                      <a:r>
                        <a:rPr lang="en-US"/>
                        <a:t>715</a:t>
                      </a:r>
                    </a:p>
                  </a:txBody>
                  <a:tcPr/>
                </a:tc>
                <a:extLst>
                  <a:ext uri="{0D108BD9-81ED-4DB2-BD59-A6C34878D82A}">
                    <a16:rowId xmlns:a16="http://schemas.microsoft.com/office/drawing/2014/main" val="1674634078"/>
                  </a:ext>
                </a:extLst>
              </a:tr>
            </a:tbl>
          </a:graphicData>
        </a:graphic>
      </p:graphicFrame>
    </p:spTree>
    <p:extLst>
      <p:ext uri="{BB962C8B-B14F-4D97-AF65-F5344CB8AC3E}">
        <p14:creationId xmlns:p14="http://schemas.microsoft.com/office/powerpoint/2010/main" val="4137897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CC864-85BD-4E3C-BD15-6DEBAE399F9D}"/>
              </a:ext>
            </a:extLst>
          </p:cNvPr>
          <p:cNvSpPr>
            <a:spLocks noGrp="1"/>
          </p:cNvSpPr>
          <p:nvPr>
            <p:ph type="title"/>
          </p:nvPr>
        </p:nvSpPr>
        <p:spPr/>
        <p:txBody>
          <a:bodyPr/>
          <a:lstStyle/>
          <a:p>
            <a:r>
              <a:rPr lang="en-US"/>
              <a:t>Correlated Subquery</a:t>
            </a:r>
          </a:p>
        </p:txBody>
      </p:sp>
      <p:sp>
        <p:nvSpPr>
          <p:cNvPr id="3" name="Content Placeholder 2">
            <a:extLst>
              <a:ext uri="{FF2B5EF4-FFF2-40B4-BE49-F238E27FC236}">
                <a16:creationId xmlns:a16="http://schemas.microsoft.com/office/drawing/2014/main" id="{2B1580BE-0D12-4CEF-8EC5-544F5A36B346}"/>
              </a:ext>
            </a:extLst>
          </p:cNvPr>
          <p:cNvSpPr>
            <a:spLocks noGrp="1"/>
          </p:cNvSpPr>
          <p:nvPr>
            <p:ph idx="1"/>
          </p:nvPr>
        </p:nvSpPr>
        <p:spPr>
          <a:xfrm>
            <a:off x="838200" y="1358781"/>
            <a:ext cx="10515600" cy="2982483"/>
          </a:xfrm>
        </p:spPr>
        <p:txBody>
          <a:bodyPr>
            <a:normAutofit/>
          </a:bodyPr>
          <a:lstStyle/>
          <a:p>
            <a:pPr marL="0" indent="0">
              <a:buNone/>
            </a:pPr>
            <a:r>
              <a:rPr lang="en-US" sz="2000" dirty="0"/>
              <a:t>A correlated subquery is dependent on its containing statement. A correlated subquery cannot be executed by itself. Unlike a noncorrelated subquery, a correlated subquery is not executed once prior to execution of the containing statement. Instead, a correlated subquery is executed once for each candidate row (rows that might be included in the final results).</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err="1">
                <a:latin typeface="Courier New" panose="02070309020205020404" pitchFamily="49" charset="0"/>
                <a:cs typeface="Courier New" panose="02070309020205020404" pitchFamily="49" charset="0"/>
              </a:rPr>
              <a:t>mysql</a:t>
            </a:r>
            <a:r>
              <a:rPr lang="en-US" sz="1400" dirty="0">
                <a:latin typeface="Courier New" panose="02070309020205020404" pitchFamily="49" charset="0"/>
                <a:cs typeface="Courier New" panose="02070309020205020404" pitchFamily="49" charset="0"/>
              </a:rPr>
              <a:t>&gt; SELECT </a:t>
            </a:r>
            <a:r>
              <a:rPr lang="en-US" sz="1400" dirty="0" err="1">
                <a:latin typeface="Courier New" panose="02070309020205020404" pitchFamily="49" charset="0"/>
                <a:cs typeface="Courier New" panose="02070309020205020404" pitchFamily="49" charset="0"/>
              </a:rPr>
              <a:t>c.first_name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c.last_name</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FROM customer c</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WHERE 20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(SELECT count(*) FROM rental r</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WHERE </a:t>
            </a:r>
            <a:r>
              <a:rPr lang="en-US" sz="1400" dirty="0" err="1">
                <a:latin typeface="Courier New" panose="02070309020205020404" pitchFamily="49" charset="0"/>
                <a:cs typeface="Courier New" panose="02070309020205020404" pitchFamily="49" charset="0"/>
              </a:rPr>
              <a:t>r.customer_id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c.customer_id</a:t>
            </a:r>
            <a:r>
              <a:rPr lang="en-US" sz="1400" dirty="0">
                <a:latin typeface="Courier New" panose="02070309020205020404" pitchFamily="49" charset="0"/>
                <a:cs typeface="Courier New" panose="02070309020205020404" pitchFamily="49" charset="0"/>
              </a:rPr>
              <a:t>);</a:t>
            </a:r>
          </a:p>
        </p:txBody>
      </p:sp>
      <p:graphicFrame>
        <p:nvGraphicFramePr>
          <p:cNvPr id="4" name="Table 4">
            <a:extLst>
              <a:ext uri="{FF2B5EF4-FFF2-40B4-BE49-F238E27FC236}">
                <a16:creationId xmlns:a16="http://schemas.microsoft.com/office/drawing/2014/main" id="{D67A6AD0-3084-4611-95DD-C3960E5116E0}"/>
              </a:ext>
            </a:extLst>
          </p:cNvPr>
          <p:cNvGraphicFramePr>
            <a:graphicFrameLocks noGrp="1"/>
          </p:cNvGraphicFramePr>
          <p:nvPr>
            <p:extLst>
              <p:ext uri="{D42A27DB-BD31-4B8C-83A1-F6EECF244321}">
                <p14:modId xmlns:p14="http://schemas.microsoft.com/office/powerpoint/2010/main" val="2843725131"/>
              </p:ext>
            </p:extLst>
          </p:nvPr>
        </p:nvGraphicFramePr>
        <p:xfrm>
          <a:off x="8717692" y="2467328"/>
          <a:ext cx="2526708" cy="2438400"/>
        </p:xfrm>
        <a:graphic>
          <a:graphicData uri="http://schemas.openxmlformats.org/drawingml/2006/table">
            <a:tbl>
              <a:tblPr firstRow="1" bandRow="1">
                <a:tableStyleId>{5C22544A-7EE6-4342-B048-85BDC9FD1C3A}</a:tableStyleId>
              </a:tblPr>
              <a:tblGrid>
                <a:gridCol w="1263354">
                  <a:extLst>
                    <a:ext uri="{9D8B030D-6E8A-4147-A177-3AD203B41FA5}">
                      <a16:colId xmlns:a16="http://schemas.microsoft.com/office/drawing/2014/main" val="2639668849"/>
                    </a:ext>
                  </a:extLst>
                </a:gridCol>
                <a:gridCol w="1263354">
                  <a:extLst>
                    <a:ext uri="{9D8B030D-6E8A-4147-A177-3AD203B41FA5}">
                      <a16:colId xmlns:a16="http://schemas.microsoft.com/office/drawing/2014/main" val="1559217857"/>
                    </a:ext>
                  </a:extLst>
                </a:gridCol>
              </a:tblGrid>
              <a:tr h="267897">
                <a:tc>
                  <a:txBody>
                    <a:bodyPr/>
                    <a:lstStyle/>
                    <a:p>
                      <a:r>
                        <a:rPr lang="en-US" sz="1400" err="1"/>
                        <a:t>First_name</a:t>
                      </a:r>
                      <a:endParaRPr lang="en-US" sz="1400"/>
                    </a:p>
                  </a:txBody>
                  <a:tcPr/>
                </a:tc>
                <a:tc>
                  <a:txBody>
                    <a:bodyPr/>
                    <a:lstStyle/>
                    <a:p>
                      <a:r>
                        <a:rPr lang="en-US" sz="1400" err="1"/>
                        <a:t>Last_name</a:t>
                      </a:r>
                      <a:endParaRPr lang="en-US" sz="1400"/>
                    </a:p>
                  </a:txBody>
                  <a:tcPr/>
                </a:tc>
                <a:extLst>
                  <a:ext uri="{0D108BD9-81ED-4DB2-BD59-A6C34878D82A}">
                    <a16:rowId xmlns:a16="http://schemas.microsoft.com/office/drawing/2014/main" val="192035600"/>
                  </a:ext>
                </a:extLst>
              </a:tr>
              <a:tr h="267897">
                <a:tc>
                  <a:txBody>
                    <a:bodyPr/>
                    <a:lstStyle/>
                    <a:p>
                      <a:r>
                        <a:rPr lang="en-US" sz="1400"/>
                        <a:t>LAUREN</a:t>
                      </a:r>
                    </a:p>
                  </a:txBody>
                  <a:tcPr/>
                </a:tc>
                <a:tc>
                  <a:txBody>
                    <a:bodyPr/>
                    <a:lstStyle/>
                    <a:p>
                      <a:r>
                        <a:rPr lang="en-US" sz="1400"/>
                        <a:t>HUDSON</a:t>
                      </a:r>
                    </a:p>
                  </a:txBody>
                  <a:tcPr/>
                </a:tc>
                <a:extLst>
                  <a:ext uri="{0D108BD9-81ED-4DB2-BD59-A6C34878D82A}">
                    <a16:rowId xmlns:a16="http://schemas.microsoft.com/office/drawing/2014/main" val="1987002958"/>
                  </a:ext>
                </a:extLst>
              </a:tr>
              <a:tr h="267897">
                <a:tc>
                  <a:txBody>
                    <a:bodyPr/>
                    <a:lstStyle/>
                    <a:p>
                      <a:r>
                        <a:rPr lang="en-US" sz="1400"/>
                        <a:t>JEANETTE</a:t>
                      </a:r>
                    </a:p>
                  </a:txBody>
                  <a:tcPr/>
                </a:tc>
                <a:tc>
                  <a:txBody>
                    <a:bodyPr/>
                    <a:lstStyle/>
                    <a:p>
                      <a:r>
                        <a:rPr lang="en-US" sz="1400"/>
                        <a:t>GREENE</a:t>
                      </a:r>
                    </a:p>
                  </a:txBody>
                  <a:tcPr/>
                </a:tc>
                <a:extLst>
                  <a:ext uri="{0D108BD9-81ED-4DB2-BD59-A6C34878D82A}">
                    <a16:rowId xmlns:a16="http://schemas.microsoft.com/office/drawing/2014/main" val="1852521714"/>
                  </a:ext>
                </a:extLst>
              </a:tr>
              <a:tr h="267897">
                <a:tc>
                  <a:txBody>
                    <a:bodyPr/>
                    <a:lstStyle/>
                    <a:p>
                      <a:r>
                        <a:rPr lang="en-US" sz="1400"/>
                        <a:t>TARA </a:t>
                      </a:r>
                    </a:p>
                  </a:txBody>
                  <a:tcPr/>
                </a:tc>
                <a:tc>
                  <a:txBody>
                    <a:bodyPr/>
                    <a:lstStyle/>
                    <a:p>
                      <a:r>
                        <a:rPr lang="en-US" sz="1400"/>
                        <a:t>RYAN</a:t>
                      </a:r>
                    </a:p>
                  </a:txBody>
                  <a:tcPr/>
                </a:tc>
                <a:extLst>
                  <a:ext uri="{0D108BD9-81ED-4DB2-BD59-A6C34878D82A}">
                    <a16:rowId xmlns:a16="http://schemas.microsoft.com/office/drawing/2014/main" val="622462403"/>
                  </a:ext>
                </a:extLst>
              </a:tr>
              <a:tr h="267897">
                <a:tc>
                  <a:txBody>
                    <a:bodyPr/>
                    <a:lstStyle/>
                    <a:p>
                      <a:r>
                        <a:rPr lang="en-US" sz="1400"/>
                        <a:t>WILMA</a:t>
                      </a:r>
                    </a:p>
                  </a:txBody>
                  <a:tcPr/>
                </a:tc>
                <a:tc>
                  <a:txBody>
                    <a:bodyPr/>
                    <a:lstStyle/>
                    <a:p>
                      <a:r>
                        <a:rPr lang="en-US" sz="1400"/>
                        <a:t>RICHARDS</a:t>
                      </a:r>
                    </a:p>
                  </a:txBody>
                  <a:tcPr/>
                </a:tc>
                <a:extLst>
                  <a:ext uri="{0D108BD9-81ED-4DB2-BD59-A6C34878D82A}">
                    <a16:rowId xmlns:a16="http://schemas.microsoft.com/office/drawing/2014/main" val="2837503728"/>
                  </a:ext>
                </a:extLst>
              </a:tr>
              <a:tr h="267897">
                <a:tc>
                  <a:txBody>
                    <a:bodyPr/>
                    <a:lstStyle/>
                    <a:p>
                      <a:r>
                        <a:rPr lang="en-US" sz="1400"/>
                        <a:t>JO</a:t>
                      </a:r>
                    </a:p>
                  </a:txBody>
                  <a:tcPr/>
                </a:tc>
                <a:tc>
                  <a:txBody>
                    <a:bodyPr/>
                    <a:lstStyle/>
                    <a:p>
                      <a:r>
                        <a:rPr lang="en-US" sz="1400"/>
                        <a:t>FOWLER</a:t>
                      </a:r>
                    </a:p>
                  </a:txBody>
                  <a:tcPr/>
                </a:tc>
                <a:extLst>
                  <a:ext uri="{0D108BD9-81ED-4DB2-BD59-A6C34878D82A}">
                    <a16:rowId xmlns:a16="http://schemas.microsoft.com/office/drawing/2014/main" val="4247144578"/>
                  </a:ext>
                </a:extLst>
              </a:tr>
              <a:tr h="267897">
                <a:tc>
                  <a:txBody>
                    <a:bodyPr/>
                    <a:lstStyle/>
                    <a:p>
                      <a:r>
                        <a:rPr lang="en-US" sz="1400"/>
                        <a:t>KAY</a:t>
                      </a:r>
                    </a:p>
                  </a:txBody>
                  <a:tcPr/>
                </a:tc>
                <a:tc>
                  <a:txBody>
                    <a:bodyPr/>
                    <a:lstStyle/>
                    <a:p>
                      <a:r>
                        <a:rPr lang="en-US" sz="1400"/>
                        <a:t>CALDWELL</a:t>
                      </a:r>
                    </a:p>
                  </a:txBody>
                  <a:tcPr/>
                </a:tc>
                <a:extLst>
                  <a:ext uri="{0D108BD9-81ED-4DB2-BD59-A6C34878D82A}">
                    <a16:rowId xmlns:a16="http://schemas.microsoft.com/office/drawing/2014/main" val="1353707746"/>
                  </a:ext>
                </a:extLst>
              </a:tr>
              <a:tr h="267897">
                <a:tc>
                  <a:txBody>
                    <a:bodyPr/>
                    <a:lstStyle/>
                    <a:p>
                      <a:r>
                        <a:rPr lang="en-US" sz="1400"/>
                        <a:t>DANIEL</a:t>
                      </a:r>
                    </a:p>
                  </a:txBody>
                  <a:tcPr/>
                </a:tc>
                <a:tc>
                  <a:txBody>
                    <a:bodyPr/>
                    <a:lstStyle/>
                    <a:p>
                      <a:r>
                        <a:rPr lang="en-US" sz="1400" dirty="0"/>
                        <a:t>CABRAL</a:t>
                      </a:r>
                    </a:p>
                  </a:txBody>
                  <a:tcPr/>
                </a:tc>
                <a:extLst>
                  <a:ext uri="{0D108BD9-81ED-4DB2-BD59-A6C34878D82A}">
                    <a16:rowId xmlns:a16="http://schemas.microsoft.com/office/drawing/2014/main" val="181012839"/>
                  </a:ext>
                </a:extLst>
              </a:tr>
            </a:tbl>
          </a:graphicData>
        </a:graphic>
      </p:graphicFrame>
      <p:sp>
        <p:nvSpPr>
          <p:cNvPr id="5" name="TextBox 4">
            <a:extLst>
              <a:ext uri="{FF2B5EF4-FFF2-40B4-BE49-F238E27FC236}">
                <a16:creationId xmlns:a16="http://schemas.microsoft.com/office/drawing/2014/main" id="{B69D2164-A092-40EE-A4FB-9AA2122A95CD}"/>
              </a:ext>
            </a:extLst>
          </p:cNvPr>
          <p:cNvSpPr txBox="1"/>
          <p:nvPr/>
        </p:nvSpPr>
        <p:spPr>
          <a:xfrm>
            <a:off x="838200" y="4101981"/>
            <a:ext cx="7417037" cy="2308324"/>
          </a:xfrm>
          <a:prstGeom prst="rect">
            <a:avLst/>
          </a:prstGeom>
          <a:noFill/>
        </p:spPr>
        <p:txBody>
          <a:bodyPr wrap="square" rtlCol="0">
            <a:spAutoFit/>
          </a:bodyPr>
          <a:lstStyle/>
          <a:p>
            <a:r>
              <a:rPr lang="en-US" sz="1800" dirty="0">
                <a:cs typeface="Courier New" panose="02070309020205020404" pitchFamily="49" charset="0"/>
              </a:rPr>
              <a:t>The reference to </a:t>
            </a:r>
            <a:r>
              <a:rPr lang="en-US" sz="1800" dirty="0" err="1">
                <a:cs typeface="Courier New" panose="02070309020205020404" pitchFamily="49" charset="0"/>
              </a:rPr>
              <a:t>c.customer_id</a:t>
            </a:r>
            <a:r>
              <a:rPr lang="en-US" sz="1800" dirty="0">
                <a:cs typeface="Courier New" panose="02070309020205020404" pitchFamily="49" charset="0"/>
              </a:rPr>
              <a:t> at the very end of the subquery is what makes the subquery correlated; the containing query </a:t>
            </a:r>
            <a:r>
              <a:rPr lang="en-US" sz="1800" dirty="0" err="1">
                <a:cs typeface="Courier New" panose="02070309020205020404" pitchFamily="49" charset="0"/>
              </a:rPr>
              <a:t>mus</a:t>
            </a:r>
            <a:r>
              <a:rPr lang="en-US" sz="1800" dirty="0">
                <a:cs typeface="Courier New" panose="02070309020205020404" pitchFamily="49" charset="0"/>
              </a:rPr>
              <a:t> supply values for </a:t>
            </a:r>
            <a:r>
              <a:rPr lang="en-US" sz="1800" dirty="0" err="1">
                <a:cs typeface="Courier New" panose="02070309020205020404" pitchFamily="49" charset="0"/>
              </a:rPr>
              <a:t>c.customer_id</a:t>
            </a:r>
            <a:r>
              <a:rPr lang="en-US" sz="1800" dirty="0">
                <a:cs typeface="Courier New" panose="02070309020205020404" pitchFamily="49" charset="0"/>
              </a:rPr>
              <a:t> for the subquery to execute. In this case, the containing query retrieves all 599 rows from the customer table and executes the subquery once for each customer, passing in the appropriate customer ID for each execution. If the subquery returns the value 20, then the filter condition is met, and the row is added to the result set.</a:t>
            </a:r>
          </a:p>
          <a:p>
            <a:endParaRPr lang="en-US" dirty="0"/>
          </a:p>
        </p:txBody>
      </p:sp>
    </p:spTree>
    <p:extLst>
      <p:ext uri="{BB962C8B-B14F-4D97-AF65-F5344CB8AC3E}">
        <p14:creationId xmlns:p14="http://schemas.microsoft.com/office/powerpoint/2010/main" val="2358416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DD68-B58B-4806-AA0D-B45C293C8947}"/>
              </a:ext>
            </a:extLst>
          </p:cNvPr>
          <p:cNvSpPr>
            <a:spLocks noGrp="1"/>
          </p:cNvSpPr>
          <p:nvPr>
            <p:ph type="title"/>
          </p:nvPr>
        </p:nvSpPr>
        <p:spPr/>
        <p:txBody>
          <a:bodyPr/>
          <a:lstStyle/>
          <a:p>
            <a:r>
              <a:rPr lang="en-US"/>
              <a:t>The Exists Operator</a:t>
            </a:r>
          </a:p>
        </p:txBody>
      </p:sp>
      <p:sp>
        <p:nvSpPr>
          <p:cNvPr id="3" name="Content Placeholder 2">
            <a:extLst>
              <a:ext uri="{FF2B5EF4-FFF2-40B4-BE49-F238E27FC236}">
                <a16:creationId xmlns:a16="http://schemas.microsoft.com/office/drawing/2014/main" id="{A7344993-C1E5-44DA-8918-74C01534CC59}"/>
              </a:ext>
            </a:extLst>
          </p:cNvPr>
          <p:cNvSpPr>
            <a:spLocks noGrp="1"/>
          </p:cNvSpPr>
          <p:nvPr>
            <p:ph idx="1"/>
          </p:nvPr>
        </p:nvSpPr>
        <p:spPr>
          <a:xfrm>
            <a:off x="838200" y="1432230"/>
            <a:ext cx="10515600" cy="3182211"/>
          </a:xfrm>
        </p:spPr>
        <p:txBody>
          <a:bodyPr>
            <a:normAutofit/>
          </a:bodyPr>
          <a:lstStyle/>
          <a:p>
            <a:pPr marL="0" indent="0">
              <a:buNone/>
            </a:pPr>
            <a:r>
              <a:rPr lang="en-US" sz="2000" dirty="0"/>
              <a:t>The </a:t>
            </a:r>
            <a:r>
              <a:rPr lang="en-US" sz="1600" dirty="0">
                <a:latin typeface="Courier New" panose="02070309020205020404" pitchFamily="49" charset="0"/>
                <a:cs typeface="Courier New" panose="02070309020205020404" pitchFamily="49" charset="0"/>
              </a:rPr>
              <a:t>exists</a:t>
            </a:r>
            <a:r>
              <a:rPr lang="en-US" sz="2000" dirty="0"/>
              <a:t> operator is used when you want to identify that a relationship exists without regard for the quantity. For example, in the next example the query finds all customers who rented at least one film prior to May 25, 2005, without regard for how many films were rented.</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err="1">
                <a:latin typeface="Courier New" panose="02070309020205020404" pitchFamily="49" charset="0"/>
                <a:cs typeface="Courier New" panose="02070309020205020404" pitchFamily="49" charset="0"/>
              </a:rPr>
              <a:t>mysql</a:t>
            </a:r>
            <a:r>
              <a:rPr lang="en-US" sz="1400" dirty="0">
                <a:latin typeface="Courier New" panose="02070309020205020404" pitchFamily="49" charset="0"/>
                <a:cs typeface="Courier New" panose="02070309020205020404" pitchFamily="49" charset="0"/>
              </a:rPr>
              <a:t>&gt; SELECT </a:t>
            </a:r>
            <a:r>
              <a:rPr lang="en-US" sz="1400" dirty="0" err="1">
                <a:latin typeface="Courier New" panose="02070309020205020404" pitchFamily="49" charset="0"/>
                <a:cs typeface="Courier New" panose="02070309020205020404" pitchFamily="49" charset="0"/>
              </a:rPr>
              <a:t>c.first_name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c.last_name</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FROM customer c</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WHERE </a:t>
            </a:r>
            <a:r>
              <a:rPr lang="en-US" sz="1400" b="1" dirty="0">
                <a:latin typeface="Courier New" panose="02070309020205020404" pitchFamily="49" charset="0"/>
                <a:cs typeface="Courier New" panose="02070309020205020404" pitchFamily="49" charset="0"/>
              </a:rPr>
              <a:t>EXISTS</a:t>
            </a:r>
            <a:br>
              <a:rPr lang="en-US" sz="1400" b="1"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(SELECT 1 FROM rental r</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WHERE </a:t>
            </a:r>
            <a:r>
              <a:rPr lang="en-US" sz="1400" dirty="0" err="1">
                <a:latin typeface="Courier New" panose="02070309020205020404" pitchFamily="49" charset="0"/>
                <a:cs typeface="Courier New" panose="02070309020205020404" pitchFamily="49" charset="0"/>
              </a:rPr>
              <a:t>r.customer_id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c.customer_id</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AND date(</a:t>
            </a:r>
            <a:r>
              <a:rPr lang="en-US" sz="1400" dirty="0" err="1">
                <a:latin typeface="Courier New" panose="02070309020205020404" pitchFamily="49" charset="0"/>
                <a:cs typeface="Courier New" panose="02070309020205020404" pitchFamily="49" charset="0"/>
              </a:rPr>
              <a:t>r.rental_date</a:t>
            </a:r>
            <a:r>
              <a:rPr lang="en-US" sz="1400" dirty="0">
                <a:latin typeface="Courier New" panose="02070309020205020404" pitchFamily="49" charset="0"/>
                <a:cs typeface="Courier New" panose="02070309020205020404" pitchFamily="49" charset="0"/>
              </a:rPr>
              <a:t>) &lt; '2005-05-25');</a:t>
            </a:r>
          </a:p>
          <a:p>
            <a:pPr marL="0" indent="0">
              <a:buNone/>
            </a:pPr>
            <a:endParaRPr lang="en-US" sz="2000" dirty="0"/>
          </a:p>
        </p:txBody>
      </p:sp>
      <p:graphicFrame>
        <p:nvGraphicFramePr>
          <p:cNvPr id="4" name="Table 4">
            <a:extLst>
              <a:ext uri="{FF2B5EF4-FFF2-40B4-BE49-F238E27FC236}">
                <a16:creationId xmlns:a16="http://schemas.microsoft.com/office/drawing/2014/main" id="{B2BEC7BB-62CF-42D0-9635-F1C55AE48C88}"/>
              </a:ext>
            </a:extLst>
          </p:cNvPr>
          <p:cNvGraphicFramePr>
            <a:graphicFrameLocks noGrp="1"/>
          </p:cNvGraphicFramePr>
          <p:nvPr>
            <p:extLst>
              <p:ext uri="{D42A27DB-BD31-4B8C-83A1-F6EECF244321}">
                <p14:modId xmlns:p14="http://schemas.microsoft.com/office/powerpoint/2010/main" val="2040431830"/>
              </p:ext>
            </p:extLst>
          </p:nvPr>
        </p:nvGraphicFramePr>
        <p:xfrm>
          <a:off x="7257042" y="2413822"/>
          <a:ext cx="3744958" cy="2966720"/>
        </p:xfrm>
        <a:graphic>
          <a:graphicData uri="http://schemas.openxmlformats.org/drawingml/2006/table">
            <a:tbl>
              <a:tblPr firstRow="1" bandRow="1">
                <a:tableStyleId>{5C22544A-7EE6-4342-B048-85BDC9FD1C3A}</a:tableStyleId>
              </a:tblPr>
              <a:tblGrid>
                <a:gridCol w="1872479">
                  <a:extLst>
                    <a:ext uri="{9D8B030D-6E8A-4147-A177-3AD203B41FA5}">
                      <a16:colId xmlns:a16="http://schemas.microsoft.com/office/drawing/2014/main" val="1615426765"/>
                    </a:ext>
                  </a:extLst>
                </a:gridCol>
                <a:gridCol w="1872479">
                  <a:extLst>
                    <a:ext uri="{9D8B030D-6E8A-4147-A177-3AD203B41FA5}">
                      <a16:colId xmlns:a16="http://schemas.microsoft.com/office/drawing/2014/main" val="3829164386"/>
                    </a:ext>
                  </a:extLst>
                </a:gridCol>
              </a:tblGrid>
              <a:tr h="370840">
                <a:tc>
                  <a:txBody>
                    <a:bodyPr/>
                    <a:lstStyle/>
                    <a:p>
                      <a:r>
                        <a:rPr lang="en-US" err="1"/>
                        <a:t>first_name</a:t>
                      </a:r>
                      <a:endParaRPr lang="en-US"/>
                    </a:p>
                  </a:txBody>
                  <a:tcPr/>
                </a:tc>
                <a:tc>
                  <a:txBody>
                    <a:bodyPr/>
                    <a:lstStyle/>
                    <a:p>
                      <a:r>
                        <a:rPr lang="en-US" err="1"/>
                        <a:t>last_name</a:t>
                      </a:r>
                      <a:endParaRPr lang="en-US"/>
                    </a:p>
                  </a:txBody>
                  <a:tcPr/>
                </a:tc>
                <a:extLst>
                  <a:ext uri="{0D108BD9-81ED-4DB2-BD59-A6C34878D82A}">
                    <a16:rowId xmlns:a16="http://schemas.microsoft.com/office/drawing/2014/main" val="4085211018"/>
                  </a:ext>
                </a:extLst>
              </a:tr>
              <a:tr h="370840">
                <a:tc>
                  <a:txBody>
                    <a:bodyPr/>
                    <a:lstStyle/>
                    <a:p>
                      <a:r>
                        <a:rPr lang="en-US"/>
                        <a:t>CHARLOTTE</a:t>
                      </a:r>
                    </a:p>
                  </a:txBody>
                  <a:tcPr/>
                </a:tc>
                <a:tc>
                  <a:txBody>
                    <a:bodyPr/>
                    <a:lstStyle/>
                    <a:p>
                      <a:r>
                        <a:rPr lang="en-US"/>
                        <a:t>HUNTER</a:t>
                      </a:r>
                    </a:p>
                  </a:txBody>
                  <a:tcPr/>
                </a:tc>
                <a:extLst>
                  <a:ext uri="{0D108BD9-81ED-4DB2-BD59-A6C34878D82A}">
                    <a16:rowId xmlns:a16="http://schemas.microsoft.com/office/drawing/2014/main" val="3016604264"/>
                  </a:ext>
                </a:extLst>
              </a:tr>
              <a:tr h="370840">
                <a:tc>
                  <a:txBody>
                    <a:bodyPr/>
                    <a:lstStyle/>
                    <a:p>
                      <a:r>
                        <a:rPr lang="en-US"/>
                        <a:t>DELORES</a:t>
                      </a:r>
                    </a:p>
                  </a:txBody>
                  <a:tcPr/>
                </a:tc>
                <a:tc>
                  <a:txBody>
                    <a:bodyPr/>
                    <a:lstStyle/>
                    <a:p>
                      <a:r>
                        <a:rPr lang="en-US"/>
                        <a:t>HANSEN</a:t>
                      </a:r>
                    </a:p>
                  </a:txBody>
                  <a:tcPr/>
                </a:tc>
                <a:extLst>
                  <a:ext uri="{0D108BD9-81ED-4DB2-BD59-A6C34878D82A}">
                    <a16:rowId xmlns:a16="http://schemas.microsoft.com/office/drawing/2014/main" val="3248255110"/>
                  </a:ext>
                </a:extLst>
              </a:tr>
              <a:tr h="370840">
                <a:tc>
                  <a:txBody>
                    <a:bodyPr/>
                    <a:lstStyle/>
                    <a:p>
                      <a:r>
                        <a:rPr lang="en-US"/>
                        <a:t>MINNIE</a:t>
                      </a:r>
                    </a:p>
                  </a:txBody>
                  <a:tcPr/>
                </a:tc>
                <a:tc>
                  <a:txBody>
                    <a:bodyPr/>
                    <a:lstStyle/>
                    <a:p>
                      <a:r>
                        <a:rPr lang="en-US"/>
                        <a:t>ROMERO</a:t>
                      </a:r>
                    </a:p>
                  </a:txBody>
                  <a:tcPr/>
                </a:tc>
                <a:extLst>
                  <a:ext uri="{0D108BD9-81ED-4DB2-BD59-A6C34878D82A}">
                    <a16:rowId xmlns:a16="http://schemas.microsoft.com/office/drawing/2014/main" val="2287539610"/>
                  </a:ext>
                </a:extLst>
              </a:tr>
              <a:tr h="370840">
                <a:tc>
                  <a:txBody>
                    <a:bodyPr/>
                    <a:lstStyle/>
                    <a:p>
                      <a:r>
                        <a:rPr lang="en-US"/>
                        <a:t>CASSANDRA</a:t>
                      </a:r>
                    </a:p>
                  </a:txBody>
                  <a:tcPr/>
                </a:tc>
                <a:tc>
                  <a:txBody>
                    <a:bodyPr/>
                    <a:lstStyle/>
                    <a:p>
                      <a:r>
                        <a:rPr lang="en-US"/>
                        <a:t>WALTERS</a:t>
                      </a:r>
                    </a:p>
                  </a:txBody>
                  <a:tcPr/>
                </a:tc>
                <a:extLst>
                  <a:ext uri="{0D108BD9-81ED-4DB2-BD59-A6C34878D82A}">
                    <a16:rowId xmlns:a16="http://schemas.microsoft.com/office/drawing/2014/main" val="84587067"/>
                  </a:ext>
                </a:extLst>
              </a:tr>
              <a:tr h="370840">
                <a:tc>
                  <a:txBody>
                    <a:bodyPr/>
                    <a:lstStyle/>
                    <a:p>
                      <a:r>
                        <a:rPr lang="en-US"/>
                        <a:t>ANDREW</a:t>
                      </a:r>
                    </a:p>
                  </a:txBody>
                  <a:tcPr/>
                </a:tc>
                <a:tc>
                  <a:txBody>
                    <a:bodyPr/>
                    <a:lstStyle/>
                    <a:p>
                      <a:r>
                        <a:rPr lang="en-US"/>
                        <a:t>PURDY</a:t>
                      </a:r>
                    </a:p>
                  </a:txBody>
                  <a:tcPr/>
                </a:tc>
                <a:extLst>
                  <a:ext uri="{0D108BD9-81ED-4DB2-BD59-A6C34878D82A}">
                    <a16:rowId xmlns:a16="http://schemas.microsoft.com/office/drawing/2014/main" val="4108105810"/>
                  </a:ext>
                </a:extLst>
              </a:tr>
              <a:tr h="370840">
                <a:tc>
                  <a:txBody>
                    <a:bodyPr/>
                    <a:lstStyle/>
                    <a:p>
                      <a:r>
                        <a:rPr lang="en-US"/>
                        <a:t>MANUEL</a:t>
                      </a:r>
                    </a:p>
                  </a:txBody>
                  <a:tcPr/>
                </a:tc>
                <a:tc>
                  <a:txBody>
                    <a:bodyPr/>
                    <a:lstStyle/>
                    <a:p>
                      <a:r>
                        <a:rPr lang="en-US"/>
                        <a:t>MURRELL</a:t>
                      </a:r>
                    </a:p>
                  </a:txBody>
                  <a:tcPr/>
                </a:tc>
                <a:extLst>
                  <a:ext uri="{0D108BD9-81ED-4DB2-BD59-A6C34878D82A}">
                    <a16:rowId xmlns:a16="http://schemas.microsoft.com/office/drawing/2014/main" val="2663265763"/>
                  </a:ext>
                </a:extLst>
              </a:tr>
              <a:tr h="370840">
                <a:tc>
                  <a:txBody>
                    <a:bodyPr/>
                    <a:lstStyle/>
                    <a:p>
                      <a:r>
                        <a:rPr lang="en-US"/>
                        <a:t>TOMMY</a:t>
                      </a:r>
                    </a:p>
                  </a:txBody>
                  <a:tcPr/>
                </a:tc>
                <a:tc>
                  <a:txBody>
                    <a:bodyPr/>
                    <a:lstStyle/>
                    <a:p>
                      <a:r>
                        <a:rPr lang="en-US"/>
                        <a:t>COLLAZO</a:t>
                      </a:r>
                    </a:p>
                  </a:txBody>
                  <a:tcPr/>
                </a:tc>
                <a:extLst>
                  <a:ext uri="{0D108BD9-81ED-4DB2-BD59-A6C34878D82A}">
                    <a16:rowId xmlns:a16="http://schemas.microsoft.com/office/drawing/2014/main" val="287008923"/>
                  </a:ext>
                </a:extLst>
              </a:tr>
            </a:tbl>
          </a:graphicData>
        </a:graphic>
      </p:graphicFrame>
      <p:sp>
        <p:nvSpPr>
          <p:cNvPr id="5" name="TextBox 4">
            <a:extLst>
              <a:ext uri="{FF2B5EF4-FFF2-40B4-BE49-F238E27FC236}">
                <a16:creationId xmlns:a16="http://schemas.microsoft.com/office/drawing/2014/main" id="{4F949239-E36A-4642-89A4-7BB71A0A23BA}"/>
              </a:ext>
            </a:extLst>
          </p:cNvPr>
          <p:cNvSpPr txBox="1"/>
          <p:nvPr/>
        </p:nvSpPr>
        <p:spPr>
          <a:xfrm>
            <a:off x="838200" y="4281155"/>
            <a:ext cx="6418842" cy="1754326"/>
          </a:xfrm>
          <a:prstGeom prst="rect">
            <a:avLst/>
          </a:prstGeom>
          <a:noFill/>
        </p:spPr>
        <p:txBody>
          <a:bodyPr wrap="square" rtlCol="0">
            <a:spAutoFit/>
          </a:bodyPr>
          <a:lstStyle/>
          <a:p>
            <a:r>
              <a:rPr lang="en-US"/>
              <a:t>When using the </a:t>
            </a:r>
            <a:r>
              <a:rPr lang="en-US" sz="1400">
                <a:latin typeface="Courier New" panose="02070309020205020404" pitchFamily="49" charset="0"/>
                <a:cs typeface="Courier New" panose="02070309020205020404" pitchFamily="49" charset="0"/>
              </a:rPr>
              <a:t>exists</a:t>
            </a:r>
            <a:r>
              <a:rPr lang="en-US"/>
              <a:t> operator, the subquery can return none, one, or more rows. The condition checks whether the subquery returned one or more rows. The SELECT clause from the subquery contains a 1, since the containing query only needs to know how many rows have been returned. The actual data the subquery returned is irrelevant.</a:t>
            </a:r>
          </a:p>
        </p:txBody>
      </p:sp>
    </p:spTree>
    <p:extLst>
      <p:ext uri="{BB962C8B-B14F-4D97-AF65-F5344CB8AC3E}">
        <p14:creationId xmlns:p14="http://schemas.microsoft.com/office/powerpoint/2010/main" val="3339937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36DA7-5567-4694-9E17-53317C12FDFA}"/>
              </a:ext>
            </a:extLst>
          </p:cNvPr>
          <p:cNvSpPr>
            <a:spLocks noGrp="1"/>
          </p:cNvSpPr>
          <p:nvPr>
            <p:ph type="title"/>
          </p:nvPr>
        </p:nvSpPr>
        <p:spPr/>
        <p:txBody>
          <a:bodyPr/>
          <a:lstStyle/>
          <a:p>
            <a:r>
              <a:rPr lang="en-US"/>
              <a:t>The Not Exists Operator</a:t>
            </a:r>
          </a:p>
        </p:txBody>
      </p:sp>
      <p:sp>
        <p:nvSpPr>
          <p:cNvPr id="3" name="Content Placeholder 2">
            <a:extLst>
              <a:ext uri="{FF2B5EF4-FFF2-40B4-BE49-F238E27FC236}">
                <a16:creationId xmlns:a16="http://schemas.microsoft.com/office/drawing/2014/main" id="{0B994F9F-4B0F-4AFA-AB3D-85E62C09994B}"/>
              </a:ext>
            </a:extLst>
          </p:cNvPr>
          <p:cNvSpPr>
            <a:spLocks noGrp="1"/>
          </p:cNvSpPr>
          <p:nvPr>
            <p:ph idx="1"/>
          </p:nvPr>
        </p:nvSpPr>
        <p:spPr>
          <a:xfrm>
            <a:off x="838200" y="2585545"/>
            <a:ext cx="10515600" cy="3591418"/>
          </a:xfrm>
        </p:spPr>
        <p:txBody>
          <a:bodyPr/>
          <a:lstStyle/>
          <a:p>
            <a:pPr marL="0" indent="0">
              <a:buNone/>
            </a:pPr>
            <a:r>
              <a:rPr lang="en-US" sz="2000" dirty="0"/>
              <a:t>You may also check for not exists to check for subqueries that return no rows. This query finds all actors who have never appeared in an R-rated film.</a:t>
            </a:r>
          </a:p>
          <a:p>
            <a:pPr marL="0" indent="0">
              <a:buNone/>
            </a:pPr>
            <a:r>
              <a:rPr lang="en-US" sz="1400" dirty="0" err="1">
                <a:latin typeface="Courier New" panose="02070309020205020404" pitchFamily="49" charset="0"/>
                <a:cs typeface="Courier New" panose="02070309020205020404" pitchFamily="49" charset="0"/>
              </a:rPr>
              <a:t>mysql</a:t>
            </a:r>
            <a:r>
              <a:rPr lang="en-US" sz="1400" dirty="0">
                <a:latin typeface="Courier New" panose="02070309020205020404" pitchFamily="49" charset="0"/>
                <a:cs typeface="Courier New" panose="02070309020205020404" pitchFamily="49" charset="0"/>
              </a:rPr>
              <a:t>&gt; SELECT </a:t>
            </a:r>
            <a:r>
              <a:rPr lang="en-US" sz="1400" dirty="0" err="1">
                <a:latin typeface="Courier New" panose="02070309020205020404" pitchFamily="49" charset="0"/>
                <a:cs typeface="Courier New" panose="02070309020205020404" pitchFamily="49" charset="0"/>
              </a:rPr>
              <a:t>a.first_name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a.last_name</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FROM actor a</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WHERE NOT EXISTS</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(SELECT 1</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FROM </a:t>
            </a:r>
            <a:r>
              <a:rPr lang="en-US" sz="1400" dirty="0" err="1">
                <a:latin typeface="Courier New" panose="02070309020205020404" pitchFamily="49" charset="0"/>
                <a:cs typeface="Courier New" panose="02070309020205020404" pitchFamily="49" charset="0"/>
              </a:rPr>
              <a:t>film_actor</a:t>
            </a:r>
            <a:r>
              <a:rPr lang="en-US" sz="1400" dirty="0">
                <a:latin typeface="Courier New" panose="02070309020205020404" pitchFamily="49" charset="0"/>
                <a:cs typeface="Courier New" panose="02070309020205020404" pitchFamily="49" charset="0"/>
              </a:rPr>
              <a:t> fa</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INNER JOIN film f ON </a:t>
            </a:r>
            <a:r>
              <a:rPr lang="en-US" sz="1400" dirty="0" err="1">
                <a:latin typeface="Courier New" panose="02070309020205020404" pitchFamily="49" charset="0"/>
                <a:cs typeface="Courier New" panose="02070309020205020404" pitchFamily="49" charset="0"/>
              </a:rPr>
              <a:t>f.film_id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fa.film_id</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WHERE </a:t>
            </a:r>
            <a:r>
              <a:rPr lang="en-US" sz="1400" dirty="0" err="1">
                <a:latin typeface="Courier New" panose="02070309020205020404" pitchFamily="49" charset="0"/>
                <a:cs typeface="Courier New" panose="02070309020205020404" pitchFamily="49" charset="0"/>
              </a:rPr>
              <a:t>fa.actor_id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a.actor_id</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AND </a:t>
            </a:r>
            <a:r>
              <a:rPr lang="en-US" sz="1400" dirty="0" err="1">
                <a:latin typeface="Courier New" panose="02070309020205020404" pitchFamily="49" charset="0"/>
                <a:cs typeface="Courier New" panose="02070309020205020404" pitchFamily="49" charset="0"/>
              </a:rPr>
              <a:t>f.rating</a:t>
            </a:r>
            <a:r>
              <a:rPr lang="en-US" sz="1400" dirty="0">
                <a:latin typeface="Courier New" panose="02070309020205020404" pitchFamily="49" charset="0"/>
                <a:cs typeface="Courier New" panose="02070309020205020404" pitchFamily="49" charset="0"/>
              </a:rPr>
              <a:t> = 'R');</a:t>
            </a:r>
          </a:p>
        </p:txBody>
      </p:sp>
      <p:graphicFrame>
        <p:nvGraphicFramePr>
          <p:cNvPr id="4" name="Table 4">
            <a:extLst>
              <a:ext uri="{FF2B5EF4-FFF2-40B4-BE49-F238E27FC236}">
                <a16:creationId xmlns:a16="http://schemas.microsoft.com/office/drawing/2014/main" id="{26C7783D-3F95-4513-B837-D544F63647D6}"/>
              </a:ext>
            </a:extLst>
          </p:cNvPr>
          <p:cNvGraphicFramePr>
            <a:graphicFrameLocks noGrp="1"/>
          </p:cNvGraphicFramePr>
          <p:nvPr>
            <p:extLst>
              <p:ext uri="{D42A27DB-BD31-4B8C-83A1-F6EECF244321}">
                <p14:modId xmlns:p14="http://schemas.microsoft.com/office/powerpoint/2010/main" val="3001172854"/>
              </p:ext>
            </p:extLst>
          </p:nvPr>
        </p:nvGraphicFramePr>
        <p:xfrm>
          <a:off x="955230" y="5154933"/>
          <a:ext cx="3753504" cy="741680"/>
        </p:xfrm>
        <a:graphic>
          <a:graphicData uri="http://schemas.openxmlformats.org/drawingml/2006/table">
            <a:tbl>
              <a:tblPr firstRow="1" bandRow="1">
                <a:tableStyleId>{5C22544A-7EE6-4342-B048-85BDC9FD1C3A}</a:tableStyleId>
              </a:tblPr>
              <a:tblGrid>
                <a:gridCol w="1876752">
                  <a:extLst>
                    <a:ext uri="{9D8B030D-6E8A-4147-A177-3AD203B41FA5}">
                      <a16:colId xmlns:a16="http://schemas.microsoft.com/office/drawing/2014/main" val="75973917"/>
                    </a:ext>
                  </a:extLst>
                </a:gridCol>
                <a:gridCol w="1876752">
                  <a:extLst>
                    <a:ext uri="{9D8B030D-6E8A-4147-A177-3AD203B41FA5}">
                      <a16:colId xmlns:a16="http://schemas.microsoft.com/office/drawing/2014/main" val="3383322742"/>
                    </a:ext>
                  </a:extLst>
                </a:gridCol>
              </a:tblGrid>
              <a:tr h="370840">
                <a:tc>
                  <a:txBody>
                    <a:bodyPr/>
                    <a:lstStyle/>
                    <a:p>
                      <a:r>
                        <a:rPr lang="en-US" err="1"/>
                        <a:t>first_name</a:t>
                      </a:r>
                      <a:endParaRPr lang="en-US"/>
                    </a:p>
                  </a:txBody>
                  <a:tcPr/>
                </a:tc>
                <a:tc>
                  <a:txBody>
                    <a:bodyPr/>
                    <a:lstStyle/>
                    <a:p>
                      <a:r>
                        <a:rPr lang="en-US" err="1"/>
                        <a:t>last_name</a:t>
                      </a:r>
                      <a:endParaRPr lang="en-US"/>
                    </a:p>
                  </a:txBody>
                  <a:tcPr/>
                </a:tc>
                <a:extLst>
                  <a:ext uri="{0D108BD9-81ED-4DB2-BD59-A6C34878D82A}">
                    <a16:rowId xmlns:a16="http://schemas.microsoft.com/office/drawing/2014/main" val="917911526"/>
                  </a:ext>
                </a:extLst>
              </a:tr>
              <a:tr h="370840">
                <a:tc>
                  <a:txBody>
                    <a:bodyPr/>
                    <a:lstStyle/>
                    <a:p>
                      <a:r>
                        <a:rPr lang="en-US"/>
                        <a:t>JANE</a:t>
                      </a:r>
                    </a:p>
                  </a:txBody>
                  <a:tcPr/>
                </a:tc>
                <a:tc>
                  <a:txBody>
                    <a:bodyPr/>
                    <a:lstStyle/>
                    <a:p>
                      <a:r>
                        <a:rPr lang="en-US"/>
                        <a:t>JACKMAN</a:t>
                      </a:r>
                    </a:p>
                  </a:txBody>
                  <a:tcPr/>
                </a:tc>
                <a:extLst>
                  <a:ext uri="{0D108BD9-81ED-4DB2-BD59-A6C34878D82A}">
                    <a16:rowId xmlns:a16="http://schemas.microsoft.com/office/drawing/2014/main" val="4188165256"/>
                  </a:ext>
                </a:extLst>
              </a:tr>
            </a:tbl>
          </a:graphicData>
        </a:graphic>
      </p:graphicFrame>
    </p:spTree>
    <p:extLst>
      <p:ext uri="{BB962C8B-B14F-4D97-AF65-F5344CB8AC3E}">
        <p14:creationId xmlns:p14="http://schemas.microsoft.com/office/powerpoint/2010/main" val="2481092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3383-B785-44AC-ACEE-07005B455CB6}"/>
              </a:ext>
            </a:extLst>
          </p:cNvPr>
          <p:cNvSpPr>
            <a:spLocks noGrp="1"/>
          </p:cNvSpPr>
          <p:nvPr>
            <p:ph type="title"/>
          </p:nvPr>
        </p:nvSpPr>
        <p:spPr>
          <a:xfrm>
            <a:off x="838200" y="365125"/>
            <a:ext cx="11108822" cy="1325563"/>
          </a:xfrm>
        </p:spPr>
        <p:txBody>
          <a:bodyPr/>
          <a:lstStyle/>
          <a:p>
            <a:r>
              <a:rPr lang="en-US"/>
              <a:t>Data Manipulation Using Correlated Subqueries</a:t>
            </a:r>
          </a:p>
        </p:txBody>
      </p:sp>
      <p:sp>
        <p:nvSpPr>
          <p:cNvPr id="3" name="Content Placeholder 2">
            <a:extLst>
              <a:ext uri="{FF2B5EF4-FFF2-40B4-BE49-F238E27FC236}">
                <a16:creationId xmlns:a16="http://schemas.microsoft.com/office/drawing/2014/main" id="{DE472E09-9F1B-46F3-B798-FF74C46E1B92}"/>
              </a:ext>
            </a:extLst>
          </p:cNvPr>
          <p:cNvSpPr>
            <a:spLocks noGrp="1"/>
          </p:cNvSpPr>
          <p:nvPr>
            <p:ph idx="1"/>
          </p:nvPr>
        </p:nvSpPr>
        <p:spPr>
          <a:xfrm>
            <a:off x="838200" y="2393511"/>
            <a:ext cx="10515600" cy="3786899"/>
          </a:xfrm>
        </p:spPr>
        <p:txBody>
          <a:bodyPr>
            <a:normAutofit/>
          </a:bodyPr>
          <a:lstStyle/>
          <a:p>
            <a:pPr marL="0" indent="0">
              <a:buNone/>
            </a:pPr>
            <a:r>
              <a:rPr lang="en-US" sz="2000" dirty="0"/>
              <a:t>Subqueries can be used in </a:t>
            </a:r>
            <a:r>
              <a:rPr lang="en-US" sz="1600" dirty="0">
                <a:latin typeface="Courier New" panose="02070309020205020404" pitchFamily="49" charset="0"/>
                <a:cs typeface="Courier New" panose="02070309020205020404" pitchFamily="49" charset="0"/>
              </a:rPr>
              <a:t>update</a:t>
            </a:r>
            <a:r>
              <a:rPr lang="en-US" sz="2000" dirty="0"/>
              <a:t>, </a:t>
            </a:r>
            <a:r>
              <a:rPr lang="en-US" sz="1600" dirty="0">
                <a:latin typeface="Courier New" panose="02070309020205020404" pitchFamily="49" charset="0"/>
                <a:cs typeface="Courier New" panose="02070309020205020404" pitchFamily="49" charset="0"/>
              </a:rPr>
              <a:t>delete</a:t>
            </a:r>
            <a:r>
              <a:rPr lang="en-US" sz="2000" dirty="0"/>
              <a:t>, and </a:t>
            </a:r>
            <a:r>
              <a:rPr lang="en-US" sz="1600" dirty="0">
                <a:latin typeface="Courier New" panose="02070309020205020404" pitchFamily="49" charset="0"/>
                <a:cs typeface="Courier New" panose="02070309020205020404" pitchFamily="49" charset="0"/>
              </a:rPr>
              <a:t>insert</a:t>
            </a:r>
            <a:r>
              <a:rPr lang="en-US" sz="2000" dirty="0"/>
              <a:t> statements too, with correlated subqueries frequently appearing in </a:t>
            </a:r>
            <a:r>
              <a:rPr lang="en-US" sz="1600" dirty="0">
                <a:latin typeface="Courier New" panose="02070309020205020404" pitchFamily="49" charset="0"/>
                <a:cs typeface="Courier New" panose="02070309020205020404" pitchFamily="49" charset="0"/>
              </a:rPr>
              <a:t>update</a:t>
            </a:r>
            <a:r>
              <a:rPr lang="en-US" sz="2000" dirty="0"/>
              <a:t> and </a:t>
            </a:r>
            <a:r>
              <a:rPr lang="en-US" sz="1600" dirty="0">
                <a:latin typeface="Courier New" panose="02070309020205020404" pitchFamily="49" charset="0"/>
                <a:cs typeface="Courier New" panose="02070309020205020404" pitchFamily="49" charset="0"/>
              </a:rPr>
              <a:t>delete</a:t>
            </a:r>
            <a:r>
              <a:rPr lang="en-US" sz="2000" dirty="0"/>
              <a:t>. Here is an example of a correlated subquery modifying the </a:t>
            </a:r>
            <a:r>
              <a:rPr lang="en-US" sz="1600" dirty="0" err="1">
                <a:latin typeface="Courier New" panose="02070309020205020404" pitchFamily="49" charset="0"/>
                <a:cs typeface="Courier New" panose="02070309020205020404" pitchFamily="49" charset="0"/>
              </a:rPr>
              <a:t>last_update</a:t>
            </a:r>
            <a:r>
              <a:rPr lang="en-US" sz="2000" dirty="0"/>
              <a:t> column in the </a:t>
            </a:r>
            <a:r>
              <a:rPr lang="en-US" sz="1600" dirty="0">
                <a:latin typeface="Courier New" panose="02070309020205020404" pitchFamily="49" charset="0"/>
                <a:cs typeface="Courier New" panose="02070309020205020404" pitchFamily="49" charset="0"/>
              </a:rPr>
              <a:t>customer</a:t>
            </a:r>
            <a:r>
              <a:rPr lang="en-US" sz="2000" dirty="0"/>
              <a:t> table.</a:t>
            </a:r>
          </a:p>
          <a:p>
            <a:pPr marL="0" indent="0">
              <a:buNone/>
            </a:pPr>
            <a:r>
              <a:rPr lang="en-US" sz="1400" dirty="0">
                <a:latin typeface="Courier New" panose="02070309020205020404" pitchFamily="49" charset="0"/>
                <a:cs typeface="Courier New" panose="02070309020205020404" pitchFamily="49" charset="0"/>
              </a:rPr>
              <a:t>UPDATE customer c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SET </a:t>
            </a:r>
            <a:r>
              <a:rPr lang="en-US" sz="1400" dirty="0" err="1">
                <a:latin typeface="Courier New" panose="02070309020205020404" pitchFamily="49" charset="0"/>
                <a:cs typeface="Courier New" panose="02070309020205020404" pitchFamily="49" charset="0"/>
              </a:rPr>
              <a:t>c.last_update</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(SELECT max(</a:t>
            </a:r>
            <a:r>
              <a:rPr lang="en-US" sz="1400" dirty="0" err="1">
                <a:latin typeface="Courier New" panose="02070309020205020404" pitchFamily="49" charset="0"/>
                <a:cs typeface="Courier New" panose="02070309020205020404" pitchFamily="49" charset="0"/>
              </a:rPr>
              <a:t>r.rental_date</a:t>
            </a:r>
            <a:r>
              <a:rPr lang="en-US" sz="1400" dirty="0">
                <a:latin typeface="Courier New" panose="02070309020205020404" pitchFamily="49" charset="0"/>
                <a:cs typeface="Courier New" panose="02070309020205020404" pitchFamily="49" charset="0"/>
              </a:rPr>
              <a:t>) FROM rental r</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WHERE </a:t>
            </a:r>
            <a:r>
              <a:rPr lang="en-US" sz="1400" dirty="0" err="1">
                <a:latin typeface="Courier New" panose="02070309020205020404" pitchFamily="49" charset="0"/>
                <a:cs typeface="Courier New" panose="02070309020205020404" pitchFamily="49" charset="0"/>
              </a:rPr>
              <a:t>r.customer_id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c.customer_id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WHERE EXISTS</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(SELECT 1 FROM rental r</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WHERE </a:t>
            </a:r>
            <a:r>
              <a:rPr lang="en-US" sz="1400" dirty="0" err="1">
                <a:latin typeface="Courier New" panose="02070309020205020404" pitchFamily="49" charset="0"/>
                <a:cs typeface="Courier New" panose="02070309020205020404" pitchFamily="49" charset="0"/>
              </a:rPr>
              <a:t>r.customer_id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c.customer_id</a:t>
            </a:r>
            <a:r>
              <a:rPr lang="en-US" sz="1400" dirty="0">
                <a:latin typeface="Courier New" panose="02070309020205020404" pitchFamily="49" charset="0"/>
                <a:cs typeface="Courier New" panose="02070309020205020404" pitchFamily="49" charset="0"/>
              </a:rPr>
              <a:t>);</a:t>
            </a:r>
          </a:p>
          <a:p>
            <a:pPr marL="0" indent="0">
              <a:buNone/>
            </a:pPr>
            <a:r>
              <a:rPr lang="en-US" sz="2000" dirty="0">
                <a:cs typeface="Courier New" panose="02070309020205020404" pitchFamily="49" charset="0"/>
              </a:rPr>
              <a:t>The two subqueries are exactly the same, except the </a:t>
            </a:r>
            <a:r>
              <a:rPr lang="en-US" sz="1600" dirty="0">
                <a:latin typeface="Courier New" panose="02070309020205020404" pitchFamily="49" charset="0"/>
                <a:cs typeface="Courier New" panose="02070309020205020404" pitchFamily="49" charset="0"/>
              </a:rPr>
              <a:t>select</a:t>
            </a:r>
            <a:r>
              <a:rPr lang="en-US" sz="2000" dirty="0">
                <a:cs typeface="Courier New" panose="02070309020205020404" pitchFamily="49" charset="0"/>
              </a:rPr>
              <a:t> clauses. The subquery in the </a:t>
            </a:r>
            <a:r>
              <a:rPr lang="en-US" sz="1600" dirty="0">
                <a:latin typeface="Courier New" panose="02070309020205020404" pitchFamily="49" charset="0"/>
                <a:cs typeface="Courier New" panose="02070309020205020404" pitchFamily="49" charset="0"/>
              </a:rPr>
              <a:t>set</a:t>
            </a:r>
            <a:r>
              <a:rPr lang="en-US" sz="2000" dirty="0">
                <a:cs typeface="Courier New" panose="02070309020205020404" pitchFamily="49" charset="0"/>
              </a:rPr>
              <a:t> clause executes only if the condition in the update’s statement’s where clause evaluates to true (meaning that at least one rental was found for the customer), thus protecting the data in the </a:t>
            </a:r>
            <a:r>
              <a:rPr lang="en-US" sz="1600" dirty="0" err="1">
                <a:latin typeface="Courier New" panose="02070309020205020404" pitchFamily="49" charset="0"/>
                <a:cs typeface="Courier New" panose="02070309020205020404" pitchFamily="49" charset="0"/>
              </a:rPr>
              <a:t>last_update</a:t>
            </a:r>
            <a:r>
              <a:rPr lang="en-US" sz="2000" dirty="0">
                <a:cs typeface="Courier New" panose="02070309020205020404" pitchFamily="49" charset="0"/>
              </a:rPr>
              <a:t> column from being overwritten with a </a:t>
            </a:r>
            <a:r>
              <a:rPr lang="en-US" sz="1600" dirty="0">
                <a:latin typeface="Courier New" panose="02070309020205020404" pitchFamily="49" charset="0"/>
                <a:cs typeface="Courier New" panose="02070309020205020404" pitchFamily="49" charset="0"/>
              </a:rPr>
              <a:t>null</a:t>
            </a:r>
            <a:r>
              <a:rPr lang="en-US" sz="2000" dirty="0">
                <a:cs typeface="Courier New" panose="02070309020205020404" pitchFamily="49" charset="0"/>
              </a:rPr>
              <a:t>.</a:t>
            </a:r>
          </a:p>
        </p:txBody>
      </p:sp>
    </p:spTree>
    <p:extLst>
      <p:ext uri="{BB962C8B-B14F-4D97-AF65-F5344CB8AC3E}">
        <p14:creationId xmlns:p14="http://schemas.microsoft.com/office/powerpoint/2010/main" val="2369274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C4F8-5C64-4A37-B246-68B5B06E083D}"/>
              </a:ext>
            </a:extLst>
          </p:cNvPr>
          <p:cNvSpPr>
            <a:spLocks noGrp="1"/>
          </p:cNvSpPr>
          <p:nvPr>
            <p:ph type="title"/>
          </p:nvPr>
        </p:nvSpPr>
        <p:spPr>
          <a:xfrm>
            <a:off x="838200" y="365125"/>
            <a:ext cx="11049000" cy="1325563"/>
          </a:xfrm>
        </p:spPr>
        <p:txBody>
          <a:bodyPr/>
          <a:lstStyle/>
          <a:p>
            <a:r>
              <a:rPr lang="en-US"/>
              <a:t>Data Manipulation Using Correlated Subqueries</a:t>
            </a:r>
          </a:p>
        </p:txBody>
      </p:sp>
      <p:sp>
        <p:nvSpPr>
          <p:cNvPr id="3" name="Content Placeholder 2">
            <a:extLst>
              <a:ext uri="{FF2B5EF4-FFF2-40B4-BE49-F238E27FC236}">
                <a16:creationId xmlns:a16="http://schemas.microsoft.com/office/drawing/2014/main" id="{BDF9DDFE-D1C2-45A9-94A7-C5EE7C57C4C6}"/>
              </a:ext>
            </a:extLst>
          </p:cNvPr>
          <p:cNvSpPr>
            <a:spLocks noGrp="1"/>
          </p:cNvSpPr>
          <p:nvPr>
            <p:ph idx="1"/>
          </p:nvPr>
        </p:nvSpPr>
        <p:spPr>
          <a:xfrm>
            <a:off x="838200" y="2520047"/>
            <a:ext cx="10515600" cy="2971308"/>
          </a:xfrm>
        </p:spPr>
        <p:txBody>
          <a:bodyPr>
            <a:normAutofit/>
          </a:bodyPr>
          <a:lstStyle/>
          <a:p>
            <a:pPr marL="0" indent="0">
              <a:buNone/>
            </a:pPr>
            <a:r>
              <a:rPr lang="en-US" sz="2000" dirty="0"/>
              <a:t>Correlated subqueries are also common in delete statements. This script would remove rows from the customer tale where there have been no film rentals in the past year.</a:t>
            </a:r>
          </a:p>
          <a:p>
            <a:pPr marL="0" indent="0">
              <a:buNone/>
            </a:pPr>
            <a:r>
              <a:rPr lang="en-US" sz="1600" dirty="0">
                <a:latin typeface="Courier New" panose="02070309020205020404" pitchFamily="49" charset="0"/>
                <a:cs typeface="Courier New" panose="02070309020205020404" pitchFamily="49" charset="0"/>
              </a:rPr>
              <a:t>DELETE FROM customer</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WHERE 365 &lt; ALL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a:t>
            </a:r>
            <a:r>
              <a:rPr lang="en-US" sz="1600" dirty="0" err="1">
                <a:latin typeface="Courier New" panose="02070309020205020404" pitchFamily="49" charset="0"/>
                <a:cs typeface="Courier New" panose="02070309020205020404" pitchFamily="49" charset="0"/>
              </a:rPr>
              <a:t>datediff</a:t>
            </a:r>
            <a:r>
              <a:rPr lang="en-US" sz="1600" dirty="0">
                <a:latin typeface="Courier New" panose="02070309020205020404" pitchFamily="49" charset="0"/>
                <a:cs typeface="Courier New" panose="02070309020205020404" pitchFamily="49" charset="0"/>
              </a:rPr>
              <a:t>(now(), </a:t>
            </a:r>
            <a:r>
              <a:rPr lang="en-US" sz="1600" dirty="0" err="1">
                <a:latin typeface="Courier New" panose="02070309020205020404" pitchFamily="49" charset="0"/>
                <a:cs typeface="Courier New" panose="02070309020205020404" pitchFamily="49" charset="0"/>
              </a:rPr>
              <a:t>r.rental_date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days_since_last_rental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FROM rental r</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WHERE </a:t>
            </a:r>
            <a:r>
              <a:rPr lang="en-US" sz="1600" dirty="0" err="1">
                <a:latin typeface="Courier New" panose="02070309020205020404" pitchFamily="49" charset="0"/>
                <a:cs typeface="Courier New" panose="02070309020205020404" pitchFamily="49" charset="0"/>
              </a:rPr>
              <a:t>r.customer_id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customer.customer_id</a:t>
            </a:r>
            <a:r>
              <a:rPr lang="en-US" sz="1600" dirty="0">
                <a:latin typeface="Courier New" panose="02070309020205020404" pitchFamily="49" charset="0"/>
                <a:cs typeface="Courier New" panose="02070309020205020404" pitchFamily="49" charset="0"/>
              </a:rPr>
              <a:t>);</a:t>
            </a:r>
          </a:p>
          <a:p>
            <a:pPr marL="0" indent="0">
              <a:buNone/>
            </a:pPr>
            <a:r>
              <a:rPr lang="en-US" sz="1800" dirty="0">
                <a:cs typeface="Courier New" panose="02070309020205020404" pitchFamily="49" charset="0"/>
              </a:rPr>
              <a:t>When using correlated subqueries within delete statements in MySQL, keep in mind that you cannot use table aliases in MySQL, which is why the table includes the full table name. Most other database servers you would be able to.</a:t>
            </a:r>
          </a:p>
        </p:txBody>
      </p:sp>
    </p:spTree>
    <p:extLst>
      <p:ext uri="{BB962C8B-B14F-4D97-AF65-F5344CB8AC3E}">
        <p14:creationId xmlns:p14="http://schemas.microsoft.com/office/powerpoint/2010/main" val="286188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16BF-2E6D-426B-AE5A-B16C521ABC17}"/>
              </a:ext>
            </a:extLst>
          </p:cNvPr>
          <p:cNvSpPr>
            <a:spLocks noGrp="1"/>
          </p:cNvSpPr>
          <p:nvPr>
            <p:ph type="title"/>
          </p:nvPr>
        </p:nvSpPr>
        <p:spPr/>
        <p:txBody>
          <a:bodyPr/>
          <a:lstStyle/>
          <a:p>
            <a:r>
              <a:rPr lang="en-US"/>
              <a:t>Topics Covered</a:t>
            </a:r>
          </a:p>
        </p:txBody>
      </p:sp>
      <p:sp>
        <p:nvSpPr>
          <p:cNvPr id="3" name="Content Placeholder 2">
            <a:extLst>
              <a:ext uri="{FF2B5EF4-FFF2-40B4-BE49-F238E27FC236}">
                <a16:creationId xmlns:a16="http://schemas.microsoft.com/office/drawing/2014/main" id="{EB98DBF5-43BD-4E81-8D45-3AA67728C6B8}"/>
              </a:ext>
            </a:extLst>
          </p:cNvPr>
          <p:cNvSpPr>
            <a:spLocks noGrp="1"/>
          </p:cNvSpPr>
          <p:nvPr>
            <p:ph idx="1"/>
          </p:nvPr>
        </p:nvSpPr>
        <p:spPr/>
        <p:txBody>
          <a:bodyPr>
            <a:normAutofit/>
          </a:bodyPr>
          <a:lstStyle/>
          <a:p>
            <a:r>
              <a:rPr lang="en-US" sz="2400"/>
              <a:t>Learn how to write single row subqueries returning only one column.</a:t>
            </a:r>
          </a:p>
          <a:p>
            <a:r>
              <a:rPr lang="en-US" sz="2400"/>
              <a:t>Learn how to write single row subqueries returning more than one column.</a:t>
            </a:r>
          </a:p>
          <a:p>
            <a:r>
              <a:rPr lang="en-US" sz="2400"/>
              <a:t>Learn how to write multiple row subqueries returning only one column.</a:t>
            </a:r>
          </a:p>
          <a:p>
            <a:r>
              <a:rPr lang="en-US" sz="2400"/>
              <a:t>Learn how to work multiple row subqueries returning more than one column.</a:t>
            </a:r>
          </a:p>
          <a:p>
            <a:r>
              <a:rPr lang="en-US" sz="2400"/>
              <a:t>Learn how to work correlated subqueries.</a:t>
            </a:r>
          </a:p>
        </p:txBody>
      </p:sp>
    </p:spTree>
    <p:extLst>
      <p:ext uri="{BB962C8B-B14F-4D97-AF65-F5344CB8AC3E}">
        <p14:creationId xmlns:p14="http://schemas.microsoft.com/office/powerpoint/2010/main" val="2962315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073C-2224-4A84-80A3-F74CB52BDA6B}"/>
              </a:ext>
            </a:extLst>
          </p:cNvPr>
          <p:cNvSpPr>
            <a:spLocks noGrp="1"/>
          </p:cNvSpPr>
          <p:nvPr>
            <p:ph type="title"/>
          </p:nvPr>
        </p:nvSpPr>
        <p:spPr/>
        <p:txBody>
          <a:bodyPr/>
          <a:lstStyle/>
          <a:p>
            <a:r>
              <a:rPr lang="en-US"/>
              <a:t>Subqueries as Data Sources</a:t>
            </a:r>
          </a:p>
        </p:txBody>
      </p:sp>
      <p:sp>
        <p:nvSpPr>
          <p:cNvPr id="3" name="Content Placeholder 2">
            <a:extLst>
              <a:ext uri="{FF2B5EF4-FFF2-40B4-BE49-F238E27FC236}">
                <a16:creationId xmlns:a16="http://schemas.microsoft.com/office/drawing/2014/main" id="{F67D59AB-B9AE-4D6F-89C6-7DED50AFA0D9}"/>
              </a:ext>
            </a:extLst>
          </p:cNvPr>
          <p:cNvSpPr>
            <a:spLocks noGrp="1"/>
          </p:cNvSpPr>
          <p:nvPr>
            <p:ph idx="1"/>
          </p:nvPr>
        </p:nvSpPr>
        <p:spPr/>
        <p:txBody>
          <a:bodyPr vert="horz" lIns="91440" tIns="45720" rIns="91440" bIns="45720" rtlCol="0" anchor="t">
            <a:normAutofit/>
          </a:bodyPr>
          <a:lstStyle/>
          <a:p>
            <a:pPr marL="0" indent="0">
              <a:buNone/>
            </a:pPr>
            <a:r>
              <a:rPr lang="en-US" sz="2000" dirty="0"/>
              <a:t>The </a:t>
            </a:r>
            <a:r>
              <a:rPr lang="en-US" sz="1800" dirty="0">
                <a:latin typeface="Courier New" panose="02070309020205020404" pitchFamily="49" charset="0"/>
                <a:cs typeface="Courier New" panose="02070309020205020404" pitchFamily="49" charset="0"/>
              </a:rPr>
              <a:t>from</a:t>
            </a:r>
            <a:r>
              <a:rPr lang="en-US" sz="2000" dirty="0"/>
              <a:t> clause in a </a:t>
            </a:r>
            <a:r>
              <a:rPr lang="en-US" sz="1800" dirty="0">
                <a:latin typeface="Courier New" panose="02070309020205020404" pitchFamily="49" charset="0"/>
                <a:cs typeface="Courier New" panose="02070309020205020404" pitchFamily="49" charset="0"/>
              </a:rPr>
              <a:t>select</a:t>
            </a:r>
            <a:r>
              <a:rPr lang="en-US" sz="2000" dirty="0"/>
              <a:t> statement contains the table, but it can also include subqueries.</a:t>
            </a:r>
          </a:p>
          <a:p>
            <a:pPr marL="0" indent="0">
              <a:buNone/>
            </a:pPr>
            <a:r>
              <a:rPr lang="en-US" sz="1600" dirty="0" err="1">
                <a:latin typeface="Courier New"/>
                <a:cs typeface="Courier New"/>
              </a:rPr>
              <a:t>mysql</a:t>
            </a:r>
            <a:r>
              <a:rPr lang="en-US" sz="1600" dirty="0">
                <a:latin typeface="Courier New"/>
                <a:cs typeface="Courier New"/>
              </a:rPr>
              <a:t>&gt; SELECT </a:t>
            </a:r>
            <a:r>
              <a:rPr lang="en-US" sz="1600" dirty="0" err="1">
                <a:latin typeface="Courier New"/>
                <a:cs typeface="Courier New"/>
              </a:rPr>
              <a:t>c.first_name</a:t>
            </a:r>
            <a:r>
              <a:rPr lang="en-US" sz="1600" dirty="0">
                <a:latin typeface="Courier New"/>
                <a:cs typeface="Courier New"/>
              </a:rPr>
              <a:t>, </a:t>
            </a:r>
            <a:r>
              <a:rPr lang="en-US" sz="1600" dirty="0" err="1">
                <a:latin typeface="Courier New"/>
                <a:cs typeface="Courier New"/>
              </a:rPr>
              <a:t>c.last_name</a:t>
            </a:r>
            <a:r>
              <a:rPr lang="en-US" sz="1600" dirty="0">
                <a:latin typeface="Courier New"/>
                <a:cs typeface="Courier New"/>
              </a:rPr>
              <a:t>’</a:t>
            </a:r>
            <a:br>
              <a:rPr lang="en-US" sz="1600" dirty="0">
                <a:latin typeface="Courier New"/>
                <a:cs typeface="Courier New"/>
              </a:rPr>
            </a:br>
            <a:r>
              <a:rPr lang="en-US" sz="1600" dirty="0">
                <a:latin typeface="Courier New" panose="02070309020205020404" pitchFamily="49" charset="0"/>
                <a:cs typeface="Courier New" panose="02070309020205020404" pitchFamily="49" charset="0"/>
              </a:rPr>
              <a:t>    -&gt;   </a:t>
            </a:r>
            <a:r>
              <a:rPr lang="en-US" sz="1600" dirty="0" err="1">
                <a:latin typeface="Courier New" panose="02070309020205020404" pitchFamily="49" charset="0"/>
                <a:cs typeface="Courier New" panose="02070309020205020404" pitchFamily="49" charset="0"/>
              </a:rPr>
              <a:t>pymnt.num_rentals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pymnt.tot_payments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FROM customer c</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INNER JOIN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SELECT </a:t>
            </a:r>
            <a:r>
              <a:rPr lang="en-US" sz="1600" dirty="0" err="1">
                <a:latin typeface="Courier New" panose="02070309020205020404" pitchFamily="49" charset="0"/>
                <a:cs typeface="Courier New" panose="02070309020205020404" pitchFamily="49" charset="0"/>
              </a:rPr>
              <a:t>customer_id</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count(*) </a:t>
            </a:r>
            <a:r>
              <a:rPr lang="en-US" sz="1600" dirty="0" err="1">
                <a:latin typeface="Courier New" panose="02070309020205020404" pitchFamily="49" charset="0"/>
                <a:cs typeface="Courier New" panose="02070309020205020404" pitchFamily="49" charset="0"/>
              </a:rPr>
              <a:t>num_rentals</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sum(amounts) </a:t>
            </a:r>
            <a:r>
              <a:rPr lang="en-US" sz="1600" dirty="0" err="1">
                <a:latin typeface="Courier New" panose="02070309020205020404" pitchFamily="49" charset="0"/>
                <a:cs typeface="Courier New" panose="02070309020205020404" pitchFamily="49" charset="0"/>
              </a:rPr>
              <a:t>tot_payments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FROM payment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GROUP BY </a:t>
            </a:r>
            <a:r>
              <a:rPr lang="en-US" sz="1600" dirty="0" err="1">
                <a:latin typeface="Courier New" panose="02070309020205020404" pitchFamily="49" charset="0"/>
                <a:cs typeface="Courier New" panose="02070309020205020404" pitchFamily="49" charset="0"/>
              </a:rPr>
              <a:t>customer_id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pymnt</a:t>
            </a:r>
            <a:br>
              <a:rPr lang="en-US" sz="1600" b="1"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ON </a:t>
            </a:r>
            <a:r>
              <a:rPr lang="en-US" sz="1600" dirty="0" err="1">
                <a:latin typeface="Courier New" panose="02070309020205020404" pitchFamily="49" charset="0"/>
                <a:cs typeface="Courier New" panose="02070309020205020404" pitchFamily="49" charset="0"/>
              </a:rPr>
              <a:t>c.customer_id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pymnt.customer_id</a:t>
            </a:r>
            <a:r>
              <a:rPr lang="en-US" sz="1600" dirty="0">
                <a:latin typeface="Courier New" panose="02070309020205020404" pitchFamily="49" charset="0"/>
                <a:cs typeface="Courier New" panose="02070309020205020404" pitchFamily="49" charset="0"/>
              </a:rPr>
              <a:t>;</a:t>
            </a:r>
          </a:p>
        </p:txBody>
      </p:sp>
      <p:graphicFrame>
        <p:nvGraphicFramePr>
          <p:cNvPr id="4" name="Table 4">
            <a:extLst>
              <a:ext uri="{FF2B5EF4-FFF2-40B4-BE49-F238E27FC236}">
                <a16:creationId xmlns:a16="http://schemas.microsoft.com/office/drawing/2014/main" id="{4931C3B2-B6F5-4F31-AC06-3EF585A85D63}"/>
              </a:ext>
            </a:extLst>
          </p:cNvPr>
          <p:cNvGraphicFramePr>
            <a:graphicFrameLocks noGrp="1"/>
          </p:cNvGraphicFramePr>
          <p:nvPr>
            <p:extLst>
              <p:ext uri="{D42A27DB-BD31-4B8C-83A1-F6EECF244321}">
                <p14:modId xmlns:p14="http://schemas.microsoft.com/office/powerpoint/2010/main" val="422808490"/>
              </p:ext>
            </p:extLst>
          </p:nvPr>
        </p:nvGraphicFramePr>
        <p:xfrm>
          <a:off x="7063116" y="3863438"/>
          <a:ext cx="5360112" cy="1854200"/>
        </p:xfrm>
        <a:graphic>
          <a:graphicData uri="http://schemas.openxmlformats.org/drawingml/2006/table">
            <a:tbl>
              <a:tblPr firstRow="1" bandRow="1">
                <a:tableStyleId>{5C22544A-7EE6-4342-B048-85BDC9FD1C3A}</a:tableStyleId>
              </a:tblPr>
              <a:tblGrid>
                <a:gridCol w="1340028">
                  <a:extLst>
                    <a:ext uri="{9D8B030D-6E8A-4147-A177-3AD203B41FA5}">
                      <a16:colId xmlns:a16="http://schemas.microsoft.com/office/drawing/2014/main" val="2104648558"/>
                    </a:ext>
                  </a:extLst>
                </a:gridCol>
                <a:gridCol w="1340028">
                  <a:extLst>
                    <a:ext uri="{9D8B030D-6E8A-4147-A177-3AD203B41FA5}">
                      <a16:colId xmlns:a16="http://schemas.microsoft.com/office/drawing/2014/main" val="1595895855"/>
                    </a:ext>
                  </a:extLst>
                </a:gridCol>
                <a:gridCol w="1340028">
                  <a:extLst>
                    <a:ext uri="{9D8B030D-6E8A-4147-A177-3AD203B41FA5}">
                      <a16:colId xmlns:a16="http://schemas.microsoft.com/office/drawing/2014/main" val="630998489"/>
                    </a:ext>
                  </a:extLst>
                </a:gridCol>
                <a:gridCol w="1340028">
                  <a:extLst>
                    <a:ext uri="{9D8B030D-6E8A-4147-A177-3AD203B41FA5}">
                      <a16:colId xmlns:a16="http://schemas.microsoft.com/office/drawing/2014/main" val="3777692129"/>
                    </a:ext>
                  </a:extLst>
                </a:gridCol>
              </a:tblGrid>
              <a:tr h="370840">
                <a:tc>
                  <a:txBody>
                    <a:bodyPr/>
                    <a:lstStyle/>
                    <a:p>
                      <a:r>
                        <a:rPr lang="en-US" sz="1400" err="1"/>
                        <a:t>first_name</a:t>
                      </a:r>
                      <a:endParaRPr lang="en-US" sz="1400"/>
                    </a:p>
                  </a:txBody>
                  <a:tcPr/>
                </a:tc>
                <a:tc>
                  <a:txBody>
                    <a:bodyPr/>
                    <a:lstStyle/>
                    <a:p>
                      <a:r>
                        <a:rPr lang="en-US" sz="1400" dirty="0" err="1"/>
                        <a:t>last_name</a:t>
                      </a:r>
                      <a:endParaRPr lang="en-US" sz="1400" dirty="0"/>
                    </a:p>
                  </a:txBody>
                  <a:tcPr/>
                </a:tc>
                <a:tc>
                  <a:txBody>
                    <a:bodyPr/>
                    <a:lstStyle/>
                    <a:p>
                      <a:r>
                        <a:rPr lang="en-US" sz="1400" err="1"/>
                        <a:t>num_rentals</a:t>
                      </a:r>
                      <a:endParaRPr lang="en-US" sz="1400"/>
                    </a:p>
                  </a:txBody>
                  <a:tcPr/>
                </a:tc>
                <a:tc>
                  <a:txBody>
                    <a:bodyPr/>
                    <a:lstStyle/>
                    <a:p>
                      <a:r>
                        <a:rPr lang="en-US" sz="1400" err="1"/>
                        <a:t>tot_payments</a:t>
                      </a:r>
                      <a:endParaRPr lang="en-US" sz="1400"/>
                    </a:p>
                  </a:txBody>
                  <a:tcPr/>
                </a:tc>
                <a:extLst>
                  <a:ext uri="{0D108BD9-81ED-4DB2-BD59-A6C34878D82A}">
                    <a16:rowId xmlns:a16="http://schemas.microsoft.com/office/drawing/2014/main" val="1929336946"/>
                  </a:ext>
                </a:extLst>
              </a:tr>
              <a:tr h="370840">
                <a:tc>
                  <a:txBody>
                    <a:bodyPr/>
                    <a:lstStyle/>
                    <a:p>
                      <a:r>
                        <a:rPr lang="en-US" sz="1400"/>
                        <a:t>MARY</a:t>
                      </a:r>
                    </a:p>
                  </a:txBody>
                  <a:tcPr/>
                </a:tc>
                <a:tc>
                  <a:txBody>
                    <a:bodyPr/>
                    <a:lstStyle/>
                    <a:p>
                      <a:r>
                        <a:rPr lang="en-US" sz="1400"/>
                        <a:t>SMITH</a:t>
                      </a:r>
                    </a:p>
                  </a:txBody>
                  <a:tcPr/>
                </a:tc>
                <a:tc>
                  <a:txBody>
                    <a:bodyPr/>
                    <a:lstStyle/>
                    <a:p>
                      <a:r>
                        <a:rPr lang="en-US" sz="1400"/>
                        <a:t>32</a:t>
                      </a:r>
                    </a:p>
                  </a:txBody>
                  <a:tcPr/>
                </a:tc>
                <a:tc>
                  <a:txBody>
                    <a:bodyPr/>
                    <a:lstStyle/>
                    <a:p>
                      <a:r>
                        <a:rPr lang="en-US" sz="1400"/>
                        <a:t>118.68</a:t>
                      </a:r>
                    </a:p>
                  </a:txBody>
                  <a:tcPr/>
                </a:tc>
                <a:extLst>
                  <a:ext uri="{0D108BD9-81ED-4DB2-BD59-A6C34878D82A}">
                    <a16:rowId xmlns:a16="http://schemas.microsoft.com/office/drawing/2014/main" val="1738017602"/>
                  </a:ext>
                </a:extLst>
              </a:tr>
              <a:tr h="370840">
                <a:tc>
                  <a:txBody>
                    <a:bodyPr/>
                    <a:lstStyle/>
                    <a:p>
                      <a:r>
                        <a:rPr lang="en-US" sz="1400"/>
                        <a:t>PATRICIA</a:t>
                      </a:r>
                    </a:p>
                  </a:txBody>
                  <a:tcPr/>
                </a:tc>
                <a:tc>
                  <a:txBody>
                    <a:bodyPr/>
                    <a:lstStyle/>
                    <a:p>
                      <a:r>
                        <a:rPr lang="en-US" sz="1400"/>
                        <a:t>JOHNSON</a:t>
                      </a:r>
                    </a:p>
                  </a:txBody>
                  <a:tcPr/>
                </a:tc>
                <a:tc>
                  <a:txBody>
                    <a:bodyPr/>
                    <a:lstStyle/>
                    <a:p>
                      <a:r>
                        <a:rPr lang="en-US" sz="1400"/>
                        <a:t>27</a:t>
                      </a:r>
                    </a:p>
                  </a:txBody>
                  <a:tcPr/>
                </a:tc>
                <a:tc>
                  <a:txBody>
                    <a:bodyPr/>
                    <a:lstStyle/>
                    <a:p>
                      <a:r>
                        <a:rPr lang="en-US" sz="1400"/>
                        <a:t>128.73</a:t>
                      </a:r>
                    </a:p>
                  </a:txBody>
                  <a:tcPr/>
                </a:tc>
                <a:extLst>
                  <a:ext uri="{0D108BD9-81ED-4DB2-BD59-A6C34878D82A}">
                    <a16:rowId xmlns:a16="http://schemas.microsoft.com/office/drawing/2014/main" val="1139579369"/>
                  </a:ext>
                </a:extLst>
              </a:tr>
              <a:tr h="370840">
                <a:tc>
                  <a:txBody>
                    <a:bodyPr/>
                    <a:lstStyle/>
                    <a:p>
                      <a:r>
                        <a:rPr lang="en-US" sz="1400"/>
                        <a:t>…</a:t>
                      </a:r>
                    </a:p>
                  </a:txBody>
                  <a:tcPr/>
                </a:tc>
                <a:tc>
                  <a:txBody>
                    <a:bodyPr/>
                    <a:lstStyle/>
                    <a:p>
                      <a:r>
                        <a:rPr lang="en-US" sz="1400"/>
                        <a:t>…</a:t>
                      </a:r>
                    </a:p>
                  </a:txBody>
                  <a:tcPr/>
                </a:tc>
                <a:tc>
                  <a:txBody>
                    <a:bodyPr/>
                    <a:lstStyle/>
                    <a:p>
                      <a:r>
                        <a:rPr lang="en-US" sz="1400"/>
                        <a:t>…</a:t>
                      </a:r>
                    </a:p>
                  </a:txBody>
                  <a:tcPr/>
                </a:tc>
                <a:tc>
                  <a:txBody>
                    <a:bodyPr/>
                    <a:lstStyle/>
                    <a:p>
                      <a:r>
                        <a:rPr lang="en-US" sz="1400"/>
                        <a:t>…</a:t>
                      </a:r>
                    </a:p>
                  </a:txBody>
                  <a:tcPr/>
                </a:tc>
                <a:extLst>
                  <a:ext uri="{0D108BD9-81ED-4DB2-BD59-A6C34878D82A}">
                    <a16:rowId xmlns:a16="http://schemas.microsoft.com/office/drawing/2014/main" val="3006174147"/>
                  </a:ext>
                </a:extLst>
              </a:tr>
              <a:tr h="370840">
                <a:tc>
                  <a:txBody>
                    <a:bodyPr/>
                    <a:lstStyle/>
                    <a:p>
                      <a:r>
                        <a:rPr lang="en-US" sz="1400"/>
                        <a:t>TERRENCE</a:t>
                      </a:r>
                    </a:p>
                  </a:txBody>
                  <a:tcPr/>
                </a:tc>
                <a:tc>
                  <a:txBody>
                    <a:bodyPr/>
                    <a:lstStyle/>
                    <a:p>
                      <a:r>
                        <a:rPr lang="en-US" sz="1400"/>
                        <a:t>GUNDERSON</a:t>
                      </a:r>
                    </a:p>
                  </a:txBody>
                  <a:tcPr/>
                </a:tc>
                <a:tc>
                  <a:txBody>
                    <a:bodyPr/>
                    <a:lstStyle/>
                    <a:p>
                      <a:r>
                        <a:rPr lang="en-US" sz="1400"/>
                        <a:t>30</a:t>
                      </a:r>
                    </a:p>
                  </a:txBody>
                  <a:tcPr/>
                </a:tc>
                <a:tc>
                  <a:txBody>
                    <a:bodyPr/>
                    <a:lstStyle/>
                    <a:p>
                      <a:r>
                        <a:rPr lang="en-US" sz="1400" dirty="0"/>
                        <a:t>117.70</a:t>
                      </a:r>
                    </a:p>
                  </a:txBody>
                  <a:tcPr/>
                </a:tc>
                <a:extLst>
                  <a:ext uri="{0D108BD9-81ED-4DB2-BD59-A6C34878D82A}">
                    <a16:rowId xmlns:a16="http://schemas.microsoft.com/office/drawing/2014/main" val="4013466084"/>
                  </a:ext>
                </a:extLst>
              </a:tr>
            </a:tbl>
          </a:graphicData>
        </a:graphic>
      </p:graphicFrame>
    </p:spTree>
    <p:extLst>
      <p:ext uri="{BB962C8B-B14F-4D97-AF65-F5344CB8AC3E}">
        <p14:creationId xmlns:p14="http://schemas.microsoft.com/office/powerpoint/2010/main" val="3151916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3B77-6028-44DC-A59C-17343ECC524B}"/>
              </a:ext>
            </a:extLst>
          </p:cNvPr>
          <p:cNvSpPr>
            <a:spLocks noGrp="1"/>
          </p:cNvSpPr>
          <p:nvPr>
            <p:ph type="title"/>
          </p:nvPr>
        </p:nvSpPr>
        <p:spPr/>
        <p:txBody>
          <a:bodyPr/>
          <a:lstStyle/>
          <a:p>
            <a:r>
              <a:rPr lang="en-US"/>
              <a:t>Subqueries as Data Sources</a:t>
            </a:r>
          </a:p>
        </p:txBody>
      </p:sp>
      <p:sp>
        <p:nvSpPr>
          <p:cNvPr id="3" name="Content Placeholder 2">
            <a:extLst>
              <a:ext uri="{FF2B5EF4-FFF2-40B4-BE49-F238E27FC236}">
                <a16:creationId xmlns:a16="http://schemas.microsoft.com/office/drawing/2014/main" id="{D9F9FF9E-010C-4344-BEE1-34958513C821}"/>
              </a:ext>
            </a:extLst>
          </p:cNvPr>
          <p:cNvSpPr>
            <a:spLocks noGrp="1"/>
          </p:cNvSpPr>
          <p:nvPr>
            <p:ph idx="1"/>
          </p:nvPr>
        </p:nvSpPr>
        <p:spPr>
          <a:xfrm>
            <a:off x="838200" y="1432519"/>
            <a:ext cx="10515600" cy="4351338"/>
          </a:xfrm>
        </p:spPr>
        <p:txBody>
          <a:bodyPr vert="horz" lIns="91440" tIns="45720" rIns="91440" bIns="45720" rtlCol="0" anchor="t">
            <a:normAutofit/>
          </a:bodyPr>
          <a:lstStyle/>
          <a:p>
            <a:pPr marL="0" indent="0">
              <a:buNone/>
            </a:pPr>
            <a:r>
              <a:rPr lang="en-US" sz="1800" dirty="0"/>
              <a:t>In this example, a subquery generates a list of customer IDs along with the number of film rentals and total payments. The subquery is given the name </a:t>
            </a:r>
            <a:r>
              <a:rPr lang="en-US" sz="1800" dirty="0" err="1"/>
              <a:t>pymnt</a:t>
            </a:r>
            <a:r>
              <a:rPr lang="en-US" sz="1800" dirty="0"/>
              <a:t> and is joined to the customer table via the </a:t>
            </a:r>
            <a:r>
              <a:rPr lang="en-US" sz="1800" dirty="0" err="1"/>
              <a:t>customer_id</a:t>
            </a:r>
            <a:r>
              <a:rPr lang="en-US" sz="1800" dirty="0"/>
              <a:t> column. The containing query then retrieves the customer’s name from the customer table, along with the summary columns from the </a:t>
            </a:r>
            <a:r>
              <a:rPr lang="en-US" sz="1800" dirty="0" err="1"/>
              <a:t>pymnt</a:t>
            </a:r>
            <a:r>
              <a:rPr lang="en-US" sz="1800" dirty="0"/>
              <a:t> subquery.</a:t>
            </a:r>
          </a:p>
          <a:p>
            <a:pPr marL="0" indent="0">
              <a:buNone/>
            </a:pPr>
            <a:endParaRPr lang="en-US" sz="1800" dirty="0">
              <a:latin typeface="Calibri"/>
              <a:cs typeface="Calibri"/>
            </a:endParaRPr>
          </a:p>
          <a:p>
            <a:pPr marL="0" indent="0">
              <a:buNone/>
            </a:pPr>
            <a:r>
              <a:rPr lang="en-US" sz="1400" dirty="0" err="1">
                <a:latin typeface="Courier New" panose="02070309020205020404" pitchFamily="49" charset="0"/>
                <a:cs typeface="Courier New" panose="02070309020205020404" pitchFamily="49" charset="0"/>
              </a:rPr>
              <a:t>mysql</a:t>
            </a:r>
            <a:r>
              <a:rPr lang="en-US" sz="1400" dirty="0">
                <a:latin typeface="Courier New" panose="02070309020205020404" pitchFamily="49" charset="0"/>
                <a:cs typeface="Courier New" panose="02070309020205020404" pitchFamily="49" charset="0"/>
              </a:rPr>
              <a:t>&gt; SELECT </a:t>
            </a:r>
            <a:r>
              <a:rPr lang="en-US" sz="1400" dirty="0" err="1">
                <a:latin typeface="Courier New" panose="02070309020205020404" pitchFamily="49" charset="0"/>
                <a:cs typeface="Courier New" panose="02070309020205020404" pitchFamily="49" charset="0"/>
              </a:rPr>
              <a:t>customer_id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count(*) </a:t>
            </a:r>
            <a:r>
              <a:rPr lang="en-US" sz="1400" dirty="0" err="1">
                <a:latin typeface="Courier New" panose="02070309020205020404" pitchFamily="49" charset="0"/>
                <a:cs typeface="Courier New" panose="02070309020205020404" pitchFamily="49" charset="0"/>
              </a:rPr>
              <a:t>num_rentals</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sum(amount) </a:t>
            </a:r>
            <a:r>
              <a:rPr lang="en-US" sz="1400" dirty="0" err="1">
                <a:latin typeface="Courier New" panose="02070309020205020404" pitchFamily="49" charset="0"/>
                <a:cs typeface="Courier New" panose="02070309020205020404" pitchFamily="49" charset="0"/>
              </a:rPr>
              <a:t>tot_payments</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FROM payment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GROUP BY </a:t>
            </a:r>
            <a:r>
              <a:rPr lang="en-US" sz="1400" dirty="0" err="1">
                <a:latin typeface="Courier New" panose="02070309020205020404" pitchFamily="49" charset="0"/>
                <a:cs typeface="Courier New" panose="02070309020205020404" pitchFamily="49" charset="0"/>
              </a:rPr>
              <a:t>customer_id</a:t>
            </a: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p:txBody>
      </p:sp>
      <p:graphicFrame>
        <p:nvGraphicFramePr>
          <p:cNvPr id="4" name="Table 4">
            <a:extLst>
              <a:ext uri="{FF2B5EF4-FFF2-40B4-BE49-F238E27FC236}">
                <a16:creationId xmlns:a16="http://schemas.microsoft.com/office/drawing/2014/main" id="{552D0512-F7D5-4244-AA5D-17A87965B6EA}"/>
              </a:ext>
            </a:extLst>
          </p:cNvPr>
          <p:cNvGraphicFramePr>
            <a:graphicFrameLocks noGrp="1"/>
          </p:cNvGraphicFramePr>
          <p:nvPr>
            <p:extLst>
              <p:ext uri="{D42A27DB-BD31-4B8C-83A1-F6EECF244321}">
                <p14:modId xmlns:p14="http://schemas.microsoft.com/office/powerpoint/2010/main" val="1667276639"/>
              </p:ext>
            </p:extLst>
          </p:nvPr>
        </p:nvGraphicFramePr>
        <p:xfrm>
          <a:off x="6782109" y="2758082"/>
          <a:ext cx="4143995" cy="2553056"/>
        </p:xfrm>
        <a:graphic>
          <a:graphicData uri="http://schemas.openxmlformats.org/drawingml/2006/table">
            <a:tbl>
              <a:tblPr firstRow="1" bandRow="1">
                <a:tableStyleId>{5C22544A-7EE6-4342-B048-85BDC9FD1C3A}</a:tableStyleId>
              </a:tblPr>
              <a:tblGrid>
                <a:gridCol w="1315338">
                  <a:extLst>
                    <a:ext uri="{9D8B030D-6E8A-4147-A177-3AD203B41FA5}">
                      <a16:colId xmlns:a16="http://schemas.microsoft.com/office/drawing/2014/main" val="1958292781"/>
                    </a:ext>
                  </a:extLst>
                </a:gridCol>
                <a:gridCol w="1281869">
                  <a:extLst>
                    <a:ext uri="{9D8B030D-6E8A-4147-A177-3AD203B41FA5}">
                      <a16:colId xmlns:a16="http://schemas.microsoft.com/office/drawing/2014/main" val="3278498886"/>
                    </a:ext>
                  </a:extLst>
                </a:gridCol>
                <a:gridCol w="1546788">
                  <a:extLst>
                    <a:ext uri="{9D8B030D-6E8A-4147-A177-3AD203B41FA5}">
                      <a16:colId xmlns:a16="http://schemas.microsoft.com/office/drawing/2014/main" val="2092304932"/>
                    </a:ext>
                  </a:extLst>
                </a:gridCol>
              </a:tblGrid>
              <a:tr h="319132">
                <a:tc>
                  <a:txBody>
                    <a:bodyPr/>
                    <a:lstStyle/>
                    <a:p>
                      <a:r>
                        <a:rPr lang="en-US" sz="1400" err="1"/>
                        <a:t>customer_id</a:t>
                      </a:r>
                      <a:endParaRPr lang="en-US" sz="1400"/>
                    </a:p>
                  </a:txBody>
                  <a:tcPr/>
                </a:tc>
                <a:tc>
                  <a:txBody>
                    <a:bodyPr/>
                    <a:lstStyle/>
                    <a:p>
                      <a:r>
                        <a:rPr lang="en-US" sz="1400" err="1"/>
                        <a:t>num_rentals</a:t>
                      </a:r>
                      <a:endParaRPr lang="en-US" sz="1400"/>
                    </a:p>
                  </a:txBody>
                  <a:tcPr/>
                </a:tc>
                <a:tc>
                  <a:txBody>
                    <a:bodyPr/>
                    <a:lstStyle/>
                    <a:p>
                      <a:r>
                        <a:rPr lang="en-US" sz="1400" err="1"/>
                        <a:t>tot_payments</a:t>
                      </a:r>
                      <a:endParaRPr lang="en-US" sz="1400"/>
                    </a:p>
                  </a:txBody>
                  <a:tcPr/>
                </a:tc>
                <a:extLst>
                  <a:ext uri="{0D108BD9-81ED-4DB2-BD59-A6C34878D82A}">
                    <a16:rowId xmlns:a16="http://schemas.microsoft.com/office/drawing/2014/main" val="997296255"/>
                  </a:ext>
                </a:extLst>
              </a:tr>
              <a:tr h="319132">
                <a:tc>
                  <a:txBody>
                    <a:bodyPr/>
                    <a:lstStyle/>
                    <a:p>
                      <a:r>
                        <a:rPr lang="en-US" sz="1400"/>
                        <a:t>1</a:t>
                      </a:r>
                    </a:p>
                  </a:txBody>
                  <a:tcPr/>
                </a:tc>
                <a:tc>
                  <a:txBody>
                    <a:bodyPr/>
                    <a:lstStyle/>
                    <a:p>
                      <a:r>
                        <a:rPr lang="en-US" sz="1400"/>
                        <a:t>32</a:t>
                      </a:r>
                    </a:p>
                  </a:txBody>
                  <a:tcPr/>
                </a:tc>
                <a:tc>
                  <a:txBody>
                    <a:bodyPr/>
                    <a:lstStyle/>
                    <a:p>
                      <a:r>
                        <a:rPr lang="en-US" sz="1400"/>
                        <a:t>118.68</a:t>
                      </a:r>
                    </a:p>
                  </a:txBody>
                  <a:tcPr/>
                </a:tc>
                <a:extLst>
                  <a:ext uri="{0D108BD9-81ED-4DB2-BD59-A6C34878D82A}">
                    <a16:rowId xmlns:a16="http://schemas.microsoft.com/office/drawing/2014/main" val="3963124012"/>
                  </a:ext>
                </a:extLst>
              </a:tr>
              <a:tr h="319132">
                <a:tc>
                  <a:txBody>
                    <a:bodyPr/>
                    <a:lstStyle/>
                    <a:p>
                      <a:r>
                        <a:rPr lang="en-US" sz="1400"/>
                        <a:t>2</a:t>
                      </a:r>
                    </a:p>
                  </a:txBody>
                  <a:tcPr/>
                </a:tc>
                <a:tc>
                  <a:txBody>
                    <a:bodyPr/>
                    <a:lstStyle/>
                    <a:p>
                      <a:r>
                        <a:rPr lang="en-US" sz="1400"/>
                        <a:t>27</a:t>
                      </a:r>
                    </a:p>
                  </a:txBody>
                  <a:tcPr/>
                </a:tc>
                <a:tc>
                  <a:txBody>
                    <a:bodyPr/>
                    <a:lstStyle/>
                    <a:p>
                      <a:r>
                        <a:rPr lang="en-US" sz="1400"/>
                        <a:t>128.73</a:t>
                      </a:r>
                    </a:p>
                  </a:txBody>
                  <a:tcPr/>
                </a:tc>
                <a:extLst>
                  <a:ext uri="{0D108BD9-81ED-4DB2-BD59-A6C34878D82A}">
                    <a16:rowId xmlns:a16="http://schemas.microsoft.com/office/drawing/2014/main" val="3634897168"/>
                  </a:ext>
                </a:extLst>
              </a:tr>
              <a:tr h="319132">
                <a:tc>
                  <a:txBody>
                    <a:bodyPr/>
                    <a:lstStyle/>
                    <a:p>
                      <a:r>
                        <a:rPr lang="en-US" sz="1400"/>
                        <a:t>3</a:t>
                      </a:r>
                    </a:p>
                  </a:txBody>
                  <a:tcPr/>
                </a:tc>
                <a:tc>
                  <a:txBody>
                    <a:bodyPr/>
                    <a:lstStyle/>
                    <a:p>
                      <a:r>
                        <a:rPr lang="en-US" sz="1400"/>
                        <a:t>26</a:t>
                      </a:r>
                    </a:p>
                  </a:txBody>
                  <a:tcPr/>
                </a:tc>
                <a:tc>
                  <a:txBody>
                    <a:bodyPr/>
                    <a:lstStyle/>
                    <a:p>
                      <a:r>
                        <a:rPr lang="en-US" sz="1400"/>
                        <a:t>135.74</a:t>
                      </a:r>
                    </a:p>
                  </a:txBody>
                  <a:tcPr/>
                </a:tc>
                <a:extLst>
                  <a:ext uri="{0D108BD9-81ED-4DB2-BD59-A6C34878D82A}">
                    <a16:rowId xmlns:a16="http://schemas.microsoft.com/office/drawing/2014/main" val="2243633178"/>
                  </a:ext>
                </a:extLst>
              </a:tr>
              <a:tr h="319132">
                <a:tc>
                  <a:txBody>
                    <a:bodyPr/>
                    <a:lstStyle/>
                    <a:p>
                      <a:r>
                        <a:rPr lang="en-US" sz="1400"/>
                        <a:t>4</a:t>
                      </a:r>
                    </a:p>
                  </a:txBody>
                  <a:tcPr/>
                </a:tc>
                <a:tc>
                  <a:txBody>
                    <a:bodyPr/>
                    <a:lstStyle/>
                    <a:p>
                      <a:r>
                        <a:rPr lang="en-US" sz="1400"/>
                        <a:t>22</a:t>
                      </a:r>
                    </a:p>
                  </a:txBody>
                  <a:tcPr/>
                </a:tc>
                <a:tc>
                  <a:txBody>
                    <a:bodyPr/>
                    <a:lstStyle/>
                    <a:p>
                      <a:r>
                        <a:rPr lang="en-US" sz="1400"/>
                        <a:t>81.78</a:t>
                      </a:r>
                    </a:p>
                  </a:txBody>
                  <a:tcPr/>
                </a:tc>
                <a:extLst>
                  <a:ext uri="{0D108BD9-81ED-4DB2-BD59-A6C34878D82A}">
                    <a16:rowId xmlns:a16="http://schemas.microsoft.com/office/drawing/2014/main" val="4081216895"/>
                  </a:ext>
                </a:extLst>
              </a:tr>
              <a:tr h="319132">
                <a:tc>
                  <a:txBody>
                    <a:bodyPr/>
                    <a:lstStyle/>
                    <a:p>
                      <a:r>
                        <a:rPr lang="en-US" sz="1400"/>
                        <a:t>…</a:t>
                      </a:r>
                    </a:p>
                  </a:txBody>
                  <a:tcPr/>
                </a:tc>
                <a:tc>
                  <a:txBody>
                    <a:bodyPr/>
                    <a:lstStyle/>
                    <a:p>
                      <a:r>
                        <a:rPr lang="en-US" sz="1400"/>
                        <a:t>…</a:t>
                      </a:r>
                    </a:p>
                  </a:txBody>
                  <a:tcPr/>
                </a:tc>
                <a:tc>
                  <a:txBody>
                    <a:bodyPr/>
                    <a:lstStyle/>
                    <a:p>
                      <a:r>
                        <a:rPr lang="en-US" sz="1400"/>
                        <a:t>…</a:t>
                      </a:r>
                    </a:p>
                  </a:txBody>
                  <a:tcPr/>
                </a:tc>
                <a:extLst>
                  <a:ext uri="{0D108BD9-81ED-4DB2-BD59-A6C34878D82A}">
                    <a16:rowId xmlns:a16="http://schemas.microsoft.com/office/drawing/2014/main" val="506823565"/>
                  </a:ext>
                </a:extLst>
              </a:tr>
              <a:tr h="319132">
                <a:tc>
                  <a:txBody>
                    <a:bodyPr/>
                    <a:lstStyle/>
                    <a:p>
                      <a:r>
                        <a:rPr lang="en-US" sz="1400"/>
                        <a:t>598</a:t>
                      </a:r>
                    </a:p>
                  </a:txBody>
                  <a:tcPr/>
                </a:tc>
                <a:tc>
                  <a:txBody>
                    <a:bodyPr/>
                    <a:lstStyle/>
                    <a:p>
                      <a:r>
                        <a:rPr lang="en-US" sz="1400"/>
                        <a:t>22</a:t>
                      </a:r>
                    </a:p>
                  </a:txBody>
                  <a:tcPr/>
                </a:tc>
                <a:tc>
                  <a:txBody>
                    <a:bodyPr/>
                    <a:lstStyle/>
                    <a:p>
                      <a:r>
                        <a:rPr lang="en-US" sz="1400"/>
                        <a:t>83.78</a:t>
                      </a:r>
                    </a:p>
                  </a:txBody>
                  <a:tcPr/>
                </a:tc>
                <a:extLst>
                  <a:ext uri="{0D108BD9-81ED-4DB2-BD59-A6C34878D82A}">
                    <a16:rowId xmlns:a16="http://schemas.microsoft.com/office/drawing/2014/main" val="1955227012"/>
                  </a:ext>
                </a:extLst>
              </a:tr>
              <a:tr h="319132">
                <a:tc>
                  <a:txBody>
                    <a:bodyPr/>
                    <a:lstStyle/>
                    <a:p>
                      <a:r>
                        <a:rPr lang="en-US" sz="1400"/>
                        <a:t>599</a:t>
                      </a:r>
                    </a:p>
                  </a:txBody>
                  <a:tcPr/>
                </a:tc>
                <a:tc>
                  <a:txBody>
                    <a:bodyPr/>
                    <a:lstStyle/>
                    <a:p>
                      <a:r>
                        <a:rPr lang="en-US" sz="1400"/>
                        <a:t>19</a:t>
                      </a:r>
                    </a:p>
                  </a:txBody>
                  <a:tcPr/>
                </a:tc>
                <a:tc>
                  <a:txBody>
                    <a:bodyPr/>
                    <a:lstStyle/>
                    <a:p>
                      <a:r>
                        <a:rPr lang="en-US" sz="1400" dirty="0"/>
                        <a:t>83.81</a:t>
                      </a:r>
                    </a:p>
                  </a:txBody>
                  <a:tcPr/>
                </a:tc>
                <a:extLst>
                  <a:ext uri="{0D108BD9-81ED-4DB2-BD59-A6C34878D82A}">
                    <a16:rowId xmlns:a16="http://schemas.microsoft.com/office/drawing/2014/main" val="4056142170"/>
                  </a:ext>
                </a:extLst>
              </a:tr>
            </a:tbl>
          </a:graphicData>
        </a:graphic>
      </p:graphicFrame>
      <p:sp>
        <p:nvSpPr>
          <p:cNvPr id="5" name="TextBox 4">
            <a:extLst>
              <a:ext uri="{FF2B5EF4-FFF2-40B4-BE49-F238E27FC236}">
                <a16:creationId xmlns:a16="http://schemas.microsoft.com/office/drawing/2014/main" id="{459012EF-A163-4D13-A422-719EDE595BF1}"/>
              </a:ext>
            </a:extLst>
          </p:cNvPr>
          <p:cNvSpPr txBox="1"/>
          <p:nvPr/>
        </p:nvSpPr>
        <p:spPr>
          <a:xfrm>
            <a:off x="751936" y="4095128"/>
            <a:ext cx="5602477" cy="1200329"/>
          </a:xfrm>
          <a:prstGeom prst="rect">
            <a:avLst/>
          </a:prstGeom>
          <a:noFill/>
        </p:spPr>
        <p:txBody>
          <a:bodyPr wrap="square" rtlCol="0">
            <a:spAutoFit/>
          </a:bodyPr>
          <a:lstStyle/>
          <a:p>
            <a:r>
              <a:rPr lang="en-US"/>
              <a:t>Subqueries used in the from clause must be noncorrelated because they are executed first. The data is held in memory until the containing query finishes execution.</a:t>
            </a:r>
          </a:p>
        </p:txBody>
      </p:sp>
    </p:spTree>
    <p:extLst>
      <p:ext uri="{BB962C8B-B14F-4D97-AF65-F5344CB8AC3E}">
        <p14:creationId xmlns:p14="http://schemas.microsoft.com/office/powerpoint/2010/main" val="3766398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3B77-6028-44DC-A59C-17343ECC524B}"/>
              </a:ext>
            </a:extLst>
          </p:cNvPr>
          <p:cNvSpPr>
            <a:spLocks noGrp="1"/>
          </p:cNvSpPr>
          <p:nvPr>
            <p:ph type="title"/>
          </p:nvPr>
        </p:nvSpPr>
        <p:spPr/>
        <p:txBody>
          <a:bodyPr/>
          <a:lstStyle/>
          <a:p>
            <a:r>
              <a:rPr lang="en-US"/>
              <a:t>Data Fabrication</a:t>
            </a:r>
          </a:p>
        </p:txBody>
      </p:sp>
      <p:sp>
        <p:nvSpPr>
          <p:cNvPr id="3" name="Content Placeholder 2">
            <a:extLst>
              <a:ext uri="{FF2B5EF4-FFF2-40B4-BE49-F238E27FC236}">
                <a16:creationId xmlns:a16="http://schemas.microsoft.com/office/drawing/2014/main" id="{D9F9FF9E-010C-4344-BEE1-34958513C821}"/>
              </a:ext>
            </a:extLst>
          </p:cNvPr>
          <p:cNvSpPr>
            <a:spLocks noGrp="1"/>
          </p:cNvSpPr>
          <p:nvPr>
            <p:ph idx="1"/>
          </p:nvPr>
        </p:nvSpPr>
        <p:spPr>
          <a:xfrm>
            <a:off x="838200" y="1432519"/>
            <a:ext cx="7970808" cy="4351338"/>
          </a:xfrm>
        </p:spPr>
        <p:txBody>
          <a:bodyPr vert="horz" lIns="91440" tIns="45720" rIns="91440" bIns="45720" rtlCol="0" anchor="t">
            <a:normAutofit lnSpcReduction="10000"/>
          </a:bodyPr>
          <a:lstStyle/>
          <a:p>
            <a:pPr marL="0" indent="0">
              <a:buNone/>
            </a:pPr>
            <a:r>
              <a:rPr lang="en-US" sz="1800" dirty="0"/>
              <a:t>It is possible to use subqueries to generate data that does not exist in your database.  One example would be to group entries in a way previously </a:t>
            </a:r>
            <a:br>
              <a:rPr lang="en-US" sz="1800" dirty="0"/>
            </a:br>
            <a:r>
              <a:rPr lang="en-US" sz="1800" dirty="0"/>
              <a:t>undefined.  For example, let's sort customers into three groups based on </a:t>
            </a:r>
            <a:br>
              <a:rPr lang="en-US" dirty="0"/>
            </a:br>
            <a:r>
              <a:rPr lang="en-US" sz="1800" dirty="0"/>
              <a:t>payments:</a:t>
            </a:r>
            <a:endParaRPr lang="en-US" sz="1800" dirty="0">
              <a:cs typeface="Calibri"/>
            </a:endParaRPr>
          </a:p>
          <a:p>
            <a:pPr marL="0" indent="0">
              <a:buNone/>
            </a:pPr>
            <a:r>
              <a:rPr lang="en-US" sz="1800" dirty="0">
                <a:latin typeface="Calibri"/>
                <a:cs typeface="Calibri"/>
              </a:rPr>
              <a:t>To generate these groups, you need to define them.  Let's view a query that creates the group definitions.</a:t>
            </a:r>
          </a:p>
          <a:p>
            <a:pPr marL="0" indent="0">
              <a:buNone/>
            </a:pPr>
            <a:r>
              <a:rPr lang="en-US" sz="1400" dirty="0" err="1">
                <a:latin typeface="Courier New"/>
                <a:cs typeface="Courier New"/>
              </a:rPr>
              <a:t>mysql</a:t>
            </a:r>
            <a:r>
              <a:rPr lang="en-US" sz="1400" dirty="0">
                <a:latin typeface="Courier New"/>
                <a:cs typeface="Courier New"/>
              </a:rPr>
              <a:t>&gt; SELECT 'Small Fry' name, 0 </a:t>
            </a:r>
            <a:r>
              <a:rPr lang="en-US" sz="1400" dirty="0" err="1">
                <a:latin typeface="Courier New"/>
                <a:cs typeface="Courier New"/>
              </a:rPr>
              <a:t>low_limit</a:t>
            </a:r>
            <a:r>
              <a:rPr lang="en-US" sz="1400" dirty="0">
                <a:latin typeface="Courier New"/>
                <a:cs typeface="Courier New"/>
              </a:rPr>
              <a:t>, 74.99 </a:t>
            </a:r>
            <a:r>
              <a:rPr lang="en-US" sz="1400" dirty="0" err="1">
                <a:latin typeface="Courier New"/>
                <a:cs typeface="Courier New"/>
              </a:rPr>
              <a:t>high_limit</a:t>
            </a:r>
            <a:br>
              <a:rPr lang="en-US" sz="1400" dirty="0">
                <a:latin typeface="Courier New"/>
                <a:cs typeface="Courier New"/>
              </a:rPr>
            </a:br>
            <a:r>
              <a:rPr lang="en-US" sz="1400" dirty="0">
                <a:latin typeface="Courier New"/>
                <a:cs typeface="Courier New"/>
              </a:rPr>
              <a:t>    -&gt; UNION ALL</a:t>
            </a:r>
            <a:br>
              <a:rPr lang="en-US" sz="1400" dirty="0">
                <a:latin typeface="Courier New"/>
                <a:cs typeface="Courier New"/>
              </a:rPr>
            </a:br>
            <a:r>
              <a:rPr lang="en-US" sz="1400" dirty="0">
                <a:latin typeface="Courier New"/>
                <a:cs typeface="Courier New"/>
              </a:rPr>
              <a:t>    -&gt; SELECT 'Average Joes' name, 75 </a:t>
            </a:r>
            <a:r>
              <a:rPr lang="en-US" sz="1400" dirty="0" err="1">
                <a:latin typeface="Courier New"/>
                <a:cs typeface="Courier New"/>
              </a:rPr>
              <a:t>low_limit</a:t>
            </a:r>
            <a:r>
              <a:rPr lang="en-US" sz="1400" dirty="0">
                <a:latin typeface="Courier New"/>
                <a:cs typeface="Courier New"/>
              </a:rPr>
              <a:t>, 149.99 </a:t>
            </a:r>
            <a:r>
              <a:rPr lang="en-US" sz="1400" dirty="0" err="1">
                <a:latin typeface="Courier New"/>
                <a:cs typeface="Courier New"/>
              </a:rPr>
              <a:t>high_limit</a:t>
            </a:r>
            <a:br>
              <a:rPr lang="en-US" sz="1400" dirty="0">
                <a:latin typeface="Courier New"/>
                <a:cs typeface="Courier New"/>
              </a:rPr>
            </a:br>
            <a:r>
              <a:rPr lang="en-US" sz="1400" dirty="0">
                <a:latin typeface="Courier New"/>
                <a:cs typeface="Courier New"/>
              </a:rPr>
              <a:t>    -&gt; UNION ALL</a:t>
            </a:r>
            <a:br>
              <a:rPr lang="en-US" sz="1400" dirty="0">
                <a:latin typeface="Courier New"/>
                <a:cs typeface="Courier New"/>
              </a:rPr>
            </a:br>
            <a:r>
              <a:rPr lang="en-US" sz="1400" dirty="0">
                <a:latin typeface="Courier New"/>
                <a:cs typeface="Courier New"/>
              </a:rPr>
              <a:t>    -&gt; SEKECT 'Heavy Hitters' name, 150 </a:t>
            </a:r>
            <a:r>
              <a:rPr lang="en-US" sz="1400" dirty="0" err="1">
                <a:latin typeface="Courier New"/>
                <a:cs typeface="Courier New"/>
              </a:rPr>
              <a:t>low_limit</a:t>
            </a:r>
            <a:r>
              <a:rPr lang="en-US" sz="1400" dirty="0">
                <a:latin typeface="Courier New"/>
                <a:cs typeface="Courier New"/>
              </a:rPr>
              <a:t>, 9999999.99 </a:t>
            </a:r>
            <a:r>
              <a:rPr lang="en-US" sz="1400" dirty="0" err="1">
                <a:latin typeface="Courier New"/>
                <a:cs typeface="Courier New"/>
              </a:rPr>
              <a:t>high_limit</a:t>
            </a:r>
            <a:r>
              <a:rPr lang="en-US" sz="1400" dirty="0">
                <a:latin typeface="Courier New"/>
                <a:cs typeface="Courier New"/>
              </a:rPr>
              <a:t>;</a:t>
            </a:r>
          </a:p>
          <a:p>
            <a:pPr marL="0" indent="0">
              <a:buNone/>
            </a:pPr>
            <a:br>
              <a:rPr lang="en-US" sz="1400" dirty="0">
                <a:latin typeface="Courier New"/>
                <a:cs typeface="Courier New"/>
              </a:rPr>
            </a:br>
            <a:r>
              <a:rPr lang="en-US" sz="1800" dirty="0">
                <a:ea typeface="+mn-lt"/>
                <a:cs typeface="+mn-lt"/>
              </a:rPr>
              <a:t>The operator </a:t>
            </a:r>
            <a:r>
              <a:rPr lang="en-US" sz="1800" dirty="0">
                <a:latin typeface="Courier New"/>
                <a:ea typeface="+mn-lt"/>
                <a:cs typeface="+mn-lt"/>
              </a:rPr>
              <a:t>union all</a:t>
            </a:r>
            <a:r>
              <a:rPr lang="en-US" sz="1800" dirty="0">
                <a:ea typeface="+mn-lt"/>
                <a:cs typeface="+mn-lt"/>
              </a:rPr>
              <a:t> merges the three separate queries into a single </a:t>
            </a:r>
            <a:br>
              <a:rPr lang="en-US" sz="1800" dirty="0">
                <a:ea typeface="+mn-lt"/>
                <a:cs typeface="+mn-lt"/>
              </a:rPr>
            </a:br>
            <a:r>
              <a:rPr lang="en-US" sz="1800" dirty="0">
                <a:ea typeface="+mn-lt"/>
                <a:cs typeface="+mn-lt"/>
              </a:rPr>
              <a:t>result set.  Each select line produces a separate line, and the union combines </a:t>
            </a:r>
            <a:br>
              <a:rPr lang="en-US" sz="1800" dirty="0">
                <a:ea typeface="+mn-lt"/>
                <a:cs typeface="+mn-lt"/>
              </a:rPr>
            </a:br>
            <a:r>
              <a:rPr lang="en-US" sz="1800" dirty="0">
                <a:ea typeface="+mn-lt"/>
                <a:cs typeface="+mn-lt"/>
              </a:rPr>
              <a:t>them into one result set.</a:t>
            </a:r>
            <a:endParaRPr lang="en-US" sz="1400" dirty="0">
              <a:latin typeface="Courier New"/>
              <a:ea typeface="+mn-lt"/>
              <a:cs typeface="Courier New"/>
            </a:endParaRPr>
          </a:p>
          <a:p>
            <a:pPr marL="0" indent="0">
              <a:buNone/>
            </a:pPr>
            <a:r>
              <a:rPr lang="en-US" sz="1800" dirty="0">
                <a:ea typeface="+mn-lt"/>
                <a:cs typeface="+mn-lt"/>
              </a:rPr>
              <a:t>Now to find our customer groups, we will use the </a:t>
            </a:r>
            <a:r>
              <a:rPr lang="en-US" sz="1800" dirty="0">
                <a:latin typeface="Courier New"/>
                <a:ea typeface="+mn-lt"/>
                <a:cs typeface="+mn-lt"/>
              </a:rPr>
              <a:t>from</a:t>
            </a:r>
            <a:r>
              <a:rPr lang="en-US" sz="1800" dirty="0">
                <a:ea typeface="+mn-lt"/>
                <a:cs typeface="+mn-lt"/>
              </a:rPr>
              <a:t> clause.  See the next </a:t>
            </a:r>
            <a:br>
              <a:rPr lang="en-US" sz="1800" dirty="0">
                <a:ea typeface="+mn-lt"/>
                <a:cs typeface="+mn-lt"/>
              </a:rPr>
            </a:br>
            <a:r>
              <a:rPr lang="en-US" sz="1800" dirty="0">
                <a:ea typeface="+mn-lt"/>
                <a:cs typeface="+mn-lt"/>
              </a:rPr>
              <a:t>slide for the example</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p:txBody>
      </p:sp>
      <p:graphicFrame>
        <p:nvGraphicFramePr>
          <p:cNvPr id="4" name="Table 4">
            <a:extLst>
              <a:ext uri="{FF2B5EF4-FFF2-40B4-BE49-F238E27FC236}">
                <a16:creationId xmlns:a16="http://schemas.microsoft.com/office/drawing/2014/main" id="{552D0512-F7D5-4244-AA5D-17A87965B6EA}"/>
              </a:ext>
            </a:extLst>
          </p:cNvPr>
          <p:cNvGraphicFramePr>
            <a:graphicFrameLocks noGrp="1"/>
          </p:cNvGraphicFramePr>
          <p:nvPr>
            <p:extLst>
              <p:ext uri="{D42A27DB-BD31-4B8C-83A1-F6EECF244321}">
                <p14:modId xmlns:p14="http://schemas.microsoft.com/office/powerpoint/2010/main" val="4203588158"/>
              </p:ext>
            </p:extLst>
          </p:nvPr>
        </p:nvGraphicFramePr>
        <p:xfrm>
          <a:off x="8338867" y="4097547"/>
          <a:ext cx="3343991" cy="1262196"/>
        </p:xfrm>
        <a:graphic>
          <a:graphicData uri="http://schemas.openxmlformats.org/drawingml/2006/table">
            <a:tbl>
              <a:tblPr firstRow="1" bandRow="1">
                <a:tableStyleId>{5C22544A-7EE6-4342-B048-85BDC9FD1C3A}</a:tableStyleId>
              </a:tblPr>
              <a:tblGrid>
                <a:gridCol w="1349374">
                  <a:extLst>
                    <a:ext uri="{9D8B030D-6E8A-4147-A177-3AD203B41FA5}">
                      <a16:colId xmlns:a16="http://schemas.microsoft.com/office/drawing/2014/main" val="1958292781"/>
                    </a:ext>
                  </a:extLst>
                </a:gridCol>
                <a:gridCol w="902660">
                  <a:extLst>
                    <a:ext uri="{9D8B030D-6E8A-4147-A177-3AD203B41FA5}">
                      <a16:colId xmlns:a16="http://schemas.microsoft.com/office/drawing/2014/main" val="3278498886"/>
                    </a:ext>
                  </a:extLst>
                </a:gridCol>
                <a:gridCol w="1091957">
                  <a:extLst>
                    <a:ext uri="{9D8B030D-6E8A-4147-A177-3AD203B41FA5}">
                      <a16:colId xmlns:a16="http://schemas.microsoft.com/office/drawing/2014/main" val="2092304932"/>
                    </a:ext>
                  </a:extLst>
                </a:gridCol>
              </a:tblGrid>
              <a:tr h="301625">
                <a:tc>
                  <a:txBody>
                    <a:bodyPr/>
                    <a:lstStyle/>
                    <a:p>
                      <a:r>
                        <a:rPr lang="en-US" sz="1400"/>
                        <a:t>name</a:t>
                      </a:r>
                    </a:p>
                  </a:txBody>
                  <a:tcPr/>
                </a:tc>
                <a:tc>
                  <a:txBody>
                    <a:bodyPr/>
                    <a:lstStyle/>
                    <a:p>
                      <a:pPr lvl="0">
                        <a:buNone/>
                      </a:pPr>
                      <a:r>
                        <a:rPr lang="en-US" sz="1400" err="1"/>
                        <a:t>low_limit</a:t>
                      </a:r>
                      <a:endParaRPr lang="en-US" err="1"/>
                    </a:p>
                  </a:txBody>
                  <a:tcPr/>
                </a:tc>
                <a:tc>
                  <a:txBody>
                    <a:bodyPr/>
                    <a:lstStyle/>
                    <a:p>
                      <a:pPr lvl="0">
                        <a:buNone/>
                      </a:pPr>
                      <a:r>
                        <a:rPr lang="en-US" sz="1400" err="1"/>
                        <a:t>high_limit</a:t>
                      </a:r>
                      <a:endParaRPr lang="en-US" err="1"/>
                    </a:p>
                  </a:txBody>
                  <a:tcPr/>
                </a:tc>
                <a:extLst>
                  <a:ext uri="{0D108BD9-81ED-4DB2-BD59-A6C34878D82A}">
                    <a16:rowId xmlns:a16="http://schemas.microsoft.com/office/drawing/2014/main" val="997296255"/>
                  </a:ext>
                </a:extLst>
              </a:tr>
              <a:tr h="319132">
                <a:tc>
                  <a:txBody>
                    <a:bodyPr/>
                    <a:lstStyle/>
                    <a:p>
                      <a:r>
                        <a:rPr lang="en-US" sz="1400"/>
                        <a:t>Small Fry</a:t>
                      </a:r>
                    </a:p>
                  </a:txBody>
                  <a:tcPr/>
                </a:tc>
                <a:tc>
                  <a:txBody>
                    <a:bodyPr/>
                    <a:lstStyle/>
                    <a:p>
                      <a:r>
                        <a:rPr lang="en-US" sz="1400"/>
                        <a:t>0</a:t>
                      </a:r>
                    </a:p>
                  </a:txBody>
                  <a:tcPr/>
                </a:tc>
                <a:tc>
                  <a:txBody>
                    <a:bodyPr/>
                    <a:lstStyle/>
                    <a:p>
                      <a:r>
                        <a:rPr lang="en-US" sz="1400"/>
                        <a:t>74.99</a:t>
                      </a:r>
                    </a:p>
                  </a:txBody>
                  <a:tcPr/>
                </a:tc>
                <a:extLst>
                  <a:ext uri="{0D108BD9-81ED-4DB2-BD59-A6C34878D82A}">
                    <a16:rowId xmlns:a16="http://schemas.microsoft.com/office/drawing/2014/main" val="3963124012"/>
                  </a:ext>
                </a:extLst>
              </a:tr>
              <a:tr h="319132">
                <a:tc>
                  <a:txBody>
                    <a:bodyPr/>
                    <a:lstStyle/>
                    <a:p>
                      <a:r>
                        <a:rPr lang="en-US" sz="1400"/>
                        <a:t>Average Joes</a:t>
                      </a:r>
                    </a:p>
                  </a:txBody>
                  <a:tcPr/>
                </a:tc>
                <a:tc>
                  <a:txBody>
                    <a:bodyPr/>
                    <a:lstStyle/>
                    <a:p>
                      <a:r>
                        <a:rPr lang="en-US" sz="1400"/>
                        <a:t>75</a:t>
                      </a:r>
                    </a:p>
                  </a:txBody>
                  <a:tcPr/>
                </a:tc>
                <a:tc>
                  <a:txBody>
                    <a:bodyPr/>
                    <a:lstStyle/>
                    <a:p>
                      <a:r>
                        <a:rPr lang="en-US" sz="1400"/>
                        <a:t>149.99</a:t>
                      </a:r>
                    </a:p>
                  </a:txBody>
                  <a:tcPr/>
                </a:tc>
                <a:extLst>
                  <a:ext uri="{0D108BD9-81ED-4DB2-BD59-A6C34878D82A}">
                    <a16:rowId xmlns:a16="http://schemas.microsoft.com/office/drawing/2014/main" val="3634897168"/>
                  </a:ext>
                </a:extLst>
              </a:tr>
              <a:tr h="319132">
                <a:tc>
                  <a:txBody>
                    <a:bodyPr/>
                    <a:lstStyle/>
                    <a:p>
                      <a:r>
                        <a:rPr lang="en-US" sz="1400"/>
                        <a:t>Heavy Hitters</a:t>
                      </a:r>
                    </a:p>
                  </a:txBody>
                  <a:tcPr/>
                </a:tc>
                <a:tc>
                  <a:txBody>
                    <a:bodyPr/>
                    <a:lstStyle/>
                    <a:p>
                      <a:r>
                        <a:rPr lang="en-US" sz="1400"/>
                        <a:t>150</a:t>
                      </a:r>
                    </a:p>
                  </a:txBody>
                  <a:tcPr/>
                </a:tc>
                <a:tc>
                  <a:txBody>
                    <a:bodyPr/>
                    <a:lstStyle/>
                    <a:p>
                      <a:r>
                        <a:rPr lang="en-US" sz="1400"/>
                        <a:t>9999999.99</a:t>
                      </a:r>
                    </a:p>
                  </a:txBody>
                  <a:tcPr/>
                </a:tc>
                <a:extLst>
                  <a:ext uri="{0D108BD9-81ED-4DB2-BD59-A6C34878D82A}">
                    <a16:rowId xmlns:a16="http://schemas.microsoft.com/office/drawing/2014/main" val="2243633178"/>
                  </a:ext>
                </a:extLst>
              </a:tr>
            </a:tbl>
          </a:graphicData>
        </a:graphic>
      </p:graphicFrame>
      <p:graphicFrame>
        <p:nvGraphicFramePr>
          <p:cNvPr id="7" name="Table 4">
            <a:extLst>
              <a:ext uri="{FF2B5EF4-FFF2-40B4-BE49-F238E27FC236}">
                <a16:creationId xmlns:a16="http://schemas.microsoft.com/office/drawing/2014/main" id="{338DC887-2FF7-409C-9AD9-EDE6D90C5C77}"/>
              </a:ext>
            </a:extLst>
          </p:cNvPr>
          <p:cNvGraphicFramePr>
            <a:graphicFrameLocks noGrp="1"/>
          </p:cNvGraphicFramePr>
          <p:nvPr>
            <p:extLst>
              <p:ext uri="{D42A27DB-BD31-4B8C-83A1-F6EECF244321}">
                <p14:modId xmlns:p14="http://schemas.microsoft.com/office/powerpoint/2010/main" val="3996442656"/>
              </p:ext>
            </p:extLst>
          </p:nvPr>
        </p:nvGraphicFramePr>
        <p:xfrm>
          <a:off x="8177976" y="853111"/>
          <a:ext cx="3504882" cy="1475556"/>
        </p:xfrm>
        <a:graphic>
          <a:graphicData uri="http://schemas.openxmlformats.org/drawingml/2006/table">
            <a:tbl>
              <a:tblPr firstRow="1" bandRow="1">
                <a:tableStyleId>{5C22544A-7EE6-4342-B048-85BDC9FD1C3A}</a:tableStyleId>
              </a:tblPr>
              <a:tblGrid>
                <a:gridCol w="1349374">
                  <a:extLst>
                    <a:ext uri="{9D8B030D-6E8A-4147-A177-3AD203B41FA5}">
                      <a16:colId xmlns:a16="http://schemas.microsoft.com/office/drawing/2014/main" val="1958292781"/>
                    </a:ext>
                  </a:extLst>
                </a:gridCol>
                <a:gridCol w="847275">
                  <a:extLst>
                    <a:ext uri="{9D8B030D-6E8A-4147-A177-3AD203B41FA5}">
                      <a16:colId xmlns:a16="http://schemas.microsoft.com/office/drawing/2014/main" val="3278498886"/>
                    </a:ext>
                  </a:extLst>
                </a:gridCol>
                <a:gridCol w="1308233">
                  <a:extLst>
                    <a:ext uri="{9D8B030D-6E8A-4147-A177-3AD203B41FA5}">
                      <a16:colId xmlns:a16="http://schemas.microsoft.com/office/drawing/2014/main" val="2092304932"/>
                    </a:ext>
                  </a:extLst>
                </a:gridCol>
              </a:tblGrid>
              <a:tr h="319132">
                <a:tc>
                  <a:txBody>
                    <a:bodyPr/>
                    <a:lstStyle/>
                    <a:p>
                      <a:r>
                        <a:rPr lang="en-US" sz="1400"/>
                        <a:t>Group name</a:t>
                      </a:r>
                    </a:p>
                  </a:txBody>
                  <a:tcPr/>
                </a:tc>
                <a:tc>
                  <a:txBody>
                    <a:bodyPr/>
                    <a:lstStyle/>
                    <a:p>
                      <a:pPr lvl="0">
                        <a:buNone/>
                      </a:pPr>
                      <a:r>
                        <a:rPr lang="en-US" sz="1400"/>
                        <a:t>Lower limit</a:t>
                      </a:r>
                      <a:endParaRPr lang="en-US"/>
                    </a:p>
                  </a:txBody>
                  <a:tcPr/>
                </a:tc>
                <a:tc>
                  <a:txBody>
                    <a:bodyPr/>
                    <a:lstStyle/>
                    <a:p>
                      <a:pPr lvl="0">
                        <a:buNone/>
                      </a:pPr>
                      <a:r>
                        <a:rPr lang="en-US" sz="1400" dirty="0"/>
                        <a:t>Upper limit</a:t>
                      </a:r>
                      <a:endParaRPr lang="en-US" dirty="0"/>
                    </a:p>
                  </a:txBody>
                  <a:tcPr/>
                </a:tc>
                <a:extLst>
                  <a:ext uri="{0D108BD9-81ED-4DB2-BD59-A6C34878D82A}">
                    <a16:rowId xmlns:a16="http://schemas.microsoft.com/office/drawing/2014/main" val="997296255"/>
                  </a:ext>
                </a:extLst>
              </a:tr>
              <a:tr h="319132">
                <a:tc>
                  <a:txBody>
                    <a:bodyPr/>
                    <a:lstStyle/>
                    <a:p>
                      <a:pPr lvl="0">
                        <a:buNone/>
                      </a:pPr>
                      <a:r>
                        <a:rPr lang="en-US" sz="1400"/>
                        <a:t>Small Fry</a:t>
                      </a:r>
                    </a:p>
                  </a:txBody>
                  <a:tcPr/>
                </a:tc>
                <a:tc>
                  <a:txBody>
                    <a:bodyPr/>
                    <a:lstStyle/>
                    <a:p>
                      <a:pPr lvl="0">
                        <a:buNone/>
                      </a:pPr>
                      <a:r>
                        <a:rPr lang="en-US" sz="1400"/>
                        <a:t>0</a:t>
                      </a:r>
                    </a:p>
                  </a:txBody>
                  <a:tcPr/>
                </a:tc>
                <a:tc>
                  <a:txBody>
                    <a:bodyPr/>
                    <a:lstStyle/>
                    <a:p>
                      <a:pPr lvl="0">
                        <a:buNone/>
                      </a:pPr>
                      <a:r>
                        <a:rPr lang="en-US" sz="1400"/>
                        <a:t>$74.99</a:t>
                      </a:r>
                    </a:p>
                  </a:txBody>
                  <a:tcPr/>
                </a:tc>
                <a:extLst>
                  <a:ext uri="{0D108BD9-81ED-4DB2-BD59-A6C34878D82A}">
                    <a16:rowId xmlns:a16="http://schemas.microsoft.com/office/drawing/2014/main" val="3963124012"/>
                  </a:ext>
                </a:extLst>
              </a:tr>
              <a:tr h="319132">
                <a:tc>
                  <a:txBody>
                    <a:bodyPr/>
                    <a:lstStyle/>
                    <a:p>
                      <a:pPr lvl="0">
                        <a:buNone/>
                      </a:pPr>
                      <a:r>
                        <a:rPr lang="en-US" sz="1400"/>
                        <a:t>Average Joes</a:t>
                      </a:r>
                    </a:p>
                  </a:txBody>
                  <a:tcPr/>
                </a:tc>
                <a:tc>
                  <a:txBody>
                    <a:bodyPr/>
                    <a:lstStyle/>
                    <a:p>
                      <a:pPr lvl="0">
                        <a:buNone/>
                      </a:pPr>
                      <a:r>
                        <a:rPr lang="en-US" sz="1400"/>
                        <a:t>$75</a:t>
                      </a:r>
                    </a:p>
                  </a:txBody>
                  <a:tcPr/>
                </a:tc>
                <a:tc>
                  <a:txBody>
                    <a:bodyPr/>
                    <a:lstStyle/>
                    <a:p>
                      <a:pPr lvl="0">
                        <a:buNone/>
                      </a:pPr>
                      <a:r>
                        <a:rPr lang="en-US" sz="1400"/>
                        <a:t>$149.99</a:t>
                      </a:r>
                    </a:p>
                  </a:txBody>
                  <a:tcPr/>
                </a:tc>
                <a:extLst>
                  <a:ext uri="{0D108BD9-81ED-4DB2-BD59-A6C34878D82A}">
                    <a16:rowId xmlns:a16="http://schemas.microsoft.com/office/drawing/2014/main" val="3634897168"/>
                  </a:ext>
                </a:extLst>
              </a:tr>
              <a:tr h="319132">
                <a:tc>
                  <a:txBody>
                    <a:bodyPr/>
                    <a:lstStyle/>
                    <a:p>
                      <a:pPr lvl="0">
                        <a:buNone/>
                      </a:pPr>
                      <a:r>
                        <a:rPr lang="en-US" sz="1400"/>
                        <a:t>Heavy Hitters</a:t>
                      </a:r>
                    </a:p>
                  </a:txBody>
                  <a:tcPr/>
                </a:tc>
                <a:tc>
                  <a:txBody>
                    <a:bodyPr/>
                    <a:lstStyle/>
                    <a:p>
                      <a:pPr lvl="0">
                        <a:buNone/>
                      </a:pPr>
                      <a:r>
                        <a:rPr lang="en-US" sz="1400"/>
                        <a:t>$150</a:t>
                      </a:r>
                    </a:p>
                  </a:txBody>
                  <a:tcPr/>
                </a:tc>
                <a:tc>
                  <a:txBody>
                    <a:bodyPr/>
                    <a:lstStyle/>
                    <a:p>
                      <a:pPr lvl="0">
                        <a:buNone/>
                      </a:pPr>
                      <a:r>
                        <a:rPr lang="en-US" sz="1400" dirty="0"/>
                        <a:t>$9,999,999.99</a:t>
                      </a:r>
                    </a:p>
                  </a:txBody>
                  <a:tcPr/>
                </a:tc>
                <a:extLst>
                  <a:ext uri="{0D108BD9-81ED-4DB2-BD59-A6C34878D82A}">
                    <a16:rowId xmlns:a16="http://schemas.microsoft.com/office/drawing/2014/main" val="2243633178"/>
                  </a:ext>
                </a:extLst>
              </a:tr>
            </a:tbl>
          </a:graphicData>
        </a:graphic>
      </p:graphicFrame>
    </p:spTree>
    <p:extLst>
      <p:ext uri="{BB962C8B-B14F-4D97-AF65-F5344CB8AC3E}">
        <p14:creationId xmlns:p14="http://schemas.microsoft.com/office/powerpoint/2010/main" val="2524007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3B77-6028-44DC-A59C-17343ECC524B}"/>
              </a:ext>
            </a:extLst>
          </p:cNvPr>
          <p:cNvSpPr>
            <a:spLocks noGrp="1"/>
          </p:cNvSpPr>
          <p:nvPr>
            <p:ph type="title"/>
          </p:nvPr>
        </p:nvSpPr>
        <p:spPr/>
        <p:txBody>
          <a:bodyPr/>
          <a:lstStyle/>
          <a:p>
            <a:r>
              <a:rPr lang="en-US"/>
              <a:t>Data Fabrication with </a:t>
            </a:r>
            <a:r>
              <a:rPr lang="en-US">
                <a:latin typeface="Courier New"/>
                <a:cs typeface="Courier New"/>
              </a:rPr>
              <a:t>from</a:t>
            </a:r>
          </a:p>
        </p:txBody>
      </p:sp>
      <p:sp>
        <p:nvSpPr>
          <p:cNvPr id="3" name="Content Placeholder 2">
            <a:extLst>
              <a:ext uri="{FF2B5EF4-FFF2-40B4-BE49-F238E27FC236}">
                <a16:creationId xmlns:a16="http://schemas.microsoft.com/office/drawing/2014/main" id="{D9F9FF9E-010C-4344-BEE1-34958513C821}"/>
              </a:ext>
            </a:extLst>
          </p:cNvPr>
          <p:cNvSpPr>
            <a:spLocks noGrp="1"/>
          </p:cNvSpPr>
          <p:nvPr>
            <p:ph idx="1"/>
          </p:nvPr>
        </p:nvSpPr>
        <p:spPr>
          <a:xfrm>
            <a:off x="838200" y="1432519"/>
            <a:ext cx="7970808" cy="4768281"/>
          </a:xfrm>
        </p:spPr>
        <p:txBody>
          <a:bodyPr vert="horz" lIns="91440" tIns="45720" rIns="91440" bIns="45720" rtlCol="0" anchor="t">
            <a:normAutofit/>
          </a:bodyPr>
          <a:lstStyle/>
          <a:p>
            <a:pPr marL="0" indent="0">
              <a:buNone/>
            </a:pPr>
            <a:r>
              <a:rPr lang="en-US" sz="1800" dirty="0"/>
              <a:t>Using</a:t>
            </a:r>
            <a:r>
              <a:rPr lang="en-US" sz="1800" dirty="0">
                <a:latin typeface="Calibri"/>
                <a:cs typeface="Calibri"/>
              </a:rPr>
              <a:t> from, we can generate a count of customers in each category .</a:t>
            </a:r>
            <a:endParaRPr lang="en-US" dirty="0"/>
          </a:p>
          <a:p>
            <a:pPr marL="0" indent="0">
              <a:buNone/>
            </a:pPr>
            <a:r>
              <a:rPr lang="en-US" sz="1400" dirty="0" err="1">
                <a:latin typeface="Courier New"/>
                <a:cs typeface="Courier New"/>
              </a:rPr>
              <a:t>mysql</a:t>
            </a:r>
            <a:r>
              <a:rPr lang="en-US" sz="1400" dirty="0">
                <a:latin typeface="Courier New"/>
                <a:cs typeface="Courier New"/>
              </a:rPr>
              <a:t>&gt; SELECT </a:t>
            </a:r>
            <a:r>
              <a:rPr lang="en-US" sz="1400" dirty="0" err="1">
                <a:latin typeface="Courier New"/>
                <a:cs typeface="Courier New"/>
              </a:rPr>
              <a:t>pymnt_grps.name</a:t>
            </a:r>
            <a:r>
              <a:rPr lang="en-US" sz="1400" dirty="0">
                <a:latin typeface="Courier New"/>
                <a:cs typeface="Courier New"/>
              </a:rPr>
              <a:t>, count(*) </a:t>
            </a:r>
            <a:r>
              <a:rPr lang="en-US" sz="1400" dirty="0" err="1">
                <a:latin typeface="Courier New"/>
                <a:cs typeface="Courier New"/>
              </a:rPr>
              <a:t>num_customers</a:t>
            </a:r>
            <a:br>
              <a:rPr lang="en-US" dirty="0"/>
            </a:br>
            <a:r>
              <a:rPr lang="en-US" sz="1400" dirty="0">
                <a:latin typeface="Courier New"/>
                <a:cs typeface="Courier New"/>
              </a:rPr>
              <a:t>    -&gt; FROM</a:t>
            </a:r>
            <a:br>
              <a:rPr lang="en-US" sz="1400" dirty="0">
                <a:latin typeface="Courier New"/>
                <a:cs typeface="Courier New"/>
              </a:rPr>
            </a:br>
            <a:r>
              <a:rPr lang="en-US" sz="1400" dirty="0">
                <a:latin typeface="Courier New"/>
                <a:cs typeface="Courier New"/>
              </a:rPr>
              <a:t>    -&gt;(SELECT </a:t>
            </a:r>
            <a:r>
              <a:rPr lang="en-US" sz="1400" dirty="0" err="1">
                <a:latin typeface="Courier New"/>
                <a:cs typeface="Courier New"/>
              </a:rPr>
              <a:t>customer_id</a:t>
            </a:r>
            <a:r>
              <a:rPr lang="en-US" sz="1400" dirty="0">
                <a:latin typeface="Courier New"/>
                <a:cs typeface="Courier New"/>
              </a:rPr>
              <a:t>,</a:t>
            </a:r>
            <a:br>
              <a:rPr lang="en-US" sz="1400" dirty="0">
                <a:latin typeface="Courier New"/>
                <a:cs typeface="Courier New"/>
              </a:rPr>
            </a:br>
            <a:r>
              <a:rPr lang="en-US" sz="1400" dirty="0">
                <a:latin typeface="Courier New"/>
                <a:cs typeface="Courier New"/>
              </a:rPr>
              <a:t>    -&gt;   count(*) </a:t>
            </a:r>
            <a:r>
              <a:rPr lang="en-US" sz="1400" dirty="0" err="1">
                <a:latin typeface="Courier New"/>
                <a:cs typeface="Courier New"/>
              </a:rPr>
              <a:t>num_rentals</a:t>
            </a:r>
            <a:r>
              <a:rPr lang="en-US" sz="1400" dirty="0">
                <a:latin typeface="Courier New"/>
                <a:cs typeface="Courier New"/>
              </a:rPr>
              <a:t>, sum(amount) </a:t>
            </a:r>
            <a:r>
              <a:rPr lang="en-US" sz="1400" dirty="0" err="1">
                <a:latin typeface="Courier New"/>
                <a:cs typeface="Courier New"/>
              </a:rPr>
              <a:t>tot_payments</a:t>
            </a:r>
            <a:br>
              <a:rPr lang="en-US" dirty="0"/>
            </a:br>
            <a:r>
              <a:rPr lang="en-US" sz="1400" dirty="0">
                <a:latin typeface="Courier New"/>
                <a:cs typeface="Courier New"/>
              </a:rPr>
              <a:t>    -&gt; FROM payment</a:t>
            </a:r>
            <a:br>
              <a:rPr lang="en-US" sz="1400" dirty="0">
                <a:latin typeface="Courier New"/>
                <a:cs typeface="Courier New"/>
              </a:rPr>
            </a:br>
            <a:r>
              <a:rPr lang="en-US" sz="1400" dirty="0">
                <a:latin typeface="Courier New"/>
                <a:cs typeface="Courier New"/>
              </a:rPr>
              <a:t>    -&gt; GROUP BY </a:t>
            </a:r>
            <a:r>
              <a:rPr lang="en-US" sz="1400" dirty="0" err="1">
                <a:latin typeface="Courier New"/>
                <a:cs typeface="Courier New"/>
              </a:rPr>
              <a:t>customer_id</a:t>
            </a:r>
            <a:br>
              <a:rPr lang="en-US" sz="1400" dirty="0">
                <a:latin typeface="Courier New"/>
                <a:cs typeface="Courier New"/>
              </a:rPr>
            </a:br>
            <a:r>
              <a:rPr lang="en-US" sz="1400" dirty="0">
                <a:latin typeface="Courier New"/>
                <a:cs typeface="Courier New"/>
              </a:rPr>
              <a:t>    -&gt; ) </a:t>
            </a:r>
            <a:r>
              <a:rPr lang="en-US" sz="1400" dirty="0" err="1">
                <a:latin typeface="Courier New"/>
                <a:cs typeface="Courier New"/>
              </a:rPr>
              <a:t>pymnt</a:t>
            </a:r>
            <a:br>
              <a:rPr lang="en-US" dirty="0"/>
            </a:br>
            <a:r>
              <a:rPr lang="en-US" sz="1400" dirty="0">
                <a:latin typeface="Courier New"/>
                <a:cs typeface="Courier New"/>
              </a:rPr>
              <a:t>    -&gt;   INNER JOIN</a:t>
            </a:r>
            <a:br>
              <a:rPr lang="en-US" sz="1400" dirty="0">
                <a:latin typeface="Courier New"/>
                <a:cs typeface="Courier New"/>
              </a:rPr>
            </a:br>
            <a:r>
              <a:rPr lang="en-US" sz="1400" dirty="0">
                <a:latin typeface="Courier New"/>
                <a:cs typeface="Courier New"/>
              </a:rPr>
              <a:t>    -&gt; (SELECT 'Small Fry' name, 0 </a:t>
            </a:r>
            <a:r>
              <a:rPr lang="en-US" sz="1400" dirty="0" err="1">
                <a:latin typeface="Courier New"/>
                <a:cs typeface="Courier New"/>
              </a:rPr>
              <a:t>low_limit</a:t>
            </a:r>
            <a:r>
              <a:rPr lang="en-US" sz="1400" dirty="0">
                <a:latin typeface="Courier New"/>
                <a:cs typeface="Courier New"/>
              </a:rPr>
              <a:t>, 74.99 </a:t>
            </a:r>
            <a:r>
              <a:rPr lang="en-US" sz="1400" dirty="0" err="1">
                <a:latin typeface="Courier New"/>
                <a:cs typeface="Courier New"/>
              </a:rPr>
              <a:t>high_limit</a:t>
            </a:r>
            <a:br>
              <a:rPr lang="en-US" sz="1400" dirty="0">
                <a:latin typeface="Courier New"/>
                <a:cs typeface="Courier New"/>
              </a:rPr>
            </a:br>
            <a:r>
              <a:rPr lang="en-US" sz="1400" dirty="0">
                <a:latin typeface="Courier New"/>
                <a:cs typeface="Courier New"/>
              </a:rPr>
              <a:t>    -&gt; UNION ALL</a:t>
            </a:r>
            <a:br>
              <a:rPr lang="en-US" sz="1400" dirty="0">
                <a:latin typeface="Courier New"/>
                <a:cs typeface="Courier New"/>
              </a:rPr>
            </a:br>
            <a:r>
              <a:rPr lang="en-US" sz="1400" dirty="0">
                <a:latin typeface="Courier New"/>
                <a:cs typeface="Courier New"/>
              </a:rPr>
              <a:t>    -&gt; SELECT 'Average Joes' name, 75 </a:t>
            </a:r>
            <a:r>
              <a:rPr lang="en-US" sz="1400" dirty="0" err="1">
                <a:latin typeface="Courier New"/>
                <a:cs typeface="Courier New"/>
              </a:rPr>
              <a:t>low_limit</a:t>
            </a:r>
            <a:r>
              <a:rPr lang="en-US" sz="1400" dirty="0">
                <a:latin typeface="Courier New"/>
                <a:cs typeface="Courier New"/>
              </a:rPr>
              <a:t>, 149.99 </a:t>
            </a:r>
            <a:r>
              <a:rPr lang="en-US" sz="1400" dirty="0" err="1">
                <a:latin typeface="Courier New"/>
                <a:cs typeface="Courier New"/>
              </a:rPr>
              <a:t>high_limit</a:t>
            </a:r>
            <a:br>
              <a:rPr lang="en-US" sz="1400" dirty="0">
                <a:latin typeface="Courier New"/>
                <a:cs typeface="Courier New"/>
              </a:rPr>
            </a:br>
            <a:r>
              <a:rPr lang="en-US" sz="1400" dirty="0">
                <a:latin typeface="Courier New"/>
                <a:cs typeface="Courier New"/>
              </a:rPr>
              <a:t>    -&gt; UNION ALL</a:t>
            </a:r>
            <a:br>
              <a:rPr lang="en-US" sz="1400" dirty="0">
                <a:latin typeface="Courier New"/>
                <a:cs typeface="Courier New"/>
              </a:rPr>
            </a:br>
            <a:r>
              <a:rPr lang="en-US" sz="1400" dirty="0">
                <a:latin typeface="Courier New"/>
                <a:cs typeface="Courier New"/>
              </a:rPr>
              <a:t>    -&gt; SELECT 'Heavy Hitters' name, 150 </a:t>
            </a:r>
            <a:r>
              <a:rPr lang="en-US" sz="1400" dirty="0" err="1">
                <a:latin typeface="Courier New"/>
                <a:cs typeface="Courier New"/>
              </a:rPr>
              <a:t>low_limit</a:t>
            </a:r>
            <a:r>
              <a:rPr lang="en-US" sz="1400" dirty="0">
                <a:latin typeface="Courier New"/>
                <a:cs typeface="Courier New"/>
              </a:rPr>
              <a:t>, 9999999.99 </a:t>
            </a:r>
            <a:r>
              <a:rPr lang="en-US" sz="1400" dirty="0" err="1">
                <a:latin typeface="Courier New"/>
                <a:cs typeface="Courier New"/>
              </a:rPr>
              <a:t>high_limit</a:t>
            </a:r>
            <a:br>
              <a:rPr lang="en-US" sz="1400" dirty="0">
                <a:latin typeface="Courier New"/>
                <a:cs typeface="Courier New"/>
              </a:rPr>
            </a:br>
            <a:r>
              <a:rPr lang="en-US" sz="1400" dirty="0">
                <a:latin typeface="Courier New"/>
                <a:cs typeface="Courier New"/>
              </a:rPr>
              <a:t>    -&gt; ) </a:t>
            </a:r>
            <a:r>
              <a:rPr lang="en-US" sz="1400" dirty="0" err="1">
                <a:latin typeface="Courier New"/>
                <a:cs typeface="Courier New"/>
              </a:rPr>
              <a:t>pymnt_grps</a:t>
            </a:r>
            <a:br>
              <a:rPr lang="en-US" sz="1400" dirty="0">
                <a:latin typeface="Courier New"/>
                <a:cs typeface="Courier New"/>
              </a:rPr>
            </a:br>
            <a:r>
              <a:rPr lang="en-US" sz="1400" dirty="0">
                <a:latin typeface="Courier New"/>
                <a:cs typeface="Courier New"/>
              </a:rPr>
              <a:t>    -&gt; ON </a:t>
            </a:r>
            <a:r>
              <a:rPr lang="en-US" sz="1400" dirty="0" err="1">
                <a:latin typeface="Courier New"/>
                <a:cs typeface="Courier New"/>
              </a:rPr>
              <a:t>pymnt.tot_payments</a:t>
            </a:r>
            <a:br>
              <a:rPr lang="en-US" sz="1400" dirty="0">
                <a:latin typeface="Courier New"/>
                <a:cs typeface="Courier New"/>
              </a:rPr>
            </a:br>
            <a:r>
              <a:rPr lang="en-US" sz="1400" dirty="0">
                <a:latin typeface="Courier New"/>
                <a:cs typeface="Courier New"/>
              </a:rPr>
              <a:t>    -&gt;    BETWEEN </a:t>
            </a:r>
            <a:r>
              <a:rPr lang="en-US" sz="1400" dirty="0" err="1">
                <a:latin typeface="Courier New"/>
                <a:cs typeface="Courier New"/>
              </a:rPr>
              <a:t>pymnt_grps.low_limit</a:t>
            </a:r>
            <a:r>
              <a:rPr lang="en-US" sz="1400" dirty="0">
                <a:latin typeface="Courier New"/>
                <a:cs typeface="Courier New"/>
              </a:rPr>
              <a:t> AND </a:t>
            </a:r>
            <a:r>
              <a:rPr lang="en-US" sz="1400" dirty="0" err="1">
                <a:latin typeface="Courier New"/>
                <a:cs typeface="Courier New"/>
              </a:rPr>
              <a:t>pymnt_grps.high_limit</a:t>
            </a:r>
            <a:br>
              <a:rPr lang="en-US" dirty="0"/>
            </a:br>
            <a:r>
              <a:rPr lang="en-US" sz="1400" dirty="0">
                <a:latin typeface="Courier New"/>
                <a:cs typeface="Courier New"/>
              </a:rPr>
              <a:t>    -&gt; GROUP BY </a:t>
            </a:r>
            <a:r>
              <a:rPr lang="en-US" sz="1400" dirty="0" err="1">
                <a:latin typeface="Courier New"/>
                <a:cs typeface="Courier New"/>
              </a:rPr>
              <a:t>pymnt_grps.name</a:t>
            </a:r>
            <a:r>
              <a:rPr lang="en-US" sz="1400" dirty="0">
                <a:latin typeface="Courier New"/>
                <a:cs typeface="Courier New"/>
              </a:rPr>
              <a:t>;</a:t>
            </a:r>
          </a:p>
        </p:txBody>
      </p:sp>
      <p:graphicFrame>
        <p:nvGraphicFramePr>
          <p:cNvPr id="7" name="Table 4">
            <a:extLst>
              <a:ext uri="{FF2B5EF4-FFF2-40B4-BE49-F238E27FC236}">
                <a16:creationId xmlns:a16="http://schemas.microsoft.com/office/drawing/2014/main" id="{338DC887-2FF7-409C-9AD9-EDE6D90C5C77}"/>
              </a:ext>
            </a:extLst>
          </p:cNvPr>
          <p:cNvGraphicFramePr>
            <a:graphicFrameLocks noGrp="1"/>
          </p:cNvGraphicFramePr>
          <p:nvPr>
            <p:extLst>
              <p:ext uri="{D42A27DB-BD31-4B8C-83A1-F6EECF244321}">
                <p14:modId xmlns:p14="http://schemas.microsoft.com/office/powerpoint/2010/main" val="2446082877"/>
              </p:ext>
            </p:extLst>
          </p:nvPr>
        </p:nvGraphicFramePr>
        <p:xfrm>
          <a:off x="8372222" y="1432073"/>
          <a:ext cx="3286954" cy="1595660"/>
        </p:xfrm>
        <a:graphic>
          <a:graphicData uri="http://schemas.openxmlformats.org/drawingml/2006/table">
            <a:tbl>
              <a:tblPr firstRow="1" bandRow="1">
                <a:tableStyleId>{5C22544A-7EE6-4342-B048-85BDC9FD1C3A}</a:tableStyleId>
              </a:tblPr>
              <a:tblGrid>
                <a:gridCol w="1492249">
                  <a:extLst>
                    <a:ext uri="{9D8B030D-6E8A-4147-A177-3AD203B41FA5}">
                      <a16:colId xmlns:a16="http://schemas.microsoft.com/office/drawing/2014/main" val="1958292781"/>
                    </a:ext>
                  </a:extLst>
                </a:gridCol>
                <a:gridCol w="1794705">
                  <a:extLst>
                    <a:ext uri="{9D8B030D-6E8A-4147-A177-3AD203B41FA5}">
                      <a16:colId xmlns:a16="http://schemas.microsoft.com/office/drawing/2014/main" val="3278498886"/>
                    </a:ext>
                  </a:extLst>
                </a:gridCol>
              </a:tblGrid>
              <a:tr h="319132">
                <a:tc>
                  <a:txBody>
                    <a:bodyPr/>
                    <a:lstStyle/>
                    <a:p>
                      <a:r>
                        <a:rPr lang="en-US" sz="1400"/>
                        <a:t>name</a:t>
                      </a:r>
                    </a:p>
                  </a:txBody>
                  <a:tcPr/>
                </a:tc>
                <a:tc>
                  <a:txBody>
                    <a:bodyPr/>
                    <a:lstStyle/>
                    <a:p>
                      <a:pPr lvl="0">
                        <a:buNone/>
                      </a:pPr>
                      <a:r>
                        <a:rPr lang="en-US" sz="1400" err="1"/>
                        <a:t>num_customers</a:t>
                      </a:r>
                    </a:p>
                  </a:txBody>
                  <a:tcPr/>
                </a:tc>
                <a:extLst>
                  <a:ext uri="{0D108BD9-81ED-4DB2-BD59-A6C34878D82A}">
                    <a16:rowId xmlns:a16="http://schemas.microsoft.com/office/drawing/2014/main" val="997296255"/>
                  </a:ext>
                </a:extLst>
              </a:tr>
              <a:tr h="319132">
                <a:tc>
                  <a:txBody>
                    <a:bodyPr/>
                    <a:lstStyle/>
                    <a:p>
                      <a:pPr lvl="0">
                        <a:buNone/>
                      </a:pPr>
                      <a:r>
                        <a:rPr lang="en-US" sz="1400"/>
                        <a:t>Average Joes</a:t>
                      </a:r>
                    </a:p>
                  </a:txBody>
                  <a:tcPr/>
                </a:tc>
                <a:tc>
                  <a:txBody>
                    <a:bodyPr/>
                    <a:lstStyle/>
                    <a:p>
                      <a:pPr lvl="0" algn="r">
                        <a:buNone/>
                      </a:pPr>
                      <a:r>
                        <a:rPr lang="en-US" sz="1400"/>
                        <a:t>515</a:t>
                      </a:r>
                    </a:p>
                  </a:txBody>
                  <a:tcPr/>
                </a:tc>
                <a:extLst>
                  <a:ext uri="{0D108BD9-81ED-4DB2-BD59-A6C34878D82A}">
                    <a16:rowId xmlns:a16="http://schemas.microsoft.com/office/drawing/2014/main" val="3634897168"/>
                  </a:ext>
                </a:extLst>
              </a:tr>
              <a:tr h="319132">
                <a:tc>
                  <a:txBody>
                    <a:bodyPr/>
                    <a:lstStyle/>
                    <a:p>
                      <a:pPr lvl="0">
                        <a:buNone/>
                      </a:pPr>
                      <a:r>
                        <a:rPr lang="en-US" sz="1400"/>
                        <a:t>Heavy Hitters</a:t>
                      </a:r>
                    </a:p>
                  </a:txBody>
                  <a:tcPr/>
                </a:tc>
                <a:tc>
                  <a:txBody>
                    <a:bodyPr/>
                    <a:lstStyle/>
                    <a:p>
                      <a:pPr lvl="0" algn="r">
                        <a:buNone/>
                      </a:pPr>
                      <a:r>
                        <a:rPr lang="en-US" sz="1400"/>
                        <a:t>46</a:t>
                      </a:r>
                    </a:p>
                  </a:txBody>
                  <a:tcPr/>
                </a:tc>
                <a:extLst>
                  <a:ext uri="{0D108BD9-81ED-4DB2-BD59-A6C34878D82A}">
                    <a16:rowId xmlns:a16="http://schemas.microsoft.com/office/drawing/2014/main" val="2243633178"/>
                  </a:ext>
                </a:extLst>
              </a:tr>
              <a:tr h="319132">
                <a:tc>
                  <a:txBody>
                    <a:bodyPr/>
                    <a:lstStyle/>
                    <a:p>
                      <a:pPr lvl="0">
                        <a:buNone/>
                      </a:pPr>
                      <a:r>
                        <a:rPr lang="en-US" sz="1400"/>
                        <a:t>Small Fry</a:t>
                      </a:r>
                    </a:p>
                  </a:txBody>
                  <a:tcPr/>
                </a:tc>
                <a:tc>
                  <a:txBody>
                    <a:bodyPr/>
                    <a:lstStyle/>
                    <a:p>
                      <a:pPr lvl="0" algn="r">
                        <a:buNone/>
                      </a:pPr>
                      <a:r>
                        <a:rPr lang="en-US" sz="1400"/>
                        <a:t>38</a:t>
                      </a:r>
                    </a:p>
                  </a:txBody>
                  <a:tcPr/>
                </a:tc>
                <a:extLst>
                  <a:ext uri="{0D108BD9-81ED-4DB2-BD59-A6C34878D82A}">
                    <a16:rowId xmlns:a16="http://schemas.microsoft.com/office/drawing/2014/main" val="395897551"/>
                  </a:ext>
                </a:extLst>
              </a:tr>
              <a:tr h="319132">
                <a:tc gridSpan="2">
                  <a:txBody>
                    <a:bodyPr/>
                    <a:lstStyle/>
                    <a:p>
                      <a:pPr lvl="0">
                        <a:buNone/>
                      </a:pPr>
                      <a:r>
                        <a:rPr lang="en-US" sz="1200"/>
                        <a:t>3 rows in set (0.03 sec)</a:t>
                      </a:r>
                    </a:p>
                  </a:txBody>
                  <a:tcPr>
                    <a:solidFill>
                      <a:schemeClr val="bg1"/>
                    </a:solidFill>
                  </a:tcPr>
                </a:tc>
                <a:tc hMerge="1">
                  <a:txBody>
                    <a:bodyPr/>
                    <a:lstStyle/>
                    <a:p>
                      <a:endParaRPr lang="en-US"/>
                    </a:p>
                  </a:txBody>
                  <a:tcPr>
                    <a:solidFill>
                      <a:schemeClr val="bg1"/>
                    </a:solidFill>
                  </a:tcPr>
                </a:tc>
                <a:extLst>
                  <a:ext uri="{0D108BD9-81ED-4DB2-BD59-A6C34878D82A}">
                    <a16:rowId xmlns:a16="http://schemas.microsoft.com/office/drawing/2014/main" val="1960223313"/>
                  </a:ext>
                </a:extLst>
              </a:tr>
            </a:tbl>
          </a:graphicData>
        </a:graphic>
      </p:graphicFrame>
      <p:sp>
        <p:nvSpPr>
          <p:cNvPr id="5" name="TextBox 4">
            <a:extLst>
              <a:ext uri="{FF2B5EF4-FFF2-40B4-BE49-F238E27FC236}">
                <a16:creationId xmlns:a16="http://schemas.microsoft.com/office/drawing/2014/main" id="{B255641E-7F73-4C6D-8C89-6A089610AF96}"/>
              </a:ext>
            </a:extLst>
          </p:cNvPr>
          <p:cNvSpPr txBox="1"/>
          <p:nvPr/>
        </p:nvSpPr>
        <p:spPr>
          <a:xfrm>
            <a:off x="900023" y="5299494"/>
            <a:ext cx="108232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The first subquery (</a:t>
            </a:r>
            <a:r>
              <a:rPr lang="en-US" err="1">
                <a:latin typeface="Courier New"/>
                <a:cs typeface="Calibri"/>
              </a:rPr>
              <a:t>pymnt</a:t>
            </a:r>
            <a:r>
              <a:rPr lang="en-US">
                <a:cs typeface="Calibri"/>
              </a:rPr>
              <a:t>) returns the total number of film rentals and total payments for each customer.  The second subquery, (</a:t>
            </a:r>
            <a:r>
              <a:rPr lang="en-US" err="1">
                <a:latin typeface="Courier New"/>
                <a:cs typeface="Calibri"/>
              </a:rPr>
              <a:t>pymnt_grps</a:t>
            </a:r>
            <a:r>
              <a:rPr lang="en-US">
                <a:cs typeface="Calibri"/>
              </a:rPr>
              <a:t>) generates the three customer groupings.  These three groups are connected with </a:t>
            </a:r>
            <a:r>
              <a:rPr lang="en-US">
                <a:latin typeface="Courier New"/>
                <a:cs typeface="Calibri"/>
              </a:rPr>
              <a:t>join</a:t>
            </a:r>
            <a:r>
              <a:rPr lang="en-US">
                <a:cs typeface="Calibri"/>
              </a:rPr>
              <a:t> and the count is labeled with group name.</a:t>
            </a:r>
            <a:endParaRPr lang="en-US"/>
          </a:p>
        </p:txBody>
      </p:sp>
      <p:graphicFrame>
        <p:nvGraphicFramePr>
          <p:cNvPr id="8" name="Table 4">
            <a:extLst>
              <a:ext uri="{FF2B5EF4-FFF2-40B4-BE49-F238E27FC236}">
                <a16:creationId xmlns:a16="http://schemas.microsoft.com/office/drawing/2014/main" id="{E9347B55-A94C-4F73-A931-22A0EA140578}"/>
              </a:ext>
            </a:extLst>
          </p:cNvPr>
          <p:cNvGraphicFramePr>
            <a:graphicFrameLocks noGrp="1"/>
          </p:cNvGraphicFramePr>
          <p:nvPr>
            <p:extLst>
              <p:ext uri="{D42A27DB-BD31-4B8C-83A1-F6EECF244321}">
                <p14:modId xmlns:p14="http://schemas.microsoft.com/office/powerpoint/2010/main" val="3766109131"/>
              </p:ext>
            </p:extLst>
          </p:nvPr>
        </p:nvGraphicFramePr>
        <p:xfrm>
          <a:off x="9114187" y="3196508"/>
          <a:ext cx="2544989" cy="1934210"/>
        </p:xfrm>
        <a:graphic>
          <a:graphicData uri="http://schemas.openxmlformats.org/drawingml/2006/table">
            <a:tbl>
              <a:tblPr firstRow="1" bandRow="1">
                <a:tableStyleId>{5C22544A-7EE6-4342-B048-85BDC9FD1C3A}</a:tableStyleId>
              </a:tblPr>
              <a:tblGrid>
                <a:gridCol w="2544989">
                  <a:extLst>
                    <a:ext uri="{9D8B030D-6E8A-4147-A177-3AD203B41FA5}">
                      <a16:colId xmlns:a16="http://schemas.microsoft.com/office/drawing/2014/main" val="1958292781"/>
                    </a:ext>
                  </a:extLst>
                </a:gridCol>
              </a:tblGrid>
              <a:tr h="349250">
                <a:tc>
                  <a:txBody>
                    <a:bodyPr/>
                    <a:lstStyle/>
                    <a:p>
                      <a:pPr lvl="0">
                        <a:buNone/>
                      </a:pPr>
                      <a:r>
                        <a:rPr lang="en-US" sz="1400">
                          <a:solidFill>
                            <a:schemeClr val="bg2">
                              <a:lumMod val="10000"/>
                            </a:schemeClr>
                          </a:solidFill>
                        </a:rPr>
                        <a:t>Note:</a:t>
                      </a:r>
                      <a:endParaRPr lang="en-US">
                        <a:solidFill>
                          <a:schemeClr val="bg2">
                            <a:lumMod val="10000"/>
                          </a:schemeClr>
                        </a:solidFill>
                      </a:endParaRPr>
                    </a:p>
                  </a:txBody>
                  <a:tcPr>
                    <a:solidFill>
                      <a:schemeClr val="bg1"/>
                    </a:solidFill>
                  </a:tcPr>
                </a:tc>
                <a:extLst>
                  <a:ext uri="{0D108BD9-81ED-4DB2-BD59-A6C34878D82A}">
                    <a16:rowId xmlns:a16="http://schemas.microsoft.com/office/drawing/2014/main" val="997296255"/>
                  </a:ext>
                </a:extLst>
              </a:tr>
              <a:tr h="1276528">
                <a:tc>
                  <a:txBody>
                    <a:bodyPr/>
                    <a:lstStyle/>
                    <a:p>
                      <a:pPr lvl="0">
                        <a:buNone/>
                      </a:pPr>
                      <a:r>
                        <a:rPr lang="en-US" sz="1400" dirty="0">
                          <a:solidFill>
                            <a:schemeClr val="bg2">
                              <a:lumMod val="10000"/>
                            </a:schemeClr>
                          </a:solidFill>
                        </a:rPr>
                        <a:t>While you could make these definitions into a permanent table, your database may become cluttered over time.  Subqueries do not add to the complexity of your database.</a:t>
                      </a:r>
                      <a:endParaRPr lang="en-US" dirty="0">
                        <a:solidFill>
                          <a:schemeClr val="bg2">
                            <a:lumMod val="10000"/>
                          </a:schemeClr>
                        </a:solidFill>
                      </a:endParaRPr>
                    </a:p>
                  </a:txBody>
                  <a:tcPr>
                    <a:solidFill>
                      <a:schemeClr val="bg1"/>
                    </a:solidFill>
                  </a:tcPr>
                </a:tc>
                <a:extLst>
                  <a:ext uri="{0D108BD9-81ED-4DB2-BD59-A6C34878D82A}">
                    <a16:rowId xmlns:a16="http://schemas.microsoft.com/office/drawing/2014/main" val="3634897168"/>
                  </a:ext>
                </a:extLst>
              </a:tr>
            </a:tbl>
          </a:graphicData>
        </a:graphic>
      </p:graphicFrame>
    </p:spTree>
    <p:extLst>
      <p:ext uri="{BB962C8B-B14F-4D97-AF65-F5344CB8AC3E}">
        <p14:creationId xmlns:p14="http://schemas.microsoft.com/office/powerpoint/2010/main" val="3100447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3B77-6028-44DC-A59C-17343ECC524B}"/>
              </a:ext>
            </a:extLst>
          </p:cNvPr>
          <p:cNvSpPr>
            <a:spLocks noGrp="1"/>
          </p:cNvSpPr>
          <p:nvPr>
            <p:ph type="title"/>
          </p:nvPr>
        </p:nvSpPr>
        <p:spPr/>
        <p:txBody>
          <a:bodyPr/>
          <a:lstStyle/>
          <a:p>
            <a:r>
              <a:rPr lang="en-US">
                <a:latin typeface="Calibri"/>
                <a:cs typeface="Calibri"/>
              </a:rPr>
              <a:t>Task-oriented Subqueries</a:t>
            </a:r>
            <a:endParaRPr lang="en-US">
              <a:latin typeface="Courier New"/>
              <a:cs typeface="Courier New"/>
            </a:endParaRPr>
          </a:p>
        </p:txBody>
      </p:sp>
      <p:sp>
        <p:nvSpPr>
          <p:cNvPr id="3" name="Content Placeholder 2">
            <a:extLst>
              <a:ext uri="{FF2B5EF4-FFF2-40B4-BE49-F238E27FC236}">
                <a16:creationId xmlns:a16="http://schemas.microsoft.com/office/drawing/2014/main" id="{D9F9FF9E-010C-4344-BEE1-34958513C821}"/>
              </a:ext>
            </a:extLst>
          </p:cNvPr>
          <p:cNvSpPr>
            <a:spLocks noGrp="1"/>
          </p:cNvSpPr>
          <p:nvPr>
            <p:ph idx="1"/>
          </p:nvPr>
        </p:nvSpPr>
        <p:spPr>
          <a:xfrm>
            <a:off x="838200" y="1432519"/>
            <a:ext cx="7970808" cy="4768281"/>
          </a:xfrm>
        </p:spPr>
        <p:txBody>
          <a:bodyPr vert="horz" lIns="91440" tIns="45720" rIns="91440" bIns="45720" rtlCol="0" anchor="t">
            <a:normAutofit/>
          </a:bodyPr>
          <a:lstStyle/>
          <a:p>
            <a:pPr marL="0" indent="0">
              <a:buNone/>
            </a:pPr>
            <a:r>
              <a:rPr lang="en-US" sz="1800" dirty="0"/>
              <a:t>You</a:t>
            </a:r>
            <a:r>
              <a:rPr lang="en-US" sz="1800" dirty="0">
                <a:latin typeface="Calibri"/>
                <a:cs typeface="Calibri"/>
              </a:rPr>
              <a:t> could generate a report showing a customer's name, city, total rentals, and total payment amount.  This can be done by joining the payment, customer, address, and city tables, then group by first and last names.</a:t>
            </a:r>
            <a:endParaRPr lang="en-US" sz="1800" dirty="0">
              <a:cs typeface="Calibri"/>
            </a:endParaRPr>
          </a:p>
          <a:p>
            <a:pPr marL="0" indent="0">
              <a:buNone/>
            </a:pPr>
            <a:r>
              <a:rPr lang="en-US" sz="1400" dirty="0" err="1">
                <a:latin typeface="Courier New"/>
                <a:cs typeface="Courier New"/>
              </a:rPr>
              <a:t>mysql</a:t>
            </a:r>
            <a:r>
              <a:rPr lang="en-US" sz="1400" dirty="0">
                <a:latin typeface="Courier New"/>
                <a:cs typeface="Courier New"/>
              </a:rPr>
              <a:t>&gt; SELECT </a:t>
            </a:r>
            <a:r>
              <a:rPr lang="en-US" sz="1400" dirty="0" err="1">
                <a:latin typeface="Courier New"/>
                <a:cs typeface="Courier New"/>
              </a:rPr>
              <a:t>c.first_name</a:t>
            </a:r>
            <a:r>
              <a:rPr lang="en-US" sz="1400" dirty="0">
                <a:latin typeface="Courier New"/>
                <a:cs typeface="Courier New"/>
              </a:rPr>
              <a:t>, </a:t>
            </a:r>
            <a:r>
              <a:rPr lang="en-US" sz="1400" dirty="0" err="1">
                <a:latin typeface="Courier New"/>
                <a:cs typeface="Courier New"/>
              </a:rPr>
              <a:t>c.last_name</a:t>
            </a:r>
            <a:r>
              <a:rPr lang="en-US" sz="1400" dirty="0">
                <a:latin typeface="Courier New"/>
                <a:cs typeface="Courier New"/>
              </a:rPr>
              <a:t>, </a:t>
            </a:r>
            <a:r>
              <a:rPr lang="en-US" sz="1400" dirty="0" err="1">
                <a:latin typeface="Courier New"/>
                <a:cs typeface="Courier New"/>
              </a:rPr>
              <a:t>ct.city</a:t>
            </a:r>
            <a:br>
              <a:rPr lang="en-US" dirty="0"/>
            </a:br>
            <a:r>
              <a:rPr lang="en-US" sz="1400" dirty="0">
                <a:latin typeface="Courier New"/>
                <a:cs typeface="Courier New"/>
              </a:rPr>
              <a:t>    -&gt;    sum(</a:t>
            </a:r>
            <a:r>
              <a:rPr lang="en-US" sz="1400" dirty="0" err="1">
                <a:latin typeface="Courier New"/>
                <a:cs typeface="Courier New"/>
              </a:rPr>
              <a:t>p.amount</a:t>
            </a:r>
            <a:r>
              <a:rPr lang="en-US" sz="1400" dirty="0">
                <a:latin typeface="Courier New"/>
                <a:cs typeface="Courier New"/>
              </a:rPr>
              <a:t>) </a:t>
            </a:r>
            <a:r>
              <a:rPr lang="en-US" sz="1400" dirty="0" err="1">
                <a:latin typeface="Courier New"/>
                <a:cs typeface="Courier New"/>
              </a:rPr>
              <a:t>tot_payments</a:t>
            </a:r>
            <a:r>
              <a:rPr lang="en-US" sz="1400" dirty="0">
                <a:latin typeface="Courier New"/>
                <a:cs typeface="Courier New"/>
              </a:rPr>
              <a:t>, count(*) </a:t>
            </a:r>
            <a:r>
              <a:rPr lang="en-US" sz="1400" dirty="0" err="1">
                <a:latin typeface="Courier New"/>
                <a:cs typeface="Courier New"/>
              </a:rPr>
              <a:t>tot_rentals</a:t>
            </a:r>
            <a:br>
              <a:rPr lang="en-US" sz="1400" dirty="0">
                <a:latin typeface="Courier New"/>
                <a:cs typeface="Courier New"/>
              </a:rPr>
            </a:br>
            <a:r>
              <a:rPr lang="en-US" sz="1400" dirty="0">
                <a:latin typeface="Courier New"/>
                <a:cs typeface="Courier New"/>
              </a:rPr>
              <a:t>    -&gt; FROM payment p</a:t>
            </a:r>
            <a:br>
              <a:rPr lang="en-US" sz="1400" dirty="0">
                <a:latin typeface="Courier New"/>
                <a:cs typeface="Courier New"/>
              </a:rPr>
            </a:br>
            <a:r>
              <a:rPr lang="en-US" sz="1400" dirty="0">
                <a:latin typeface="Courier New"/>
                <a:cs typeface="Courier New"/>
              </a:rPr>
              <a:t>    -&gt;    INNER JOIN customer c</a:t>
            </a:r>
            <a:br>
              <a:rPr lang="en-US" dirty="0"/>
            </a:br>
            <a:r>
              <a:rPr lang="en-US" sz="1400" dirty="0">
                <a:latin typeface="Courier New"/>
                <a:cs typeface="Courier New"/>
              </a:rPr>
              <a:t>    -&gt;    ON </a:t>
            </a:r>
            <a:r>
              <a:rPr lang="en-US" sz="1400" dirty="0" err="1">
                <a:latin typeface="Courier New"/>
                <a:cs typeface="Courier New"/>
              </a:rPr>
              <a:t>p.cusomer_id</a:t>
            </a:r>
            <a:r>
              <a:rPr lang="en-US" sz="1400" dirty="0">
                <a:latin typeface="Courier New"/>
                <a:cs typeface="Courier New"/>
              </a:rPr>
              <a:t> = </a:t>
            </a:r>
            <a:r>
              <a:rPr lang="en-US" sz="1400" dirty="0" err="1">
                <a:latin typeface="Courier New"/>
                <a:cs typeface="Courier New"/>
              </a:rPr>
              <a:t>c.customer_id</a:t>
            </a:r>
            <a:br>
              <a:rPr lang="en-US" sz="1400" dirty="0">
                <a:latin typeface="Courier New"/>
                <a:cs typeface="Courier New"/>
              </a:rPr>
            </a:br>
            <a:r>
              <a:rPr lang="en-US" sz="1400" dirty="0">
                <a:latin typeface="Courier New"/>
                <a:cs typeface="Courier New"/>
              </a:rPr>
              <a:t>    -&gt;    INNER JOIN address a</a:t>
            </a:r>
            <a:br>
              <a:rPr lang="en-US" sz="1400" dirty="0">
                <a:latin typeface="Courier New"/>
                <a:cs typeface="Courier New"/>
              </a:rPr>
            </a:br>
            <a:r>
              <a:rPr lang="en-US" sz="1400" dirty="0">
                <a:latin typeface="Courier New"/>
                <a:cs typeface="Courier New"/>
              </a:rPr>
              <a:t>    -&gt;    ON </a:t>
            </a:r>
            <a:r>
              <a:rPr lang="en-US" sz="1400" dirty="0" err="1">
                <a:latin typeface="Courier New"/>
                <a:cs typeface="Courier New"/>
              </a:rPr>
              <a:t>c.address_id</a:t>
            </a:r>
            <a:r>
              <a:rPr lang="en-US" sz="1400" dirty="0">
                <a:latin typeface="Courier New"/>
                <a:cs typeface="Courier New"/>
              </a:rPr>
              <a:t> = </a:t>
            </a:r>
            <a:r>
              <a:rPr lang="en-US" sz="1400" dirty="0" err="1">
                <a:latin typeface="Courier New"/>
                <a:cs typeface="Courier New"/>
              </a:rPr>
              <a:t>a.address_id</a:t>
            </a:r>
            <a:br>
              <a:rPr lang="en-US" dirty="0"/>
            </a:br>
            <a:r>
              <a:rPr lang="en-US" sz="1400" dirty="0">
                <a:latin typeface="Courier New"/>
                <a:cs typeface="Courier New"/>
              </a:rPr>
              <a:t>    -&gt;    INNER JOIN city </a:t>
            </a:r>
            <a:r>
              <a:rPr lang="en-US" sz="1400" dirty="0" err="1">
                <a:latin typeface="Courier New"/>
                <a:cs typeface="Courier New"/>
              </a:rPr>
              <a:t>ct</a:t>
            </a:r>
            <a:br>
              <a:rPr lang="en-US" sz="1400" dirty="0">
                <a:latin typeface="Courier New"/>
                <a:cs typeface="Courier New"/>
              </a:rPr>
            </a:br>
            <a:r>
              <a:rPr lang="en-US" sz="1400" dirty="0">
                <a:latin typeface="Courier New"/>
                <a:cs typeface="Courier New"/>
              </a:rPr>
              <a:t>    -&gt;    ON </a:t>
            </a:r>
            <a:r>
              <a:rPr lang="en-US" sz="1400" dirty="0" err="1">
                <a:latin typeface="Courier New"/>
                <a:cs typeface="Courier New"/>
              </a:rPr>
              <a:t>a.city_id</a:t>
            </a:r>
            <a:r>
              <a:rPr lang="en-US" sz="1400" dirty="0">
                <a:latin typeface="Courier New"/>
                <a:cs typeface="Courier New"/>
              </a:rPr>
              <a:t> = </a:t>
            </a:r>
            <a:r>
              <a:rPr lang="en-US" sz="1400" dirty="0" err="1">
                <a:latin typeface="Courier New"/>
                <a:cs typeface="Courier New"/>
              </a:rPr>
              <a:t>ct.city_id</a:t>
            </a:r>
            <a:br>
              <a:rPr lang="en-US" dirty="0"/>
            </a:br>
            <a:r>
              <a:rPr lang="en-US" sz="1400" dirty="0">
                <a:latin typeface="Courier New"/>
                <a:cs typeface="Courier New"/>
              </a:rPr>
              <a:t>    -&gt; GROUP BY </a:t>
            </a:r>
            <a:r>
              <a:rPr lang="en-US" sz="1400" dirty="0" err="1">
                <a:latin typeface="Courier New"/>
                <a:cs typeface="Courier New"/>
              </a:rPr>
              <a:t>c.first_name</a:t>
            </a:r>
            <a:r>
              <a:rPr lang="en-US" sz="1400" dirty="0">
                <a:latin typeface="Courier New"/>
                <a:cs typeface="Courier New"/>
              </a:rPr>
              <a:t>, </a:t>
            </a:r>
            <a:r>
              <a:rPr lang="en-US" sz="1400" dirty="0" err="1">
                <a:latin typeface="Courier New"/>
                <a:cs typeface="Courier New"/>
              </a:rPr>
              <a:t>c.last_name</a:t>
            </a:r>
            <a:r>
              <a:rPr lang="en-US" sz="1400" dirty="0">
                <a:latin typeface="Courier New"/>
                <a:cs typeface="Courier New"/>
              </a:rPr>
              <a:t>, </a:t>
            </a:r>
            <a:r>
              <a:rPr lang="en-US" sz="1400" dirty="0" err="1">
                <a:latin typeface="Courier New"/>
                <a:cs typeface="Courier New"/>
              </a:rPr>
              <a:t>ct.city</a:t>
            </a:r>
            <a:r>
              <a:rPr lang="en-US" sz="1400" dirty="0">
                <a:latin typeface="Courier New"/>
                <a:cs typeface="Courier New"/>
              </a:rPr>
              <a:t>;</a:t>
            </a:r>
            <a:endParaRPr lang="en-US" dirty="0"/>
          </a:p>
        </p:txBody>
      </p:sp>
      <p:graphicFrame>
        <p:nvGraphicFramePr>
          <p:cNvPr id="7" name="Table 4">
            <a:extLst>
              <a:ext uri="{FF2B5EF4-FFF2-40B4-BE49-F238E27FC236}">
                <a16:creationId xmlns:a16="http://schemas.microsoft.com/office/drawing/2014/main" id="{338DC887-2FF7-409C-9AD9-EDE6D90C5C77}"/>
              </a:ext>
            </a:extLst>
          </p:cNvPr>
          <p:cNvGraphicFramePr>
            <a:graphicFrameLocks noGrp="1"/>
          </p:cNvGraphicFramePr>
          <p:nvPr>
            <p:extLst>
              <p:ext uri="{D42A27DB-BD31-4B8C-83A1-F6EECF244321}">
                <p14:modId xmlns:p14="http://schemas.microsoft.com/office/powerpoint/2010/main" val="1264442167"/>
              </p:ext>
            </p:extLst>
          </p:nvPr>
        </p:nvGraphicFramePr>
        <p:xfrm>
          <a:off x="6603470" y="2917499"/>
          <a:ext cx="5828030" cy="1798320"/>
        </p:xfrm>
        <a:graphic>
          <a:graphicData uri="http://schemas.openxmlformats.org/drawingml/2006/table">
            <a:tbl>
              <a:tblPr firstRow="1" bandRow="1">
                <a:tableStyleId>{5C22544A-7EE6-4342-B048-85BDC9FD1C3A}</a:tableStyleId>
              </a:tblPr>
              <a:tblGrid>
                <a:gridCol w="1065532">
                  <a:extLst>
                    <a:ext uri="{9D8B030D-6E8A-4147-A177-3AD203B41FA5}">
                      <a16:colId xmlns:a16="http://schemas.microsoft.com/office/drawing/2014/main" val="1958292781"/>
                    </a:ext>
                  </a:extLst>
                </a:gridCol>
                <a:gridCol w="1047750">
                  <a:extLst>
                    <a:ext uri="{9D8B030D-6E8A-4147-A177-3AD203B41FA5}">
                      <a16:colId xmlns:a16="http://schemas.microsoft.com/office/drawing/2014/main" val="3278498886"/>
                    </a:ext>
                  </a:extLst>
                </a:gridCol>
                <a:gridCol w="1333500">
                  <a:extLst>
                    <a:ext uri="{9D8B030D-6E8A-4147-A177-3AD203B41FA5}">
                      <a16:colId xmlns:a16="http://schemas.microsoft.com/office/drawing/2014/main" val="45161180"/>
                    </a:ext>
                  </a:extLst>
                </a:gridCol>
                <a:gridCol w="1238248">
                  <a:extLst>
                    <a:ext uri="{9D8B030D-6E8A-4147-A177-3AD203B41FA5}">
                      <a16:colId xmlns:a16="http://schemas.microsoft.com/office/drawing/2014/main" val="3678153752"/>
                    </a:ext>
                  </a:extLst>
                </a:gridCol>
                <a:gridCol w="1143000">
                  <a:extLst>
                    <a:ext uri="{9D8B030D-6E8A-4147-A177-3AD203B41FA5}">
                      <a16:colId xmlns:a16="http://schemas.microsoft.com/office/drawing/2014/main" val="3241623385"/>
                    </a:ext>
                  </a:extLst>
                </a:gridCol>
              </a:tblGrid>
              <a:tr h="277601">
                <a:tc>
                  <a:txBody>
                    <a:bodyPr/>
                    <a:lstStyle/>
                    <a:p>
                      <a:r>
                        <a:rPr lang="en-US" sz="1400" err="1"/>
                        <a:t>first_name</a:t>
                      </a:r>
                    </a:p>
                  </a:txBody>
                  <a:tcPr/>
                </a:tc>
                <a:tc>
                  <a:txBody>
                    <a:bodyPr/>
                    <a:lstStyle/>
                    <a:p>
                      <a:pPr lvl="0">
                        <a:buNone/>
                      </a:pPr>
                      <a:r>
                        <a:rPr lang="en-US" sz="1400" err="1"/>
                        <a:t>last_name</a:t>
                      </a:r>
                    </a:p>
                  </a:txBody>
                  <a:tcPr/>
                </a:tc>
                <a:tc>
                  <a:txBody>
                    <a:bodyPr/>
                    <a:lstStyle/>
                    <a:p>
                      <a:pPr lvl="0">
                        <a:buNone/>
                      </a:pPr>
                      <a:r>
                        <a:rPr lang="en-US" sz="1400"/>
                        <a:t>city</a:t>
                      </a:r>
                    </a:p>
                  </a:txBody>
                  <a:tcPr/>
                </a:tc>
                <a:tc>
                  <a:txBody>
                    <a:bodyPr/>
                    <a:lstStyle/>
                    <a:p>
                      <a:pPr lvl="0">
                        <a:buNone/>
                      </a:pPr>
                      <a:r>
                        <a:rPr lang="en-US" sz="1400" err="1"/>
                        <a:t>tot_payments</a:t>
                      </a:r>
                    </a:p>
                  </a:txBody>
                  <a:tcPr/>
                </a:tc>
                <a:tc>
                  <a:txBody>
                    <a:bodyPr/>
                    <a:lstStyle/>
                    <a:p>
                      <a:pPr lvl="0">
                        <a:buNone/>
                      </a:pPr>
                      <a:r>
                        <a:rPr lang="en-US" sz="1400" err="1"/>
                        <a:t>tot_rentals</a:t>
                      </a:r>
                    </a:p>
                  </a:txBody>
                  <a:tcPr/>
                </a:tc>
                <a:extLst>
                  <a:ext uri="{0D108BD9-81ED-4DB2-BD59-A6C34878D82A}">
                    <a16:rowId xmlns:a16="http://schemas.microsoft.com/office/drawing/2014/main" val="997296255"/>
                  </a:ext>
                </a:extLst>
              </a:tr>
              <a:tr h="277601">
                <a:tc>
                  <a:txBody>
                    <a:bodyPr/>
                    <a:lstStyle/>
                    <a:p>
                      <a:pPr lvl="0" algn="l">
                        <a:buNone/>
                      </a:pPr>
                      <a:r>
                        <a:rPr lang="en-US" sz="1400"/>
                        <a:t>Mary</a:t>
                      </a:r>
                    </a:p>
                  </a:txBody>
                  <a:tcPr/>
                </a:tc>
                <a:tc>
                  <a:txBody>
                    <a:bodyPr/>
                    <a:lstStyle/>
                    <a:p>
                      <a:pPr lvl="0" algn="l">
                        <a:buNone/>
                      </a:pPr>
                      <a:r>
                        <a:rPr lang="en-US" sz="1400"/>
                        <a:t>Smith</a:t>
                      </a:r>
                    </a:p>
                  </a:txBody>
                  <a:tcPr/>
                </a:tc>
                <a:tc>
                  <a:txBody>
                    <a:bodyPr/>
                    <a:lstStyle/>
                    <a:p>
                      <a:pPr lvl="0" algn="l">
                        <a:buNone/>
                      </a:pPr>
                      <a:r>
                        <a:rPr lang="en-US" sz="1400"/>
                        <a:t>Sasebo</a:t>
                      </a:r>
                    </a:p>
                  </a:txBody>
                  <a:tcPr/>
                </a:tc>
                <a:tc>
                  <a:txBody>
                    <a:bodyPr/>
                    <a:lstStyle/>
                    <a:p>
                      <a:pPr lvl="0" algn="r">
                        <a:buNone/>
                      </a:pPr>
                      <a:r>
                        <a:rPr lang="en-US" sz="1400"/>
                        <a:t>118.68</a:t>
                      </a:r>
                    </a:p>
                  </a:txBody>
                  <a:tcPr/>
                </a:tc>
                <a:tc>
                  <a:txBody>
                    <a:bodyPr/>
                    <a:lstStyle/>
                    <a:p>
                      <a:pPr lvl="0" algn="r">
                        <a:buNone/>
                      </a:pPr>
                      <a:r>
                        <a:rPr lang="en-US" sz="1400"/>
                        <a:t>32</a:t>
                      </a:r>
                    </a:p>
                  </a:txBody>
                  <a:tcPr/>
                </a:tc>
                <a:extLst>
                  <a:ext uri="{0D108BD9-81ED-4DB2-BD59-A6C34878D82A}">
                    <a16:rowId xmlns:a16="http://schemas.microsoft.com/office/drawing/2014/main" val="3634897168"/>
                  </a:ext>
                </a:extLst>
              </a:tr>
              <a:tr h="277601">
                <a:tc>
                  <a:txBody>
                    <a:bodyPr/>
                    <a:lstStyle/>
                    <a:p>
                      <a:pPr lvl="0" algn="l">
                        <a:buNone/>
                      </a:pPr>
                      <a:r>
                        <a:rPr lang="en-US" sz="1400"/>
                        <a:t>Patricia</a:t>
                      </a:r>
                    </a:p>
                  </a:txBody>
                  <a:tcPr/>
                </a:tc>
                <a:tc>
                  <a:txBody>
                    <a:bodyPr/>
                    <a:lstStyle/>
                    <a:p>
                      <a:pPr lvl="0" algn="l">
                        <a:buNone/>
                      </a:pPr>
                      <a:r>
                        <a:rPr lang="en-US" sz="1400"/>
                        <a:t>Johnson</a:t>
                      </a:r>
                    </a:p>
                  </a:txBody>
                  <a:tcPr/>
                </a:tc>
                <a:tc>
                  <a:txBody>
                    <a:bodyPr/>
                    <a:lstStyle/>
                    <a:p>
                      <a:pPr lvl="0" algn="l">
                        <a:buNone/>
                      </a:pPr>
                      <a:r>
                        <a:rPr lang="en-US" sz="1400"/>
                        <a:t>San Bernadino</a:t>
                      </a:r>
                    </a:p>
                  </a:txBody>
                  <a:tcPr/>
                </a:tc>
                <a:tc>
                  <a:txBody>
                    <a:bodyPr/>
                    <a:lstStyle/>
                    <a:p>
                      <a:pPr lvl="0" algn="r">
                        <a:buNone/>
                      </a:pPr>
                      <a:r>
                        <a:rPr lang="en-US" sz="1400"/>
                        <a:t>128.73</a:t>
                      </a:r>
                    </a:p>
                  </a:txBody>
                  <a:tcPr/>
                </a:tc>
                <a:tc>
                  <a:txBody>
                    <a:bodyPr/>
                    <a:lstStyle/>
                    <a:p>
                      <a:pPr lvl="0" algn="r">
                        <a:buNone/>
                      </a:pPr>
                      <a:r>
                        <a:rPr lang="en-US" sz="1400"/>
                        <a:t>27</a:t>
                      </a:r>
                    </a:p>
                  </a:txBody>
                  <a:tcPr/>
                </a:tc>
                <a:extLst>
                  <a:ext uri="{0D108BD9-81ED-4DB2-BD59-A6C34878D82A}">
                    <a16:rowId xmlns:a16="http://schemas.microsoft.com/office/drawing/2014/main" val="2243633178"/>
                  </a:ext>
                </a:extLst>
              </a:tr>
              <a:tr h="277601">
                <a:tc>
                  <a:txBody>
                    <a:bodyPr/>
                    <a:lstStyle/>
                    <a:p>
                      <a:pPr lvl="0" algn="l">
                        <a:buNone/>
                      </a:pPr>
                      <a:r>
                        <a:rPr lang="en-US" sz="1400" b="1"/>
                        <a:t>...</a:t>
                      </a:r>
                    </a:p>
                  </a:txBody>
                  <a:tcPr/>
                </a:tc>
                <a:tc>
                  <a:txBody>
                    <a:bodyPr/>
                    <a:lstStyle/>
                    <a:p>
                      <a:pPr lvl="0" algn="l">
                        <a:buNone/>
                      </a:pPr>
                      <a:endParaRPr lang="en-US" sz="1400"/>
                    </a:p>
                  </a:txBody>
                  <a:tcPr/>
                </a:tc>
                <a:tc>
                  <a:txBody>
                    <a:bodyPr/>
                    <a:lstStyle/>
                    <a:p>
                      <a:pPr lvl="0" algn="l">
                        <a:buNone/>
                      </a:pPr>
                      <a:endParaRPr lang="en-US" sz="1400"/>
                    </a:p>
                  </a:txBody>
                  <a:tcPr/>
                </a:tc>
                <a:tc>
                  <a:txBody>
                    <a:bodyPr/>
                    <a:lstStyle/>
                    <a:p>
                      <a:pPr lvl="0" algn="r">
                        <a:buNone/>
                      </a:pPr>
                      <a:endParaRPr lang="en-US" sz="1400"/>
                    </a:p>
                  </a:txBody>
                  <a:tcPr/>
                </a:tc>
                <a:tc>
                  <a:txBody>
                    <a:bodyPr/>
                    <a:lstStyle/>
                    <a:p>
                      <a:pPr lvl="0" algn="r">
                        <a:buNone/>
                      </a:pPr>
                      <a:endParaRPr lang="en-US" sz="1400"/>
                    </a:p>
                  </a:txBody>
                  <a:tcPr/>
                </a:tc>
                <a:extLst>
                  <a:ext uri="{0D108BD9-81ED-4DB2-BD59-A6C34878D82A}">
                    <a16:rowId xmlns:a16="http://schemas.microsoft.com/office/drawing/2014/main" val="2136380240"/>
                  </a:ext>
                </a:extLst>
              </a:tr>
              <a:tr h="277601">
                <a:tc>
                  <a:txBody>
                    <a:bodyPr/>
                    <a:lstStyle/>
                    <a:p>
                      <a:pPr lvl="0" algn="l">
                        <a:buNone/>
                      </a:pPr>
                      <a:r>
                        <a:rPr lang="en-US" sz="1400"/>
                        <a:t>Linda</a:t>
                      </a:r>
                    </a:p>
                  </a:txBody>
                  <a:tcPr/>
                </a:tc>
                <a:tc>
                  <a:txBody>
                    <a:bodyPr/>
                    <a:lstStyle/>
                    <a:p>
                      <a:pPr lvl="0" algn="l">
                        <a:buNone/>
                      </a:pPr>
                      <a:r>
                        <a:rPr lang="en-US" sz="1400"/>
                        <a:t>Williams</a:t>
                      </a:r>
                    </a:p>
                  </a:txBody>
                  <a:tcPr/>
                </a:tc>
                <a:tc>
                  <a:txBody>
                    <a:bodyPr/>
                    <a:lstStyle/>
                    <a:p>
                      <a:pPr lvl="0" algn="l">
                        <a:buNone/>
                      </a:pPr>
                      <a:r>
                        <a:rPr lang="en-US" sz="1400" err="1"/>
                        <a:t>Athenai</a:t>
                      </a:r>
                    </a:p>
                  </a:txBody>
                  <a:tcPr/>
                </a:tc>
                <a:tc>
                  <a:txBody>
                    <a:bodyPr/>
                    <a:lstStyle/>
                    <a:p>
                      <a:pPr lvl="0" algn="r">
                        <a:buNone/>
                      </a:pPr>
                      <a:r>
                        <a:rPr lang="en-US" sz="1400"/>
                        <a:t>135.74</a:t>
                      </a:r>
                    </a:p>
                  </a:txBody>
                  <a:tcPr/>
                </a:tc>
                <a:tc>
                  <a:txBody>
                    <a:bodyPr/>
                    <a:lstStyle/>
                    <a:p>
                      <a:pPr lvl="0" algn="r">
                        <a:buNone/>
                      </a:pPr>
                      <a:r>
                        <a:rPr lang="en-US" sz="1400"/>
                        <a:t>26</a:t>
                      </a:r>
                    </a:p>
                  </a:txBody>
                  <a:tcPr/>
                </a:tc>
                <a:extLst>
                  <a:ext uri="{0D108BD9-81ED-4DB2-BD59-A6C34878D82A}">
                    <a16:rowId xmlns:a16="http://schemas.microsoft.com/office/drawing/2014/main" val="395897551"/>
                  </a:ext>
                </a:extLst>
              </a:tr>
              <a:tr h="262991">
                <a:tc gridSpan="2">
                  <a:txBody>
                    <a:bodyPr/>
                    <a:lstStyle/>
                    <a:p>
                      <a:pPr lvl="0" algn="l">
                        <a:buNone/>
                      </a:pPr>
                      <a:r>
                        <a:rPr lang="en-US" sz="1200"/>
                        <a:t>599 rows in set (0.06 sec)</a:t>
                      </a:r>
                    </a:p>
                  </a:txBody>
                  <a:tcPr>
                    <a:solidFill>
                      <a:schemeClr val="bg1"/>
                    </a:solidFill>
                  </a:tcPr>
                </a:tc>
                <a:tc hMerge="1">
                  <a:txBody>
                    <a:bodyPr/>
                    <a:lstStyle/>
                    <a:p>
                      <a:endParaRPr lang="en-US"/>
                    </a:p>
                  </a:txBody>
                  <a:tcPr>
                    <a:solidFill>
                      <a:schemeClr val="bg1"/>
                    </a:solidFill>
                  </a:tcPr>
                </a:tc>
                <a:tc>
                  <a:txBody>
                    <a:bodyPr/>
                    <a:lstStyle/>
                    <a:p>
                      <a:pPr lvl="0" algn="l">
                        <a:buNone/>
                      </a:pPr>
                      <a:endParaRPr lang="en-US" sz="1200"/>
                    </a:p>
                  </a:txBody>
                  <a:tcPr>
                    <a:solidFill>
                      <a:schemeClr val="bg1"/>
                    </a:solidFill>
                  </a:tcPr>
                </a:tc>
                <a:tc>
                  <a:txBody>
                    <a:bodyPr/>
                    <a:lstStyle/>
                    <a:p>
                      <a:pPr lvl="0">
                        <a:buNone/>
                      </a:pPr>
                      <a:endParaRPr lang="en-US" sz="1200"/>
                    </a:p>
                  </a:txBody>
                  <a:tcPr>
                    <a:solidFill>
                      <a:schemeClr val="bg1"/>
                    </a:solidFill>
                  </a:tcPr>
                </a:tc>
                <a:tc>
                  <a:txBody>
                    <a:bodyPr/>
                    <a:lstStyle/>
                    <a:p>
                      <a:pPr lvl="0">
                        <a:buNone/>
                      </a:pPr>
                      <a:endParaRPr lang="en-US" sz="1200" dirty="0"/>
                    </a:p>
                  </a:txBody>
                  <a:tcPr>
                    <a:solidFill>
                      <a:schemeClr val="bg1"/>
                    </a:solidFill>
                  </a:tcPr>
                </a:tc>
                <a:extLst>
                  <a:ext uri="{0D108BD9-81ED-4DB2-BD59-A6C34878D82A}">
                    <a16:rowId xmlns:a16="http://schemas.microsoft.com/office/drawing/2014/main" val="1960223313"/>
                  </a:ext>
                </a:extLst>
              </a:tr>
            </a:tbl>
          </a:graphicData>
        </a:graphic>
      </p:graphicFrame>
    </p:spTree>
    <p:extLst>
      <p:ext uri="{BB962C8B-B14F-4D97-AF65-F5344CB8AC3E}">
        <p14:creationId xmlns:p14="http://schemas.microsoft.com/office/powerpoint/2010/main" val="2301695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3B77-6028-44DC-A59C-17343ECC524B}"/>
              </a:ext>
            </a:extLst>
          </p:cNvPr>
          <p:cNvSpPr>
            <a:spLocks noGrp="1"/>
          </p:cNvSpPr>
          <p:nvPr>
            <p:ph type="title"/>
          </p:nvPr>
        </p:nvSpPr>
        <p:spPr/>
        <p:txBody>
          <a:bodyPr/>
          <a:lstStyle/>
          <a:p>
            <a:r>
              <a:rPr lang="en-US">
                <a:latin typeface="Calibri"/>
                <a:cs typeface="Calibri"/>
              </a:rPr>
              <a:t>Task-oriented Subqueries Explained</a:t>
            </a:r>
            <a:endParaRPr lang="en-US">
              <a:latin typeface="Courier New"/>
              <a:cs typeface="Courier New"/>
            </a:endParaRPr>
          </a:p>
        </p:txBody>
      </p:sp>
      <p:sp>
        <p:nvSpPr>
          <p:cNvPr id="3" name="Content Placeholder 2">
            <a:extLst>
              <a:ext uri="{FF2B5EF4-FFF2-40B4-BE49-F238E27FC236}">
                <a16:creationId xmlns:a16="http://schemas.microsoft.com/office/drawing/2014/main" id="{D9F9FF9E-010C-4344-BEE1-34958513C821}"/>
              </a:ext>
            </a:extLst>
          </p:cNvPr>
          <p:cNvSpPr>
            <a:spLocks noGrp="1"/>
          </p:cNvSpPr>
          <p:nvPr>
            <p:ph idx="1"/>
          </p:nvPr>
        </p:nvSpPr>
        <p:spPr>
          <a:xfrm>
            <a:off x="838200" y="1432519"/>
            <a:ext cx="6101752" cy="4768281"/>
          </a:xfrm>
        </p:spPr>
        <p:txBody>
          <a:bodyPr vert="horz" lIns="91440" tIns="45720" rIns="91440" bIns="45720" rtlCol="0" anchor="t">
            <a:normAutofit/>
          </a:bodyPr>
          <a:lstStyle/>
          <a:p>
            <a:pPr marL="0" indent="0">
              <a:buNone/>
            </a:pPr>
            <a:r>
              <a:rPr lang="en-US" sz="1800" dirty="0"/>
              <a:t>The</a:t>
            </a:r>
            <a:r>
              <a:rPr lang="en-US" sz="1800" dirty="0">
                <a:latin typeface="Calibri"/>
                <a:cs typeface="Calibri"/>
              </a:rPr>
              <a:t> </a:t>
            </a:r>
            <a:r>
              <a:rPr lang="en-US" sz="1800" dirty="0">
                <a:latin typeface="Courier New"/>
                <a:cs typeface="Calibri"/>
              </a:rPr>
              <a:t>customer</a:t>
            </a:r>
            <a:r>
              <a:rPr lang="en-US" sz="1800" dirty="0">
                <a:latin typeface="Calibri"/>
                <a:cs typeface="Calibri"/>
              </a:rPr>
              <a:t>, </a:t>
            </a:r>
            <a:r>
              <a:rPr lang="en-US" sz="1800" dirty="0">
                <a:latin typeface="Courier New"/>
                <a:cs typeface="Calibri"/>
              </a:rPr>
              <a:t>address</a:t>
            </a:r>
            <a:r>
              <a:rPr lang="en-US" sz="1800" dirty="0">
                <a:latin typeface="Calibri"/>
                <a:cs typeface="Calibri"/>
              </a:rPr>
              <a:t>, and </a:t>
            </a:r>
            <a:r>
              <a:rPr lang="en-US" sz="1800" dirty="0">
                <a:latin typeface="Courier New"/>
                <a:cs typeface="Calibri"/>
              </a:rPr>
              <a:t>city</a:t>
            </a:r>
            <a:r>
              <a:rPr lang="en-US" sz="1800" dirty="0">
                <a:latin typeface="Calibri"/>
                <a:cs typeface="Calibri"/>
              </a:rPr>
              <a:t> tables were only needed for display, while the </a:t>
            </a:r>
            <a:r>
              <a:rPr lang="en-US" sz="1800" dirty="0" err="1">
                <a:latin typeface="Courier New"/>
                <a:cs typeface="Calibri"/>
              </a:rPr>
              <a:t>customer_id</a:t>
            </a:r>
            <a:r>
              <a:rPr lang="en-US" sz="1800" dirty="0">
                <a:latin typeface="Calibri"/>
                <a:cs typeface="Calibri"/>
              </a:rPr>
              <a:t> and </a:t>
            </a:r>
            <a:r>
              <a:rPr lang="en-US" sz="1800" dirty="0">
                <a:latin typeface="Courier New"/>
                <a:cs typeface="Calibri"/>
              </a:rPr>
              <a:t>amount</a:t>
            </a:r>
            <a:r>
              <a:rPr lang="en-US" sz="1800" dirty="0">
                <a:latin typeface="Calibri"/>
                <a:cs typeface="Calibri"/>
              </a:rPr>
              <a:t> were the parts necessary to generate the groupings.  Because of that, it's possible to separate the task of generating groups into a subquery, then join </a:t>
            </a:r>
            <a:r>
              <a:rPr lang="en-US" sz="1800" dirty="0" err="1">
                <a:latin typeface="Calibri"/>
                <a:cs typeface="Calibri"/>
              </a:rPr>
              <a:t>ahe</a:t>
            </a:r>
            <a:r>
              <a:rPr lang="en-US" sz="1800" dirty="0">
                <a:latin typeface="Calibri"/>
                <a:cs typeface="Calibri"/>
              </a:rPr>
              <a:t> other three tables to the working table to get the same result.  Here's the grouping subquery:</a:t>
            </a:r>
            <a:endParaRPr lang="en-US" sz="1800" dirty="0">
              <a:cs typeface="Calibri"/>
            </a:endParaRPr>
          </a:p>
          <a:p>
            <a:pPr marL="0" indent="0">
              <a:buNone/>
            </a:pPr>
            <a:endParaRPr lang="en-US" sz="1400" dirty="0">
              <a:latin typeface="Courier New"/>
              <a:cs typeface="Courier New"/>
            </a:endParaRPr>
          </a:p>
          <a:p>
            <a:pPr marL="0" indent="0">
              <a:buNone/>
            </a:pPr>
            <a:r>
              <a:rPr lang="en-US" sz="1400" dirty="0" err="1">
                <a:latin typeface="Courier New"/>
                <a:cs typeface="Courier New"/>
              </a:rPr>
              <a:t>mysql</a:t>
            </a:r>
            <a:r>
              <a:rPr lang="en-US" sz="1400" dirty="0">
                <a:latin typeface="Courier New"/>
                <a:cs typeface="Courier New"/>
              </a:rPr>
              <a:t>&gt; SELECT </a:t>
            </a:r>
            <a:r>
              <a:rPr lang="en-US" sz="1400" dirty="0" err="1">
                <a:latin typeface="Courier New"/>
                <a:cs typeface="Courier New"/>
              </a:rPr>
              <a:t>customer_id</a:t>
            </a:r>
            <a:r>
              <a:rPr lang="en-US" sz="1400" dirty="0">
                <a:latin typeface="Courier New"/>
                <a:cs typeface="Courier New"/>
              </a:rPr>
              <a:t>,</a:t>
            </a:r>
            <a:br>
              <a:rPr lang="en-US" sz="1400" dirty="0">
                <a:latin typeface="Courier New"/>
                <a:cs typeface="Courier New"/>
              </a:rPr>
            </a:br>
            <a:r>
              <a:rPr lang="en-US" sz="1400" dirty="0">
                <a:latin typeface="Courier New"/>
                <a:cs typeface="Courier New"/>
              </a:rPr>
              <a:t>    -&gt; count(*) </a:t>
            </a:r>
            <a:r>
              <a:rPr lang="en-US" sz="1400" dirty="0" err="1">
                <a:latin typeface="Courier New"/>
                <a:cs typeface="Courier New"/>
              </a:rPr>
              <a:t>tot_rentals</a:t>
            </a:r>
            <a:r>
              <a:rPr lang="en-US" sz="1400" dirty="0">
                <a:latin typeface="Courier New"/>
                <a:cs typeface="Courier New"/>
              </a:rPr>
              <a:t>, sum(amount) </a:t>
            </a:r>
            <a:r>
              <a:rPr lang="en-US" sz="1400" dirty="0" err="1">
                <a:latin typeface="Courier New"/>
                <a:cs typeface="Courier New"/>
              </a:rPr>
              <a:t>tot_payments</a:t>
            </a:r>
            <a:br>
              <a:rPr lang="en-US" sz="1400" dirty="0">
                <a:latin typeface="Courier New"/>
                <a:cs typeface="Courier New"/>
              </a:rPr>
            </a:br>
            <a:r>
              <a:rPr lang="en-US" sz="1400" dirty="0">
                <a:latin typeface="Courier New"/>
                <a:cs typeface="Courier New"/>
              </a:rPr>
              <a:t>    -&gt; FROM payment</a:t>
            </a:r>
            <a:br>
              <a:rPr lang="en-US" sz="1400" dirty="0">
                <a:latin typeface="Courier New"/>
                <a:cs typeface="Courier New"/>
              </a:rPr>
            </a:br>
            <a:r>
              <a:rPr lang="en-US" sz="1400" dirty="0">
                <a:latin typeface="Courier New"/>
                <a:cs typeface="Courier New"/>
              </a:rPr>
              <a:t>    -&gt; GROUP BY </a:t>
            </a:r>
            <a:r>
              <a:rPr lang="en-US" sz="1400" dirty="0" err="1">
                <a:latin typeface="Courier New"/>
                <a:cs typeface="Courier New"/>
              </a:rPr>
              <a:t>customer_id</a:t>
            </a:r>
            <a:r>
              <a:rPr lang="en-US" sz="1400" dirty="0">
                <a:latin typeface="Courier New"/>
                <a:cs typeface="Courier New"/>
              </a:rPr>
              <a:t>;</a:t>
            </a:r>
            <a:endParaRPr lang="en-US" dirty="0"/>
          </a:p>
          <a:p>
            <a:pPr marL="0" indent="0">
              <a:buNone/>
            </a:pPr>
            <a:endParaRPr lang="en-US" sz="1400" dirty="0">
              <a:latin typeface="Courier New"/>
              <a:ea typeface="+mn-lt"/>
              <a:cs typeface="Courier New"/>
            </a:endParaRPr>
          </a:p>
          <a:p>
            <a:pPr marL="0" indent="0">
              <a:buNone/>
            </a:pPr>
            <a:r>
              <a:rPr lang="en-US" sz="1800" dirty="0">
                <a:ea typeface="+mn-lt"/>
                <a:cs typeface="+mn-lt"/>
              </a:rPr>
              <a:t>This is the "working" part of the query.  The other tables just add meaningful information that can be connected to the customer id.  Let's expand this query to join this data set to the other three tables.</a:t>
            </a:r>
            <a:endParaRPr lang="en-US" sz="1800" dirty="0"/>
          </a:p>
        </p:txBody>
      </p:sp>
      <p:graphicFrame>
        <p:nvGraphicFramePr>
          <p:cNvPr id="7" name="Table 4">
            <a:extLst>
              <a:ext uri="{FF2B5EF4-FFF2-40B4-BE49-F238E27FC236}">
                <a16:creationId xmlns:a16="http://schemas.microsoft.com/office/drawing/2014/main" id="{338DC887-2FF7-409C-9AD9-EDE6D90C5C77}"/>
              </a:ext>
            </a:extLst>
          </p:cNvPr>
          <p:cNvGraphicFramePr>
            <a:graphicFrameLocks noGrp="1"/>
          </p:cNvGraphicFramePr>
          <p:nvPr>
            <p:extLst>
              <p:ext uri="{D42A27DB-BD31-4B8C-83A1-F6EECF244321}">
                <p14:modId xmlns:p14="http://schemas.microsoft.com/office/powerpoint/2010/main" val="136899945"/>
              </p:ext>
            </p:extLst>
          </p:nvPr>
        </p:nvGraphicFramePr>
        <p:xfrm>
          <a:off x="7332453" y="2300378"/>
          <a:ext cx="3700921" cy="1798320"/>
        </p:xfrm>
        <a:graphic>
          <a:graphicData uri="http://schemas.openxmlformats.org/drawingml/2006/table">
            <a:tbl>
              <a:tblPr firstRow="1" bandRow="1">
                <a:tableStyleId>{5C22544A-7EE6-4342-B048-85BDC9FD1C3A}</a:tableStyleId>
              </a:tblPr>
              <a:tblGrid>
                <a:gridCol w="1144096">
                  <a:extLst>
                    <a:ext uri="{9D8B030D-6E8A-4147-A177-3AD203B41FA5}">
                      <a16:colId xmlns:a16="http://schemas.microsoft.com/office/drawing/2014/main" val="1958292781"/>
                    </a:ext>
                  </a:extLst>
                </a:gridCol>
                <a:gridCol w="1125003">
                  <a:extLst>
                    <a:ext uri="{9D8B030D-6E8A-4147-A177-3AD203B41FA5}">
                      <a16:colId xmlns:a16="http://schemas.microsoft.com/office/drawing/2014/main" val="3278498886"/>
                    </a:ext>
                  </a:extLst>
                </a:gridCol>
                <a:gridCol w="1431822">
                  <a:extLst>
                    <a:ext uri="{9D8B030D-6E8A-4147-A177-3AD203B41FA5}">
                      <a16:colId xmlns:a16="http://schemas.microsoft.com/office/drawing/2014/main" val="45161180"/>
                    </a:ext>
                  </a:extLst>
                </a:gridCol>
              </a:tblGrid>
              <a:tr h="277601">
                <a:tc>
                  <a:txBody>
                    <a:bodyPr/>
                    <a:lstStyle/>
                    <a:p>
                      <a:r>
                        <a:rPr lang="en-US" sz="1400" err="1"/>
                        <a:t>customer_id</a:t>
                      </a:r>
                    </a:p>
                  </a:txBody>
                  <a:tcPr/>
                </a:tc>
                <a:tc>
                  <a:txBody>
                    <a:bodyPr/>
                    <a:lstStyle/>
                    <a:p>
                      <a:pPr lvl="0">
                        <a:buNone/>
                      </a:pPr>
                      <a:r>
                        <a:rPr lang="en-US" sz="1400" err="1"/>
                        <a:t>tot_rentals</a:t>
                      </a:r>
                    </a:p>
                  </a:txBody>
                  <a:tcPr/>
                </a:tc>
                <a:tc>
                  <a:txBody>
                    <a:bodyPr/>
                    <a:lstStyle/>
                    <a:p>
                      <a:pPr lvl="0">
                        <a:buNone/>
                      </a:pPr>
                      <a:r>
                        <a:rPr lang="en-US" sz="1400" err="1"/>
                        <a:t>tot_payments</a:t>
                      </a:r>
                    </a:p>
                  </a:txBody>
                  <a:tcPr/>
                </a:tc>
                <a:extLst>
                  <a:ext uri="{0D108BD9-81ED-4DB2-BD59-A6C34878D82A}">
                    <a16:rowId xmlns:a16="http://schemas.microsoft.com/office/drawing/2014/main" val="997296255"/>
                  </a:ext>
                </a:extLst>
              </a:tr>
              <a:tr h="277601">
                <a:tc>
                  <a:txBody>
                    <a:bodyPr/>
                    <a:lstStyle/>
                    <a:p>
                      <a:pPr lvl="0" algn="l">
                        <a:buNone/>
                      </a:pPr>
                      <a:r>
                        <a:rPr lang="en-US" sz="1400"/>
                        <a:t>1</a:t>
                      </a:r>
                    </a:p>
                  </a:txBody>
                  <a:tcPr/>
                </a:tc>
                <a:tc>
                  <a:txBody>
                    <a:bodyPr/>
                    <a:lstStyle/>
                    <a:p>
                      <a:pPr lvl="0" algn="r">
                        <a:buNone/>
                      </a:pPr>
                      <a:r>
                        <a:rPr lang="en-US" sz="1400"/>
                        <a:t>32</a:t>
                      </a:r>
                    </a:p>
                  </a:txBody>
                  <a:tcPr/>
                </a:tc>
                <a:tc>
                  <a:txBody>
                    <a:bodyPr/>
                    <a:lstStyle/>
                    <a:p>
                      <a:pPr lvl="0" algn="r">
                        <a:buNone/>
                      </a:pPr>
                      <a:r>
                        <a:rPr lang="en-US" sz="1400"/>
                        <a:t>118.68</a:t>
                      </a:r>
                    </a:p>
                  </a:txBody>
                  <a:tcPr/>
                </a:tc>
                <a:extLst>
                  <a:ext uri="{0D108BD9-81ED-4DB2-BD59-A6C34878D82A}">
                    <a16:rowId xmlns:a16="http://schemas.microsoft.com/office/drawing/2014/main" val="3634897168"/>
                  </a:ext>
                </a:extLst>
              </a:tr>
              <a:tr h="277601">
                <a:tc>
                  <a:txBody>
                    <a:bodyPr/>
                    <a:lstStyle/>
                    <a:p>
                      <a:pPr lvl="0" algn="l">
                        <a:buNone/>
                      </a:pPr>
                      <a:r>
                        <a:rPr lang="en-US" sz="1400"/>
                        <a:t>2</a:t>
                      </a:r>
                    </a:p>
                  </a:txBody>
                  <a:tcPr/>
                </a:tc>
                <a:tc>
                  <a:txBody>
                    <a:bodyPr/>
                    <a:lstStyle/>
                    <a:p>
                      <a:pPr lvl="0" algn="r">
                        <a:buNone/>
                      </a:pPr>
                      <a:r>
                        <a:rPr lang="en-US" sz="1400"/>
                        <a:t>27</a:t>
                      </a:r>
                    </a:p>
                  </a:txBody>
                  <a:tcPr/>
                </a:tc>
                <a:tc>
                  <a:txBody>
                    <a:bodyPr/>
                    <a:lstStyle/>
                    <a:p>
                      <a:pPr lvl="0" algn="r">
                        <a:buNone/>
                      </a:pPr>
                      <a:r>
                        <a:rPr lang="en-US" sz="1400"/>
                        <a:t>128.73</a:t>
                      </a:r>
                    </a:p>
                  </a:txBody>
                  <a:tcPr/>
                </a:tc>
                <a:extLst>
                  <a:ext uri="{0D108BD9-81ED-4DB2-BD59-A6C34878D82A}">
                    <a16:rowId xmlns:a16="http://schemas.microsoft.com/office/drawing/2014/main" val="2243633178"/>
                  </a:ext>
                </a:extLst>
              </a:tr>
              <a:tr h="301625">
                <a:tc>
                  <a:txBody>
                    <a:bodyPr/>
                    <a:lstStyle/>
                    <a:p>
                      <a:pPr lvl="0" algn="l">
                        <a:buNone/>
                      </a:pPr>
                      <a:r>
                        <a:rPr lang="en-US" sz="1400" b="1"/>
                        <a:t>...</a:t>
                      </a:r>
                    </a:p>
                  </a:txBody>
                  <a:tcPr/>
                </a:tc>
                <a:tc>
                  <a:txBody>
                    <a:bodyPr/>
                    <a:lstStyle/>
                    <a:p>
                      <a:pPr lvl="0" algn="r">
                        <a:buNone/>
                      </a:pPr>
                      <a:endParaRPr lang="en-US" sz="1400"/>
                    </a:p>
                  </a:txBody>
                  <a:tcPr/>
                </a:tc>
                <a:tc>
                  <a:txBody>
                    <a:bodyPr/>
                    <a:lstStyle/>
                    <a:p>
                      <a:pPr lvl="0" algn="r">
                        <a:buNone/>
                      </a:pPr>
                      <a:endParaRPr lang="en-US" sz="1400"/>
                    </a:p>
                  </a:txBody>
                  <a:tcPr/>
                </a:tc>
                <a:extLst>
                  <a:ext uri="{0D108BD9-81ED-4DB2-BD59-A6C34878D82A}">
                    <a16:rowId xmlns:a16="http://schemas.microsoft.com/office/drawing/2014/main" val="2136380240"/>
                  </a:ext>
                </a:extLst>
              </a:tr>
              <a:tr h="277601">
                <a:tc>
                  <a:txBody>
                    <a:bodyPr/>
                    <a:lstStyle/>
                    <a:p>
                      <a:pPr lvl="0" algn="l">
                        <a:buNone/>
                      </a:pPr>
                      <a:r>
                        <a:rPr lang="en-US" sz="1400"/>
                        <a:t>599</a:t>
                      </a:r>
                    </a:p>
                  </a:txBody>
                  <a:tcPr/>
                </a:tc>
                <a:tc>
                  <a:txBody>
                    <a:bodyPr/>
                    <a:lstStyle/>
                    <a:p>
                      <a:pPr lvl="0" algn="r">
                        <a:buNone/>
                      </a:pPr>
                      <a:r>
                        <a:rPr lang="en-US" sz="1400"/>
                        <a:t>19</a:t>
                      </a:r>
                    </a:p>
                  </a:txBody>
                  <a:tcPr/>
                </a:tc>
                <a:tc>
                  <a:txBody>
                    <a:bodyPr/>
                    <a:lstStyle/>
                    <a:p>
                      <a:pPr lvl="0" algn="r">
                        <a:buNone/>
                      </a:pPr>
                      <a:r>
                        <a:rPr lang="en-US" sz="1400"/>
                        <a:t>83.81</a:t>
                      </a:r>
                      <a:endParaRPr lang="en-US" sz="1400" err="1"/>
                    </a:p>
                  </a:txBody>
                  <a:tcPr/>
                </a:tc>
                <a:extLst>
                  <a:ext uri="{0D108BD9-81ED-4DB2-BD59-A6C34878D82A}">
                    <a16:rowId xmlns:a16="http://schemas.microsoft.com/office/drawing/2014/main" val="395897551"/>
                  </a:ext>
                </a:extLst>
              </a:tr>
              <a:tr h="262991">
                <a:tc gridSpan="2">
                  <a:txBody>
                    <a:bodyPr/>
                    <a:lstStyle/>
                    <a:p>
                      <a:pPr lvl="0" algn="l">
                        <a:buNone/>
                      </a:pPr>
                      <a:r>
                        <a:rPr lang="en-US" sz="1200"/>
                        <a:t>599 rows in set (0.06 sec)</a:t>
                      </a:r>
                    </a:p>
                  </a:txBody>
                  <a:tcPr>
                    <a:solidFill>
                      <a:schemeClr val="bg1"/>
                    </a:solidFill>
                  </a:tcPr>
                </a:tc>
                <a:tc hMerge="1">
                  <a:txBody>
                    <a:bodyPr/>
                    <a:lstStyle/>
                    <a:p>
                      <a:endParaRPr lang="en-US"/>
                    </a:p>
                  </a:txBody>
                  <a:tcPr>
                    <a:solidFill>
                      <a:schemeClr val="bg1"/>
                    </a:solidFill>
                  </a:tcPr>
                </a:tc>
                <a:tc>
                  <a:txBody>
                    <a:bodyPr/>
                    <a:lstStyle/>
                    <a:p>
                      <a:pPr lvl="0" algn="l">
                        <a:buNone/>
                      </a:pPr>
                      <a:endParaRPr lang="en-US" sz="1200"/>
                    </a:p>
                  </a:txBody>
                  <a:tcPr>
                    <a:solidFill>
                      <a:schemeClr val="bg1"/>
                    </a:solidFill>
                  </a:tcPr>
                </a:tc>
                <a:extLst>
                  <a:ext uri="{0D108BD9-81ED-4DB2-BD59-A6C34878D82A}">
                    <a16:rowId xmlns:a16="http://schemas.microsoft.com/office/drawing/2014/main" val="1960223313"/>
                  </a:ext>
                </a:extLst>
              </a:tr>
            </a:tbl>
          </a:graphicData>
        </a:graphic>
      </p:graphicFrame>
    </p:spTree>
    <p:extLst>
      <p:ext uri="{BB962C8B-B14F-4D97-AF65-F5344CB8AC3E}">
        <p14:creationId xmlns:p14="http://schemas.microsoft.com/office/powerpoint/2010/main" val="3161376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3B77-6028-44DC-A59C-17343ECC524B}"/>
              </a:ext>
            </a:extLst>
          </p:cNvPr>
          <p:cNvSpPr>
            <a:spLocks noGrp="1"/>
          </p:cNvSpPr>
          <p:nvPr>
            <p:ph type="title"/>
          </p:nvPr>
        </p:nvSpPr>
        <p:spPr/>
        <p:txBody>
          <a:bodyPr/>
          <a:lstStyle/>
          <a:p>
            <a:r>
              <a:rPr lang="en-US">
                <a:latin typeface="Calibri"/>
                <a:cs typeface="Calibri"/>
              </a:rPr>
              <a:t>Task-oriented Subqueries - Connected</a:t>
            </a:r>
            <a:endParaRPr lang="en-US">
              <a:latin typeface="Courier New"/>
              <a:cs typeface="Courier New"/>
            </a:endParaRPr>
          </a:p>
        </p:txBody>
      </p:sp>
      <p:sp>
        <p:nvSpPr>
          <p:cNvPr id="3" name="Content Placeholder 2">
            <a:extLst>
              <a:ext uri="{FF2B5EF4-FFF2-40B4-BE49-F238E27FC236}">
                <a16:creationId xmlns:a16="http://schemas.microsoft.com/office/drawing/2014/main" id="{D9F9FF9E-010C-4344-BEE1-34958513C821}"/>
              </a:ext>
            </a:extLst>
          </p:cNvPr>
          <p:cNvSpPr>
            <a:spLocks noGrp="1"/>
          </p:cNvSpPr>
          <p:nvPr>
            <p:ph idx="1"/>
          </p:nvPr>
        </p:nvSpPr>
        <p:spPr>
          <a:xfrm>
            <a:off x="838200" y="1432519"/>
            <a:ext cx="6360544" cy="4768281"/>
          </a:xfrm>
        </p:spPr>
        <p:txBody>
          <a:bodyPr vert="horz" lIns="91440" tIns="45720" rIns="91440" bIns="45720" rtlCol="0" anchor="t">
            <a:normAutofit/>
          </a:bodyPr>
          <a:lstStyle/>
          <a:p>
            <a:pPr marL="0" indent="0">
              <a:buNone/>
            </a:pPr>
            <a:r>
              <a:rPr lang="en-US" sz="1800"/>
              <a:t>Let's combine the tables.</a:t>
            </a:r>
            <a:endParaRPr lang="en-US" sz="1800">
              <a:latin typeface="Calibri"/>
              <a:cs typeface="Calibri"/>
            </a:endParaRPr>
          </a:p>
          <a:p>
            <a:pPr marL="0" indent="0">
              <a:buNone/>
            </a:pPr>
            <a:r>
              <a:rPr lang="en-US" sz="1400">
                <a:latin typeface="Courier New"/>
                <a:cs typeface="Courier New"/>
              </a:rPr>
              <a:t>  </a:t>
            </a:r>
            <a:r>
              <a:rPr lang="en-US" sz="1400" err="1">
                <a:latin typeface="Courier New"/>
                <a:cs typeface="Courier New"/>
              </a:rPr>
              <a:t>mysql</a:t>
            </a:r>
            <a:r>
              <a:rPr lang="en-US" sz="1400">
                <a:latin typeface="Courier New"/>
                <a:cs typeface="Courier New"/>
              </a:rPr>
              <a:t>&gt; SELECT </a:t>
            </a:r>
            <a:r>
              <a:rPr lang="en-US" sz="1400" err="1">
                <a:latin typeface="Courier New"/>
                <a:cs typeface="Courier New"/>
              </a:rPr>
              <a:t>customer_id</a:t>
            </a:r>
            <a:r>
              <a:rPr lang="en-US" sz="1400">
                <a:latin typeface="Courier New"/>
                <a:cs typeface="Courier New"/>
              </a:rPr>
              <a:t>,</a:t>
            </a:r>
            <a:br>
              <a:rPr lang="en-US" sz="1400">
                <a:latin typeface="Courier New"/>
                <a:cs typeface="Courier New"/>
              </a:rPr>
            </a:br>
            <a:r>
              <a:rPr lang="en-US" sz="1400">
                <a:latin typeface="Courier New"/>
                <a:cs typeface="Courier New"/>
              </a:rPr>
              <a:t>     -&gt;    count(*) </a:t>
            </a:r>
            <a:r>
              <a:rPr lang="en-US" sz="1400" err="1">
                <a:latin typeface="Courier New"/>
                <a:cs typeface="Courier New"/>
              </a:rPr>
              <a:t>tot_rentals</a:t>
            </a:r>
            <a:r>
              <a:rPr lang="en-US" sz="1400">
                <a:latin typeface="Courier New"/>
                <a:cs typeface="Courier New"/>
              </a:rPr>
              <a:t>, sum(amount) </a:t>
            </a:r>
            <a:r>
              <a:rPr lang="en-US" sz="1400" err="1">
                <a:latin typeface="Courier New"/>
                <a:cs typeface="Courier New"/>
              </a:rPr>
              <a:t>tot_payments</a:t>
            </a:r>
            <a:br>
              <a:rPr lang="en-US" sz="1400">
                <a:latin typeface="Courier New"/>
                <a:cs typeface="Courier New"/>
              </a:rPr>
            </a:br>
            <a:r>
              <a:rPr lang="en-US" sz="1400">
                <a:latin typeface="Courier New"/>
                <a:cs typeface="Courier New"/>
              </a:rPr>
              <a:t>     -&gt; FROM payment</a:t>
            </a:r>
            <a:br>
              <a:rPr lang="en-US" sz="1400">
                <a:latin typeface="Courier New"/>
                <a:cs typeface="Courier New"/>
              </a:rPr>
            </a:br>
            <a:r>
              <a:rPr lang="en-US" sz="1400">
                <a:latin typeface="Courier New"/>
                <a:cs typeface="Courier New"/>
              </a:rPr>
              <a:t>     -&gt; GROUP BY </a:t>
            </a:r>
            <a:r>
              <a:rPr lang="en-US" sz="1400" err="1">
                <a:latin typeface="Courier New"/>
                <a:cs typeface="Courier New"/>
              </a:rPr>
              <a:t>customer_id</a:t>
            </a:r>
            <a:r>
              <a:rPr lang="en-US" sz="1400">
                <a:latin typeface="Courier New"/>
                <a:cs typeface="Courier New"/>
              </a:rPr>
              <a:t>;</a:t>
            </a:r>
            <a:endParaRPr lang="en-US"/>
          </a:p>
          <a:p>
            <a:pPr marL="0" indent="0">
              <a:buNone/>
            </a:pPr>
            <a:r>
              <a:rPr lang="en-US" sz="1400">
                <a:latin typeface="Courier New"/>
                <a:ea typeface="+mn-lt"/>
                <a:cs typeface="Courier New"/>
              </a:rPr>
              <a:t>  </a:t>
            </a:r>
            <a:r>
              <a:rPr lang="en-US" sz="1400" err="1">
                <a:latin typeface="Courier New"/>
                <a:ea typeface="+mn-lt"/>
                <a:cs typeface="Courier New"/>
              </a:rPr>
              <a:t>mysql</a:t>
            </a:r>
            <a:r>
              <a:rPr lang="en-US" sz="1400">
                <a:latin typeface="Courier New"/>
                <a:ea typeface="+mn-lt"/>
                <a:cs typeface="Courier New"/>
              </a:rPr>
              <a:t>&gt; SELECT </a:t>
            </a:r>
            <a:r>
              <a:rPr lang="en-US" sz="1400" err="1">
                <a:latin typeface="Courier New"/>
                <a:ea typeface="+mn-lt"/>
                <a:cs typeface="Courier New"/>
              </a:rPr>
              <a:t>c.first_name</a:t>
            </a:r>
            <a:r>
              <a:rPr lang="en-US" sz="1400">
                <a:latin typeface="Courier New"/>
                <a:ea typeface="+mn-lt"/>
                <a:cs typeface="Courier New"/>
              </a:rPr>
              <a:t>, </a:t>
            </a:r>
            <a:r>
              <a:rPr lang="en-US" sz="1400" err="1">
                <a:latin typeface="Courier New"/>
                <a:ea typeface="+mn-lt"/>
                <a:cs typeface="Courier New"/>
              </a:rPr>
              <a:t>c.last_name</a:t>
            </a:r>
            <a:r>
              <a:rPr lang="en-US" sz="1400">
                <a:latin typeface="Courier New"/>
                <a:ea typeface="+mn-lt"/>
                <a:cs typeface="Courier New"/>
              </a:rPr>
              <a:t>,</a:t>
            </a:r>
            <a:br>
              <a:rPr lang="en-US" sz="1400">
                <a:latin typeface="Courier New"/>
                <a:ea typeface="+mn-lt"/>
                <a:cs typeface="Courier New"/>
              </a:rPr>
            </a:br>
            <a:r>
              <a:rPr lang="en-US" sz="1400">
                <a:latin typeface="Courier New"/>
                <a:ea typeface="+mn-lt"/>
                <a:cs typeface="Courier New"/>
              </a:rPr>
              <a:t>     -&gt;    </a:t>
            </a:r>
            <a:r>
              <a:rPr lang="en-US" sz="1400" err="1">
                <a:latin typeface="Courier New"/>
                <a:ea typeface="+mn-lt"/>
                <a:cs typeface="Courier New"/>
              </a:rPr>
              <a:t>ct.city</a:t>
            </a:r>
            <a:r>
              <a:rPr lang="en-US" sz="1400">
                <a:latin typeface="Courier New"/>
                <a:ea typeface="+mn-lt"/>
                <a:cs typeface="Courier New"/>
              </a:rPr>
              <a:t>,</a:t>
            </a:r>
            <a:br>
              <a:rPr lang="en-US" sz="1400">
                <a:latin typeface="Courier New"/>
                <a:ea typeface="+mn-lt"/>
                <a:cs typeface="Courier New"/>
              </a:rPr>
            </a:br>
            <a:r>
              <a:rPr lang="en-US" sz="1400">
                <a:latin typeface="Courier New"/>
                <a:ea typeface="+mn-lt"/>
                <a:cs typeface="Courier New"/>
              </a:rPr>
              <a:t>     -&gt;    </a:t>
            </a:r>
            <a:r>
              <a:rPr lang="en-US" sz="1400" err="1">
                <a:latin typeface="Courier New"/>
                <a:ea typeface="+mn-lt"/>
                <a:cs typeface="Courier New"/>
              </a:rPr>
              <a:t>pymnt.tot_payments</a:t>
            </a:r>
            <a:r>
              <a:rPr lang="en-US" sz="1400">
                <a:latin typeface="Courier New"/>
                <a:ea typeface="+mn-lt"/>
                <a:cs typeface="Courier New"/>
              </a:rPr>
              <a:t>, </a:t>
            </a:r>
            <a:r>
              <a:rPr lang="en-US" sz="1400" err="1">
                <a:latin typeface="Courier New"/>
                <a:ea typeface="+mn-lt"/>
                <a:cs typeface="Courier New"/>
              </a:rPr>
              <a:t>pymnt.tot_rentals</a:t>
            </a:r>
            <a:br>
              <a:rPr lang="en-US" sz="1400">
                <a:latin typeface="Courier New"/>
                <a:ea typeface="+mn-lt"/>
                <a:cs typeface="Courier New"/>
              </a:rPr>
            </a:br>
            <a:r>
              <a:rPr lang="en-US" sz="1400">
                <a:latin typeface="Courier New"/>
                <a:ea typeface="+mn-lt"/>
                <a:cs typeface="Courier New"/>
              </a:rPr>
              <a:t>     -&gt; FROM </a:t>
            </a:r>
            <a:br>
              <a:rPr lang="en-US" sz="1400">
                <a:latin typeface="Courier New"/>
                <a:ea typeface="+mn-lt"/>
                <a:cs typeface="Courier New"/>
              </a:rPr>
            </a:br>
            <a:r>
              <a:rPr lang="en-US" sz="1400">
                <a:latin typeface="Courier New"/>
                <a:ea typeface="+mn-lt"/>
                <a:cs typeface="Courier New"/>
              </a:rPr>
              <a:t>     -&gt;  (SELECT </a:t>
            </a:r>
            <a:r>
              <a:rPr lang="en-US" sz="1400" err="1">
                <a:latin typeface="Courier New"/>
                <a:ea typeface="+mn-lt"/>
                <a:cs typeface="Courier New"/>
              </a:rPr>
              <a:t>customer_id</a:t>
            </a:r>
            <a:r>
              <a:rPr lang="en-US" sz="1400">
                <a:latin typeface="Courier New"/>
                <a:ea typeface="+mn-lt"/>
                <a:cs typeface="Courier New"/>
              </a:rPr>
              <a:t>,</a:t>
            </a:r>
            <a:br>
              <a:rPr lang="en-US" sz="1400">
                <a:latin typeface="Courier New"/>
                <a:ea typeface="+mn-lt"/>
                <a:cs typeface="Courier New"/>
              </a:rPr>
            </a:br>
            <a:r>
              <a:rPr lang="en-US" sz="1400">
                <a:latin typeface="Courier New"/>
                <a:ea typeface="+mn-lt"/>
                <a:cs typeface="Courier New"/>
              </a:rPr>
              <a:t>     -&gt;    count(*) </a:t>
            </a:r>
            <a:r>
              <a:rPr lang="en-US" sz="1400" err="1">
                <a:latin typeface="Courier New"/>
                <a:ea typeface="+mn-lt"/>
                <a:cs typeface="Courier New"/>
              </a:rPr>
              <a:t>tot_rentals</a:t>
            </a:r>
            <a:r>
              <a:rPr lang="en-US" sz="1400">
                <a:latin typeface="Courier New"/>
                <a:ea typeface="+mn-lt"/>
                <a:cs typeface="Courier New"/>
              </a:rPr>
              <a:t>, sum(amount) </a:t>
            </a:r>
            <a:r>
              <a:rPr lang="en-US" sz="1400" err="1">
                <a:latin typeface="Courier New"/>
                <a:ea typeface="+mn-lt"/>
                <a:cs typeface="Courier New"/>
              </a:rPr>
              <a:t>tot_payments</a:t>
            </a:r>
            <a:br>
              <a:rPr lang="en-US" sz="1400">
                <a:latin typeface="Courier New"/>
                <a:ea typeface="+mn-lt"/>
                <a:cs typeface="Courier New"/>
              </a:rPr>
            </a:br>
            <a:r>
              <a:rPr lang="en-US" sz="1400">
                <a:latin typeface="Courier New"/>
                <a:ea typeface="+mn-lt"/>
                <a:cs typeface="Courier New"/>
              </a:rPr>
              <a:t>     -&gt; FROM payment</a:t>
            </a:r>
            <a:br>
              <a:rPr lang="en-US" sz="1400">
                <a:latin typeface="Courier New"/>
                <a:ea typeface="+mn-lt"/>
                <a:cs typeface="Courier New"/>
              </a:rPr>
            </a:br>
            <a:r>
              <a:rPr lang="en-US" sz="1400">
                <a:latin typeface="Courier New"/>
                <a:ea typeface="+mn-lt"/>
                <a:cs typeface="Courier New"/>
              </a:rPr>
              <a:t>     -&gt; GROUP BY </a:t>
            </a:r>
            <a:r>
              <a:rPr lang="en-US" sz="1400" err="1">
                <a:latin typeface="Courier New"/>
                <a:ea typeface="+mn-lt"/>
                <a:cs typeface="Courier New"/>
              </a:rPr>
              <a:t>customer_id</a:t>
            </a:r>
            <a:br>
              <a:rPr lang="en-US" sz="1400">
                <a:latin typeface="Courier New"/>
                <a:ea typeface="+mn-lt"/>
                <a:cs typeface="Courier New"/>
              </a:rPr>
            </a:br>
            <a:r>
              <a:rPr lang="en-US" sz="1400">
                <a:latin typeface="Courier New"/>
                <a:ea typeface="+mn-lt"/>
                <a:cs typeface="Courier New"/>
              </a:rPr>
              <a:t>     -&gt; ) </a:t>
            </a:r>
            <a:r>
              <a:rPr lang="en-US" sz="1400" err="1">
                <a:latin typeface="Courier New"/>
                <a:ea typeface="+mn-lt"/>
                <a:cs typeface="Courier New"/>
              </a:rPr>
              <a:t>pymnt</a:t>
            </a:r>
            <a:br>
              <a:rPr lang="en-US" sz="1400">
                <a:latin typeface="Courier New"/>
                <a:ea typeface="+mn-lt"/>
                <a:cs typeface="Courier New"/>
              </a:rPr>
            </a:br>
            <a:r>
              <a:rPr lang="en-US" sz="1400">
                <a:latin typeface="Courier New"/>
                <a:ea typeface="+mn-lt"/>
                <a:cs typeface="Courier New"/>
              </a:rPr>
              <a:t>     -&gt;    INNER JOIN customer c</a:t>
            </a:r>
            <a:br>
              <a:rPr lang="en-US" sz="1400">
                <a:latin typeface="Courier New"/>
                <a:ea typeface="+mn-lt"/>
                <a:cs typeface="Courier New"/>
              </a:rPr>
            </a:br>
            <a:r>
              <a:rPr lang="en-US" sz="1400">
                <a:latin typeface="Courier New"/>
                <a:ea typeface="+mn-lt"/>
                <a:cs typeface="Courier New"/>
              </a:rPr>
              <a:t>     -&gt;    ON </a:t>
            </a:r>
            <a:r>
              <a:rPr lang="en-US" sz="1400" err="1">
                <a:latin typeface="Courier New"/>
                <a:ea typeface="+mn-lt"/>
                <a:cs typeface="Courier New"/>
              </a:rPr>
              <a:t>pymnt.cusomer_id</a:t>
            </a:r>
            <a:r>
              <a:rPr lang="en-US" sz="1400">
                <a:latin typeface="Courier New"/>
                <a:ea typeface="+mn-lt"/>
                <a:cs typeface="Courier New"/>
              </a:rPr>
              <a:t> = </a:t>
            </a:r>
            <a:r>
              <a:rPr lang="en-US" sz="1400" err="1">
                <a:latin typeface="Courier New"/>
                <a:ea typeface="+mn-lt"/>
                <a:cs typeface="Courier New"/>
              </a:rPr>
              <a:t>c.customer_id</a:t>
            </a:r>
            <a:br>
              <a:rPr lang="en-US" sz="1400">
                <a:latin typeface="Courier New"/>
                <a:ea typeface="+mn-lt"/>
                <a:cs typeface="Courier New"/>
              </a:rPr>
            </a:br>
            <a:r>
              <a:rPr lang="en-US" sz="1400">
                <a:latin typeface="Courier New"/>
                <a:ea typeface="+mn-lt"/>
                <a:cs typeface="Courier New"/>
              </a:rPr>
              <a:t>     -&gt;    INNER JOIN address a</a:t>
            </a:r>
            <a:br>
              <a:rPr lang="en-US" sz="1400">
                <a:latin typeface="Courier New"/>
                <a:ea typeface="+mn-lt"/>
                <a:cs typeface="Courier New"/>
              </a:rPr>
            </a:br>
            <a:r>
              <a:rPr lang="en-US" sz="1400">
                <a:latin typeface="Courier New"/>
                <a:ea typeface="+mn-lt"/>
                <a:cs typeface="Courier New"/>
              </a:rPr>
              <a:t>     -&gt;    ON </a:t>
            </a:r>
            <a:r>
              <a:rPr lang="en-US" sz="1400" err="1">
                <a:latin typeface="Courier New"/>
                <a:ea typeface="+mn-lt"/>
                <a:cs typeface="Courier New"/>
              </a:rPr>
              <a:t>c.address_id</a:t>
            </a:r>
            <a:r>
              <a:rPr lang="en-US" sz="1400">
                <a:latin typeface="Courier New"/>
                <a:ea typeface="+mn-lt"/>
                <a:cs typeface="Courier New"/>
              </a:rPr>
              <a:t> = </a:t>
            </a:r>
            <a:r>
              <a:rPr lang="en-US" sz="1400" err="1">
                <a:latin typeface="Courier New"/>
                <a:ea typeface="+mn-lt"/>
                <a:cs typeface="Courier New"/>
              </a:rPr>
              <a:t>a.address_id</a:t>
            </a:r>
            <a:br>
              <a:rPr lang="en-US" sz="1400">
                <a:latin typeface="Courier New"/>
                <a:ea typeface="+mn-lt"/>
                <a:cs typeface="Courier New"/>
              </a:rPr>
            </a:br>
            <a:r>
              <a:rPr lang="en-US" sz="1400">
                <a:latin typeface="Courier New"/>
                <a:ea typeface="+mn-lt"/>
                <a:cs typeface="Courier New"/>
              </a:rPr>
              <a:t>     -&gt;    INNER JOIN city </a:t>
            </a:r>
            <a:r>
              <a:rPr lang="en-US" sz="1400" err="1">
                <a:latin typeface="Courier New"/>
                <a:ea typeface="+mn-lt"/>
                <a:cs typeface="Courier New"/>
              </a:rPr>
              <a:t>ct</a:t>
            </a:r>
            <a:br>
              <a:rPr lang="en-US" sz="1400">
                <a:latin typeface="Courier New"/>
                <a:ea typeface="+mn-lt"/>
                <a:cs typeface="Courier New"/>
              </a:rPr>
            </a:br>
            <a:r>
              <a:rPr lang="en-US" sz="1400">
                <a:latin typeface="Courier New"/>
                <a:ea typeface="+mn-lt"/>
                <a:cs typeface="Courier New"/>
              </a:rPr>
              <a:t>     -&gt;    ON </a:t>
            </a:r>
            <a:r>
              <a:rPr lang="en-US" sz="1400" err="1">
                <a:latin typeface="Courier New"/>
                <a:ea typeface="+mn-lt"/>
                <a:cs typeface="Courier New"/>
              </a:rPr>
              <a:t>a.city_id</a:t>
            </a:r>
            <a:r>
              <a:rPr lang="en-US" sz="1400">
                <a:latin typeface="Courier New"/>
                <a:ea typeface="+mn-lt"/>
                <a:cs typeface="Courier New"/>
              </a:rPr>
              <a:t> = </a:t>
            </a:r>
            <a:r>
              <a:rPr lang="en-US" sz="1400" err="1">
                <a:latin typeface="Courier New"/>
                <a:ea typeface="+mn-lt"/>
                <a:cs typeface="Courier New"/>
              </a:rPr>
              <a:t>ct.city_id</a:t>
            </a:r>
            <a:r>
              <a:rPr lang="en-US" sz="1400">
                <a:latin typeface="Courier New"/>
                <a:ea typeface="+mn-lt"/>
                <a:cs typeface="Courier New"/>
              </a:rPr>
              <a:t>;</a:t>
            </a:r>
            <a:endParaRPr lang="en-US">
              <a:cs typeface="Calibri"/>
            </a:endParaRPr>
          </a:p>
          <a:p>
            <a:pPr marL="0" indent="0">
              <a:buNone/>
            </a:pPr>
            <a:r>
              <a:rPr lang="en-US" sz="1800">
                <a:cs typeface="Calibri"/>
              </a:rPr>
              <a:t>See the table generated on the next slide.</a:t>
            </a:r>
            <a:endParaRPr lang="en-US" sz="1800"/>
          </a:p>
        </p:txBody>
      </p:sp>
    </p:spTree>
    <p:extLst>
      <p:ext uri="{BB962C8B-B14F-4D97-AF65-F5344CB8AC3E}">
        <p14:creationId xmlns:p14="http://schemas.microsoft.com/office/powerpoint/2010/main" val="855240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3B77-6028-44DC-A59C-17343ECC524B}"/>
              </a:ext>
            </a:extLst>
          </p:cNvPr>
          <p:cNvSpPr>
            <a:spLocks noGrp="1"/>
          </p:cNvSpPr>
          <p:nvPr>
            <p:ph type="title"/>
          </p:nvPr>
        </p:nvSpPr>
        <p:spPr/>
        <p:txBody>
          <a:bodyPr/>
          <a:lstStyle/>
          <a:p>
            <a:r>
              <a:rPr lang="en-US">
                <a:latin typeface="Calibri"/>
                <a:cs typeface="Calibri"/>
              </a:rPr>
              <a:t>Task-oriented Subqueries - Results</a:t>
            </a:r>
            <a:endParaRPr lang="en-US">
              <a:latin typeface="Courier New"/>
              <a:cs typeface="Courier New"/>
            </a:endParaRPr>
          </a:p>
        </p:txBody>
      </p:sp>
      <p:sp>
        <p:nvSpPr>
          <p:cNvPr id="3" name="Content Placeholder 2">
            <a:extLst>
              <a:ext uri="{FF2B5EF4-FFF2-40B4-BE49-F238E27FC236}">
                <a16:creationId xmlns:a16="http://schemas.microsoft.com/office/drawing/2014/main" id="{D9F9FF9E-010C-4344-BEE1-34958513C821}"/>
              </a:ext>
            </a:extLst>
          </p:cNvPr>
          <p:cNvSpPr>
            <a:spLocks noGrp="1"/>
          </p:cNvSpPr>
          <p:nvPr>
            <p:ph idx="1"/>
          </p:nvPr>
        </p:nvSpPr>
        <p:spPr>
          <a:xfrm>
            <a:off x="838200" y="1432519"/>
            <a:ext cx="9437298" cy="4768281"/>
          </a:xfrm>
        </p:spPr>
        <p:txBody>
          <a:bodyPr vert="horz" lIns="91440" tIns="45720" rIns="91440" bIns="45720" rtlCol="0" anchor="t">
            <a:normAutofit lnSpcReduction="10000"/>
          </a:bodyPr>
          <a:lstStyle/>
          <a:p>
            <a:pPr marL="0" indent="0">
              <a:buNone/>
            </a:pPr>
            <a:r>
              <a:rPr lang="en-US" sz="1800"/>
              <a:t>See the code on the previous slide.</a:t>
            </a:r>
            <a:endParaRPr lang="en-US" sz="1800">
              <a:latin typeface="Calibri"/>
              <a:cs typeface="Calibri"/>
            </a:endParaRPr>
          </a:p>
          <a:p>
            <a:pPr marL="0" indent="0">
              <a:buNone/>
            </a:pPr>
            <a:endParaRPr lang="en-US" sz="1400">
              <a:latin typeface="Courier New"/>
              <a:ea typeface="+mn-lt"/>
              <a:cs typeface="Courier New"/>
            </a:endParaRPr>
          </a:p>
          <a:p>
            <a:pPr marL="0" indent="0">
              <a:buNone/>
            </a:pPr>
            <a:endParaRPr lang="en-US" sz="1400">
              <a:latin typeface="Courier New"/>
              <a:cs typeface="Courier New"/>
            </a:endParaRPr>
          </a:p>
          <a:p>
            <a:pPr marL="0" indent="0">
              <a:buNone/>
            </a:pPr>
            <a:endParaRPr lang="en-US" sz="1400">
              <a:latin typeface="Courier New"/>
              <a:cs typeface="Courier New"/>
            </a:endParaRPr>
          </a:p>
          <a:p>
            <a:pPr marL="0" indent="0">
              <a:buNone/>
            </a:pPr>
            <a:endParaRPr lang="en-US" sz="1400">
              <a:latin typeface="Courier New"/>
              <a:cs typeface="Courier New"/>
            </a:endParaRPr>
          </a:p>
          <a:p>
            <a:pPr marL="0" indent="0">
              <a:buNone/>
            </a:pPr>
            <a:endParaRPr lang="en-US" sz="1400">
              <a:latin typeface="Courier New"/>
              <a:cs typeface="Courier New"/>
            </a:endParaRPr>
          </a:p>
          <a:p>
            <a:pPr marL="0" indent="0">
              <a:buNone/>
            </a:pPr>
            <a:endParaRPr lang="en-US" sz="1400">
              <a:latin typeface="Courier New"/>
              <a:cs typeface="Courier New"/>
            </a:endParaRPr>
          </a:p>
          <a:p>
            <a:pPr marL="0" indent="0">
              <a:buNone/>
            </a:pPr>
            <a:endParaRPr lang="en-US" sz="1400">
              <a:latin typeface="Courier New"/>
              <a:cs typeface="Courier New"/>
            </a:endParaRPr>
          </a:p>
          <a:p>
            <a:pPr marL="0" indent="0">
              <a:buNone/>
            </a:pPr>
            <a:endParaRPr lang="en-US" sz="1400">
              <a:latin typeface="Courier New"/>
              <a:cs typeface="Courier New"/>
            </a:endParaRPr>
          </a:p>
          <a:p>
            <a:pPr marL="0" indent="0">
              <a:buNone/>
            </a:pPr>
            <a:endParaRPr lang="en-US" sz="1400">
              <a:latin typeface="Courier New"/>
              <a:cs typeface="Courier New"/>
            </a:endParaRPr>
          </a:p>
          <a:p>
            <a:pPr marL="0" indent="0">
              <a:buNone/>
            </a:pPr>
            <a:endParaRPr lang="en-US" sz="1400">
              <a:latin typeface="Courier New"/>
              <a:cs typeface="Courier New"/>
            </a:endParaRPr>
          </a:p>
          <a:p>
            <a:pPr marL="0" indent="0">
              <a:buNone/>
            </a:pPr>
            <a:endParaRPr lang="en-US" sz="1400">
              <a:latin typeface="Courier New"/>
              <a:cs typeface="Courier New"/>
            </a:endParaRPr>
          </a:p>
          <a:p>
            <a:pPr marL="0" indent="0">
              <a:buNone/>
            </a:pPr>
            <a:endParaRPr lang="en-US" sz="1400">
              <a:latin typeface="Courier New"/>
              <a:cs typeface="Courier New"/>
            </a:endParaRPr>
          </a:p>
          <a:p>
            <a:pPr marL="0" indent="0">
              <a:buNone/>
            </a:pPr>
            <a:endParaRPr lang="en-US" sz="1400">
              <a:latin typeface="Courier New"/>
              <a:cs typeface="Courier New"/>
            </a:endParaRPr>
          </a:p>
          <a:p>
            <a:pPr marL="0" indent="0">
              <a:buNone/>
            </a:pPr>
            <a:r>
              <a:rPr lang="en-US" sz="1800">
                <a:cs typeface="Calibri"/>
              </a:rPr>
              <a:t>While this table looks similar to the one created before, it may execute faster because calculations are done on a single column and not on multiple string columns.</a:t>
            </a:r>
            <a:endParaRPr lang="en-US" sz="1800"/>
          </a:p>
        </p:txBody>
      </p:sp>
      <p:graphicFrame>
        <p:nvGraphicFramePr>
          <p:cNvPr id="4" name="Table 4">
            <a:extLst>
              <a:ext uri="{FF2B5EF4-FFF2-40B4-BE49-F238E27FC236}">
                <a16:creationId xmlns:a16="http://schemas.microsoft.com/office/drawing/2014/main" id="{21848E0E-2E3E-4B59-B74C-4EAD2C1A94CC}"/>
              </a:ext>
            </a:extLst>
          </p:cNvPr>
          <p:cNvGraphicFramePr>
            <a:graphicFrameLocks noGrp="1"/>
          </p:cNvGraphicFramePr>
          <p:nvPr>
            <p:extLst>
              <p:ext uri="{D42A27DB-BD31-4B8C-83A1-F6EECF244321}">
                <p14:modId xmlns:p14="http://schemas.microsoft.com/office/powerpoint/2010/main" val="3050919480"/>
              </p:ext>
            </p:extLst>
          </p:nvPr>
        </p:nvGraphicFramePr>
        <p:xfrm>
          <a:off x="1049546" y="1940943"/>
          <a:ext cx="8041405" cy="3391348"/>
        </p:xfrm>
        <a:graphic>
          <a:graphicData uri="http://schemas.openxmlformats.org/drawingml/2006/table">
            <a:tbl>
              <a:tblPr firstRow="1" bandRow="1">
                <a:tableStyleId>{5C22544A-7EE6-4342-B048-85BDC9FD1C3A}</a:tableStyleId>
              </a:tblPr>
              <a:tblGrid>
                <a:gridCol w="1470201">
                  <a:extLst>
                    <a:ext uri="{9D8B030D-6E8A-4147-A177-3AD203B41FA5}">
                      <a16:colId xmlns:a16="http://schemas.microsoft.com/office/drawing/2014/main" val="1958292781"/>
                    </a:ext>
                  </a:extLst>
                </a:gridCol>
                <a:gridCol w="1445665">
                  <a:extLst>
                    <a:ext uri="{9D8B030D-6E8A-4147-A177-3AD203B41FA5}">
                      <a16:colId xmlns:a16="http://schemas.microsoft.com/office/drawing/2014/main" val="3278498886"/>
                    </a:ext>
                  </a:extLst>
                </a:gridCol>
                <a:gridCol w="1839938">
                  <a:extLst>
                    <a:ext uri="{9D8B030D-6E8A-4147-A177-3AD203B41FA5}">
                      <a16:colId xmlns:a16="http://schemas.microsoft.com/office/drawing/2014/main" val="45161180"/>
                    </a:ext>
                  </a:extLst>
                </a:gridCol>
                <a:gridCol w="1708511">
                  <a:extLst>
                    <a:ext uri="{9D8B030D-6E8A-4147-A177-3AD203B41FA5}">
                      <a16:colId xmlns:a16="http://schemas.microsoft.com/office/drawing/2014/main" val="3678153752"/>
                    </a:ext>
                  </a:extLst>
                </a:gridCol>
                <a:gridCol w="1577090">
                  <a:extLst>
                    <a:ext uri="{9D8B030D-6E8A-4147-A177-3AD203B41FA5}">
                      <a16:colId xmlns:a16="http://schemas.microsoft.com/office/drawing/2014/main" val="3241623385"/>
                    </a:ext>
                  </a:extLst>
                </a:gridCol>
              </a:tblGrid>
              <a:tr h="379033">
                <a:tc>
                  <a:txBody>
                    <a:bodyPr/>
                    <a:lstStyle/>
                    <a:p>
                      <a:r>
                        <a:rPr lang="en-US" sz="1400" err="1"/>
                        <a:t>first_name</a:t>
                      </a:r>
                    </a:p>
                  </a:txBody>
                  <a:tcPr/>
                </a:tc>
                <a:tc>
                  <a:txBody>
                    <a:bodyPr/>
                    <a:lstStyle/>
                    <a:p>
                      <a:pPr lvl="0">
                        <a:buNone/>
                      </a:pPr>
                      <a:r>
                        <a:rPr lang="en-US" sz="1400" err="1"/>
                        <a:t>last_name</a:t>
                      </a:r>
                    </a:p>
                  </a:txBody>
                  <a:tcPr/>
                </a:tc>
                <a:tc>
                  <a:txBody>
                    <a:bodyPr/>
                    <a:lstStyle/>
                    <a:p>
                      <a:pPr lvl="0">
                        <a:buNone/>
                      </a:pPr>
                      <a:r>
                        <a:rPr lang="en-US" sz="1400"/>
                        <a:t>city</a:t>
                      </a:r>
                    </a:p>
                  </a:txBody>
                  <a:tcPr/>
                </a:tc>
                <a:tc>
                  <a:txBody>
                    <a:bodyPr/>
                    <a:lstStyle/>
                    <a:p>
                      <a:pPr lvl="0">
                        <a:buNone/>
                      </a:pPr>
                      <a:r>
                        <a:rPr lang="en-US" sz="1400" err="1"/>
                        <a:t>tot_payments</a:t>
                      </a:r>
                    </a:p>
                  </a:txBody>
                  <a:tcPr/>
                </a:tc>
                <a:tc>
                  <a:txBody>
                    <a:bodyPr/>
                    <a:lstStyle/>
                    <a:p>
                      <a:pPr lvl="0">
                        <a:buNone/>
                      </a:pPr>
                      <a:r>
                        <a:rPr lang="en-US" sz="1400" err="1"/>
                        <a:t>tot_rentals</a:t>
                      </a:r>
                    </a:p>
                  </a:txBody>
                  <a:tcPr/>
                </a:tc>
                <a:extLst>
                  <a:ext uri="{0D108BD9-81ED-4DB2-BD59-A6C34878D82A}">
                    <a16:rowId xmlns:a16="http://schemas.microsoft.com/office/drawing/2014/main" val="997296255"/>
                  </a:ext>
                </a:extLst>
              </a:tr>
              <a:tr h="379033">
                <a:tc>
                  <a:txBody>
                    <a:bodyPr/>
                    <a:lstStyle/>
                    <a:p>
                      <a:pPr lvl="0" algn="l">
                        <a:buNone/>
                      </a:pPr>
                      <a:r>
                        <a:rPr lang="en-US" sz="1400"/>
                        <a:t>MARY</a:t>
                      </a:r>
                    </a:p>
                  </a:txBody>
                  <a:tcPr/>
                </a:tc>
                <a:tc>
                  <a:txBody>
                    <a:bodyPr/>
                    <a:lstStyle/>
                    <a:p>
                      <a:pPr lvl="0" algn="l">
                        <a:buNone/>
                      </a:pPr>
                      <a:r>
                        <a:rPr lang="en-US" sz="1400"/>
                        <a:t>SMITH</a:t>
                      </a:r>
                    </a:p>
                  </a:txBody>
                  <a:tcPr/>
                </a:tc>
                <a:tc>
                  <a:txBody>
                    <a:bodyPr/>
                    <a:lstStyle/>
                    <a:p>
                      <a:pPr lvl="0" algn="l">
                        <a:buNone/>
                      </a:pPr>
                      <a:r>
                        <a:rPr lang="en-US" sz="1400"/>
                        <a:t>Sasebo</a:t>
                      </a:r>
                    </a:p>
                  </a:txBody>
                  <a:tcPr/>
                </a:tc>
                <a:tc>
                  <a:txBody>
                    <a:bodyPr/>
                    <a:lstStyle/>
                    <a:p>
                      <a:pPr lvl="0" algn="r">
                        <a:buNone/>
                      </a:pPr>
                      <a:r>
                        <a:rPr lang="en-US" sz="1400"/>
                        <a:t>118.68</a:t>
                      </a:r>
                    </a:p>
                  </a:txBody>
                  <a:tcPr/>
                </a:tc>
                <a:tc>
                  <a:txBody>
                    <a:bodyPr/>
                    <a:lstStyle/>
                    <a:p>
                      <a:pPr lvl="0" algn="r">
                        <a:buNone/>
                      </a:pPr>
                      <a:r>
                        <a:rPr lang="en-US" sz="1400"/>
                        <a:t>32</a:t>
                      </a:r>
                    </a:p>
                  </a:txBody>
                  <a:tcPr/>
                </a:tc>
                <a:extLst>
                  <a:ext uri="{0D108BD9-81ED-4DB2-BD59-A6C34878D82A}">
                    <a16:rowId xmlns:a16="http://schemas.microsoft.com/office/drawing/2014/main" val="3634897168"/>
                  </a:ext>
                </a:extLst>
              </a:tr>
              <a:tr h="379033">
                <a:tc>
                  <a:txBody>
                    <a:bodyPr/>
                    <a:lstStyle/>
                    <a:p>
                      <a:pPr lvl="0" algn="l">
                        <a:buNone/>
                      </a:pPr>
                      <a:r>
                        <a:rPr lang="en-US" sz="1400"/>
                        <a:t>PATRICIA</a:t>
                      </a:r>
                    </a:p>
                  </a:txBody>
                  <a:tcPr/>
                </a:tc>
                <a:tc>
                  <a:txBody>
                    <a:bodyPr/>
                    <a:lstStyle/>
                    <a:p>
                      <a:pPr lvl="0" algn="l">
                        <a:buNone/>
                      </a:pPr>
                      <a:r>
                        <a:rPr lang="en-US" sz="1400"/>
                        <a:t>JOHNSON</a:t>
                      </a:r>
                    </a:p>
                  </a:txBody>
                  <a:tcPr/>
                </a:tc>
                <a:tc>
                  <a:txBody>
                    <a:bodyPr/>
                    <a:lstStyle/>
                    <a:p>
                      <a:pPr lvl="0" algn="l">
                        <a:buNone/>
                      </a:pPr>
                      <a:r>
                        <a:rPr lang="en-US" sz="1400"/>
                        <a:t>San Bernadino</a:t>
                      </a:r>
                    </a:p>
                  </a:txBody>
                  <a:tcPr/>
                </a:tc>
                <a:tc>
                  <a:txBody>
                    <a:bodyPr/>
                    <a:lstStyle/>
                    <a:p>
                      <a:pPr lvl="0" algn="r">
                        <a:buNone/>
                      </a:pPr>
                      <a:r>
                        <a:rPr lang="en-US" sz="1400"/>
                        <a:t>128.73</a:t>
                      </a:r>
                    </a:p>
                  </a:txBody>
                  <a:tcPr/>
                </a:tc>
                <a:tc>
                  <a:txBody>
                    <a:bodyPr/>
                    <a:lstStyle/>
                    <a:p>
                      <a:pPr lvl="0" algn="r">
                        <a:buNone/>
                      </a:pPr>
                      <a:r>
                        <a:rPr lang="en-US" sz="1400"/>
                        <a:t>27</a:t>
                      </a:r>
                    </a:p>
                  </a:txBody>
                  <a:tcPr/>
                </a:tc>
                <a:extLst>
                  <a:ext uri="{0D108BD9-81ED-4DB2-BD59-A6C34878D82A}">
                    <a16:rowId xmlns:a16="http://schemas.microsoft.com/office/drawing/2014/main" val="2243633178"/>
                  </a:ext>
                </a:extLst>
              </a:tr>
              <a:tr h="379033">
                <a:tc>
                  <a:txBody>
                    <a:bodyPr/>
                    <a:lstStyle/>
                    <a:p>
                      <a:pPr lvl="0" algn="l">
                        <a:buNone/>
                      </a:pPr>
                      <a:r>
                        <a:rPr lang="en-US" sz="1400"/>
                        <a:t>LINDA</a:t>
                      </a:r>
                    </a:p>
                  </a:txBody>
                  <a:tcPr/>
                </a:tc>
                <a:tc>
                  <a:txBody>
                    <a:bodyPr/>
                    <a:lstStyle/>
                    <a:p>
                      <a:pPr lvl="0" algn="l">
                        <a:buNone/>
                      </a:pPr>
                      <a:r>
                        <a:rPr lang="en-US" sz="1400"/>
                        <a:t>WILLIAMS</a:t>
                      </a:r>
                    </a:p>
                  </a:txBody>
                  <a:tcPr/>
                </a:tc>
                <a:tc>
                  <a:txBody>
                    <a:bodyPr/>
                    <a:lstStyle/>
                    <a:p>
                      <a:pPr lvl="0" algn="l">
                        <a:buNone/>
                      </a:pPr>
                      <a:r>
                        <a:rPr lang="en-US" sz="1400"/>
                        <a:t>ATHENAI</a:t>
                      </a:r>
                    </a:p>
                  </a:txBody>
                  <a:tcPr/>
                </a:tc>
                <a:tc>
                  <a:txBody>
                    <a:bodyPr/>
                    <a:lstStyle/>
                    <a:p>
                      <a:pPr lvl="0" algn="r">
                        <a:buNone/>
                      </a:pPr>
                      <a:r>
                        <a:rPr lang="en-US" sz="1400"/>
                        <a:t>135.74</a:t>
                      </a:r>
                    </a:p>
                  </a:txBody>
                  <a:tcPr/>
                </a:tc>
                <a:tc>
                  <a:txBody>
                    <a:bodyPr/>
                    <a:lstStyle/>
                    <a:p>
                      <a:pPr lvl="0" algn="r">
                        <a:buNone/>
                      </a:pPr>
                      <a:r>
                        <a:rPr lang="en-US" sz="1400"/>
                        <a:t>26</a:t>
                      </a:r>
                    </a:p>
                  </a:txBody>
                  <a:tcPr/>
                </a:tc>
                <a:extLst>
                  <a:ext uri="{0D108BD9-81ED-4DB2-BD59-A6C34878D82A}">
                    <a16:rowId xmlns:a16="http://schemas.microsoft.com/office/drawing/2014/main" val="4272787226"/>
                  </a:ext>
                </a:extLst>
              </a:tr>
              <a:tr h="379033">
                <a:tc>
                  <a:txBody>
                    <a:bodyPr/>
                    <a:lstStyle/>
                    <a:p>
                      <a:pPr lvl="0" algn="l">
                        <a:buNone/>
                      </a:pPr>
                      <a:r>
                        <a:rPr lang="en-US" sz="1400" b="1"/>
                        <a:t>...</a:t>
                      </a:r>
                    </a:p>
                  </a:txBody>
                  <a:tcPr/>
                </a:tc>
                <a:tc>
                  <a:txBody>
                    <a:bodyPr/>
                    <a:lstStyle/>
                    <a:p>
                      <a:pPr lvl="0" algn="l">
                        <a:buNone/>
                      </a:pPr>
                      <a:endParaRPr lang="en-US" sz="1400"/>
                    </a:p>
                  </a:txBody>
                  <a:tcPr/>
                </a:tc>
                <a:tc>
                  <a:txBody>
                    <a:bodyPr/>
                    <a:lstStyle/>
                    <a:p>
                      <a:pPr lvl="0" algn="l">
                        <a:buNone/>
                      </a:pPr>
                      <a:endParaRPr lang="en-US" sz="1400"/>
                    </a:p>
                  </a:txBody>
                  <a:tcPr/>
                </a:tc>
                <a:tc>
                  <a:txBody>
                    <a:bodyPr/>
                    <a:lstStyle/>
                    <a:p>
                      <a:pPr lvl="0" algn="r">
                        <a:buNone/>
                      </a:pPr>
                      <a:endParaRPr lang="en-US" sz="1400"/>
                    </a:p>
                  </a:txBody>
                  <a:tcPr/>
                </a:tc>
                <a:tc>
                  <a:txBody>
                    <a:bodyPr/>
                    <a:lstStyle/>
                    <a:p>
                      <a:pPr lvl="0" algn="r">
                        <a:buNone/>
                      </a:pPr>
                      <a:endParaRPr lang="en-US" sz="1400"/>
                    </a:p>
                  </a:txBody>
                  <a:tcPr/>
                </a:tc>
                <a:extLst>
                  <a:ext uri="{0D108BD9-81ED-4DB2-BD59-A6C34878D82A}">
                    <a16:rowId xmlns:a16="http://schemas.microsoft.com/office/drawing/2014/main" val="2136380240"/>
                  </a:ext>
                </a:extLst>
              </a:tr>
              <a:tr h="379033">
                <a:tc>
                  <a:txBody>
                    <a:bodyPr/>
                    <a:lstStyle/>
                    <a:p>
                      <a:pPr lvl="0" algn="l">
                        <a:buNone/>
                      </a:pPr>
                      <a:r>
                        <a:rPr lang="en-US" sz="1400"/>
                        <a:t>FREDDIE</a:t>
                      </a:r>
                    </a:p>
                  </a:txBody>
                  <a:tcPr/>
                </a:tc>
                <a:tc>
                  <a:txBody>
                    <a:bodyPr/>
                    <a:lstStyle/>
                    <a:p>
                      <a:pPr lvl="0" algn="l">
                        <a:buNone/>
                      </a:pPr>
                      <a:r>
                        <a:rPr lang="en-US" sz="1400"/>
                        <a:t>DUGGAN</a:t>
                      </a:r>
                    </a:p>
                  </a:txBody>
                  <a:tcPr/>
                </a:tc>
                <a:tc>
                  <a:txBody>
                    <a:bodyPr/>
                    <a:lstStyle/>
                    <a:p>
                      <a:pPr lvl="0" algn="l">
                        <a:buNone/>
                      </a:pPr>
                      <a:r>
                        <a:rPr lang="en-US" sz="1400"/>
                        <a:t>Sullana</a:t>
                      </a:r>
                    </a:p>
                  </a:txBody>
                  <a:tcPr/>
                </a:tc>
                <a:tc>
                  <a:txBody>
                    <a:bodyPr/>
                    <a:lstStyle/>
                    <a:p>
                      <a:pPr lvl="0" algn="r">
                        <a:buNone/>
                      </a:pPr>
                      <a:r>
                        <a:rPr lang="en-US" sz="1400"/>
                        <a:t>99.75</a:t>
                      </a:r>
                    </a:p>
                  </a:txBody>
                  <a:tcPr/>
                </a:tc>
                <a:tc>
                  <a:txBody>
                    <a:bodyPr/>
                    <a:lstStyle/>
                    <a:p>
                      <a:pPr lvl="0" algn="r">
                        <a:buNone/>
                      </a:pPr>
                      <a:r>
                        <a:rPr lang="en-US" sz="1400"/>
                        <a:t>25</a:t>
                      </a:r>
                    </a:p>
                  </a:txBody>
                  <a:tcPr/>
                </a:tc>
                <a:extLst>
                  <a:ext uri="{0D108BD9-81ED-4DB2-BD59-A6C34878D82A}">
                    <a16:rowId xmlns:a16="http://schemas.microsoft.com/office/drawing/2014/main" val="3877295650"/>
                  </a:ext>
                </a:extLst>
              </a:tr>
              <a:tr h="379033">
                <a:tc>
                  <a:txBody>
                    <a:bodyPr/>
                    <a:lstStyle/>
                    <a:p>
                      <a:pPr lvl="0" algn="l">
                        <a:buNone/>
                      </a:pPr>
                      <a:r>
                        <a:rPr lang="en-US" sz="1400"/>
                        <a:t>WADE</a:t>
                      </a:r>
                    </a:p>
                  </a:txBody>
                  <a:tcPr/>
                </a:tc>
                <a:tc>
                  <a:txBody>
                    <a:bodyPr/>
                    <a:lstStyle/>
                    <a:p>
                      <a:pPr lvl="0" algn="l">
                        <a:buNone/>
                      </a:pPr>
                      <a:r>
                        <a:rPr lang="en-US" sz="1400"/>
                        <a:t>DELVALLE</a:t>
                      </a:r>
                    </a:p>
                  </a:txBody>
                  <a:tcPr/>
                </a:tc>
                <a:tc>
                  <a:txBody>
                    <a:bodyPr/>
                    <a:lstStyle/>
                    <a:p>
                      <a:pPr lvl="0" algn="l">
                        <a:buNone/>
                      </a:pPr>
                      <a:r>
                        <a:rPr lang="en-US" sz="1400"/>
                        <a:t>Lausanne</a:t>
                      </a:r>
                    </a:p>
                  </a:txBody>
                  <a:tcPr/>
                </a:tc>
                <a:tc>
                  <a:txBody>
                    <a:bodyPr/>
                    <a:lstStyle/>
                    <a:p>
                      <a:pPr lvl="0" algn="r">
                        <a:buNone/>
                      </a:pPr>
                      <a:r>
                        <a:rPr lang="en-US" sz="1400"/>
                        <a:t>83.78</a:t>
                      </a:r>
                    </a:p>
                  </a:txBody>
                  <a:tcPr/>
                </a:tc>
                <a:tc>
                  <a:txBody>
                    <a:bodyPr/>
                    <a:lstStyle/>
                    <a:p>
                      <a:pPr lvl="0" algn="r">
                        <a:buNone/>
                      </a:pPr>
                      <a:r>
                        <a:rPr lang="en-US" sz="1400"/>
                        <a:t>22</a:t>
                      </a:r>
                    </a:p>
                  </a:txBody>
                  <a:tcPr/>
                </a:tc>
                <a:extLst>
                  <a:ext uri="{0D108BD9-81ED-4DB2-BD59-A6C34878D82A}">
                    <a16:rowId xmlns:a16="http://schemas.microsoft.com/office/drawing/2014/main" val="3535269108"/>
                  </a:ext>
                </a:extLst>
              </a:tr>
              <a:tr h="379033">
                <a:tc>
                  <a:txBody>
                    <a:bodyPr/>
                    <a:lstStyle/>
                    <a:p>
                      <a:pPr lvl="0" algn="l">
                        <a:buNone/>
                      </a:pPr>
                      <a:r>
                        <a:rPr lang="en-US" sz="1400"/>
                        <a:t>AUSTIN</a:t>
                      </a:r>
                    </a:p>
                  </a:txBody>
                  <a:tcPr/>
                </a:tc>
                <a:tc>
                  <a:txBody>
                    <a:bodyPr/>
                    <a:lstStyle/>
                    <a:p>
                      <a:pPr lvl="0" algn="l">
                        <a:buNone/>
                      </a:pPr>
                      <a:r>
                        <a:rPr lang="en-US" sz="1400"/>
                        <a:t>CINTRON</a:t>
                      </a:r>
                    </a:p>
                  </a:txBody>
                  <a:tcPr/>
                </a:tc>
                <a:tc>
                  <a:txBody>
                    <a:bodyPr/>
                    <a:lstStyle/>
                    <a:p>
                      <a:pPr lvl="0" algn="l">
                        <a:buNone/>
                      </a:pPr>
                      <a:r>
                        <a:rPr lang="en-US" sz="1400" err="1"/>
                        <a:t>Tieli</a:t>
                      </a:r>
                    </a:p>
                  </a:txBody>
                  <a:tcPr/>
                </a:tc>
                <a:tc>
                  <a:txBody>
                    <a:bodyPr/>
                    <a:lstStyle/>
                    <a:p>
                      <a:pPr lvl="0" algn="r">
                        <a:buNone/>
                      </a:pPr>
                      <a:r>
                        <a:rPr lang="en-US" sz="1400"/>
                        <a:t>83.81</a:t>
                      </a:r>
                    </a:p>
                  </a:txBody>
                  <a:tcPr/>
                </a:tc>
                <a:tc>
                  <a:txBody>
                    <a:bodyPr/>
                    <a:lstStyle/>
                    <a:p>
                      <a:pPr lvl="0" algn="r">
                        <a:buNone/>
                      </a:pPr>
                      <a:r>
                        <a:rPr lang="en-US" sz="1400"/>
                        <a:t>19</a:t>
                      </a:r>
                    </a:p>
                  </a:txBody>
                  <a:tcPr/>
                </a:tc>
                <a:extLst>
                  <a:ext uri="{0D108BD9-81ED-4DB2-BD59-A6C34878D82A}">
                    <a16:rowId xmlns:a16="http://schemas.microsoft.com/office/drawing/2014/main" val="395897551"/>
                  </a:ext>
                </a:extLst>
              </a:tr>
              <a:tr h="359084">
                <a:tc gridSpan="2">
                  <a:txBody>
                    <a:bodyPr/>
                    <a:lstStyle/>
                    <a:p>
                      <a:pPr lvl="0" algn="l">
                        <a:buNone/>
                      </a:pPr>
                      <a:r>
                        <a:rPr lang="en-US" sz="1200"/>
                        <a:t>599 rows in set (0.06 sec)</a:t>
                      </a:r>
                    </a:p>
                  </a:txBody>
                  <a:tcPr>
                    <a:solidFill>
                      <a:schemeClr val="bg1"/>
                    </a:solidFill>
                  </a:tcPr>
                </a:tc>
                <a:tc hMerge="1">
                  <a:txBody>
                    <a:bodyPr/>
                    <a:lstStyle/>
                    <a:p>
                      <a:endParaRPr lang="en-US"/>
                    </a:p>
                  </a:txBody>
                  <a:tcPr>
                    <a:solidFill>
                      <a:schemeClr val="bg1"/>
                    </a:solidFill>
                  </a:tcPr>
                </a:tc>
                <a:tc>
                  <a:txBody>
                    <a:bodyPr/>
                    <a:lstStyle/>
                    <a:p>
                      <a:pPr lvl="0" algn="l">
                        <a:buNone/>
                      </a:pPr>
                      <a:endParaRPr lang="en-US" sz="1200"/>
                    </a:p>
                  </a:txBody>
                  <a:tcPr>
                    <a:solidFill>
                      <a:schemeClr val="bg1"/>
                    </a:solidFill>
                  </a:tcPr>
                </a:tc>
                <a:tc>
                  <a:txBody>
                    <a:bodyPr/>
                    <a:lstStyle/>
                    <a:p>
                      <a:pPr lvl="0">
                        <a:buNone/>
                      </a:pPr>
                      <a:endParaRPr lang="en-US" sz="1200"/>
                    </a:p>
                  </a:txBody>
                  <a:tcPr>
                    <a:solidFill>
                      <a:schemeClr val="bg1"/>
                    </a:solidFill>
                  </a:tcPr>
                </a:tc>
                <a:tc>
                  <a:txBody>
                    <a:bodyPr/>
                    <a:lstStyle/>
                    <a:p>
                      <a:pPr lvl="0">
                        <a:buNone/>
                      </a:pPr>
                      <a:endParaRPr lang="en-US" sz="1200"/>
                    </a:p>
                  </a:txBody>
                  <a:tcPr>
                    <a:solidFill>
                      <a:schemeClr val="bg1"/>
                    </a:solidFill>
                  </a:tcPr>
                </a:tc>
                <a:extLst>
                  <a:ext uri="{0D108BD9-81ED-4DB2-BD59-A6C34878D82A}">
                    <a16:rowId xmlns:a16="http://schemas.microsoft.com/office/drawing/2014/main" val="1960223313"/>
                  </a:ext>
                </a:extLst>
              </a:tr>
            </a:tbl>
          </a:graphicData>
        </a:graphic>
      </p:graphicFrame>
    </p:spTree>
    <p:extLst>
      <p:ext uri="{BB962C8B-B14F-4D97-AF65-F5344CB8AC3E}">
        <p14:creationId xmlns:p14="http://schemas.microsoft.com/office/powerpoint/2010/main" val="2907780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3B77-6028-44DC-A59C-17343ECC524B}"/>
              </a:ext>
            </a:extLst>
          </p:cNvPr>
          <p:cNvSpPr>
            <a:spLocks noGrp="1"/>
          </p:cNvSpPr>
          <p:nvPr>
            <p:ph type="title"/>
          </p:nvPr>
        </p:nvSpPr>
        <p:spPr/>
        <p:txBody>
          <a:bodyPr/>
          <a:lstStyle/>
          <a:p>
            <a:r>
              <a:rPr lang="en-US">
                <a:latin typeface="Calibri"/>
                <a:cs typeface="Calibri"/>
              </a:rPr>
              <a:t>Common Table Expressions</a:t>
            </a:r>
            <a:endParaRPr lang="en-US">
              <a:latin typeface="Courier New"/>
              <a:cs typeface="Courier New"/>
            </a:endParaRPr>
          </a:p>
        </p:txBody>
      </p:sp>
      <p:sp>
        <p:nvSpPr>
          <p:cNvPr id="3" name="Content Placeholder 2">
            <a:extLst>
              <a:ext uri="{FF2B5EF4-FFF2-40B4-BE49-F238E27FC236}">
                <a16:creationId xmlns:a16="http://schemas.microsoft.com/office/drawing/2014/main" id="{D9F9FF9E-010C-4344-BEE1-34958513C821}"/>
              </a:ext>
            </a:extLst>
          </p:cNvPr>
          <p:cNvSpPr>
            <a:spLocks noGrp="1"/>
          </p:cNvSpPr>
          <p:nvPr>
            <p:ph idx="1"/>
          </p:nvPr>
        </p:nvSpPr>
        <p:spPr>
          <a:xfrm>
            <a:off x="838200" y="1432519"/>
            <a:ext cx="7970808" cy="4768281"/>
          </a:xfrm>
        </p:spPr>
        <p:txBody>
          <a:bodyPr vert="horz" lIns="91440" tIns="45720" rIns="91440" bIns="45720" rtlCol="0" anchor="t">
            <a:normAutofit fontScale="92500" lnSpcReduction="10000"/>
          </a:bodyPr>
          <a:lstStyle/>
          <a:p>
            <a:pPr marL="0" indent="0">
              <a:buNone/>
            </a:pPr>
            <a:r>
              <a:rPr lang="en-US" sz="1800" dirty="0"/>
              <a:t>Common</a:t>
            </a:r>
            <a:r>
              <a:rPr lang="en-US" sz="1800" dirty="0">
                <a:latin typeface="Calibri"/>
                <a:cs typeface="Calibri"/>
              </a:rPr>
              <a:t> table expressions (or CTEs) were new in MySQL version 8.0, although they were available in other databases.  A CTE is a named subquery that appears at the top of a subquery and is shown by a with clause.  with can contain multiple CTEs separated by commas.  </a:t>
            </a:r>
            <a:endParaRPr lang="en-US" sz="1800" dirty="0">
              <a:cs typeface="Calibri"/>
            </a:endParaRPr>
          </a:p>
          <a:p>
            <a:pPr marL="0" indent="0">
              <a:buNone/>
            </a:pPr>
            <a:r>
              <a:rPr lang="en-US" sz="1800" dirty="0">
                <a:latin typeface="Calibri"/>
                <a:cs typeface="Calibri"/>
              </a:rPr>
              <a:t>CTEs help make queries more understandable, and the CTEs can refer to other CTEs that have been pre-defined.  On the next slide, there are three CTEs included.  The second CTE refers to the first, and the third refers to the second.  Watch for them as </a:t>
            </a:r>
          </a:p>
          <a:p>
            <a:pPr marL="742950" lvl="1" indent="-285750"/>
            <a:r>
              <a:rPr lang="en-US" sz="1400" dirty="0" err="1">
                <a:latin typeface="Courier New"/>
                <a:cs typeface="Calibri"/>
              </a:rPr>
              <a:t>actors_s</a:t>
            </a:r>
            <a:endParaRPr lang="en-US" sz="1400" dirty="0">
              <a:latin typeface="Courier New"/>
              <a:cs typeface="Calibri"/>
            </a:endParaRPr>
          </a:p>
          <a:p>
            <a:pPr marL="742950" lvl="1" indent="-285750"/>
            <a:r>
              <a:rPr lang="en-US" sz="1400" dirty="0" err="1">
                <a:latin typeface="Courier New"/>
                <a:cs typeface="Calibri"/>
              </a:rPr>
              <a:t>actors_s_pg</a:t>
            </a:r>
            <a:r>
              <a:rPr lang="en-US" sz="1400" dirty="0">
                <a:latin typeface="Courier New"/>
                <a:cs typeface="Calibri"/>
              </a:rPr>
              <a:t> </a:t>
            </a:r>
            <a:r>
              <a:rPr lang="en-US" sz="1400" dirty="0">
                <a:latin typeface="Calibri"/>
                <a:cs typeface="Calibri"/>
              </a:rPr>
              <a:t>and </a:t>
            </a:r>
          </a:p>
          <a:p>
            <a:pPr marL="742950" lvl="1" indent="-285750"/>
            <a:r>
              <a:rPr lang="en-US" sz="1400" dirty="0" err="1">
                <a:latin typeface="Courier New"/>
                <a:cs typeface="Calibri"/>
              </a:rPr>
              <a:t>actors_s_pg_revenue</a:t>
            </a:r>
            <a:endParaRPr lang="en-US" sz="1400" dirty="0">
              <a:latin typeface="Courier New"/>
              <a:cs typeface="Calibri"/>
            </a:endParaRPr>
          </a:p>
          <a:p>
            <a:pPr marL="0" indent="0">
              <a:buNone/>
            </a:pPr>
            <a:endParaRPr lang="en-US" sz="1800" dirty="0">
              <a:latin typeface="Calibri"/>
              <a:cs typeface="Calibri"/>
            </a:endParaRPr>
          </a:p>
          <a:p>
            <a:pPr marL="0" indent="0">
              <a:buNone/>
            </a:pPr>
            <a:r>
              <a:rPr lang="en-US" sz="1400" dirty="0" err="1">
                <a:latin typeface="Courier New"/>
                <a:cs typeface="Courier New"/>
              </a:rPr>
              <a:t>mysql</a:t>
            </a:r>
            <a:r>
              <a:rPr lang="en-US" sz="1400" dirty="0">
                <a:latin typeface="Courier New"/>
                <a:cs typeface="Courier New"/>
              </a:rPr>
              <a:t>&gt; SELECT </a:t>
            </a:r>
            <a:r>
              <a:rPr lang="en-US" sz="1400" dirty="0" err="1">
                <a:latin typeface="Courier New"/>
                <a:cs typeface="Courier New"/>
              </a:rPr>
              <a:t>c.first_name</a:t>
            </a:r>
            <a:r>
              <a:rPr lang="en-US" sz="1400" dirty="0">
                <a:latin typeface="Courier New"/>
                <a:cs typeface="Courier New"/>
              </a:rPr>
              <a:t>, </a:t>
            </a:r>
            <a:r>
              <a:rPr lang="en-US" sz="1400" dirty="0" err="1">
                <a:latin typeface="Courier New"/>
                <a:cs typeface="Courier New"/>
              </a:rPr>
              <a:t>c.last_name</a:t>
            </a:r>
            <a:r>
              <a:rPr lang="en-US" sz="1400" dirty="0">
                <a:latin typeface="Courier New"/>
                <a:cs typeface="Courier New"/>
              </a:rPr>
              <a:t>, </a:t>
            </a:r>
            <a:r>
              <a:rPr lang="en-US" sz="1400" dirty="0" err="1">
                <a:latin typeface="Courier New"/>
                <a:cs typeface="Courier New"/>
              </a:rPr>
              <a:t>ct.city</a:t>
            </a:r>
            <a:br>
              <a:rPr lang="en-US" dirty="0"/>
            </a:br>
            <a:r>
              <a:rPr lang="en-US" sz="1400" dirty="0">
                <a:latin typeface="Courier New"/>
                <a:cs typeface="Courier New"/>
              </a:rPr>
              <a:t>    -&gt;    sum(</a:t>
            </a:r>
            <a:r>
              <a:rPr lang="en-US" sz="1400" dirty="0" err="1">
                <a:latin typeface="Courier New"/>
                <a:cs typeface="Courier New"/>
              </a:rPr>
              <a:t>p.amount</a:t>
            </a:r>
            <a:r>
              <a:rPr lang="en-US" sz="1400" dirty="0">
                <a:latin typeface="Courier New"/>
                <a:cs typeface="Courier New"/>
              </a:rPr>
              <a:t>) </a:t>
            </a:r>
            <a:r>
              <a:rPr lang="en-US" sz="1400" dirty="0" err="1">
                <a:latin typeface="Courier New"/>
                <a:cs typeface="Courier New"/>
              </a:rPr>
              <a:t>tot_payments</a:t>
            </a:r>
            <a:r>
              <a:rPr lang="en-US" sz="1400" dirty="0">
                <a:latin typeface="Courier New"/>
                <a:cs typeface="Courier New"/>
              </a:rPr>
              <a:t>, count(*) </a:t>
            </a:r>
            <a:r>
              <a:rPr lang="en-US" sz="1400" dirty="0" err="1">
                <a:latin typeface="Courier New"/>
                <a:cs typeface="Courier New"/>
              </a:rPr>
              <a:t>tot_rentals</a:t>
            </a:r>
            <a:br>
              <a:rPr lang="en-US" sz="1400" dirty="0">
                <a:latin typeface="Courier New"/>
                <a:cs typeface="Courier New"/>
              </a:rPr>
            </a:br>
            <a:r>
              <a:rPr lang="en-US" sz="1400" dirty="0">
                <a:latin typeface="Courier New"/>
                <a:cs typeface="Courier New"/>
              </a:rPr>
              <a:t>    -&gt; FROM payment p</a:t>
            </a:r>
            <a:br>
              <a:rPr lang="en-US" sz="1400" dirty="0">
                <a:latin typeface="Courier New"/>
                <a:cs typeface="Courier New"/>
              </a:rPr>
            </a:br>
            <a:r>
              <a:rPr lang="en-US" sz="1400" dirty="0">
                <a:latin typeface="Courier New"/>
                <a:cs typeface="Courier New"/>
              </a:rPr>
              <a:t>    -&gt;    INNER JOIN customer c</a:t>
            </a:r>
            <a:br>
              <a:rPr lang="en-US" dirty="0"/>
            </a:br>
            <a:r>
              <a:rPr lang="en-US" sz="1400" dirty="0">
                <a:latin typeface="Courier New"/>
                <a:cs typeface="Courier New"/>
              </a:rPr>
              <a:t>    -&gt;    ON </a:t>
            </a:r>
            <a:r>
              <a:rPr lang="en-US" sz="1400" dirty="0" err="1">
                <a:latin typeface="Courier New"/>
                <a:cs typeface="Courier New"/>
              </a:rPr>
              <a:t>p.cusomer_id</a:t>
            </a:r>
            <a:r>
              <a:rPr lang="en-US" sz="1400" dirty="0">
                <a:latin typeface="Courier New"/>
                <a:cs typeface="Courier New"/>
              </a:rPr>
              <a:t> = </a:t>
            </a:r>
            <a:r>
              <a:rPr lang="en-US" sz="1400" dirty="0" err="1">
                <a:latin typeface="Courier New"/>
                <a:cs typeface="Courier New"/>
              </a:rPr>
              <a:t>c.customer_id</a:t>
            </a:r>
            <a:br>
              <a:rPr lang="en-US" sz="1400" dirty="0">
                <a:latin typeface="Courier New"/>
                <a:cs typeface="Courier New"/>
              </a:rPr>
            </a:br>
            <a:r>
              <a:rPr lang="en-US" sz="1400" dirty="0">
                <a:latin typeface="Courier New"/>
                <a:cs typeface="Courier New"/>
              </a:rPr>
              <a:t>    -&gt;    INNER JOIN address a</a:t>
            </a:r>
            <a:br>
              <a:rPr lang="en-US" sz="1400" dirty="0">
                <a:latin typeface="Courier New"/>
                <a:cs typeface="Courier New"/>
              </a:rPr>
            </a:br>
            <a:r>
              <a:rPr lang="en-US" sz="1400" dirty="0">
                <a:latin typeface="Courier New"/>
                <a:cs typeface="Courier New"/>
              </a:rPr>
              <a:t>    -&gt;    ON </a:t>
            </a:r>
            <a:r>
              <a:rPr lang="en-US" sz="1400" dirty="0" err="1">
                <a:latin typeface="Courier New"/>
                <a:cs typeface="Courier New"/>
              </a:rPr>
              <a:t>c.address_id</a:t>
            </a:r>
            <a:r>
              <a:rPr lang="en-US" sz="1400" dirty="0">
                <a:latin typeface="Courier New"/>
                <a:cs typeface="Courier New"/>
              </a:rPr>
              <a:t> = </a:t>
            </a:r>
            <a:r>
              <a:rPr lang="en-US" sz="1400" dirty="0" err="1">
                <a:latin typeface="Courier New"/>
                <a:cs typeface="Courier New"/>
              </a:rPr>
              <a:t>a.address_id</a:t>
            </a:r>
            <a:br>
              <a:rPr lang="en-US" dirty="0"/>
            </a:br>
            <a:r>
              <a:rPr lang="en-US" sz="1400" dirty="0">
                <a:latin typeface="Courier New"/>
                <a:cs typeface="Courier New"/>
              </a:rPr>
              <a:t>    -&gt;    INNER JOIN city </a:t>
            </a:r>
            <a:r>
              <a:rPr lang="en-US" sz="1400" dirty="0" err="1">
                <a:latin typeface="Courier New"/>
                <a:cs typeface="Courier New"/>
              </a:rPr>
              <a:t>ct</a:t>
            </a:r>
            <a:br>
              <a:rPr lang="en-US" sz="1400" dirty="0">
                <a:latin typeface="Courier New"/>
                <a:cs typeface="Courier New"/>
              </a:rPr>
            </a:br>
            <a:r>
              <a:rPr lang="en-US" sz="1400" dirty="0">
                <a:latin typeface="Courier New"/>
                <a:cs typeface="Courier New"/>
              </a:rPr>
              <a:t>    -&gt;    ON </a:t>
            </a:r>
            <a:r>
              <a:rPr lang="en-US" sz="1400" dirty="0" err="1">
                <a:latin typeface="Courier New"/>
                <a:cs typeface="Courier New"/>
              </a:rPr>
              <a:t>a.city_id</a:t>
            </a:r>
            <a:r>
              <a:rPr lang="en-US" sz="1400" dirty="0">
                <a:latin typeface="Courier New"/>
                <a:cs typeface="Courier New"/>
              </a:rPr>
              <a:t> = </a:t>
            </a:r>
            <a:r>
              <a:rPr lang="en-US" sz="1400" dirty="0" err="1">
                <a:latin typeface="Courier New"/>
                <a:cs typeface="Courier New"/>
              </a:rPr>
              <a:t>ct.city_id</a:t>
            </a:r>
            <a:br>
              <a:rPr lang="en-US" dirty="0"/>
            </a:br>
            <a:r>
              <a:rPr lang="en-US" sz="1400" dirty="0">
                <a:latin typeface="Courier New"/>
                <a:cs typeface="Courier New"/>
              </a:rPr>
              <a:t>    -&gt; GROUP BY </a:t>
            </a:r>
            <a:r>
              <a:rPr lang="en-US" sz="1400" dirty="0" err="1">
                <a:latin typeface="Courier New"/>
                <a:cs typeface="Courier New"/>
              </a:rPr>
              <a:t>c.first_name</a:t>
            </a:r>
            <a:r>
              <a:rPr lang="en-US" sz="1400" dirty="0">
                <a:latin typeface="Courier New"/>
                <a:cs typeface="Courier New"/>
              </a:rPr>
              <a:t>, </a:t>
            </a:r>
            <a:r>
              <a:rPr lang="en-US" sz="1400" dirty="0" err="1">
                <a:latin typeface="Courier New"/>
                <a:cs typeface="Courier New"/>
              </a:rPr>
              <a:t>c.last_name</a:t>
            </a:r>
            <a:r>
              <a:rPr lang="en-US" sz="1400" dirty="0">
                <a:latin typeface="Courier New"/>
                <a:cs typeface="Courier New"/>
              </a:rPr>
              <a:t>, </a:t>
            </a:r>
            <a:r>
              <a:rPr lang="en-US" sz="1400" dirty="0" err="1">
                <a:latin typeface="Courier New"/>
                <a:cs typeface="Courier New"/>
              </a:rPr>
              <a:t>ct.city</a:t>
            </a:r>
            <a:r>
              <a:rPr lang="en-US" sz="1400" dirty="0">
                <a:latin typeface="Courier New"/>
                <a:cs typeface="Courier New"/>
              </a:rPr>
              <a:t>;</a:t>
            </a:r>
            <a:endParaRPr lang="en-US" dirty="0"/>
          </a:p>
        </p:txBody>
      </p:sp>
    </p:spTree>
    <p:extLst>
      <p:ext uri="{BB962C8B-B14F-4D97-AF65-F5344CB8AC3E}">
        <p14:creationId xmlns:p14="http://schemas.microsoft.com/office/powerpoint/2010/main" val="1823919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3B77-6028-44DC-A59C-17343ECC524B}"/>
              </a:ext>
            </a:extLst>
          </p:cNvPr>
          <p:cNvSpPr>
            <a:spLocks noGrp="1"/>
          </p:cNvSpPr>
          <p:nvPr>
            <p:ph type="title"/>
          </p:nvPr>
        </p:nvSpPr>
        <p:spPr>
          <a:xfrm>
            <a:off x="550653" y="365125"/>
            <a:ext cx="10803147" cy="994884"/>
          </a:xfrm>
        </p:spPr>
        <p:txBody>
          <a:bodyPr/>
          <a:lstStyle/>
          <a:p>
            <a:r>
              <a:rPr lang="en-US">
                <a:latin typeface="Calibri"/>
                <a:cs typeface="Calibri"/>
              </a:rPr>
              <a:t>CTE Code</a:t>
            </a:r>
            <a:endParaRPr lang="en-US">
              <a:latin typeface="Courier New"/>
              <a:cs typeface="Courier New"/>
            </a:endParaRPr>
          </a:p>
        </p:txBody>
      </p:sp>
      <p:sp>
        <p:nvSpPr>
          <p:cNvPr id="3" name="Content Placeholder 2">
            <a:extLst>
              <a:ext uri="{FF2B5EF4-FFF2-40B4-BE49-F238E27FC236}">
                <a16:creationId xmlns:a16="http://schemas.microsoft.com/office/drawing/2014/main" id="{D9F9FF9E-010C-4344-BEE1-34958513C821}"/>
              </a:ext>
            </a:extLst>
          </p:cNvPr>
          <p:cNvSpPr>
            <a:spLocks noGrp="1"/>
          </p:cNvSpPr>
          <p:nvPr>
            <p:ph idx="1"/>
          </p:nvPr>
        </p:nvSpPr>
        <p:spPr>
          <a:xfrm>
            <a:off x="4993257" y="296708"/>
            <a:ext cx="6964393" cy="5918469"/>
          </a:xfrm>
          <a:solidFill>
            <a:schemeClr val="bg1"/>
          </a:solidFill>
        </p:spPr>
        <p:txBody>
          <a:bodyPr vert="horz" lIns="91440" tIns="45720" rIns="91440" bIns="45720" rtlCol="0" anchor="t">
            <a:noAutofit/>
          </a:bodyPr>
          <a:lstStyle/>
          <a:p>
            <a:pPr marL="0" indent="0">
              <a:buNone/>
            </a:pPr>
            <a:r>
              <a:rPr lang="en-US" sz="1400" err="1">
                <a:latin typeface="Courier New"/>
                <a:cs typeface="Courier New"/>
              </a:rPr>
              <a:t>mysql</a:t>
            </a:r>
            <a:r>
              <a:rPr lang="en-US" sz="1400">
                <a:latin typeface="Courier New"/>
                <a:cs typeface="Courier New"/>
              </a:rPr>
              <a:t>&gt; </a:t>
            </a:r>
            <a:r>
              <a:rPr lang="en-US" sz="1400" b="1">
                <a:latin typeface="Courier New"/>
                <a:cs typeface="Courier New"/>
              </a:rPr>
              <a:t>WITH </a:t>
            </a:r>
            <a:r>
              <a:rPr lang="en-US" sz="1400" b="1" err="1">
                <a:latin typeface="Courier New"/>
                <a:cs typeface="Courier New"/>
              </a:rPr>
              <a:t>actors_s</a:t>
            </a:r>
            <a:r>
              <a:rPr lang="en-US" sz="1400">
                <a:latin typeface="Courier New"/>
                <a:cs typeface="Courier New"/>
              </a:rPr>
              <a:t> AS</a:t>
            </a:r>
            <a:br>
              <a:rPr lang="en-US" sz="1400">
                <a:latin typeface="Courier New"/>
                <a:cs typeface="Courier New"/>
              </a:rPr>
            </a:br>
            <a:r>
              <a:rPr lang="en-US" sz="1400">
                <a:latin typeface="Courier New"/>
                <a:cs typeface="Courier New"/>
              </a:rPr>
              <a:t>   -&gt; (SELECT </a:t>
            </a:r>
            <a:r>
              <a:rPr lang="en-US" sz="1400" err="1">
                <a:latin typeface="Courier New"/>
                <a:cs typeface="Courier New"/>
              </a:rPr>
              <a:t>actor_id</a:t>
            </a:r>
            <a:r>
              <a:rPr lang="en-US" sz="1400">
                <a:latin typeface="Courier New"/>
                <a:cs typeface="Courier New"/>
              </a:rPr>
              <a:t>, </a:t>
            </a:r>
            <a:r>
              <a:rPr lang="en-US" sz="1400" err="1">
                <a:latin typeface="Courier New"/>
                <a:cs typeface="Courier New"/>
              </a:rPr>
              <a:t>first_name</a:t>
            </a:r>
            <a:r>
              <a:rPr lang="en-US" sz="1400">
                <a:latin typeface="Courier New"/>
                <a:cs typeface="Courier New"/>
              </a:rPr>
              <a:t>, </a:t>
            </a:r>
            <a:r>
              <a:rPr lang="en-US" sz="1400" err="1">
                <a:latin typeface="Courier New"/>
                <a:cs typeface="Courier New"/>
              </a:rPr>
              <a:t>last_name</a:t>
            </a:r>
            <a:br>
              <a:rPr lang="en-US" sz="1400"/>
            </a:br>
            <a:r>
              <a:rPr lang="en-US" sz="1400">
                <a:latin typeface="Courier New"/>
                <a:cs typeface="Courier New"/>
              </a:rPr>
              <a:t>   -&gt;   FROM actor</a:t>
            </a:r>
            <a:br>
              <a:rPr lang="en-US" sz="1400">
                <a:latin typeface="Courier New"/>
                <a:cs typeface="Courier New"/>
              </a:rPr>
            </a:br>
            <a:r>
              <a:rPr lang="en-US" sz="1400">
                <a:latin typeface="Courier New"/>
                <a:cs typeface="Courier New"/>
              </a:rPr>
              <a:t>   -&gt;   WHERE </a:t>
            </a:r>
            <a:r>
              <a:rPr lang="en-US" sz="1400" err="1">
                <a:latin typeface="Courier New"/>
                <a:cs typeface="Courier New"/>
              </a:rPr>
              <a:t>last_name</a:t>
            </a:r>
            <a:r>
              <a:rPr lang="en-US" sz="1400">
                <a:latin typeface="Courier New"/>
                <a:cs typeface="Courier New"/>
              </a:rPr>
              <a:t> LIKE 'S%'</a:t>
            </a:r>
            <a:br>
              <a:rPr lang="en-US" sz="1400">
                <a:latin typeface="Courier New"/>
                <a:cs typeface="Courier New"/>
              </a:rPr>
            </a:br>
            <a:r>
              <a:rPr lang="en-US" sz="1400">
                <a:latin typeface="Courier New"/>
                <a:cs typeface="Courier New"/>
              </a:rPr>
              <a:t>   -&gt; ),</a:t>
            </a:r>
            <a:br>
              <a:rPr lang="en-US" sz="1400">
                <a:latin typeface="Courier New"/>
                <a:cs typeface="Courier New"/>
              </a:rPr>
            </a:br>
            <a:r>
              <a:rPr lang="en-US" sz="1400">
                <a:latin typeface="Courier New"/>
                <a:cs typeface="Courier New"/>
              </a:rPr>
              <a:t>   -&gt;</a:t>
            </a:r>
            <a:r>
              <a:rPr lang="en-US" sz="1400" b="1">
                <a:latin typeface="Courier New"/>
                <a:cs typeface="Courier New"/>
              </a:rPr>
              <a:t> </a:t>
            </a:r>
            <a:r>
              <a:rPr lang="en-US" sz="1400" b="1" err="1">
                <a:latin typeface="Courier New"/>
                <a:cs typeface="Courier New"/>
              </a:rPr>
              <a:t>actors_s_pg</a:t>
            </a:r>
            <a:r>
              <a:rPr lang="en-US" sz="1400">
                <a:latin typeface="Courier New"/>
                <a:cs typeface="Courier New"/>
              </a:rPr>
              <a:t> AS</a:t>
            </a:r>
            <a:br>
              <a:rPr lang="en-US" sz="1400">
                <a:latin typeface="Courier New"/>
                <a:cs typeface="Courier New"/>
              </a:rPr>
            </a:br>
            <a:r>
              <a:rPr lang="en-US" sz="1400">
                <a:latin typeface="Courier New"/>
                <a:cs typeface="Courier New"/>
              </a:rPr>
              <a:t>   -&gt; (SELECT </a:t>
            </a:r>
            <a:r>
              <a:rPr lang="en-US" sz="1400" err="1">
                <a:latin typeface="Courier New"/>
                <a:cs typeface="Courier New"/>
              </a:rPr>
              <a:t>s.actor_id</a:t>
            </a:r>
            <a:r>
              <a:rPr lang="en-US" sz="1400">
                <a:latin typeface="Courier New"/>
                <a:cs typeface="Courier New"/>
              </a:rPr>
              <a:t>, </a:t>
            </a:r>
            <a:r>
              <a:rPr lang="en-US" sz="1400" err="1">
                <a:latin typeface="Courier New"/>
                <a:cs typeface="Courier New"/>
              </a:rPr>
              <a:t>s.first_name</a:t>
            </a:r>
            <a:r>
              <a:rPr lang="en-US" sz="1400">
                <a:latin typeface="Courier New"/>
                <a:cs typeface="Courier New"/>
              </a:rPr>
              <a:t>, </a:t>
            </a:r>
            <a:r>
              <a:rPr lang="en-US" sz="1400" err="1">
                <a:latin typeface="Courier New"/>
                <a:cs typeface="Courier New"/>
              </a:rPr>
              <a:t>s.last_name</a:t>
            </a:r>
            <a:r>
              <a:rPr lang="en-US" sz="1400">
                <a:latin typeface="Courier New"/>
                <a:cs typeface="Courier New"/>
              </a:rPr>
              <a:t>,</a:t>
            </a:r>
            <a:br>
              <a:rPr lang="en-US" sz="1400"/>
            </a:br>
            <a:r>
              <a:rPr lang="en-US" sz="1400">
                <a:latin typeface="Courier New"/>
                <a:cs typeface="Courier New"/>
              </a:rPr>
              <a:t>   -&gt;    </a:t>
            </a:r>
            <a:r>
              <a:rPr lang="en-US" sz="1400" err="1">
                <a:latin typeface="Courier New"/>
                <a:cs typeface="Courier New"/>
              </a:rPr>
              <a:t>f.film_id</a:t>
            </a:r>
            <a:r>
              <a:rPr lang="en-US" sz="1400">
                <a:latin typeface="Courier New"/>
                <a:cs typeface="Courier New"/>
              </a:rPr>
              <a:t>, </a:t>
            </a:r>
            <a:r>
              <a:rPr lang="en-US" sz="1400" err="1">
                <a:latin typeface="Courier New"/>
                <a:cs typeface="Courier New"/>
              </a:rPr>
              <a:t>f.title</a:t>
            </a:r>
            <a:br>
              <a:rPr lang="en-US" sz="1400">
                <a:latin typeface="Courier New"/>
                <a:cs typeface="Courier New"/>
              </a:rPr>
            </a:br>
            <a:r>
              <a:rPr lang="en-US" sz="1400">
                <a:latin typeface="Courier New"/>
                <a:cs typeface="Courier New"/>
              </a:rPr>
              <a:t>   -&gt;  FROM </a:t>
            </a:r>
            <a:r>
              <a:rPr lang="en-US" sz="1400" b="1" err="1">
                <a:latin typeface="Courier New"/>
                <a:cs typeface="Courier New"/>
              </a:rPr>
              <a:t>actors_s</a:t>
            </a:r>
            <a:r>
              <a:rPr lang="en-US" sz="1400">
                <a:latin typeface="Courier New"/>
                <a:cs typeface="Courier New"/>
              </a:rPr>
              <a:t> s</a:t>
            </a:r>
            <a:br>
              <a:rPr lang="en-US" sz="1400">
                <a:latin typeface="Courier New"/>
                <a:cs typeface="Courier New"/>
              </a:rPr>
            </a:br>
            <a:r>
              <a:rPr lang="en-US" sz="1400">
                <a:latin typeface="Courier New"/>
                <a:cs typeface="Courier New"/>
              </a:rPr>
              <a:t>   -&gt;    INNER JOIN </a:t>
            </a:r>
            <a:r>
              <a:rPr lang="en-US" sz="1400" err="1">
                <a:latin typeface="Courier New"/>
                <a:cs typeface="Courier New"/>
              </a:rPr>
              <a:t>film_actor</a:t>
            </a:r>
            <a:r>
              <a:rPr lang="en-US" sz="1400">
                <a:latin typeface="Courier New"/>
                <a:cs typeface="Courier New"/>
              </a:rPr>
              <a:t> fa</a:t>
            </a:r>
            <a:br>
              <a:rPr lang="en-US" sz="1400"/>
            </a:br>
            <a:r>
              <a:rPr lang="en-US" sz="1400">
                <a:latin typeface="Courier New"/>
                <a:cs typeface="Courier New"/>
              </a:rPr>
              <a:t>   -&gt;    ON </a:t>
            </a:r>
            <a:r>
              <a:rPr lang="en-US" sz="1400" err="1">
                <a:latin typeface="Courier New"/>
                <a:cs typeface="Courier New"/>
              </a:rPr>
              <a:t>s.actor_id</a:t>
            </a:r>
            <a:r>
              <a:rPr lang="en-US" sz="1400">
                <a:latin typeface="Courier New"/>
                <a:cs typeface="Courier New"/>
              </a:rPr>
              <a:t> = </a:t>
            </a:r>
            <a:r>
              <a:rPr lang="en-US" sz="1400" err="1">
                <a:latin typeface="Courier New"/>
                <a:cs typeface="Courier New"/>
              </a:rPr>
              <a:t>fa.actor_id</a:t>
            </a:r>
            <a:br>
              <a:rPr lang="en-US" sz="1400">
                <a:latin typeface="Courier New"/>
                <a:cs typeface="Courier New"/>
              </a:rPr>
            </a:br>
            <a:r>
              <a:rPr lang="en-US" sz="1400">
                <a:latin typeface="Courier New"/>
                <a:cs typeface="Courier New"/>
              </a:rPr>
              <a:t>   -&gt;    INNER JOIN film f</a:t>
            </a:r>
            <a:br>
              <a:rPr lang="en-US" sz="1400">
                <a:latin typeface="Courier New"/>
                <a:cs typeface="Courier New"/>
              </a:rPr>
            </a:br>
            <a:r>
              <a:rPr lang="en-US" sz="1400">
                <a:latin typeface="Courier New"/>
                <a:cs typeface="Courier New"/>
              </a:rPr>
              <a:t>   -&gt;    ON </a:t>
            </a:r>
            <a:r>
              <a:rPr lang="en-US" sz="1400" err="1">
                <a:latin typeface="Courier New"/>
                <a:cs typeface="Courier New"/>
              </a:rPr>
              <a:t>f.film_id</a:t>
            </a:r>
            <a:r>
              <a:rPr lang="en-US" sz="1400">
                <a:latin typeface="Courier New"/>
                <a:cs typeface="Courier New"/>
              </a:rPr>
              <a:t> = </a:t>
            </a:r>
            <a:r>
              <a:rPr lang="en-US" sz="1400" err="1">
                <a:latin typeface="Courier New"/>
                <a:cs typeface="Courier New"/>
              </a:rPr>
              <a:t>fa.film_id</a:t>
            </a:r>
            <a:br>
              <a:rPr lang="en-US" sz="1400"/>
            </a:br>
            <a:r>
              <a:rPr lang="en-US" sz="1400">
                <a:latin typeface="Courier New"/>
                <a:cs typeface="Courier New"/>
              </a:rPr>
              <a:t>   -&gt;   WHERE </a:t>
            </a:r>
            <a:r>
              <a:rPr lang="en-US" sz="1400" err="1">
                <a:latin typeface="Courier New"/>
                <a:cs typeface="Courier New"/>
              </a:rPr>
              <a:t>f.rating</a:t>
            </a:r>
            <a:r>
              <a:rPr lang="en-US" sz="1400">
                <a:latin typeface="Courier New"/>
                <a:cs typeface="Courier New"/>
              </a:rPr>
              <a:t> = 'PG'</a:t>
            </a:r>
            <a:br>
              <a:rPr lang="en-US" sz="1400">
                <a:latin typeface="Courier New"/>
                <a:cs typeface="Courier New"/>
              </a:rPr>
            </a:br>
            <a:r>
              <a:rPr lang="en-US" sz="1400">
                <a:latin typeface="Courier New"/>
                <a:cs typeface="Courier New"/>
              </a:rPr>
              <a:t>   -&gt; ),</a:t>
            </a:r>
            <a:br>
              <a:rPr lang="en-US" sz="1400">
                <a:latin typeface="Courier New"/>
                <a:cs typeface="Courier New"/>
              </a:rPr>
            </a:br>
            <a:r>
              <a:rPr lang="en-US" sz="1400">
                <a:latin typeface="Courier New"/>
                <a:cs typeface="Courier New"/>
              </a:rPr>
              <a:t>   -&gt; </a:t>
            </a:r>
            <a:r>
              <a:rPr lang="en-US" sz="1400" b="1" err="1">
                <a:latin typeface="Courier New"/>
                <a:cs typeface="Courier New"/>
              </a:rPr>
              <a:t>actors_s_pg_revenue</a:t>
            </a:r>
            <a:r>
              <a:rPr lang="en-US" sz="1400">
                <a:latin typeface="Courier New"/>
                <a:cs typeface="Courier New"/>
              </a:rPr>
              <a:t> AS</a:t>
            </a:r>
            <a:br>
              <a:rPr lang="en-US" sz="1400">
                <a:latin typeface="Courier New"/>
                <a:cs typeface="Courier New"/>
              </a:rPr>
            </a:br>
            <a:r>
              <a:rPr lang="en-US" sz="1400">
                <a:latin typeface="Courier New"/>
                <a:cs typeface="Courier New"/>
              </a:rPr>
              <a:t>   -&gt;(SELECT </a:t>
            </a:r>
            <a:r>
              <a:rPr lang="en-US" sz="1400" err="1">
                <a:latin typeface="Courier New"/>
                <a:cs typeface="Courier New"/>
              </a:rPr>
              <a:t>spg.first_name</a:t>
            </a:r>
            <a:r>
              <a:rPr lang="en-US" sz="1400">
                <a:latin typeface="Courier New"/>
                <a:cs typeface="Courier New"/>
              </a:rPr>
              <a:t>, </a:t>
            </a:r>
            <a:r>
              <a:rPr lang="en-US" sz="1400" err="1">
                <a:latin typeface="Courier New"/>
                <a:cs typeface="Courier New"/>
              </a:rPr>
              <a:t>spg.last_name</a:t>
            </a:r>
            <a:r>
              <a:rPr lang="en-US" sz="1400">
                <a:latin typeface="Courier New"/>
                <a:cs typeface="Courier New"/>
              </a:rPr>
              <a:t>, </a:t>
            </a:r>
            <a:r>
              <a:rPr lang="en-US" sz="1400" err="1">
                <a:latin typeface="Courier New"/>
                <a:cs typeface="Courier New"/>
              </a:rPr>
              <a:t>p.amount</a:t>
            </a:r>
            <a:br>
              <a:rPr lang="en-US" sz="1400">
                <a:latin typeface="Courier New"/>
                <a:cs typeface="Courier New"/>
              </a:rPr>
            </a:br>
            <a:r>
              <a:rPr lang="en-US" sz="1400">
                <a:latin typeface="Courier New"/>
                <a:cs typeface="Courier New"/>
              </a:rPr>
              <a:t>   -&gt;   FROM </a:t>
            </a:r>
            <a:r>
              <a:rPr lang="en-US" sz="1400" b="1" err="1">
                <a:latin typeface="Courier New"/>
                <a:cs typeface="Courier New"/>
              </a:rPr>
              <a:t>actors_s_pg</a:t>
            </a:r>
            <a:r>
              <a:rPr lang="en-US" sz="1400">
                <a:latin typeface="Courier New"/>
                <a:cs typeface="Courier New"/>
              </a:rPr>
              <a:t> </a:t>
            </a:r>
            <a:r>
              <a:rPr lang="en-US" sz="1400" err="1">
                <a:latin typeface="Courier New"/>
                <a:cs typeface="Courier New"/>
              </a:rPr>
              <a:t>spg</a:t>
            </a:r>
            <a:br>
              <a:rPr lang="en-US" sz="1400">
                <a:latin typeface="Courier New"/>
                <a:cs typeface="Courier New"/>
              </a:rPr>
            </a:br>
            <a:r>
              <a:rPr lang="en-US" sz="1400">
                <a:latin typeface="Courier New"/>
                <a:cs typeface="Courier New"/>
              </a:rPr>
              <a:t>   -&gt;     INNER JOIN inventory </a:t>
            </a:r>
            <a:r>
              <a:rPr lang="en-US" sz="1400" err="1">
                <a:latin typeface="Courier New"/>
                <a:cs typeface="Courier New"/>
              </a:rPr>
              <a:t>i</a:t>
            </a:r>
            <a:br>
              <a:rPr lang="en-US" sz="1400">
                <a:latin typeface="Courier New"/>
                <a:cs typeface="Courier New"/>
              </a:rPr>
            </a:br>
            <a:r>
              <a:rPr lang="en-US" sz="1400">
                <a:latin typeface="Courier New"/>
                <a:cs typeface="Courier New"/>
              </a:rPr>
              <a:t>   -&gt;     ON </a:t>
            </a:r>
            <a:r>
              <a:rPr lang="en-US" sz="1400" err="1">
                <a:latin typeface="Courier New"/>
                <a:cs typeface="Courier New"/>
              </a:rPr>
              <a:t>i.film_id</a:t>
            </a:r>
            <a:r>
              <a:rPr lang="en-US" sz="1400">
                <a:latin typeface="Courier New"/>
                <a:cs typeface="Courier New"/>
              </a:rPr>
              <a:t> = </a:t>
            </a:r>
            <a:r>
              <a:rPr lang="en-US" sz="1400" err="1">
                <a:latin typeface="Courier New"/>
                <a:cs typeface="Courier New"/>
              </a:rPr>
              <a:t>spg.film_id</a:t>
            </a:r>
            <a:r>
              <a:rPr lang="en-US" sz="1400">
                <a:latin typeface="Courier New"/>
                <a:cs typeface="Courier New"/>
              </a:rPr>
              <a:t> </a:t>
            </a:r>
            <a:br>
              <a:rPr lang="en-US" sz="1400"/>
            </a:br>
            <a:r>
              <a:rPr lang="en-US" sz="1400">
                <a:latin typeface="Courier New"/>
                <a:cs typeface="Courier New"/>
              </a:rPr>
              <a:t>   -&gt;     INNER JOIN rental r </a:t>
            </a:r>
            <a:br>
              <a:rPr lang="en-US" sz="1400">
                <a:latin typeface="Courier New"/>
                <a:cs typeface="Courier New"/>
              </a:rPr>
            </a:br>
            <a:r>
              <a:rPr lang="en-US" sz="1400">
                <a:latin typeface="Courier New"/>
                <a:cs typeface="Courier New"/>
              </a:rPr>
              <a:t>   -&gt;     ON </a:t>
            </a:r>
            <a:r>
              <a:rPr lang="en-US" sz="1400" err="1">
                <a:latin typeface="Courier New"/>
                <a:cs typeface="Courier New"/>
              </a:rPr>
              <a:t>i.inventory_id</a:t>
            </a:r>
            <a:r>
              <a:rPr lang="en-US" sz="1400">
                <a:latin typeface="Courier New"/>
                <a:cs typeface="Courier New"/>
              </a:rPr>
              <a:t> = </a:t>
            </a:r>
            <a:r>
              <a:rPr lang="en-US" sz="1400" err="1">
                <a:latin typeface="Courier New"/>
                <a:cs typeface="Courier New"/>
              </a:rPr>
              <a:t>r.inventory_id</a:t>
            </a:r>
            <a:br>
              <a:rPr lang="en-US" sz="1400">
                <a:latin typeface="Courier New"/>
                <a:cs typeface="Courier New"/>
              </a:rPr>
            </a:br>
            <a:r>
              <a:rPr lang="en-US" sz="1400">
                <a:latin typeface="Courier New"/>
                <a:cs typeface="Courier New"/>
              </a:rPr>
              <a:t>   -&gt;     INNER JOIN payment p </a:t>
            </a:r>
            <a:br>
              <a:rPr lang="en-US" sz="1400">
                <a:latin typeface="Courier New"/>
                <a:cs typeface="Courier New"/>
              </a:rPr>
            </a:br>
            <a:r>
              <a:rPr lang="en-US" sz="1400">
                <a:latin typeface="Courier New"/>
                <a:cs typeface="Courier New"/>
              </a:rPr>
              <a:t>   -&gt;     ON </a:t>
            </a:r>
            <a:r>
              <a:rPr lang="en-US" sz="1400" err="1">
                <a:latin typeface="Courier New"/>
                <a:cs typeface="Courier New"/>
              </a:rPr>
              <a:t>r.rental_id</a:t>
            </a:r>
            <a:r>
              <a:rPr lang="en-US" sz="1400">
                <a:latin typeface="Courier New"/>
                <a:cs typeface="Courier New"/>
              </a:rPr>
              <a:t> = </a:t>
            </a:r>
            <a:r>
              <a:rPr lang="en-US" sz="1400" err="1">
                <a:latin typeface="Courier New"/>
                <a:cs typeface="Courier New"/>
              </a:rPr>
              <a:t>p.rental_id</a:t>
            </a:r>
            <a:br>
              <a:rPr lang="en-US" sz="1400">
                <a:latin typeface="Courier New"/>
                <a:cs typeface="Courier New"/>
              </a:rPr>
            </a:br>
            <a:r>
              <a:rPr lang="en-US" sz="1400">
                <a:latin typeface="Courier New"/>
                <a:cs typeface="Courier New"/>
              </a:rPr>
              <a:t>   -&gt;     ) -- end of With clause </a:t>
            </a:r>
            <a:br>
              <a:rPr lang="en-US" sz="1400">
                <a:latin typeface="Courier New"/>
                <a:cs typeface="Courier New"/>
              </a:rPr>
            </a:br>
            <a:r>
              <a:rPr lang="en-US" sz="1400">
                <a:latin typeface="Courier New"/>
                <a:cs typeface="Courier New"/>
              </a:rPr>
              <a:t>   -&gt; SELECT </a:t>
            </a:r>
            <a:r>
              <a:rPr lang="en-US" sz="1400" err="1">
                <a:latin typeface="Courier New"/>
                <a:cs typeface="Courier New"/>
              </a:rPr>
              <a:t>spg_rev.first_name</a:t>
            </a:r>
            <a:r>
              <a:rPr lang="en-US" sz="1400">
                <a:latin typeface="Courier New"/>
                <a:cs typeface="Courier New"/>
              </a:rPr>
              <a:t>, </a:t>
            </a:r>
            <a:r>
              <a:rPr lang="en-US" sz="1400" err="1">
                <a:latin typeface="Courier New"/>
                <a:cs typeface="Courier New"/>
              </a:rPr>
              <a:t>spg_rev.last_name</a:t>
            </a:r>
            <a:r>
              <a:rPr lang="en-US" sz="1400">
                <a:latin typeface="Courier New"/>
                <a:cs typeface="Courier New"/>
              </a:rPr>
              <a:t>,</a:t>
            </a:r>
            <a:br>
              <a:rPr lang="en-US" sz="1400"/>
            </a:br>
            <a:r>
              <a:rPr lang="en-US" sz="1400">
                <a:latin typeface="Courier New"/>
                <a:cs typeface="Courier New"/>
              </a:rPr>
              <a:t>   -&gt;  sum(</a:t>
            </a:r>
            <a:r>
              <a:rPr lang="en-US" sz="1400" err="1">
                <a:latin typeface="Courier New"/>
                <a:cs typeface="Courier New"/>
              </a:rPr>
              <a:t>spg_rev.amount</a:t>
            </a:r>
            <a:r>
              <a:rPr lang="en-US" sz="1400">
                <a:latin typeface="Courier New"/>
                <a:cs typeface="Courier New"/>
              </a:rPr>
              <a:t>) </a:t>
            </a:r>
            <a:r>
              <a:rPr lang="en-US" sz="1400" err="1">
                <a:latin typeface="Courier New"/>
                <a:cs typeface="Courier New"/>
              </a:rPr>
              <a:t>tot_revenue</a:t>
            </a:r>
            <a:br>
              <a:rPr lang="en-US" sz="1400"/>
            </a:br>
            <a:r>
              <a:rPr lang="en-US" sz="1400">
                <a:latin typeface="Courier New"/>
                <a:cs typeface="Courier New"/>
              </a:rPr>
              <a:t>   -&gt; FROM </a:t>
            </a:r>
            <a:r>
              <a:rPr lang="en-US" sz="1400" b="1" err="1">
                <a:latin typeface="Courier New"/>
                <a:cs typeface="Courier New"/>
              </a:rPr>
              <a:t>actors_s_pg_revenue</a:t>
            </a:r>
            <a:r>
              <a:rPr lang="en-US" sz="1400">
                <a:latin typeface="Courier New"/>
                <a:cs typeface="Courier New"/>
              </a:rPr>
              <a:t> </a:t>
            </a:r>
            <a:r>
              <a:rPr lang="en-US" sz="1400" err="1">
                <a:latin typeface="Courier New"/>
                <a:cs typeface="Courier New"/>
              </a:rPr>
              <a:t>spg_rev</a:t>
            </a:r>
            <a:r>
              <a:rPr lang="en-US" sz="1400">
                <a:latin typeface="Courier New"/>
                <a:cs typeface="Courier New"/>
              </a:rPr>
              <a:t>  </a:t>
            </a:r>
            <a:br>
              <a:rPr lang="en-US" sz="1400"/>
            </a:br>
            <a:r>
              <a:rPr lang="en-US" sz="1400">
                <a:latin typeface="Courier New"/>
                <a:cs typeface="Courier New"/>
              </a:rPr>
              <a:t>   -&gt; GROUP BY </a:t>
            </a:r>
            <a:r>
              <a:rPr lang="en-US" sz="1400" err="1">
                <a:latin typeface="Courier New"/>
                <a:cs typeface="Courier New"/>
              </a:rPr>
              <a:t>spg_rev.first_name</a:t>
            </a:r>
            <a:r>
              <a:rPr lang="en-US" sz="1400">
                <a:latin typeface="Courier New"/>
                <a:cs typeface="Courier New"/>
              </a:rPr>
              <a:t>, </a:t>
            </a:r>
            <a:r>
              <a:rPr lang="en-US" sz="1400" err="1">
                <a:latin typeface="Courier New"/>
                <a:cs typeface="Courier New"/>
              </a:rPr>
              <a:t>spg_rev.last_name</a:t>
            </a:r>
            <a:br>
              <a:rPr lang="en-US" sz="1400">
                <a:latin typeface="Courier New"/>
                <a:cs typeface="Courier New"/>
              </a:rPr>
            </a:br>
            <a:r>
              <a:rPr lang="en-US" sz="1400">
                <a:latin typeface="Courier New"/>
                <a:cs typeface="Courier New"/>
              </a:rPr>
              <a:t>   -&gt; ORDER BY 3 desc;</a:t>
            </a:r>
            <a:endParaRPr lang="en-US" sz="1400">
              <a:cs typeface="Calibri"/>
            </a:endParaRPr>
          </a:p>
        </p:txBody>
      </p:sp>
      <p:sp>
        <p:nvSpPr>
          <p:cNvPr id="5" name="Content Placeholder 2">
            <a:extLst>
              <a:ext uri="{FF2B5EF4-FFF2-40B4-BE49-F238E27FC236}">
                <a16:creationId xmlns:a16="http://schemas.microsoft.com/office/drawing/2014/main" id="{8F5AE5A7-A6A7-4562-A901-374C1F805AE9}"/>
              </a:ext>
            </a:extLst>
          </p:cNvPr>
          <p:cNvSpPr txBox="1">
            <a:spLocks/>
          </p:cNvSpPr>
          <p:nvPr/>
        </p:nvSpPr>
        <p:spPr>
          <a:xfrm>
            <a:off x="550653" y="1432519"/>
            <a:ext cx="4275827" cy="478265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t>Results:</a:t>
            </a:r>
          </a:p>
          <a:p>
            <a:pPr marL="0" indent="0">
              <a:buNone/>
            </a:pPr>
            <a:endParaRPr lang="en-US" sz="1800">
              <a:cs typeface="Calibri"/>
            </a:endParaRPr>
          </a:p>
          <a:p>
            <a:pPr marL="0" indent="0">
              <a:buNone/>
            </a:pPr>
            <a:endParaRPr lang="en-US" sz="1800">
              <a:cs typeface="Calibri"/>
            </a:endParaRPr>
          </a:p>
          <a:p>
            <a:pPr marL="0" indent="0">
              <a:buNone/>
            </a:pPr>
            <a:endParaRPr lang="en-US" sz="1800">
              <a:cs typeface="Calibri"/>
            </a:endParaRPr>
          </a:p>
          <a:p>
            <a:pPr marL="0" indent="0">
              <a:buNone/>
            </a:pPr>
            <a:endParaRPr lang="en-US" sz="1800">
              <a:cs typeface="Calibri"/>
            </a:endParaRPr>
          </a:p>
          <a:p>
            <a:pPr marL="0" indent="0">
              <a:buNone/>
            </a:pPr>
            <a:endParaRPr lang="en-US" sz="1800">
              <a:cs typeface="Calibri"/>
            </a:endParaRPr>
          </a:p>
          <a:p>
            <a:pPr marL="0" indent="0">
              <a:buNone/>
            </a:pPr>
            <a:endParaRPr lang="en-US" sz="1800">
              <a:cs typeface="Calibri"/>
            </a:endParaRPr>
          </a:p>
          <a:p>
            <a:pPr marL="0" indent="0">
              <a:buNone/>
            </a:pPr>
            <a:r>
              <a:rPr lang="en-US" sz="1800">
                <a:cs typeface="Calibri"/>
              </a:rPr>
              <a:t>This calculates total revenues generated from PG film rentals where the actor has a last name starting with an S.  The first subquery finds the actors, the second joins that  to the film table and filters by the PG rating, and finally that is joined to the payment table.</a:t>
            </a:r>
          </a:p>
        </p:txBody>
      </p:sp>
      <p:graphicFrame>
        <p:nvGraphicFramePr>
          <p:cNvPr id="4" name="Table 4">
            <a:extLst>
              <a:ext uri="{FF2B5EF4-FFF2-40B4-BE49-F238E27FC236}">
                <a16:creationId xmlns:a16="http://schemas.microsoft.com/office/drawing/2014/main" id="{7C9B3E8F-5CA5-4A62-8330-ABFFDBE1B1B8}"/>
              </a:ext>
            </a:extLst>
          </p:cNvPr>
          <p:cNvGraphicFramePr>
            <a:graphicFrameLocks noGrp="1"/>
          </p:cNvGraphicFramePr>
          <p:nvPr>
            <p:extLst>
              <p:ext uri="{D42A27DB-BD31-4B8C-83A1-F6EECF244321}">
                <p14:modId xmlns:p14="http://schemas.microsoft.com/office/powerpoint/2010/main" val="1885964021"/>
              </p:ext>
            </p:extLst>
          </p:nvPr>
        </p:nvGraphicFramePr>
        <p:xfrm>
          <a:off x="589472" y="1840302"/>
          <a:ext cx="3700919" cy="1920870"/>
        </p:xfrm>
        <a:graphic>
          <a:graphicData uri="http://schemas.openxmlformats.org/drawingml/2006/table">
            <a:tbl>
              <a:tblPr firstRow="1" bandRow="1">
                <a:tableStyleId>{5C22544A-7EE6-4342-B048-85BDC9FD1C3A}</a:tableStyleId>
              </a:tblPr>
              <a:tblGrid>
                <a:gridCol w="1047750">
                  <a:extLst>
                    <a:ext uri="{9D8B030D-6E8A-4147-A177-3AD203B41FA5}">
                      <a16:colId xmlns:a16="http://schemas.microsoft.com/office/drawing/2014/main" val="1958292781"/>
                    </a:ext>
                  </a:extLst>
                </a:gridCol>
                <a:gridCol w="1221348">
                  <a:extLst>
                    <a:ext uri="{9D8B030D-6E8A-4147-A177-3AD203B41FA5}">
                      <a16:colId xmlns:a16="http://schemas.microsoft.com/office/drawing/2014/main" val="3278498886"/>
                    </a:ext>
                  </a:extLst>
                </a:gridCol>
                <a:gridCol w="1431821">
                  <a:extLst>
                    <a:ext uri="{9D8B030D-6E8A-4147-A177-3AD203B41FA5}">
                      <a16:colId xmlns:a16="http://schemas.microsoft.com/office/drawing/2014/main" val="45161180"/>
                    </a:ext>
                  </a:extLst>
                </a:gridCol>
              </a:tblGrid>
              <a:tr h="324853">
                <a:tc>
                  <a:txBody>
                    <a:bodyPr/>
                    <a:lstStyle/>
                    <a:p>
                      <a:r>
                        <a:rPr lang="en-US" sz="1400" err="1"/>
                        <a:t>first_name</a:t>
                      </a:r>
                    </a:p>
                  </a:txBody>
                  <a:tcPr/>
                </a:tc>
                <a:tc>
                  <a:txBody>
                    <a:bodyPr/>
                    <a:lstStyle/>
                    <a:p>
                      <a:pPr lvl="0">
                        <a:buNone/>
                      </a:pPr>
                      <a:r>
                        <a:rPr lang="en-US" sz="1400" err="1"/>
                        <a:t>Last_name</a:t>
                      </a:r>
                    </a:p>
                  </a:txBody>
                  <a:tcPr/>
                </a:tc>
                <a:tc>
                  <a:txBody>
                    <a:bodyPr/>
                    <a:lstStyle/>
                    <a:p>
                      <a:pPr lvl="0">
                        <a:buNone/>
                      </a:pPr>
                      <a:r>
                        <a:rPr lang="en-US" sz="1400" err="1"/>
                        <a:t>tot_revenue</a:t>
                      </a:r>
                    </a:p>
                  </a:txBody>
                  <a:tcPr/>
                </a:tc>
                <a:extLst>
                  <a:ext uri="{0D108BD9-81ED-4DB2-BD59-A6C34878D82A}">
                    <a16:rowId xmlns:a16="http://schemas.microsoft.com/office/drawing/2014/main" val="997296255"/>
                  </a:ext>
                </a:extLst>
              </a:tr>
              <a:tr h="324853">
                <a:tc>
                  <a:txBody>
                    <a:bodyPr/>
                    <a:lstStyle/>
                    <a:p>
                      <a:pPr lvl="0" algn="l">
                        <a:buNone/>
                      </a:pPr>
                      <a:r>
                        <a:rPr lang="en-US" sz="1400"/>
                        <a:t>NICK</a:t>
                      </a:r>
                    </a:p>
                  </a:txBody>
                  <a:tcPr/>
                </a:tc>
                <a:tc>
                  <a:txBody>
                    <a:bodyPr/>
                    <a:lstStyle/>
                    <a:p>
                      <a:pPr lvl="0" algn="r">
                        <a:buNone/>
                      </a:pPr>
                      <a:r>
                        <a:rPr lang="en-US" sz="1400"/>
                        <a:t>STALLONE</a:t>
                      </a:r>
                    </a:p>
                  </a:txBody>
                  <a:tcPr/>
                </a:tc>
                <a:tc>
                  <a:txBody>
                    <a:bodyPr/>
                    <a:lstStyle/>
                    <a:p>
                      <a:pPr lvl="0" algn="r">
                        <a:buNone/>
                      </a:pPr>
                      <a:r>
                        <a:rPr lang="en-US" sz="1400"/>
                        <a:t>692.21</a:t>
                      </a:r>
                    </a:p>
                  </a:txBody>
                  <a:tcPr/>
                </a:tc>
                <a:extLst>
                  <a:ext uri="{0D108BD9-81ED-4DB2-BD59-A6C34878D82A}">
                    <a16:rowId xmlns:a16="http://schemas.microsoft.com/office/drawing/2014/main" val="3634897168"/>
                  </a:ext>
                </a:extLst>
              </a:tr>
              <a:tr h="324853">
                <a:tc>
                  <a:txBody>
                    <a:bodyPr/>
                    <a:lstStyle/>
                    <a:p>
                      <a:pPr lvl="0" algn="l">
                        <a:buNone/>
                      </a:pPr>
                      <a:r>
                        <a:rPr lang="en-US" sz="1400"/>
                        <a:t>JEFF</a:t>
                      </a:r>
                    </a:p>
                  </a:txBody>
                  <a:tcPr/>
                </a:tc>
                <a:tc>
                  <a:txBody>
                    <a:bodyPr/>
                    <a:lstStyle/>
                    <a:p>
                      <a:pPr lvl="0" algn="r">
                        <a:buNone/>
                      </a:pPr>
                      <a:r>
                        <a:rPr lang="en-US" sz="1400"/>
                        <a:t>SILVERSTONE</a:t>
                      </a:r>
                    </a:p>
                  </a:txBody>
                  <a:tcPr/>
                </a:tc>
                <a:tc>
                  <a:txBody>
                    <a:bodyPr/>
                    <a:lstStyle/>
                    <a:p>
                      <a:pPr lvl="0" algn="r">
                        <a:buNone/>
                      </a:pPr>
                      <a:r>
                        <a:rPr lang="en-US" sz="1400"/>
                        <a:t>652.35</a:t>
                      </a:r>
                    </a:p>
                  </a:txBody>
                  <a:tcPr/>
                </a:tc>
                <a:extLst>
                  <a:ext uri="{0D108BD9-81ED-4DB2-BD59-A6C34878D82A}">
                    <a16:rowId xmlns:a16="http://schemas.microsoft.com/office/drawing/2014/main" val="2243633178"/>
                  </a:ext>
                </a:extLst>
              </a:tr>
              <a:tr h="324853">
                <a:tc>
                  <a:txBody>
                    <a:bodyPr/>
                    <a:lstStyle/>
                    <a:p>
                      <a:pPr lvl="0" algn="l">
                        <a:buNone/>
                      </a:pPr>
                      <a:r>
                        <a:rPr lang="en-US" sz="1400" b="1"/>
                        <a:t>...</a:t>
                      </a:r>
                    </a:p>
                  </a:txBody>
                  <a:tcPr/>
                </a:tc>
                <a:tc>
                  <a:txBody>
                    <a:bodyPr/>
                    <a:lstStyle/>
                    <a:p>
                      <a:pPr lvl="0" algn="r">
                        <a:buNone/>
                      </a:pPr>
                      <a:endParaRPr lang="en-US" sz="1400"/>
                    </a:p>
                  </a:txBody>
                  <a:tcPr/>
                </a:tc>
                <a:tc>
                  <a:txBody>
                    <a:bodyPr/>
                    <a:lstStyle/>
                    <a:p>
                      <a:pPr lvl="0" algn="r">
                        <a:buNone/>
                      </a:pPr>
                      <a:endParaRPr lang="en-US" sz="1400"/>
                    </a:p>
                  </a:txBody>
                  <a:tcPr/>
                </a:tc>
                <a:extLst>
                  <a:ext uri="{0D108BD9-81ED-4DB2-BD59-A6C34878D82A}">
                    <a16:rowId xmlns:a16="http://schemas.microsoft.com/office/drawing/2014/main" val="2136380240"/>
                  </a:ext>
                </a:extLst>
              </a:tr>
              <a:tr h="324853">
                <a:tc>
                  <a:txBody>
                    <a:bodyPr/>
                    <a:lstStyle/>
                    <a:p>
                      <a:pPr lvl="0" algn="l">
                        <a:buNone/>
                      </a:pPr>
                      <a:r>
                        <a:rPr lang="en-US" sz="1400"/>
                        <a:t>SISSY</a:t>
                      </a:r>
                    </a:p>
                  </a:txBody>
                  <a:tcPr/>
                </a:tc>
                <a:tc>
                  <a:txBody>
                    <a:bodyPr/>
                    <a:lstStyle/>
                    <a:p>
                      <a:pPr lvl="0" algn="r">
                        <a:buNone/>
                      </a:pPr>
                      <a:r>
                        <a:rPr lang="en-US" sz="1400"/>
                        <a:t>SOBIESKI</a:t>
                      </a:r>
                    </a:p>
                  </a:txBody>
                  <a:tcPr/>
                </a:tc>
                <a:tc>
                  <a:txBody>
                    <a:bodyPr/>
                    <a:lstStyle/>
                    <a:p>
                      <a:pPr lvl="0" algn="r">
                        <a:buNone/>
                      </a:pPr>
                      <a:r>
                        <a:rPr lang="en-US" sz="1400"/>
                        <a:t>379.03</a:t>
                      </a:r>
                      <a:endParaRPr lang="en-US"/>
                    </a:p>
                  </a:txBody>
                  <a:tcPr/>
                </a:tc>
                <a:extLst>
                  <a:ext uri="{0D108BD9-81ED-4DB2-BD59-A6C34878D82A}">
                    <a16:rowId xmlns:a16="http://schemas.microsoft.com/office/drawing/2014/main" val="395897551"/>
                  </a:ext>
                </a:extLst>
              </a:tr>
              <a:tr h="296605">
                <a:tc gridSpan="2">
                  <a:txBody>
                    <a:bodyPr/>
                    <a:lstStyle/>
                    <a:p>
                      <a:pPr lvl="0" algn="l">
                        <a:buNone/>
                      </a:pPr>
                      <a:r>
                        <a:rPr lang="en-US" sz="1200"/>
                        <a:t>9 rows in set (0.18 sec)</a:t>
                      </a:r>
                    </a:p>
                  </a:txBody>
                  <a:tcPr>
                    <a:solidFill>
                      <a:schemeClr val="bg1"/>
                    </a:solidFill>
                  </a:tcPr>
                </a:tc>
                <a:tc hMerge="1">
                  <a:txBody>
                    <a:bodyPr/>
                    <a:lstStyle/>
                    <a:p>
                      <a:endParaRPr lang="en-US"/>
                    </a:p>
                  </a:txBody>
                  <a:tcPr>
                    <a:solidFill>
                      <a:schemeClr val="bg1"/>
                    </a:solidFill>
                  </a:tcPr>
                </a:tc>
                <a:tc>
                  <a:txBody>
                    <a:bodyPr/>
                    <a:lstStyle/>
                    <a:p>
                      <a:pPr lvl="0" algn="l">
                        <a:buNone/>
                      </a:pPr>
                      <a:endParaRPr lang="en-US" sz="1200"/>
                    </a:p>
                  </a:txBody>
                  <a:tcPr>
                    <a:solidFill>
                      <a:schemeClr val="bg1"/>
                    </a:solidFill>
                  </a:tcPr>
                </a:tc>
                <a:extLst>
                  <a:ext uri="{0D108BD9-81ED-4DB2-BD59-A6C34878D82A}">
                    <a16:rowId xmlns:a16="http://schemas.microsoft.com/office/drawing/2014/main" val="1960223313"/>
                  </a:ext>
                </a:extLst>
              </a:tr>
            </a:tbl>
          </a:graphicData>
        </a:graphic>
      </p:graphicFrame>
    </p:spTree>
    <p:extLst>
      <p:ext uri="{BB962C8B-B14F-4D97-AF65-F5344CB8AC3E}">
        <p14:creationId xmlns:p14="http://schemas.microsoft.com/office/powerpoint/2010/main" val="3534428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9715-68C3-40C9-9BDD-0D329FEB0666}"/>
              </a:ext>
            </a:extLst>
          </p:cNvPr>
          <p:cNvSpPr>
            <a:spLocks noGrp="1"/>
          </p:cNvSpPr>
          <p:nvPr>
            <p:ph type="title"/>
          </p:nvPr>
        </p:nvSpPr>
        <p:spPr/>
        <p:txBody>
          <a:bodyPr/>
          <a:lstStyle/>
          <a:p>
            <a:r>
              <a:rPr lang="en-US"/>
              <a:t>What is a Subquery?</a:t>
            </a:r>
          </a:p>
        </p:txBody>
      </p:sp>
      <p:sp>
        <p:nvSpPr>
          <p:cNvPr id="3" name="Content Placeholder 2">
            <a:extLst>
              <a:ext uri="{FF2B5EF4-FFF2-40B4-BE49-F238E27FC236}">
                <a16:creationId xmlns:a16="http://schemas.microsoft.com/office/drawing/2014/main" id="{3C043E01-EE50-4AB1-A579-57C6A76B04D0}"/>
              </a:ext>
            </a:extLst>
          </p:cNvPr>
          <p:cNvSpPr>
            <a:spLocks noGrp="1"/>
          </p:cNvSpPr>
          <p:nvPr>
            <p:ph idx="1"/>
          </p:nvPr>
        </p:nvSpPr>
        <p:spPr/>
        <p:txBody>
          <a:bodyPr/>
          <a:lstStyle/>
          <a:p>
            <a:pPr marL="0" indent="0">
              <a:buNone/>
            </a:pPr>
            <a:r>
              <a:rPr lang="en-US" sz="2000" dirty="0"/>
              <a:t>A subquery is a query within another SQL statement. A subquery is always enclosed within parentheses and is executed before the rest of the statement. </a:t>
            </a:r>
          </a:p>
          <a:p>
            <a:pPr marL="0" indent="0">
              <a:buNone/>
            </a:pPr>
            <a:r>
              <a:rPr lang="en-US" sz="2000" dirty="0"/>
              <a:t>When the containing query has finished executing, the data returned by the subqueries is discarded which frees up memory.</a:t>
            </a:r>
          </a:p>
          <a:p>
            <a:pPr marL="0" indent="0">
              <a:buNone/>
            </a:pPr>
            <a:r>
              <a:rPr lang="en-US" sz="1600" dirty="0" err="1">
                <a:latin typeface="Courier New" panose="02070309020205020404" pitchFamily="49" charset="0"/>
                <a:cs typeface="Courier New" panose="02070309020205020404" pitchFamily="49" charset="0"/>
              </a:rPr>
              <a:t>mysql</a:t>
            </a:r>
            <a:r>
              <a:rPr lang="en-US" sz="1600" dirty="0">
                <a:latin typeface="Courier New" panose="02070309020205020404" pitchFamily="49" charset="0"/>
                <a:cs typeface="Courier New" panose="02070309020205020404" pitchFamily="49" charset="0"/>
              </a:rPr>
              <a:t>&gt; SELECT </a:t>
            </a:r>
            <a:r>
              <a:rPr lang="en-US" sz="1600" dirty="0" err="1">
                <a:latin typeface="Courier New" panose="02070309020205020404" pitchFamily="49" charset="0"/>
                <a:cs typeface="Courier New" panose="02070309020205020404" pitchFamily="49" charset="0"/>
              </a:rPr>
              <a:t>customer_id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first_name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last_name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FROM customer</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WHERE </a:t>
            </a:r>
            <a:r>
              <a:rPr lang="en-US" sz="1600" dirty="0" err="1">
                <a:latin typeface="Courier New" panose="02070309020205020404" pitchFamily="49" charset="0"/>
                <a:cs typeface="Courier New" panose="02070309020205020404" pitchFamily="49" charset="0"/>
              </a:rPr>
              <a:t>customer_id</a:t>
            </a:r>
            <a:r>
              <a:rPr lang="en-US" sz="1600" dirty="0">
                <a:latin typeface="Courier New" panose="02070309020205020404" pitchFamily="49" charset="0"/>
                <a:cs typeface="Courier New" panose="02070309020205020404" pitchFamily="49" charset="0"/>
              </a:rPr>
              <a:t> = (SELECT MAX(</a:t>
            </a:r>
            <a:r>
              <a:rPr lang="en-US" sz="1600" dirty="0" err="1">
                <a:latin typeface="Courier New" panose="02070309020205020404" pitchFamily="49" charset="0"/>
                <a:cs typeface="Courier New" panose="02070309020205020404" pitchFamily="49" charset="0"/>
              </a:rPr>
              <a:t>customer_id</a:t>
            </a:r>
            <a:r>
              <a:rPr lang="en-US" sz="1600" dirty="0">
                <a:latin typeface="Courier New" panose="02070309020205020404" pitchFamily="49" charset="0"/>
                <a:cs typeface="Courier New" panose="02070309020205020404" pitchFamily="49" charset="0"/>
              </a:rPr>
              <a:t>) FROM customer);</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100" dirty="0">
                <a:latin typeface="Courier New" panose="02070309020205020404" pitchFamily="49" charset="0"/>
                <a:cs typeface="Courier New" panose="02070309020205020404" pitchFamily="49" charset="0"/>
              </a:rPr>
              <a:t> </a:t>
            </a:r>
          </a:p>
          <a:p>
            <a:pPr marL="0" indent="0">
              <a:buNone/>
            </a:pPr>
            <a:r>
              <a:rPr lang="en-US" sz="2000" dirty="0">
                <a:cs typeface="Courier New" panose="02070309020205020404" pitchFamily="49" charset="0"/>
              </a:rPr>
              <a:t>In this example, the subquery is returning the maximum value found in the </a:t>
            </a:r>
            <a:r>
              <a:rPr lang="en-US" sz="1600" dirty="0" err="1">
                <a:latin typeface="Courier New" panose="02070309020205020404" pitchFamily="49" charset="0"/>
                <a:cs typeface="Courier New" panose="02070309020205020404" pitchFamily="49" charset="0"/>
              </a:rPr>
              <a:t>customer_id</a:t>
            </a:r>
            <a:r>
              <a:rPr lang="en-US" sz="2000" dirty="0">
                <a:cs typeface="Courier New" panose="02070309020205020404" pitchFamily="49" charset="0"/>
              </a:rPr>
              <a:t>. The containing statement is finding the rest of the data about that customer.</a:t>
            </a:r>
          </a:p>
          <a:p>
            <a:pPr marL="0" indent="0">
              <a:buNone/>
            </a:pPr>
            <a:endParaRPr lang="en-US" dirty="0"/>
          </a:p>
        </p:txBody>
      </p:sp>
      <p:graphicFrame>
        <p:nvGraphicFramePr>
          <p:cNvPr id="4" name="Table 4">
            <a:extLst>
              <a:ext uri="{FF2B5EF4-FFF2-40B4-BE49-F238E27FC236}">
                <a16:creationId xmlns:a16="http://schemas.microsoft.com/office/drawing/2014/main" id="{31498895-0E44-402A-86D2-530A1BFA88A7}"/>
              </a:ext>
            </a:extLst>
          </p:cNvPr>
          <p:cNvGraphicFramePr>
            <a:graphicFrameLocks noGrp="1"/>
          </p:cNvGraphicFramePr>
          <p:nvPr>
            <p:extLst>
              <p:ext uri="{D42A27DB-BD31-4B8C-83A1-F6EECF244321}">
                <p14:modId xmlns:p14="http://schemas.microsoft.com/office/powerpoint/2010/main" val="1542596116"/>
              </p:ext>
            </p:extLst>
          </p:nvPr>
        </p:nvGraphicFramePr>
        <p:xfrm>
          <a:off x="936134" y="4001294"/>
          <a:ext cx="7485405" cy="670560"/>
        </p:xfrm>
        <a:graphic>
          <a:graphicData uri="http://schemas.openxmlformats.org/drawingml/2006/table">
            <a:tbl>
              <a:tblPr firstRow="1" bandRow="1">
                <a:tableStyleId>{5C22544A-7EE6-4342-B048-85BDC9FD1C3A}</a:tableStyleId>
              </a:tblPr>
              <a:tblGrid>
                <a:gridCol w="2495135">
                  <a:extLst>
                    <a:ext uri="{9D8B030D-6E8A-4147-A177-3AD203B41FA5}">
                      <a16:colId xmlns:a16="http://schemas.microsoft.com/office/drawing/2014/main" val="411166421"/>
                    </a:ext>
                  </a:extLst>
                </a:gridCol>
                <a:gridCol w="2495135">
                  <a:extLst>
                    <a:ext uri="{9D8B030D-6E8A-4147-A177-3AD203B41FA5}">
                      <a16:colId xmlns:a16="http://schemas.microsoft.com/office/drawing/2014/main" val="3550452644"/>
                    </a:ext>
                  </a:extLst>
                </a:gridCol>
                <a:gridCol w="2495135">
                  <a:extLst>
                    <a:ext uri="{9D8B030D-6E8A-4147-A177-3AD203B41FA5}">
                      <a16:colId xmlns:a16="http://schemas.microsoft.com/office/drawing/2014/main" val="1192834200"/>
                    </a:ext>
                  </a:extLst>
                </a:gridCol>
              </a:tblGrid>
              <a:tr h="309197">
                <a:tc>
                  <a:txBody>
                    <a:bodyPr/>
                    <a:lstStyle/>
                    <a:p>
                      <a:r>
                        <a:rPr lang="en-US" sz="1600" err="1"/>
                        <a:t>customer_id</a:t>
                      </a:r>
                      <a:endParaRPr lang="en-US" sz="1600"/>
                    </a:p>
                  </a:txBody>
                  <a:tcPr/>
                </a:tc>
                <a:tc>
                  <a:txBody>
                    <a:bodyPr/>
                    <a:lstStyle/>
                    <a:p>
                      <a:r>
                        <a:rPr lang="en-US" sz="1600" dirty="0" err="1"/>
                        <a:t>first_name</a:t>
                      </a:r>
                      <a:endParaRPr lang="en-US" sz="1600" dirty="0"/>
                    </a:p>
                  </a:txBody>
                  <a:tcPr/>
                </a:tc>
                <a:tc>
                  <a:txBody>
                    <a:bodyPr/>
                    <a:lstStyle/>
                    <a:p>
                      <a:r>
                        <a:rPr lang="en-US" sz="1600" err="1"/>
                        <a:t>last_name</a:t>
                      </a:r>
                      <a:endParaRPr lang="en-US" sz="1600"/>
                    </a:p>
                  </a:txBody>
                  <a:tcPr/>
                </a:tc>
                <a:extLst>
                  <a:ext uri="{0D108BD9-81ED-4DB2-BD59-A6C34878D82A}">
                    <a16:rowId xmlns:a16="http://schemas.microsoft.com/office/drawing/2014/main" val="3252526667"/>
                  </a:ext>
                </a:extLst>
              </a:tr>
              <a:tr h="140096">
                <a:tc>
                  <a:txBody>
                    <a:bodyPr/>
                    <a:lstStyle/>
                    <a:p>
                      <a:r>
                        <a:rPr lang="en-US" sz="1600"/>
                        <a:t>599</a:t>
                      </a:r>
                    </a:p>
                  </a:txBody>
                  <a:tcPr/>
                </a:tc>
                <a:tc>
                  <a:txBody>
                    <a:bodyPr/>
                    <a:lstStyle/>
                    <a:p>
                      <a:r>
                        <a:rPr lang="en-US" sz="1600"/>
                        <a:t>AUSTIN</a:t>
                      </a:r>
                    </a:p>
                  </a:txBody>
                  <a:tcPr/>
                </a:tc>
                <a:tc>
                  <a:txBody>
                    <a:bodyPr/>
                    <a:lstStyle/>
                    <a:p>
                      <a:r>
                        <a:rPr lang="en-US" sz="1600" dirty="0"/>
                        <a:t>CINTRON</a:t>
                      </a:r>
                    </a:p>
                  </a:txBody>
                  <a:tcPr/>
                </a:tc>
                <a:extLst>
                  <a:ext uri="{0D108BD9-81ED-4DB2-BD59-A6C34878D82A}">
                    <a16:rowId xmlns:a16="http://schemas.microsoft.com/office/drawing/2014/main" val="2685940818"/>
                  </a:ext>
                </a:extLst>
              </a:tr>
            </a:tbl>
          </a:graphicData>
        </a:graphic>
      </p:graphicFrame>
    </p:spTree>
    <p:extLst>
      <p:ext uri="{BB962C8B-B14F-4D97-AF65-F5344CB8AC3E}">
        <p14:creationId xmlns:p14="http://schemas.microsoft.com/office/powerpoint/2010/main" val="2658496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3B77-6028-44DC-A59C-17343ECC524B}"/>
              </a:ext>
            </a:extLst>
          </p:cNvPr>
          <p:cNvSpPr>
            <a:spLocks noGrp="1"/>
          </p:cNvSpPr>
          <p:nvPr>
            <p:ph type="title"/>
          </p:nvPr>
        </p:nvSpPr>
        <p:spPr/>
        <p:txBody>
          <a:bodyPr/>
          <a:lstStyle/>
          <a:p>
            <a:r>
              <a:rPr lang="en-US">
                <a:latin typeface="Calibri"/>
                <a:cs typeface="Calibri"/>
              </a:rPr>
              <a:t>Subqueries as Expression Generators</a:t>
            </a:r>
            <a:endParaRPr lang="en-US">
              <a:latin typeface="Courier New"/>
              <a:cs typeface="Courier New"/>
            </a:endParaRPr>
          </a:p>
        </p:txBody>
      </p:sp>
      <p:sp>
        <p:nvSpPr>
          <p:cNvPr id="3" name="Content Placeholder 2">
            <a:extLst>
              <a:ext uri="{FF2B5EF4-FFF2-40B4-BE49-F238E27FC236}">
                <a16:creationId xmlns:a16="http://schemas.microsoft.com/office/drawing/2014/main" id="{D9F9FF9E-010C-4344-BEE1-34958513C821}"/>
              </a:ext>
            </a:extLst>
          </p:cNvPr>
          <p:cNvSpPr>
            <a:spLocks noGrp="1"/>
          </p:cNvSpPr>
          <p:nvPr>
            <p:ph idx="1"/>
          </p:nvPr>
        </p:nvSpPr>
        <p:spPr>
          <a:xfrm>
            <a:off x="838200" y="1432519"/>
            <a:ext cx="6101752" cy="4768281"/>
          </a:xfrm>
        </p:spPr>
        <p:txBody>
          <a:bodyPr vert="horz" lIns="91440" tIns="45720" rIns="91440" bIns="45720" rtlCol="0" anchor="t">
            <a:normAutofit/>
          </a:bodyPr>
          <a:lstStyle/>
          <a:p>
            <a:pPr marL="0" indent="0">
              <a:buNone/>
            </a:pPr>
            <a:r>
              <a:rPr lang="en-US" sz="1800"/>
              <a:t>Let's</a:t>
            </a:r>
            <a:r>
              <a:rPr lang="en-US" sz="1800">
                <a:latin typeface="Calibri"/>
                <a:cs typeface="Calibri"/>
              </a:rPr>
              <a:t> revisit single-column, single-row subqueries.  These scalar subqueries may be used wherever and expression can appear, including </a:t>
            </a:r>
            <a:r>
              <a:rPr lang="en-US" sz="1800">
                <a:latin typeface="Courier New"/>
                <a:cs typeface="Calibri"/>
              </a:rPr>
              <a:t>select</a:t>
            </a:r>
            <a:r>
              <a:rPr lang="en-US" sz="1800">
                <a:latin typeface="Calibri"/>
                <a:cs typeface="Calibri"/>
              </a:rPr>
              <a:t> and </a:t>
            </a:r>
            <a:r>
              <a:rPr lang="en-US" sz="1800">
                <a:latin typeface="Courier New"/>
                <a:cs typeface="Calibri"/>
              </a:rPr>
              <a:t>order by </a:t>
            </a:r>
            <a:r>
              <a:rPr lang="en-US" sz="1800">
                <a:latin typeface="Calibri"/>
                <a:cs typeface="Calibri"/>
              </a:rPr>
              <a:t>clauses, in addition to the </a:t>
            </a:r>
            <a:r>
              <a:rPr lang="en-US" sz="1800">
                <a:latin typeface="Courier New"/>
                <a:cs typeface="Calibri"/>
              </a:rPr>
              <a:t>values</a:t>
            </a:r>
            <a:r>
              <a:rPr lang="en-US" sz="1800">
                <a:latin typeface="Calibri"/>
                <a:cs typeface="Calibri"/>
              </a:rPr>
              <a:t> clause of an </a:t>
            </a:r>
            <a:r>
              <a:rPr lang="en-US" sz="1800">
                <a:latin typeface="Courier New"/>
                <a:cs typeface="Calibri"/>
              </a:rPr>
              <a:t>insert </a:t>
            </a:r>
            <a:r>
              <a:rPr lang="en-US" sz="1800">
                <a:latin typeface="Calibri"/>
                <a:cs typeface="Calibri"/>
              </a:rPr>
              <a:t>statement.</a:t>
            </a:r>
            <a:endParaRPr lang="en-US" sz="1800">
              <a:cs typeface="Calibri"/>
            </a:endParaRPr>
          </a:p>
          <a:p>
            <a:pPr marL="0" indent="0">
              <a:buNone/>
            </a:pPr>
            <a:r>
              <a:rPr lang="en-US" sz="1800">
                <a:latin typeface="Calibri"/>
                <a:cs typeface="Calibri"/>
              </a:rPr>
              <a:t>Task-oriented subqueries (three slides previously) used subqueries to separate the grouping mechanism from the rest of the query.  There is another way to do that, as shown here:</a:t>
            </a:r>
          </a:p>
          <a:p>
            <a:pPr marL="0" indent="0">
              <a:buNone/>
            </a:pPr>
            <a:endParaRPr lang="en-US" sz="1800"/>
          </a:p>
        </p:txBody>
      </p:sp>
      <p:sp>
        <p:nvSpPr>
          <p:cNvPr id="4" name="TextBox 3">
            <a:extLst>
              <a:ext uri="{FF2B5EF4-FFF2-40B4-BE49-F238E27FC236}">
                <a16:creationId xmlns:a16="http://schemas.microsoft.com/office/drawing/2014/main" id="{8FA97A85-8D73-427C-BB48-2A86980CBC59}"/>
              </a:ext>
            </a:extLst>
          </p:cNvPr>
          <p:cNvSpPr txBox="1"/>
          <p:nvPr/>
        </p:nvSpPr>
        <p:spPr>
          <a:xfrm>
            <a:off x="7139796" y="1575759"/>
            <a:ext cx="4871050" cy="418576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latin typeface="Courier New"/>
              </a:rPr>
              <a:t>mysql</a:t>
            </a:r>
            <a:r>
              <a:rPr lang="en-US" sz="1400">
                <a:latin typeface="Courier New"/>
              </a:rPr>
              <a:t>&gt; SELECT</a:t>
            </a:r>
            <a:br>
              <a:rPr lang="en-US" sz="1400">
                <a:latin typeface="Courier New"/>
                <a:cs typeface="Courier New"/>
              </a:rPr>
            </a:br>
            <a:r>
              <a:rPr lang="en-US" sz="1400">
                <a:latin typeface="Courier New"/>
              </a:rPr>
              <a:t>   -&gt;(SELECT </a:t>
            </a:r>
            <a:r>
              <a:rPr lang="en-US" sz="1400" err="1">
                <a:latin typeface="Courier New"/>
              </a:rPr>
              <a:t>c.first_name</a:t>
            </a:r>
            <a:r>
              <a:rPr lang="en-US" sz="1400">
                <a:latin typeface="Courier New"/>
              </a:rPr>
              <a:t> FROM customer c</a:t>
            </a:r>
            <a:r>
              <a:rPr lang="en-US" sz="1400">
                <a:latin typeface="Courier New"/>
                <a:cs typeface="Courier New"/>
              </a:rPr>
              <a:t>​</a:t>
            </a:r>
            <a:br>
              <a:rPr lang="en-US" sz="1400">
                <a:latin typeface="Courier New"/>
                <a:cs typeface="Courier New"/>
              </a:rPr>
            </a:br>
            <a:r>
              <a:rPr lang="en-US" sz="1400">
                <a:latin typeface="Courier New"/>
              </a:rPr>
              <a:t>   -&gt; WHERE </a:t>
            </a:r>
            <a:r>
              <a:rPr lang="en-US" sz="1400" err="1">
                <a:latin typeface="Courier New"/>
              </a:rPr>
              <a:t>c.customer_id</a:t>
            </a:r>
            <a:r>
              <a:rPr lang="en-US" sz="1400">
                <a:latin typeface="Courier New"/>
              </a:rPr>
              <a:t> – </a:t>
            </a:r>
            <a:r>
              <a:rPr lang="en-US" sz="1400" err="1">
                <a:latin typeface="Courier New"/>
              </a:rPr>
              <a:t>p.customer_id</a:t>
            </a:r>
            <a:br>
              <a:rPr lang="en-US" sz="1400">
                <a:latin typeface="Courier New"/>
              </a:rPr>
            </a:br>
            <a:r>
              <a:rPr lang="en-US" sz="1400">
                <a:latin typeface="Courier New"/>
              </a:rPr>
              <a:t>   -&gt; ) </a:t>
            </a:r>
            <a:r>
              <a:rPr lang="en-US" sz="1400" err="1">
                <a:latin typeface="Courier New"/>
              </a:rPr>
              <a:t>first_name</a:t>
            </a:r>
            <a:r>
              <a:rPr lang="en-US" sz="1400">
                <a:latin typeface="Courier New"/>
              </a:rPr>
              <a:t>,</a:t>
            </a:r>
            <a:r>
              <a:rPr lang="en-US" sz="1400">
                <a:latin typeface="Courier New"/>
                <a:cs typeface="Courier New"/>
              </a:rPr>
              <a:t>​</a:t>
            </a:r>
            <a:br>
              <a:rPr lang="en-US" sz="1400">
                <a:latin typeface="Courier New"/>
                <a:cs typeface="Courier New"/>
              </a:rPr>
            </a:br>
            <a:r>
              <a:rPr lang="en-US" sz="1400">
                <a:latin typeface="Courier New"/>
              </a:rPr>
              <a:t>   -&gt; (SELECT </a:t>
            </a:r>
            <a:r>
              <a:rPr lang="en-US" sz="1400" err="1">
                <a:latin typeface="Courier New"/>
              </a:rPr>
              <a:t>c.last_name</a:t>
            </a:r>
            <a:r>
              <a:rPr lang="en-US" sz="1400">
                <a:latin typeface="Courier New"/>
              </a:rPr>
              <a:t> FROM customer c</a:t>
            </a:r>
            <a:r>
              <a:rPr lang="en-US" sz="1400">
                <a:latin typeface="Courier New"/>
                <a:cs typeface="Courier New"/>
              </a:rPr>
              <a:t>​</a:t>
            </a:r>
            <a:br>
              <a:rPr lang="en-US" sz="1400">
                <a:latin typeface="Courier New"/>
                <a:cs typeface="Courier New"/>
              </a:rPr>
            </a:br>
            <a:r>
              <a:rPr lang="en-US" sz="1400">
                <a:latin typeface="Courier New"/>
              </a:rPr>
              <a:t>   -&gt;  WHERE </a:t>
            </a:r>
            <a:r>
              <a:rPr lang="en-US" sz="1400" err="1">
                <a:latin typeface="Courier New"/>
              </a:rPr>
              <a:t>c.customer_id</a:t>
            </a:r>
            <a:r>
              <a:rPr lang="en-US" sz="1400">
                <a:latin typeface="Courier New"/>
              </a:rPr>
              <a:t> – </a:t>
            </a:r>
            <a:r>
              <a:rPr lang="en-US" sz="1400" err="1">
                <a:latin typeface="Courier New"/>
              </a:rPr>
              <a:t>p.customer_id</a:t>
            </a:r>
            <a:r>
              <a:rPr lang="en-US" sz="1400">
                <a:latin typeface="Courier New"/>
                <a:cs typeface="Courier New"/>
              </a:rPr>
              <a:t>​</a:t>
            </a:r>
            <a:br>
              <a:rPr lang="en-US" sz="1400">
                <a:latin typeface="Courier New"/>
                <a:cs typeface="Courier New"/>
              </a:rPr>
            </a:br>
            <a:r>
              <a:rPr lang="en-US" sz="1400">
                <a:latin typeface="Courier New"/>
              </a:rPr>
              <a:t>   -&gt;  ) </a:t>
            </a:r>
            <a:r>
              <a:rPr lang="en-US" sz="1400" err="1">
                <a:latin typeface="Courier New"/>
              </a:rPr>
              <a:t>last_name</a:t>
            </a:r>
            <a:r>
              <a:rPr lang="en-US" sz="1400">
                <a:latin typeface="Courier New"/>
              </a:rPr>
              <a:t>,</a:t>
            </a:r>
            <a:r>
              <a:rPr lang="en-US" sz="1400">
                <a:latin typeface="Courier New"/>
                <a:cs typeface="Courier New"/>
              </a:rPr>
              <a:t>​</a:t>
            </a:r>
            <a:br>
              <a:rPr lang="en-US" sz="1400">
                <a:latin typeface="Courier New"/>
                <a:cs typeface="Courier New"/>
              </a:rPr>
            </a:br>
            <a:r>
              <a:rPr lang="en-US" sz="1400">
                <a:latin typeface="Courier New"/>
              </a:rPr>
              <a:t>   -&gt; (SELECT </a:t>
            </a:r>
            <a:r>
              <a:rPr lang="en-US" sz="1400" err="1">
                <a:latin typeface="Courier New"/>
              </a:rPr>
              <a:t>ct.city</a:t>
            </a:r>
            <a:r>
              <a:rPr lang="en-US" sz="1400">
                <a:latin typeface="Courier New"/>
                <a:cs typeface="Courier New"/>
              </a:rPr>
              <a:t>​</a:t>
            </a:r>
            <a:br>
              <a:rPr lang="en-US" sz="1400">
                <a:latin typeface="Courier New"/>
                <a:cs typeface="Courier New"/>
              </a:rPr>
            </a:br>
            <a:r>
              <a:rPr lang="en-US" sz="1400">
                <a:latin typeface="Courier New"/>
              </a:rPr>
              <a:t>   -&gt; FROM customer c</a:t>
            </a:r>
            <a:br>
              <a:rPr lang="en-US" sz="1400">
                <a:latin typeface="Courier New"/>
                <a:cs typeface="Courier New"/>
              </a:rPr>
            </a:br>
            <a:r>
              <a:rPr lang="en-US" sz="1400">
                <a:latin typeface="Courier New"/>
              </a:rPr>
              <a:t>   -&gt; INNER JOIN address a</a:t>
            </a:r>
            <a:br>
              <a:rPr lang="en-US" sz="1400">
                <a:latin typeface="Courier New"/>
                <a:cs typeface="Courier New"/>
              </a:rPr>
            </a:br>
            <a:r>
              <a:rPr lang="en-US" sz="1400">
                <a:latin typeface="Courier New"/>
              </a:rPr>
              <a:t>   -&gt;   ON </a:t>
            </a:r>
            <a:r>
              <a:rPr lang="en-US" sz="1400" err="1">
                <a:latin typeface="Courier New"/>
              </a:rPr>
              <a:t>c.address_id</a:t>
            </a:r>
            <a:r>
              <a:rPr lang="en-US" sz="1400">
                <a:latin typeface="Courier New"/>
              </a:rPr>
              <a:t> = </a:t>
            </a:r>
            <a:r>
              <a:rPr lang="en-US" sz="1400" err="1">
                <a:latin typeface="Courier New"/>
              </a:rPr>
              <a:t>a.address_id</a:t>
            </a:r>
            <a:br>
              <a:rPr lang="en-US" sz="1400">
                <a:latin typeface="Courier New"/>
                <a:cs typeface="Courier New"/>
              </a:rPr>
            </a:br>
            <a:r>
              <a:rPr lang="en-US" sz="1400">
                <a:latin typeface="Courier New"/>
              </a:rPr>
              <a:t>   -&gt; INNER JOIN city </a:t>
            </a:r>
            <a:r>
              <a:rPr lang="en-US" sz="1400" err="1">
                <a:latin typeface="Courier New"/>
              </a:rPr>
              <a:t>ct</a:t>
            </a:r>
            <a:br>
              <a:rPr lang="en-US" sz="1400">
                <a:latin typeface="Courier New"/>
              </a:rPr>
            </a:br>
            <a:r>
              <a:rPr lang="en-US" sz="1400">
                <a:latin typeface="Courier New"/>
              </a:rPr>
              <a:t>   -&gt;   ON </a:t>
            </a:r>
            <a:r>
              <a:rPr lang="en-US" sz="1400" err="1">
                <a:latin typeface="Courier New"/>
              </a:rPr>
              <a:t>a.city_id</a:t>
            </a:r>
            <a:r>
              <a:rPr lang="en-US" sz="1400">
                <a:latin typeface="Courier New"/>
              </a:rPr>
              <a:t> = </a:t>
            </a:r>
            <a:r>
              <a:rPr lang="en-US" sz="1400" err="1">
                <a:latin typeface="Courier New"/>
              </a:rPr>
              <a:t>ct.city_id</a:t>
            </a:r>
            <a:br>
              <a:rPr lang="en-US" sz="1400">
                <a:latin typeface="Courier New"/>
                <a:cs typeface="Courier New"/>
              </a:rPr>
            </a:br>
            <a:r>
              <a:rPr lang="en-US" sz="1400">
                <a:latin typeface="Courier New"/>
                <a:cs typeface="Courier New"/>
              </a:rPr>
              <a:t>   -&gt;   WHERE </a:t>
            </a:r>
            <a:r>
              <a:rPr lang="en-US" sz="1400" err="1">
                <a:latin typeface="Courier New"/>
                <a:cs typeface="Courier New"/>
              </a:rPr>
              <a:t>c.customer_id</a:t>
            </a:r>
            <a:r>
              <a:rPr lang="en-US" sz="1400">
                <a:latin typeface="Courier New"/>
                <a:cs typeface="Courier New"/>
              </a:rPr>
              <a:t> – </a:t>
            </a:r>
            <a:r>
              <a:rPr lang="en-US" sz="1400" err="1">
                <a:latin typeface="Courier New"/>
                <a:cs typeface="Courier New"/>
              </a:rPr>
              <a:t>p.customer_id</a:t>
            </a:r>
            <a:br>
              <a:rPr lang="en-US" sz="1400">
                <a:latin typeface="Courier New"/>
                <a:cs typeface="Courier New"/>
              </a:rPr>
            </a:br>
            <a:r>
              <a:rPr lang="en-US" sz="1400">
                <a:latin typeface="Courier New"/>
                <a:cs typeface="Courier New"/>
              </a:rPr>
              <a:t>   -&gt; ) city</a:t>
            </a:r>
            <a:br>
              <a:rPr lang="en-US" sz="1400">
                <a:latin typeface="Courier New"/>
                <a:cs typeface="Courier New"/>
              </a:rPr>
            </a:br>
            <a:r>
              <a:rPr lang="en-US" sz="1400">
                <a:latin typeface="Courier New"/>
                <a:cs typeface="Courier New"/>
              </a:rPr>
              <a:t>   -&gt;   sum(</a:t>
            </a:r>
            <a:r>
              <a:rPr lang="en-US" sz="1400" err="1">
                <a:latin typeface="Courier New"/>
                <a:cs typeface="Courier New"/>
              </a:rPr>
              <a:t>p.amount</a:t>
            </a:r>
            <a:r>
              <a:rPr lang="en-US" sz="1400">
                <a:latin typeface="Courier New"/>
                <a:cs typeface="Courier New"/>
              </a:rPr>
              <a:t>) </a:t>
            </a:r>
            <a:r>
              <a:rPr lang="en-US" sz="1400" err="1">
                <a:latin typeface="Courier New"/>
                <a:cs typeface="Courier New"/>
              </a:rPr>
              <a:t>tot_payments</a:t>
            </a:r>
            <a:r>
              <a:rPr lang="en-US" sz="1400">
                <a:latin typeface="Courier New"/>
                <a:cs typeface="Courier New"/>
              </a:rPr>
              <a:t>,</a:t>
            </a:r>
            <a:br>
              <a:rPr lang="en-US" sz="1400">
                <a:latin typeface="Courier New"/>
                <a:cs typeface="Courier New"/>
              </a:rPr>
            </a:br>
            <a:r>
              <a:rPr lang="en-US" sz="1400">
                <a:latin typeface="Courier New"/>
                <a:cs typeface="Courier New"/>
              </a:rPr>
              <a:t>   -&gt;   count(*) </a:t>
            </a:r>
            <a:r>
              <a:rPr lang="en-US" sz="1400" err="1">
                <a:latin typeface="Courier New"/>
                <a:cs typeface="Courier New"/>
              </a:rPr>
              <a:t>tot_rentals</a:t>
            </a:r>
            <a:br>
              <a:rPr lang="en-US" sz="1400">
                <a:latin typeface="Courier New"/>
                <a:cs typeface="Courier New"/>
              </a:rPr>
            </a:br>
            <a:r>
              <a:rPr lang="en-US" sz="1400">
                <a:latin typeface="Courier New"/>
                <a:cs typeface="Courier New"/>
              </a:rPr>
              <a:t>   -&gt; FROM payment p</a:t>
            </a:r>
            <a:br>
              <a:rPr lang="en-US" sz="1400">
                <a:latin typeface="Courier New"/>
                <a:cs typeface="Courier New"/>
              </a:rPr>
            </a:br>
            <a:r>
              <a:rPr lang="en-US" sz="1400">
                <a:latin typeface="Courier New"/>
                <a:cs typeface="Courier New"/>
              </a:rPr>
              <a:t>   -&gt; GROUP BY </a:t>
            </a:r>
            <a:r>
              <a:rPr lang="en-US" sz="1400" err="1">
                <a:latin typeface="Courier New"/>
                <a:cs typeface="Courier New"/>
              </a:rPr>
              <a:t>p.customer_id</a:t>
            </a:r>
            <a:r>
              <a:rPr lang="en-US" sz="1400">
                <a:latin typeface="Courier New"/>
                <a:cs typeface="Courier New"/>
              </a:rPr>
              <a:t>;</a:t>
            </a:r>
          </a:p>
        </p:txBody>
      </p:sp>
      <p:graphicFrame>
        <p:nvGraphicFramePr>
          <p:cNvPr id="5" name="Table 4">
            <a:extLst>
              <a:ext uri="{FF2B5EF4-FFF2-40B4-BE49-F238E27FC236}">
                <a16:creationId xmlns:a16="http://schemas.microsoft.com/office/drawing/2014/main" id="{E1A17379-6B6A-4B46-AA7E-A3378D612922}"/>
              </a:ext>
            </a:extLst>
          </p:cNvPr>
          <p:cNvGraphicFramePr>
            <a:graphicFrameLocks noGrp="1"/>
          </p:cNvGraphicFramePr>
          <p:nvPr>
            <p:extLst>
              <p:ext uri="{D42A27DB-BD31-4B8C-83A1-F6EECF244321}">
                <p14:modId xmlns:p14="http://schemas.microsoft.com/office/powerpoint/2010/main" val="3743658128"/>
              </p:ext>
            </p:extLst>
          </p:nvPr>
        </p:nvGraphicFramePr>
        <p:xfrm>
          <a:off x="618226" y="3508075"/>
          <a:ext cx="6302288" cy="2619374"/>
        </p:xfrm>
        <a:graphic>
          <a:graphicData uri="http://schemas.openxmlformats.org/drawingml/2006/table">
            <a:tbl>
              <a:tblPr firstRow="1" bandRow="1">
                <a:tableStyleId>{5C22544A-7EE6-4342-B048-85BDC9FD1C3A}</a:tableStyleId>
              </a:tblPr>
              <a:tblGrid>
                <a:gridCol w="1152240">
                  <a:extLst>
                    <a:ext uri="{9D8B030D-6E8A-4147-A177-3AD203B41FA5}">
                      <a16:colId xmlns:a16="http://schemas.microsoft.com/office/drawing/2014/main" val="1958292781"/>
                    </a:ext>
                  </a:extLst>
                </a:gridCol>
                <a:gridCol w="1133011">
                  <a:extLst>
                    <a:ext uri="{9D8B030D-6E8A-4147-A177-3AD203B41FA5}">
                      <a16:colId xmlns:a16="http://schemas.microsoft.com/office/drawing/2014/main" val="3278498886"/>
                    </a:ext>
                  </a:extLst>
                </a:gridCol>
                <a:gridCol w="1442014">
                  <a:extLst>
                    <a:ext uri="{9D8B030D-6E8A-4147-A177-3AD203B41FA5}">
                      <a16:colId xmlns:a16="http://schemas.microsoft.com/office/drawing/2014/main" val="45161180"/>
                    </a:ext>
                  </a:extLst>
                </a:gridCol>
                <a:gridCol w="1339011">
                  <a:extLst>
                    <a:ext uri="{9D8B030D-6E8A-4147-A177-3AD203B41FA5}">
                      <a16:colId xmlns:a16="http://schemas.microsoft.com/office/drawing/2014/main" val="3678153752"/>
                    </a:ext>
                  </a:extLst>
                </a:gridCol>
                <a:gridCol w="1236012">
                  <a:extLst>
                    <a:ext uri="{9D8B030D-6E8A-4147-A177-3AD203B41FA5}">
                      <a16:colId xmlns:a16="http://schemas.microsoft.com/office/drawing/2014/main" val="3241623385"/>
                    </a:ext>
                  </a:extLst>
                </a:gridCol>
              </a:tblGrid>
              <a:tr h="379033">
                <a:tc>
                  <a:txBody>
                    <a:bodyPr/>
                    <a:lstStyle/>
                    <a:p>
                      <a:r>
                        <a:rPr lang="en-US" sz="1400" err="1"/>
                        <a:t>first_name</a:t>
                      </a:r>
                    </a:p>
                  </a:txBody>
                  <a:tcPr/>
                </a:tc>
                <a:tc>
                  <a:txBody>
                    <a:bodyPr/>
                    <a:lstStyle/>
                    <a:p>
                      <a:pPr lvl="0">
                        <a:buNone/>
                      </a:pPr>
                      <a:r>
                        <a:rPr lang="en-US" sz="1400" err="1"/>
                        <a:t>last_name</a:t>
                      </a:r>
                    </a:p>
                  </a:txBody>
                  <a:tcPr/>
                </a:tc>
                <a:tc>
                  <a:txBody>
                    <a:bodyPr/>
                    <a:lstStyle/>
                    <a:p>
                      <a:pPr lvl="0">
                        <a:buNone/>
                      </a:pPr>
                      <a:r>
                        <a:rPr lang="en-US" sz="1400"/>
                        <a:t>city</a:t>
                      </a:r>
                    </a:p>
                  </a:txBody>
                  <a:tcPr/>
                </a:tc>
                <a:tc>
                  <a:txBody>
                    <a:bodyPr/>
                    <a:lstStyle/>
                    <a:p>
                      <a:pPr lvl="0">
                        <a:buNone/>
                      </a:pPr>
                      <a:r>
                        <a:rPr lang="en-US" sz="1400" err="1"/>
                        <a:t>tot_payments</a:t>
                      </a:r>
                    </a:p>
                  </a:txBody>
                  <a:tcPr/>
                </a:tc>
                <a:tc>
                  <a:txBody>
                    <a:bodyPr/>
                    <a:lstStyle/>
                    <a:p>
                      <a:pPr lvl="0">
                        <a:buNone/>
                      </a:pPr>
                      <a:r>
                        <a:rPr lang="en-US" sz="1400" err="1"/>
                        <a:t>tot_rentals</a:t>
                      </a:r>
                    </a:p>
                  </a:txBody>
                  <a:tcPr/>
                </a:tc>
                <a:extLst>
                  <a:ext uri="{0D108BD9-81ED-4DB2-BD59-A6C34878D82A}">
                    <a16:rowId xmlns:a16="http://schemas.microsoft.com/office/drawing/2014/main" val="997296255"/>
                  </a:ext>
                </a:extLst>
              </a:tr>
              <a:tr h="379033">
                <a:tc>
                  <a:txBody>
                    <a:bodyPr/>
                    <a:lstStyle/>
                    <a:p>
                      <a:pPr lvl="0" algn="l">
                        <a:buNone/>
                      </a:pPr>
                      <a:r>
                        <a:rPr lang="en-US" sz="1400"/>
                        <a:t>MARY</a:t>
                      </a:r>
                    </a:p>
                  </a:txBody>
                  <a:tcPr/>
                </a:tc>
                <a:tc>
                  <a:txBody>
                    <a:bodyPr/>
                    <a:lstStyle/>
                    <a:p>
                      <a:pPr lvl="0" algn="l">
                        <a:buNone/>
                      </a:pPr>
                      <a:r>
                        <a:rPr lang="en-US" sz="1400"/>
                        <a:t>SMITH</a:t>
                      </a:r>
                    </a:p>
                  </a:txBody>
                  <a:tcPr/>
                </a:tc>
                <a:tc>
                  <a:txBody>
                    <a:bodyPr/>
                    <a:lstStyle/>
                    <a:p>
                      <a:pPr lvl="0" algn="l">
                        <a:buNone/>
                      </a:pPr>
                      <a:r>
                        <a:rPr lang="en-US" sz="1400"/>
                        <a:t>Sasebo</a:t>
                      </a:r>
                    </a:p>
                  </a:txBody>
                  <a:tcPr/>
                </a:tc>
                <a:tc>
                  <a:txBody>
                    <a:bodyPr/>
                    <a:lstStyle/>
                    <a:p>
                      <a:pPr lvl="0" algn="r">
                        <a:buNone/>
                      </a:pPr>
                      <a:r>
                        <a:rPr lang="en-US" sz="1400"/>
                        <a:t>118.68</a:t>
                      </a:r>
                    </a:p>
                  </a:txBody>
                  <a:tcPr/>
                </a:tc>
                <a:tc>
                  <a:txBody>
                    <a:bodyPr/>
                    <a:lstStyle/>
                    <a:p>
                      <a:pPr lvl="0" algn="r">
                        <a:buNone/>
                      </a:pPr>
                      <a:r>
                        <a:rPr lang="en-US" sz="1400"/>
                        <a:t>32</a:t>
                      </a:r>
                    </a:p>
                  </a:txBody>
                  <a:tcPr/>
                </a:tc>
                <a:extLst>
                  <a:ext uri="{0D108BD9-81ED-4DB2-BD59-A6C34878D82A}">
                    <a16:rowId xmlns:a16="http://schemas.microsoft.com/office/drawing/2014/main" val="3634897168"/>
                  </a:ext>
                </a:extLst>
              </a:tr>
              <a:tr h="379033">
                <a:tc>
                  <a:txBody>
                    <a:bodyPr/>
                    <a:lstStyle/>
                    <a:p>
                      <a:pPr lvl="0" algn="l">
                        <a:buNone/>
                      </a:pPr>
                      <a:r>
                        <a:rPr lang="en-US" sz="1400"/>
                        <a:t>PATRICIA</a:t>
                      </a:r>
                    </a:p>
                  </a:txBody>
                  <a:tcPr/>
                </a:tc>
                <a:tc>
                  <a:txBody>
                    <a:bodyPr/>
                    <a:lstStyle/>
                    <a:p>
                      <a:pPr lvl="0" algn="l">
                        <a:buNone/>
                      </a:pPr>
                      <a:r>
                        <a:rPr lang="en-US" sz="1400"/>
                        <a:t>JOHNSON</a:t>
                      </a:r>
                    </a:p>
                  </a:txBody>
                  <a:tcPr/>
                </a:tc>
                <a:tc>
                  <a:txBody>
                    <a:bodyPr/>
                    <a:lstStyle/>
                    <a:p>
                      <a:pPr lvl="0" algn="l">
                        <a:buNone/>
                      </a:pPr>
                      <a:r>
                        <a:rPr lang="en-US" sz="1400"/>
                        <a:t>San Bernadino</a:t>
                      </a:r>
                    </a:p>
                  </a:txBody>
                  <a:tcPr/>
                </a:tc>
                <a:tc>
                  <a:txBody>
                    <a:bodyPr/>
                    <a:lstStyle/>
                    <a:p>
                      <a:pPr lvl="0" algn="r">
                        <a:buNone/>
                      </a:pPr>
                      <a:r>
                        <a:rPr lang="en-US" sz="1400"/>
                        <a:t>128.73</a:t>
                      </a:r>
                    </a:p>
                  </a:txBody>
                  <a:tcPr/>
                </a:tc>
                <a:tc>
                  <a:txBody>
                    <a:bodyPr/>
                    <a:lstStyle/>
                    <a:p>
                      <a:pPr lvl="0" algn="r">
                        <a:buNone/>
                      </a:pPr>
                      <a:r>
                        <a:rPr lang="en-US" sz="1400"/>
                        <a:t>27</a:t>
                      </a:r>
                    </a:p>
                  </a:txBody>
                  <a:tcPr/>
                </a:tc>
                <a:extLst>
                  <a:ext uri="{0D108BD9-81ED-4DB2-BD59-A6C34878D82A}">
                    <a16:rowId xmlns:a16="http://schemas.microsoft.com/office/drawing/2014/main" val="2243633178"/>
                  </a:ext>
                </a:extLst>
              </a:tr>
              <a:tr h="379033">
                <a:tc>
                  <a:txBody>
                    <a:bodyPr/>
                    <a:lstStyle/>
                    <a:p>
                      <a:pPr lvl="0" algn="l">
                        <a:buNone/>
                      </a:pPr>
                      <a:r>
                        <a:rPr lang="en-US" sz="1400" b="1"/>
                        <a:t>...</a:t>
                      </a:r>
                    </a:p>
                  </a:txBody>
                  <a:tcPr/>
                </a:tc>
                <a:tc>
                  <a:txBody>
                    <a:bodyPr/>
                    <a:lstStyle/>
                    <a:p>
                      <a:pPr lvl="0" algn="l">
                        <a:buNone/>
                      </a:pPr>
                      <a:endParaRPr lang="en-US" sz="1400"/>
                    </a:p>
                  </a:txBody>
                  <a:tcPr/>
                </a:tc>
                <a:tc>
                  <a:txBody>
                    <a:bodyPr/>
                    <a:lstStyle/>
                    <a:p>
                      <a:pPr lvl="0" algn="l">
                        <a:buNone/>
                      </a:pPr>
                      <a:endParaRPr lang="en-US" sz="1400"/>
                    </a:p>
                  </a:txBody>
                  <a:tcPr/>
                </a:tc>
                <a:tc>
                  <a:txBody>
                    <a:bodyPr/>
                    <a:lstStyle/>
                    <a:p>
                      <a:pPr lvl="0" algn="r">
                        <a:buNone/>
                      </a:pPr>
                      <a:endParaRPr lang="en-US" sz="1400"/>
                    </a:p>
                  </a:txBody>
                  <a:tcPr/>
                </a:tc>
                <a:tc>
                  <a:txBody>
                    <a:bodyPr/>
                    <a:lstStyle/>
                    <a:p>
                      <a:pPr lvl="0" algn="r">
                        <a:buNone/>
                      </a:pPr>
                      <a:endParaRPr lang="en-US" sz="1400"/>
                    </a:p>
                  </a:txBody>
                  <a:tcPr/>
                </a:tc>
                <a:extLst>
                  <a:ext uri="{0D108BD9-81ED-4DB2-BD59-A6C34878D82A}">
                    <a16:rowId xmlns:a16="http://schemas.microsoft.com/office/drawing/2014/main" val="2136380240"/>
                  </a:ext>
                </a:extLst>
              </a:tr>
              <a:tr h="365125">
                <a:tc>
                  <a:txBody>
                    <a:bodyPr/>
                    <a:lstStyle/>
                    <a:p>
                      <a:pPr lvl="0" algn="l">
                        <a:buNone/>
                      </a:pPr>
                      <a:r>
                        <a:rPr lang="en-US" sz="1400"/>
                        <a:t>FREDDIE</a:t>
                      </a:r>
                    </a:p>
                  </a:txBody>
                  <a:tcPr/>
                </a:tc>
                <a:tc>
                  <a:txBody>
                    <a:bodyPr/>
                    <a:lstStyle/>
                    <a:p>
                      <a:pPr lvl="0" algn="l">
                        <a:buNone/>
                      </a:pPr>
                      <a:r>
                        <a:rPr lang="en-US" sz="1400"/>
                        <a:t>DUGGAN</a:t>
                      </a:r>
                    </a:p>
                  </a:txBody>
                  <a:tcPr/>
                </a:tc>
                <a:tc>
                  <a:txBody>
                    <a:bodyPr/>
                    <a:lstStyle/>
                    <a:p>
                      <a:pPr lvl="0" algn="l">
                        <a:buNone/>
                      </a:pPr>
                      <a:r>
                        <a:rPr lang="en-US" sz="1400"/>
                        <a:t>Sullana</a:t>
                      </a:r>
                    </a:p>
                  </a:txBody>
                  <a:tcPr/>
                </a:tc>
                <a:tc>
                  <a:txBody>
                    <a:bodyPr/>
                    <a:lstStyle/>
                    <a:p>
                      <a:pPr lvl="0" algn="r">
                        <a:buNone/>
                      </a:pPr>
                      <a:r>
                        <a:rPr lang="en-US" sz="1400"/>
                        <a:t>99.75</a:t>
                      </a:r>
                    </a:p>
                  </a:txBody>
                  <a:tcPr/>
                </a:tc>
                <a:tc>
                  <a:txBody>
                    <a:bodyPr/>
                    <a:lstStyle/>
                    <a:p>
                      <a:pPr lvl="0" algn="r">
                        <a:buNone/>
                      </a:pPr>
                      <a:r>
                        <a:rPr lang="en-US" sz="1400"/>
                        <a:t>25</a:t>
                      </a:r>
                    </a:p>
                  </a:txBody>
                  <a:tcPr/>
                </a:tc>
                <a:extLst>
                  <a:ext uri="{0D108BD9-81ED-4DB2-BD59-A6C34878D82A}">
                    <a16:rowId xmlns:a16="http://schemas.microsoft.com/office/drawing/2014/main" val="3877295650"/>
                  </a:ext>
                </a:extLst>
              </a:tr>
              <a:tr h="379033">
                <a:tc>
                  <a:txBody>
                    <a:bodyPr/>
                    <a:lstStyle/>
                    <a:p>
                      <a:pPr lvl="0" algn="l">
                        <a:buNone/>
                      </a:pPr>
                      <a:r>
                        <a:rPr lang="en-US" sz="1400"/>
                        <a:t>AUSTIN</a:t>
                      </a:r>
                    </a:p>
                  </a:txBody>
                  <a:tcPr/>
                </a:tc>
                <a:tc>
                  <a:txBody>
                    <a:bodyPr/>
                    <a:lstStyle/>
                    <a:p>
                      <a:pPr lvl="0" algn="l">
                        <a:buNone/>
                      </a:pPr>
                      <a:r>
                        <a:rPr lang="en-US" sz="1400"/>
                        <a:t>CINTRON</a:t>
                      </a:r>
                    </a:p>
                  </a:txBody>
                  <a:tcPr/>
                </a:tc>
                <a:tc>
                  <a:txBody>
                    <a:bodyPr/>
                    <a:lstStyle/>
                    <a:p>
                      <a:pPr lvl="0" algn="l">
                        <a:buNone/>
                      </a:pPr>
                      <a:r>
                        <a:rPr lang="en-US" sz="1400" err="1"/>
                        <a:t>Tieli</a:t>
                      </a:r>
                    </a:p>
                  </a:txBody>
                  <a:tcPr/>
                </a:tc>
                <a:tc>
                  <a:txBody>
                    <a:bodyPr/>
                    <a:lstStyle/>
                    <a:p>
                      <a:pPr lvl="0" algn="r">
                        <a:buNone/>
                      </a:pPr>
                      <a:r>
                        <a:rPr lang="en-US" sz="1400"/>
                        <a:t>83.81</a:t>
                      </a:r>
                    </a:p>
                  </a:txBody>
                  <a:tcPr/>
                </a:tc>
                <a:tc>
                  <a:txBody>
                    <a:bodyPr/>
                    <a:lstStyle/>
                    <a:p>
                      <a:pPr lvl="0" algn="r">
                        <a:buNone/>
                      </a:pPr>
                      <a:r>
                        <a:rPr lang="en-US" sz="1400"/>
                        <a:t>19</a:t>
                      </a:r>
                    </a:p>
                  </a:txBody>
                  <a:tcPr/>
                </a:tc>
                <a:extLst>
                  <a:ext uri="{0D108BD9-81ED-4DB2-BD59-A6C34878D82A}">
                    <a16:rowId xmlns:a16="http://schemas.microsoft.com/office/drawing/2014/main" val="395897551"/>
                  </a:ext>
                </a:extLst>
              </a:tr>
              <a:tr h="359084">
                <a:tc gridSpan="2">
                  <a:txBody>
                    <a:bodyPr/>
                    <a:lstStyle/>
                    <a:p>
                      <a:pPr lvl="0" algn="l">
                        <a:buNone/>
                      </a:pPr>
                      <a:r>
                        <a:rPr lang="en-US" sz="1200"/>
                        <a:t>599 rows in set (0.06 sec)</a:t>
                      </a:r>
                    </a:p>
                  </a:txBody>
                  <a:tcPr>
                    <a:solidFill>
                      <a:schemeClr val="bg1"/>
                    </a:solidFill>
                  </a:tcPr>
                </a:tc>
                <a:tc hMerge="1">
                  <a:txBody>
                    <a:bodyPr/>
                    <a:lstStyle/>
                    <a:p>
                      <a:endParaRPr lang="en-US"/>
                    </a:p>
                  </a:txBody>
                  <a:tcPr>
                    <a:solidFill>
                      <a:schemeClr val="bg1"/>
                    </a:solidFill>
                  </a:tcPr>
                </a:tc>
                <a:tc>
                  <a:txBody>
                    <a:bodyPr/>
                    <a:lstStyle/>
                    <a:p>
                      <a:pPr lvl="0" algn="l">
                        <a:buNone/>
                      </a:pPr>
                      <a:endParaRPr lang="en-US" sz="1200"/>
                    </a:p>
                  </a:txBody>
                  <a:tcPr>
                    <a:solidFill>
                      <a:schemeClr val="bg1"/>
                    </a:solidFill>
                  </a:tcPr>
                </a:tc>
                <a:tc>
                  <a:txBody>
                    <a:bodyPr/>
                    <a:lstStyle/>
                    <a:p>
                      <a:pPr lvl="0">
                        <a:buNone/>
                      </a:pPr>
                      <a:endParaRPr lang="en-US" sz="1200"/>
                    </a:p>
                  </a:txBody>
                  <a:tcPr>
                    <a:solidFill>
                      <a:schemeClr val="bg1"/>
                    </a:solidFill>
                  </a:tcPr>
                </a:tc>
                <a:tc>
                  <a:txBody>
                    <a:bodyPr/>
                    <a:lstStyle/>
                    <a:p>
                      <a:pPr lvl="0">
                        <a:buNone/>
                      </a:pPr>
                      <a:endParaRPr lang="en-US" sz="1200"/>
                    </a:p>
                  </a:txBody>
                  <a:tcPr>
                    <a:solidFill>
                      <a:schemeClr val="bg1"/>
                    </a:solidFill>
                  </a:tcPr>
                </a:tc>
                <a:extLst>
                  <a:ext uri="{0D108BD9-81ED-4DB2-BD59-A6C34878D82A}">
                    <a16:rowId xmlns:a16="http://schemas.microsoft.com/office/drawing/2014/main" val="1960223313"/>
                  </a:ext>
                </a:extLst>
              </a:tr>
            </a:tbl>
          </a:graphicData>
        </a:graphic>
      </p:graphicFrame>
    </p:spTree>
    <p:extLst>
      <p:ext uri="{BB962C8B-B14F-4D97-AF65-F5344CB8AC3E}">
        <p14:creationId xmlns:p14="http://schemas.microsoft.com/office/powerpoint/2010/main" val="457011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3B77-6028-44DC-A59C-17343ECC524B}"/>
              </a:ext>
            </a:extLst>
          </p:cNvPr>
          <p:cNvSpPr>
            <a:spLocks noGrp="1"/>
          </p:cNvSpPr>
          <p:nvPr>
            <p:ph type="title"/>
          </p:nvPr>
        </p:nvSpPr>
        <p:spPr>
          <a:xfrm>
            <a:off x="838200" y="552031"/>
            <a:ext cx="10515600" cy="1584355"/>
          </a:xfrm>
        </p:spPr>
        <p:txBody>
          <a:bodyPr/>
          <a:lstStyle/>
          <a:p>
            <a:r>
              <a:rPr lang="en-US">
                <a:latin typeface="Calibri"/>
                <a:cs typeface="Calibri"/>
              </a:rPr>
              <a:t>Using Scalar Subqueries</a:t>
            </a:r>
            <a:endParaRPr lang="en-US"/>
          </a:p>
        </p:txBody>
      </p:sp>
      <p:sp>
        <p:nvSpPr>
          <p:cNvPr id="3" name="Content Placeholder 2">
            <a:extLst>
              <a:ext uri="{FF2B5EF4-FFF2-40B4-BE49-F238E27FC236}">
                <a16:creationId xmlns:a16="http://schemas.microsoft.com/office/drawing/2014/main" id="{D9F9FF9E-010C-4344-BEE1-34958513C821}"/>
              </a:ext>
            </a:extLst>
          </p:cNvPr>
          <p:cNvSpPr>
            <a:spLocks noGrp="1"/>
          </p:cNvSpPr>
          <p:nvPr>
            <p:ph idx="1"/>
          </p:nvPr>
        </p:nvSpPr>
        <p:spPr>
          <a:xfrm>
            <a:off x="838200" y="1935727"/>
            <a:ext cx="10271185" cy="4092545"/>
          </a:xfrm>
        </p:spPr>
        <p:txBody>
          <a:bodyPr vert="horz" lIns="91440" tIns="45720" rIns="91440" bIns="45720" rtlCol="0" anchor="t">
            <a:normAutofit/>
          </a:bodyPr>
          <a:lstStyle/>
          <a:p>
            <a:pPr marL="0" indent="0">
              <a:buNone/>
            </a:pPr>
            <a:r>
              <a:rPr lang="en-US" sz="2000" dirty="0">
                <a:latin typeface="Calibri"/>
                <a:cs typeface="Calibri"/>
              </a:rPr>
              <a:t>There are two main differences between this query and the previous query:</a:t>
            </a:r>
            <a:endParaRPr lang="en-US" sz="2000" dirty="0">
              <a:cs typeface="Calibri"/>
            </a:endParaRPr>
          </a:p>
          <a:p>
            <a:pPr marL="285750" indent="-285750"/>
            <a:r>
              <a:rPr lang="en-US" sz="2000" dirty="0">
                <a:cs typeface="Calibri"/>
              </a:rPr>
              <a:t>Instead of joining the </a:t>
            </a:r>
            <a:r>
              <a:rPr lang="en-US" sz="2000" dirty="0">
                <a:latin typeface="Courier New"/>
                <a:cs typeface="Calibri"/>
              </a:rPr>
              <a:t>customer</a:t>
            </a:r>
            <a:r>
              <a:rPr lang="en-US" sz="2000" dirty="0">
                <a:cs typeface="Calibri"/>
              </a:rPr>
              <a:t>, </a:t>
            </a:r>
            <a:r>
              <a:rPr lang="en-US" sz="2000" dirty="0">
                <a:latin typeface="Courier New"/>
                <a:cs typeface="Calibri"/>
              </a:rPr>
              <a:t>address</a:t>
            </a:r>
            <a:r>
              <a:rPr lang="en-US" sz="2000" dirty="0">
                <a:cs typeface="Calibri"/>
              </a:rPr>
              <a:t>, and </a:t>
            </a:r>
            <a:r>
              <a:rPr lang="en-US" sz="2000" dirty="0">
                <a:latin typeface="Courier New"/>
                <a:cs typeface="Calibri"/>
              </a:rPr>
              <a:t>city</a:t>
            </a:r>
            <a:r>
              <a:rPr lang="en-US" sz="2000" dirty="0">
                <a:cs typeface="Calibri"/>
              </a:rPr>
              <a:t> tables to the payment data, this form uses correlated scalar subqueries in the </a:t>
            </a:r>
            <a:r>
              <a:rPr lang="en-US" sz="2000" dirty="0">
                <a:latin typeface="Courier New"/>
                <a:cs typeface="Calibri"/>
              </a:rPr>
              <a:t>select</a:t>
            </a:r>
            <a:r>
              <a:rPr lang="en-US" sz="2000" dirty="0">
                <a:cs typeface="Calibri"/>
              </a:rPr>
              <a:t> clause to look up the customer's data.</a:t>
            </a:r>
          </a:p>
          <a:p>
            <a:pPr marL="285750" indent="-285750"/>
            <a:r>
              <a:rPr lang="en-US" sz="2000" dirty="0">
                <a:cs typeface="Calibri"/>
              </a:rPr>
              <a:t>The </a:t>
            </a:r>
            <a:r>
              <a:rPr lang="en-US" sz="2000" dirty="0">
                <a:latin typeface="Courier New"/>
                <a:cs typeface="Calibri"/>
              </a:rPr>
              <a:t>customer</a:t>
            </a:r>
            <a:r>
              <a:rPr lang="en-US" sz="2000" dirty="0">
                <a:cs typeface="Calibri"/>
              </a:rPr>
              <a:t> table is accessed three times (once in each of the three subqueries) rather than just once.</a:t>
            </a:r>
          </a:p>
          <a:p>
            <a:pPr marL="0" indent="0">
              <a:buNone/>
            </a:pPr>
            <a:r>
              <a:rPr lang="en-US" sz="2000" dirty="0">
                <a:cs typeface="Calibri"/>
              </a:rPr>
              <a:t>The </a:t>
            </a:r>
            <a:r>
              <a:rPr lang="en-US" sz="2000" dirty="0">
                <a:latin typeface="Courier New"/>
                <a:cs typeface="Calibri"/>
              </a:rPr>
              <a:t>customer</a:t>
            </a:r>
            <a:r>
              <a:rPr lang="en-US" sz="2000" dirty="0">
                <a:cs typeface="Calibri"/>
              </a:rPr>
              <a:t> table is accessed three times because this type of return can only return a single column and row, so it needs to be done three times to get all of the information</a:t>
            </a:r>
          </a:p>
          <a:p>
            <a:pPr marL="0" indent="0">
              <a:buNone/>
            </a:pPr>
            <a:endParaRPr lang="en-US" sz="2000" dirty="0">
              <a:cs typeface="Calibri"/>
            </a:endParaRPr>
          </a:p>
          <a:p>
            <a:pPr marL="0" indent="0">
              <a:buNone/>
            </a:pPr>
            <a:r>
              <a:rPr lang="en-US" sz="2000" b="1" i="1" dirty="0">
                <a:cs typeface="Calibri"/>
              </a:rPr>
              <a:t>Scalar subqueries</a:t>
            </a:r>
            <a:r>
              <a:rPr lang="en-US" sz="2000" dirty="0">
                <a:cs typeface="Calibri"/>
              </a:rPr>
              <a:t> can also appear in the </a:t>
            </a:r>
            <a:r>
              <a:rPr lang="en-US" sz="2000" dirty="0">
                <a:latin typeface="Courier New"/>
                <a:cs typeface="Calibri"/>
              </a:rPr>
              <a:t>order by</a:t>
            </a:r>
            <a:r>
              <a:rPr lang="en-US" sz="2000" dirty="0">
                <a:cs typeface="Calibri"/>
              </a:rPr>
              <a:t> clause.  Let's look at that next.</a:t>
            </a:r>
          </a:p>
        </p:txBody>
      </p:sp>
    </p:spTree>
    <p:extLst>
      <p:ext uri="{BB962C8B-B14F-4D97-AF65-F5344CB8AC3E}">
        <p14:creationId xmlns:p14="http://schemas.microsoft.com/office/powerpoint/2010/main" val="1765180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3B77-6028-44DC-A59C-17343ECC524B}"/>
              </a:ext>
            </a:extLst>
          </p:cNvPr>
          <p:cNvSpPr>
            <a:spLocks noGrp="1"/>
          </p:cNvSpPr>
          <p:nvPr>
            <p:ph type="title"/>
          </p:nvPr>
        </p:nvSpPr>
        <p:spPr/>
        <p:txBody>
          <a:bodyPr/>
          <a:lstStyle/>
          <a:p>
            <a:r>
              <a:rPr lang="en-US"/>
              <a:t>Scalar Subqueries in the </a:t>
            </a:r>
            <a:r>
              <a:rPr lang="en-US" sz="4000">
                <a:latin typeface="Courier New"/>
                <a:cs typeface="Courier New"/>
              </a:rPr>
              <a:t>order by</a:t>
            </a:r>
            <a:r>
              <a:rPr lang="en-US"/>
              <a:t> Clause </a:t>
            </a:r>
            <a:endParaRPr lang="en-US">
              <a:latin typeface="Courier New"/>
              <a:cs typeface="Courier New"/>
            </a:endParaRPr>
          </a:p>
        </p:txBody>
      </p:sp>
      <p:sp>
        <p:nvSpPr>
          <p:cNvPr id="3" name="Content Placeholder 2">
            <a:extLst>
              <a:ext uri="{FF2B5EF4-FFF2-40B4-BE49-F238E27FC236}">
                <a16:creationId xmlns:a16="http://schemas.microsoft.com/office/drawing/2014/main" id="{D9F9FF9E-010C-4344-BEE1-34958513C821}"/>
              </a:ext>
            </a:extLst>
          </p:cNvPr>
          <p:cNvSpPr>
            <a:spLocks noGrp="1"/>
          </p:cNvSpPr>
          <p:nvPr>
            <p:ph idx="1"/>
          </p:nvPr>
        </p:nvSpPr>
        <p:spPr>
          <a:xfrm>
            <a:off x="838200" y="1432519"/>
            <a:ext cx="5699186" cy="4797035"/>
          </a:xfrm>
        </p:spPr>
        <p:txBody>
          <a:bodyPr vert="horz" lIns="91440" tIns="45720" rIns="91440" bIns="45720" rtlCol="0" anchor="t">
            <a:normAutofit/>
          </a:bodyPr>
          <a:lstStyle/>
          <a:p>
            <a:pPr marL="0" indent="0">
              <a:buNone/>
            </a:pPr>
            <a:r>
              <a:rPr lang="en-US" sz="1800" dirty="0"/>
              <a:t>The</a:t>
            </a:r>
            <a:r>
              <a:rPr lang="en-US" sz="1800" dirty="0">
                <a:latin typeface="Calibri"/>
                <a:cs typeface="Calibri"/>
              </a:rPr>
              <a:t> following query retrieves and actor's names and sorts by the number of films.</a:t>
            </a:r>
            <a:endParaRPr lang="en-US" sz="600" dirty="0">
              <a:cs typeface="Calibri"/>
            </a:endParaRPr>
          </a:p>
          <a:p>
            <a:pPr marL="0" indent="0">
              <a:buNone/>
            </a:pPr>
            <a:endParaRPr lang="en-US" sz="600" dirty="0">
              <a:latin typeface="Calibri"/>
              <a:cs typeface="Calibri"/>
            </a:endParaRPr>
          </a:p>
          <a:p>
            <a:pPr marL="0" indent="0">
              <a:buNone/>
            </a:pPr>
            <a:r>
              <a:rPr lang="en-US" sz="1400" dirty="0" err="1">
                <a:latin typeface="Courier New"/>
                <a:cs typeface="Courier New"/>
              </a:rPr>
              <a:t>mysql</a:t>
            </a:r>
            <a:r>
              <a:rPr lang="en-US" sz="1400" dirty="0">
                <a:latin typeface="Courier New"/>
                <a:cs typeface="Courier New"/>
              </a:rPr>
              <a:t>&gt; SELECT </a:t>
            </a:r>
            <a:r>
              <a:rPr lang="en-US" sz="1400" dirty="0" err="1">
                <a:latin typeface="Courier New"/>
                <a:cs typeface="Courier New"/>
              </a:rPr>
              <a:t>a.actor_id</a:t>
            </a:r>
            <a:r>
              <a:rPr lang="en-US" sz="1400" dirty="0">
                <a:latin typeface="Courier New"/>
                <a:cs typeface="Courier New"/>
              </a:rPr>
              <a:t>, </a:t>
            </a:r>
            <a:r>
              <a:rPr lang="en-US" sz="1400" dirty="0" err="1">
                <a:latin typeface="Courier New"/>
                <a:cs typeface="Courier New"/>
              </a:rPr>
              <a:t>a.first_name</a:t>
            </a:r>
            <a:r>
              <a:rPr lang="en-US" sz="1400" dirty="0">
                <a:latin typeface="Courier New"/>
                <a:cs typeface="Courier New"/>
              </a:rPr>
              <a:t>, </a:t>
            </a:r>
            <a:r>
              <a:rPr lang="en-US" sz="1400" dirty="0" err="1">
                <a:latin typeface="Courier New"/>
                <a:cs typeface="Courier New"/>
              </a:rPr>
              <a:t>a.last_name</a:t>
            </a:r>
            <a:br>
              <a:rPr lang="en-US" sz="1400" dirty="0">
                <a:latin typeface="Courier New"/>
                <a:cs typeface="Courier New"/>
              </a:rPr>
            </a:br>
            <a:r>
              <a:rPr lang="en-US" sz="1400" dirty="0">
                <a:latin typeface="Courier New"/>
                <a:cs typeface="Courier New"/>
              </a:rPr>
              <a:t>    -&gt; FROM actor a</a:t>
            </a:r>
            <a:br>
              <a:rPr lang="en-US" sz="1400" dirty="0">
                <a:latin typeface="Courier New"/>
                <a:cs typeface="Courier New"/>
              </a:rPr>
            </a:br>
            <a:r>
              <a:rPr lang="en-US" sz="1400" dirty="0">
                <a:latin typeface="Courier New"/>
                <a:cs typeface="Courier New"/>
              </a:rPr>
              <a:t>    -&gt; ORDER BY</a:t>
            </a:r>
            <a:br>
              <a:rPr lang="en-US" sz="1400" dirty="0">
                <a:latin typeface="Courier New"/>
                <a:cs typeface="Courier New"/>
              </a:rPr>
            </a:br>
            <a:r>
              <a:rPr lang="en-US" sz="1400" dirty="0">
                <a:latin typeface="Courier New"/>
                <a:cs typeface="Courier New"/>
              </a:rPr>
              <a:t>    -&gt; (SELECT count(*) FROM </a:t>
            </a:r>
            <a:r>
              <a:rPr lang="en-US" sz="1400" dirty="0" err="1">
                <a:latin typeface="Courier New"/>
                <a:cs typeface="Courier New"/>
              </a:rPr>
              <a:t>film_actor</a:t>
            </a:r>
            <a:r>
              <a:rPr lang="en-US" sz="1400" dirty="0">
                <a:latin typeface="Courier New"/>
                <a:cs typeface="Courier New"/>
              </a:rPr>
              <a:t> fa</a:t>
            </a:r>
            <a:br>
              <a:rPr lang="en-US" dirty="0"/>
            </a:br>
            <a:r>
              <a:rPr lang="en-US" sz="1400" dirty="0">
                <a:latin typeface="Courier New"/>
                <a:cs typeface="Courier New"/>
              </a:rPr>
              <a:t>    -&gt; WHERE </a:t>
            </a:r>
            <a:r>
              <a:rPr lang="en-US" sz="1400" dirty="0" err="1">
                <a:latin typeface="Courier New"/>
                <a:cs typeface="Courier New"/>
              </a:rPr>
              <a:t>fa.actor_id</a:t>
            </a:r>
            <a:r>
              <a:rPr lang="en-US" sz="1400" dirty="0">
                <a:latin typeface="Courier New"/>
                <a:cs typeface="Courier New"/>
              </a:rPr>
              <a:t> – </a:t>
            </a:r>
            <a:r>
              <a:rPr lang="en-US" sz="1400" dirty="0" err="1">
                <a:latin typeface="Courier New"/>
                <a:cs typeface="Courier New"/>
              </a:rPr>
              <a:t>a.actor_id</a:t>
            </a:r>
            <a:r>
              <a:rPr lang="en-US" sz="1400" dirty="0">
                <a:latin typeface="Courier New"/>
                <a:cs typeface="Courier New"/>
              </a:rPr>
              <a:t>) DESC;</a:t>
            </a:r>
          </a:p>
          <a:p>
            <a:pPr marL="0" indent="0">
              <a:buNone/>
            </a:pPr>
            <a:r>
              <a:rPr lang="en-US" sz="1800" dirty="0">
                <a:ea typeface="+mn-lt"/>
                <a:cs typeface="+mn-lt"/>
              </a:rPr>
              <a:t>The query uses a correlated scalar subquery in the order by clause to return just the number of film appearances.  This is only used for sorting.  </a:t>
            </a:r>
          </a:p>
          <a:p>
            <a:pPr marL="0" indent="0">
              <a:buNone/>
            </a:pPr>
            <a:endParaRPr lang="en-US" sz="1800" dirty="0">
              <a:cs typeface="Calibri"/>
            </a:endParaRPr>
          </a:p>
          <a:p>
            <a:pPr marL="0" indent="0">
              <a:buNone/>
            </a:pPr>
            <a:r>
              <a:rPr lang="en-US" sz="1800" dirty="0">
                <a:cs typeface="Calibri"/>
              </a:rPr>
              <a:t>You can also use non-correlated scalar subqueries to create values in insert statements.  Let's visit that next.</a:t>
            </a:r>
          </a:p>
        </p:txBody>
      </p:sp>
      <p:graphicFrame>
        <p:nvGraphicFramePr>
          <p:cNvPr id="7" name="Table 4">
            <a:extLst>
              <a:ext uri="{FF2B5EF4-FFF2-40B4-BE49-F238E27FC236}">
                <a16:creationId xmlns:a16="http://schemas.microsoft.com/office/drawing/2014/main" id="{338DC887-2FF7-409C-9AD9-EDE6D90C5C77}"/>
              </a:ext>
            </a:extLst>
          </p:cNvPr>
          <p:cNvGraphicFramePr>
            <a:graphicFrameLocks noGrp="1"/>
          </p:cNvGraphicFramePr>
          <p:nvPr>
            <p:extLst>
              <p:ext uri="{D42A27DB-BD31-4B8C-83A1-F6EECF244321}">
                <p14:modId xmlns:p14="http://schemas.microsoft.com/office/powerpoint/2010/main" val="2294884907"/>
              </p:ext>
            </p:extLst>
          </p:nvPr>
        </p:nvGraphicFramePr>
        <p:xfrm>
          <a:off x="7418716" y="1825924"/>
          <a:ext cx="4244315" cy="2553056"/>
        </p:xfrm>
        <a:graphic>
          <a:graphicData uri="http://schemas.openxmlformats.org/drawingml/2006/table">
            <a:tbl>
              <a:tblPr firstRow="1" bandRow="1">
                <a:tableStyleId>{5C22544A-7EE6-4342-B048-85BDC9FD1C3A}</a:tableStyleId>
              </a:tblPr>
              <a:tblGrid>
                <a:gridCol w="1246359">
                  <a:extLst>
                    <a:ext uri="{9D8B030D-6E8A-4147-A177-3AD203B41FA5}">
                      <a16:colId xmlns:a16="http://schemas.microsoft.com/office/drawing/2014/main" val="1958292781"/>
                    </a:ext>
                  </a:extLst>
                </a:gridCol>
                <a:gridCol w="1498978">
                  <a:extLst>
                    <a:ext uri="{9D8B030D-6E8A-4147-A177-3AD203B41FA5}">
                      <a16:colId xmlns:a16="http://schemas.microsoft.com/office/drawing/2014/main" val="3278498886"/>
                    </a:ext>
                  </a:extLst>
                </a:gridCol>
                <a:gridCol w="1498978">
                  <a:extLst>
                    <a:ext uri="{9D8B030D-6E8A-4147-A177-3AD203B41FA5}">
                      <a16:colId xmlns:a16="http://schemas.microsoft.com/office/drawing/2014/main" val="2246680899"/>
                    </a:ext>
                  </a:extLst>
                </a:gridCol>
              </a:tblGrid>
              <a:tr h="319132">
                <a:tc>
                  <a:txBody>
                    <a:bodyPr/>
                    <a:lstStyle/>
                    <a:p>
                      <a:r>
                        <a:rPr lang="en-US" sz="1400" err="1"/>
                        <a:t>actor_id</a:t>
                      </a:r>
                    </a:p>
                  </a:txBody>
                  <a:tcPr/>
                </a:tc>
                <a:tc>
                  <a:txBody>
                    <a:bodyPr/>
                    <a:lstStyle/>
                    <a:p>
                      <a:pPr lvl="0">
                        <a:buNone/>
                      </a:pPr>
                      <a:r>
                        <a:rPr lang="en-US" sz="1400" err="1"/>
                        <a:t>first_name</a:t>
                      </a:r>
                    </a:p>
                  </a:txBody>
                  <a:tcPr/>
                </a:tc>
                <a:tc>
                  <a:txBody>
                    <a:bodyPr/>
                    <a:lstStyle/>
                    <a:p>
                      <a:pPr lvl="0">
                        <a:buNone/>
                      </a:pPr>
                      <a:r>
                        <a:rPr lang="en-US" sz="1400" err="1"/>
                        <a:t>last_name</a:t>
                      </a:r>
                    </a:p>
                  </a:txBody>
                  <a:tcPr/>
                </a:tc>
                <a:extLst>
                  <a:ext uri="{0D108BD9-81ED-4DB2-BD59-A6C34878D82A}">
                    <a16:rowId xmlns:a16="http://schemas.microsoft.com/office/drawing/2014/main" val="997296255"/>
                  </a:ext>
                </a:extLst>
              </a:tr>
              <a:tr h="319132">
                <a:tc>
                  <a:txBody>
                    <a:bodyPr/>
                    <a:lstStyle/>
                    <a:p>
                      <a:pPr lvl="0" algn="r">
                        <a:buNone/>
                      </a:pPr>
                      <a:r>
                        <a:rPr lang="en-US" sz="1400"/>
                        <a:t>107</a:t>
                      </a:r>
                    </a:p>
                  </a:txBody>
                  <a:tcPr/>
                </a:tc>
                <a:tc>
                  <a:txBody>
                    <a:bodyPr/>
                    <a:lstStyle/>
                    <a:p>
                      <a:pPr lvl="0" algn="l">
                        <a:buNone/>
                      </a:pPr>
                      <a:r>
                        <a:rPr lang="en-US" sz="1400"/>
                        <a:t>GINA</a:t>
                      </a:r>
                    </a:p>
                  </a:txBody>
                  <a:tcPr/>
                </a:tc>
                <a:tc>
                  <a:txBody>
                    <a:bodyPr/>
                    <a:lstStyle/>
                    <a:p>
                      <a:pPr lvl="0" algn="l">
                        <a:buNone/>
                      </a:pPr>
                      <a:r>
                        <a:rPr lang="en-US" sz="1400"/>
                        <a:t>DEGENERES</a:t>
                      </a:r>
                    </a:p>
                  </a:txBody>
                  <a:tcPr/>
                </a:tc>
                <a:extLst>
                  <a:ext uri="{0D108BD9-81ED-4DB2-BD59-A6C34878D82A}">
                    <a16:rowId xmlns:a16="http://schemas.microsoft.com/office/drawing/2014/main" val="3634897168"/>
                  </a:ext>
                </a:extLst>
              </a:tr>
              <a:tr h="319132">
                <a:tc>
                  <a:txBody>
                    <a:bodyPr/>
                    <a:lstStyle/>
                    <a:p>
                      <a:pPr lvl="0" algn="r">
                        <a:buNone/>
                      </a:pPr>
                      <a:r>
                        <a:rPr lang="en-US" sz="1400"/>
                        <a:t>102</a:t>
                      </a:r>
                    </a:p>
                  </a:txBody>
                  <a:tcPr/>
                </a:tc>
                <a:tc>
                  <a:txBody>
                    <a:bodyPr/>
                    <a:lstStyle/>
                    <a:p>
                      <a:pPr lvl="0" algn="l">
                        <a:buNone/>
                      </a:pPr>
                      <a:r>
                        <a:rPr lang="en-US" sz="1400"/>
                        <a:t>WALTER</a:t>
                      </a:r>
                    </a:p>
                  </a:txBody>
                  <a:tcPr/>
                </a:tc>
                <a:tc>
                  <a:txBody>
                    <a:bodyPr/>
                    <a:lstStyle/>
                    <a:p>
                      <a:pPr lvl="0" algn="l">
                        <a:buNone/>
                      </a:pPr>
                      <a:r>
                        <a:rPr lang="en-US" sz="1400"/>
                        <a:t>TORN</a:t>
                      </a:r>
                    </a:p>
                  </a:txBody>
                  <a:tcPr/>
                </a:tc>
                <a:extLst>
                  <a:ext uri="{0D108BD9-81ED-4DB2-BD59-A6C34878D82A}">
                    <a16:rowId xmlns:a16="http://schemas.microsoft.com/office/drawing/2014/main" val="2243633178"/>
                  </a:ext>
                </a:extLst>
              </a:tr>
              <a:tr h="319132">
                <a:tc>
                  <a:txBody>
                    <a:bodyPr/>
                    <a:lstStyle/>
                    <a:p>
                      <a:pPr lvl="0" algn="r">
                        <a:buNone/>
                      </a:pPr>
                      <a:r>
                        <a:rPr lang="en-US" sz="1400"/>
                        <a:t>198</a:t>
                      </a:r>
                    </a:p>
                  </a:txBody>
                  <a:tcPr/>
                </a:tc>
                <a:tc>
                  <a:txBody>
                    <a:bodyPr/>
                    <a:lstStyle/>
                    <a:p>
                      <a:pPr lvl="0" algn="l">
                        <a:buNone/>
                      </a:pPr>
                      <a:r>
                        <a:rPr lang="en-US" sz="1400"/>
                        <a:t>MARY </a:t>
                      </a:r>
                    </a:p>
                  </a:txBody>
                  <a:tcPr/>
                </a:tc>
                <a:tc>
                  <a:txBody>
                    <a:bodyPr/>
                    <a:lstStyle/>
                    <a:p>
                      <a:pPr lvl="0" algn="l">
                        <a:buNone/>
                      </a:pPr>
                      <a:r>
                        <a:rPr lang="en-US" sz="1400"/>
                        <a:t>KEITEL</a:t>
                      </a:r>
                    </a:p>
                  </a:txBody>
                  <a:tcPr/>
                </a:tc>
                <a:extLst>
                  <a:ext uri="{0D108BD9-81ED-4DB2-BD59-A6C34878D82A}">
                    <a16:rowId xmlns:a16="http://schemas.microsoft.com/office/drawing/2014/main" val="395897551"/>
                  </a:ext>
                </a:extLst>
              </a:tr>
              <a:tr h="319132">
                <a:tc>
                  <a:txBody>
                    <a:bodyPr/>
                    <a:lstStyle/>
                    <a:p>
                      <a:pPr lvl="0" algn="r">
                        <a:buNone/>
                      </a:pPr>
                      <a:r>
                        <a:rPr lang="en-US" sz="1400"/>
                        <a:t>...</a:t>
                      </a:r>
                    </a:p>
                  </a:txBody>
                  <a:tcPr/>
                </a:tc>
                <a:tc>
                  <a:txBody>
                    <a:bodyPr/>
                    <a:lstStyle/>
                    <a:p>
                      <a:pPr lvl="0" algn="l">
                        <a:buNone/>
                      </a:pPr>
                      <a:endParaRPr lang="en-US" sz="1400"/>
                    </a:p>
                  </a:txBody>
                  <a:tcPr/>
                </a:tc>
                <a:tc>
                  <a:txBody>
                    <a:bodyPr/>
                    <a:lstStyle/>
                    <a:p>
                      <a:pPr lvl="0" algn="l">
                        <a:buNone/>
                      </a:pPr>
                      <a:endParaRPr lang="en-US" sz="1400"/>
                    </a:p>
                  </a:txBody>
                  <a:tcPr/>
                </a:tc>
                <a:extLst>
                  <a:ext uri="{0D108BD9-81ED-4DB2-BD59-A6C34878D82A}">
                    <a16:rowId xmlns:a16="http://schemas.microsoft.com/office/drawing/2014/main" val="2819463860"/>
                  </a:ext>
                </a:extLst>
              </a:tr>
              <a:tr h="319132">
                <a:tc>
                  <a:txBody>
                    <a:bodyPr/>
                    <a:lstStyle/>
                    <a:p>
                      <a:pPr lvl="0" algn="r">
                        <a:buNone/>
                      </a:pPr>
                      <a:r>
                        <a:rPr lang="en-US" sz="1400"/>
                        <a:t>71</a:t>
                      </a:r>
                    </a:p>
                  </a:txBody>
                  <a:tcPr/>
                </a:tc>
                <a:tc>
                  <a:txBody>
                    <a:bodyPr/>
                    <a:lstStyle/>
                    <a:p>
                      <a:pPr lvl="0" algn="l">
                        <a:buNone/>
                      </a:pPr>
                      <a:r>
                        <a:rPr lang="en-US" sz="1400"/>
                        <a:t>ADAM</a:t>
                      </a:r>
                    </a:p>
                  </a:txBody>
                  <a:tcPr/>
                </a:tc>
                <a:tc>
                  <a:txBody>
                    <a:bodyPr/>
                    <a:lstStyle/>
                    <a:p>
                      <a:pPr lvl="0" algn="l">
                        <a:buNone/>
                      </a:pPr>
                      <a:r>
                        <a:rPr lang="en-US" sz="1400"/>
                        <a:t>GRANT</a:t>
                      </a:r>
                    </a:p>
                  </a:txBody>
                  <a:tcPr/>
                </a:tc>
                <a:extLst>
                  <a:ext uri="{0D108BD9-81ED-4DB2-BD59-A6C34878D82A}">
                    <a16:rowId xmlns:a16="http://schemas.microsoft.com/office/drawing/2014/main" val="3912025085"/>
                  </a:ext>
                </a:extLst>
              </a:tr>
              <a:tr h="319132">
                <a:tc>
                  <a:txBody>
                    <a:bodyPr/>
                    <a:lstStyle/>
                    <a:p>
                      <a:pPr lvl="0" algn="r">
                        <a:buNone/>
                      </a:pPr>
                      <a:r>
                        <a:rPr lang="en-US" sz="1400"/>
                        <a:t>148</a:t>
                      </a:r>
                    </a:p>
                  </a:txBody>
                  <a:tcPr/>
                </a:tc>
                <a:tc>
                  <a:txBody>
                    <a:bodyPr/>
                    <a:lstStyle/>
                    <a:p>
                      <a:pPr lvl="0" algn="l">
                        <a:buNone/>
                      </a:pPr>
                      <a:r>
                        <a:rPr lang="en-US" sz="1400"/>
                        <a:t>EMILY</a:t>
                      </a:r>
                    </a:p>
                  </a:txBody>
                  <a:tcPr/>
                </a:tc>
                <a:tc>
                  <a:txBody>
                    <a:bodyPr/>
                    <a:lstStyle/>
                    <a:p>
                      <a:pPr lvl="0" algn="l">
                        <a:buNone/>
                      </a:pPr>
                      <a:r>
                        <a:rPr lang="en-US" sz="1400"/>
                        <a:t>DEE</a:t>
                      </a:r>
                    </a:p>
                  </a:txBody>
                  <a:tcPr/>
                </a:tc>
                <a:extLst>
                  <a:ext uri="{0D108BD9-81ED-4DB2-BD59-A6C34878D82A}">
                    <a16:rowId xmlns:a16="http://schemas.microsoft.com/office/drawing/2014/main" val="3703621544"/>
                  </a:ext>
                </a:extLst>
              </a:tr>
              <a:tr h="319132">
                <a:tc gridSpan="2">
                  <a:txBody>
                    <a:bodyPr/>
                    <a:lstStyle/>
                    <a:p>
                      <a:pPr lvl="0">
                        <a:buNone/>
                      </a:pPr>
                      <a:r>
                        <a:rPr lang="en-US" sz="1200"/>
                        <a:t>200 rows in set (0.01 sec)</a:t>
                      </a:r>
                    </a:p>
                  </a:txBody>
                  <a:tcPr>
                    <a:solidFill>
                      <a:schemeClr val="bg1"/>
                    </a:solidFill>
                  </a:tcPr>
                </a:tc>
                <a:tc hMerge="1">
                  <a:txBody>
                    <a:bodyPr/>
                    <a:lstStyle/>
                    <a:p>
                      <a:endParaRPr lang="en-US"/>
                    </a:p>
                  </a:txBody>
                  <a:tcPr>
                    <a:solidFill>
                      <a:schemeClr val="bg1"/>
                    </a:solidFill>
                  </a:tcPr>
                </a:tc>
                <a:tc>
                  <a:txBody>
                    <a:bodyPr/>
                    <a:lstStyle/>
                    <a:p>
                      <a:pPr lvl="0">
                        <a:buNone/>
                      </a:pPr>
                      <a:endParaRPr lang="en-US" sz="1200"/>
                    </a:p>
                  </a:txBody>
                  <a:tcPr>
                    <a:solidFill>
                      <a:schemeClr val="bg1"/>
                    </a:solidFill>
                  </a:tcPr>
                </a:tc>
                <a:extLst>
                  <a:ext uri="{0D108BD9-81ED-4DB2-BD59-A6C34878D82A}">
                    <a16:rowId xmlns:a16="http://schemas.microsoft.com/office/drawing/2014/main" val="1960223313"/>
                  </a:ext>
                </a:extLst>
              </a:tr>
            </a:tbl>
          </a:graphicData>
        </a:graphic>
      </p:graphicFrame>
    </p:spTree>
    <p:extLst>
      <p:ext uri="{BB962C8B-B14F-4D97-AF65-F5344CB8AC3E}">
        <p14:creationId xmlns:p14="http://schemas.microsoft.com/office/powerpoint/2010/main" val="2144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3B77-6028-44DC-A59C-17343ECC524B}"/>
              </a:ext>
            </a:extLst>
          </p:cNvPr>
          <p:cNvSpPr>
            <a:spLocks noGrp="1"/>
          </p:cNvSpPr>
          <p:nvPr>
            <p:ph type="title"/>
          </p:nvPr>
        </p:nvSpPr>
        <p:spPr/>
        <p:txBody>
          <a:bodyPr/>
          <a:lstStyle/>
          <a:p>
            <a:r>
              <a:rPr lang="en-US"/>
              <a:t>Scalar Subqueries in the </a:t>
            </a:r>
            <a:r>
              <a:rPr lang="en-US" sz="4000">
                <a:latin typeface="Courier New"/>
                <a:cs typeface="Courier New"/>
              </a:rPr>
              <a:t>insert</a:t>
            </a:r>
            <a:r>
              <a:rPr lang="en-US"/>
              <a:t> Clause </a:t>
            </a:r>
            <a:endParaRPr lang="en-US">
              <a:latin typeface="Courier New"/>
              <a:cs typeface="Courier New"/>
            </a:endParaRPr>
          </a:p>
        </p:txBody>
      </p:sp>
      <p:sp>
        <p:nvSpPr>
          <p:cNvPr id="3" name="Content Placeholder 2">
            <a:extLst>
              <a:ext uri="{FF2B5EF4-FFF2-40B4-BE49-F238E27FC236}">
                <a16:creationId xmlns:a16="http://schemas.microsoft.com/office/drawing/2014/main" id="{D9F9FF9E-010C-4344-BEE1-34958513C821}"/>
              </a:ext>
            </a:extLst>
          </p:cNvPr>
          <p:cNvSpPr>
            <a:spLocks noGrp="1"/>
          </p:cNvSpPr>
          <p:nvPr>
            <p:ph idx="1"/>
          </p:nvPr>
        </p:nvSpPr>
        <p:spPr>
          <a:xfrm>
            <a:off x="838200" y="1547538"/>
            <a:ext cx="10184921" cy="4797035"/>
          </a:xfrm>
        </p:spPr>
        <p:txBody>
          <a:bodyPr vert="horz" lIns="91440" tIns="45720" rIns="91440" bIns="45720" rtlCol="0" anchor="t">
            <a:normAutofit/>
          </a:bodyPr>
          <a:lstStyle/>
          <a:p>
            <a:pPr marL="0" indent="0">
              <a:buNone/>
            </a:pPr>
            <a:r>
              <a:rPr lang="en-US" sz="1800" dirty="0"/>
              <a:t>Suppose you wanted to create a new row in the </a:t>
            </a:r>
            <a:r>
              <a:rPr lang="en-US" sz="1800" dirty="0" err="1">
                <a:latin typeface="Courier New"/>
                <a:cs typeface="Courier New"/>
              </a:rPr>
              <a:t>film_acto</a:t>
            </a:r>
            <a:r>
              <a:rPr lang="en-US" sz="1800" dirty="0" err="1"/>
              <a:t>r</a:t>
            </a:r>
            <a:r>
              <a:rPr lang="en-US" sz="1800" dirty="0"/>
              <a:t> table and you were given the first and last name of the actor, plus the name of the film.</a:t>
            </a:r>
            <a:endParaRPr lang="en-US" sz="1800" dirty="0">
              <a:cs typeface="Calibri"/>
            </a:endParaRPr>
          </a:p>
          <a:p>
            <a:pPr marL="0" indent="0">
              <a:buNone/>
            </a:pPr>
            <a:r>
              <a:rPr lang="en-US" sz="1800" dirty="0">
                <a:latin typeface="Calibri"/>
                <a:cs typeface="Calibri"/>
              </a:rPr>
              <a:t>You have two choices to proceed:  execute two queries to get the primary values for</a:t>
            </a:r>
            <a:r>
              <a:rPr lang="en-US" sz="1800" dirty="0">
                <a:latin typeface="Courier New"/>
                <a:cs typeface="Calibri"/>
              </a:rPr>
              <a:t> film</a:t>
            </a:r>
            <a:r>
              <a:rPr lang="en-US" sz="1800" dirty="0">
                <a:latin typeface="Calibri"/>
                <a:cs typeface="Calibri"/>
              </a:rPr>
              <a:t> and </a:t>
            </a:r>
            <a:r>
              <a:rPr lang="en-US" sz="1800" dirty="0">
                <a:latin typeface="Courier New"/>
                <a:cs typeface="Calibri"/>
              </a:rPr>
              <a:t>actor </a:t>
            </a:r>
            <a:r>
              <a:rPr lang="en-US" sz="1800" dirty="0">
                <a:latin typeface="Calibri"/>
                <a:cs typeface="Calibri"/>
              </a:rPr>
              <a:t>and place those into an insert statement, OR you can use subqueries.  Here's an example: </a:t>
            </a:r>
          </a:p>
          <a:p>
            <a:pPr marL="0" indent="0">
              <a:buNone/>
            </a:pPr>
            <a:endParaRPr lang="en-US" sz="600" dirty="0">
              <a:latin typeface="Calibri"/>
              <a:cs typeface="Calibri"/>
            </a:endParaRPr>
          </a:p>
          <a:p>
            <a:pPr marL="0" indent="0">
              <a:buNone/>
            </a:pPr>
            <a:r>
              <a:rPr lang="en-US" sz="1600" dirty="0">
                <a:latin typeface="Courier New"/>
                <a:cs typeface="Courier New"/>
              </a:rPr>
              <a:t>INSERT INTO </a:t>
            </a:r>
            <a:r>
              <a:rPr lang="en-US" sz="1600" dirty="0" err="1">
                <a:latin typeface="Courier New"/>
                <a:cs typeface="Courier New"/>
              </a:rPr>
              <a:t>film_actor</a:t>
            </a:r>
            <a:r>
              <a:rPr lang="en-US" sz="1600" dirty="0">
                <a:latin typeface="Courier New"/>
                <a:cs typeface="Courier New"/>
              </a:rPr>
              <a:t> (</a:t>
            </a:r>
            <a:r>
              <a:rPr lang="en-US" sz="1600" dirty="0" err="1">
                <a:latin typeface="Courier New"/>
                <a:cs typeface="Courier New"/>
              </a:rPr>
              <a:t>actor_id</a:t>
            </a:r>
            <a:r>
              <a:rPr lang="en-US" sz="1600" dirty="0">
                <a:latin typeface="Courier New"/>
                <a:cs typeface="Courier New"/>
              </a:rPr>
              <a:t>, </a:t>
            </a:r>
            <a:r>
              <a:rPr lang="en-US" sz="1600" dirty="0" err="1">
                <a:latin typeface="Courier New"/>
                <a:cs typeface="Courier New"/>
              </a:rPr>
              <a:t>film_id</a:t>
            </a:r>
            <a:r>
              <a:rPr lang="en-US" sz="1600" dirty="0">
                <a:latin typeface="Courier New"/>
                <a:cs typeface="Courier New"/>
              </a:rPr>
              <a:t>, </a:t>
            </a:r>
            <a:r>
              <a:rPr lang="en-US" sz="1600" dirty="0" err="1">
                <a:latin typeface="Courier New"/>
                <a:cs typeface="Courier New"/>
              </a:rPr>
              <a:t>last_update</a:t>
            </a:r>
            <a:r>
              <a:rPr lang="en-US" sz="1600" dirty="0">
                <a:latin typeface="Courier New"/>
                <a:cs typeface="Courier New"/>
              </a:rPr>
              <a:t>)</a:t>
            </a:r>
            <a:br>
              <a:rPr lang="en-US" sz="1600" dirty="0">
                <a:latin typeface="Courier New"/>
                <a:cs typeface="Courier New"/>
              </a:rPr>
            </a:br>
            <a:r>
              <a:rPr lang="en-US" sz="1600" dirty="0">
                <a:latin typeface="Courier New"/>
                <a:cs typeface="Courier New"/>
              </a:rPr>
              <a:t>VALUES (</a:t>
            </a:r>
            <a:br>
              <a:rPr lang="en-US" sz="1600" dirty="0">
                <a:latin typeface="Courier New"/>
                <a:cs typeface="Courier New"/>
              </a:rPr>
            </a:br>
            <a:r>
              <a:rPr lang="en-US" sz="1600" dirty="0">
                <a:latin typeface="Courier New"/>
                <a:cs typeface="Courier New"/>
              </a:rPr>
              <a:t>(SELECT </a:t>
            </a:r>
            <a:r>
              <a:rPr lang="en-US" sz="1600" dirty="0" err="1">
                <a:latin typeface="Courier New"/>
                <a:cs typeface="Courier New"/>
              </a:rPr>
              <a:t>actor_id</a:t>
            </a:r>
            <a:r>
              <a:rPr lang="en-US" sz="1600" dirty="0">
                <a:latin typeface="Courier New"/>
                <a:cs typeface="Courier New"/>
              </a:rPr>
              <a:t> FROM actor</a:t>
            </a:r>
            <a:br>
              <a:rPr lang="en-US" sz="1600" dirty="0">
                <a:latin typeface="Courier New"/>
                <a:cs typeface="Courier New"/>
              </a:rPr>
            </a:br>
            <a:r>
              <a:rPr lang="en-US" sz="1600" dirty="0">
                <a:latin typeface="Courier New"/>
                <a:cs typeface="Courier New"/>
              </a:rPr>
              <a:t>  WHERE </a:t>
            </a:r>
            <a:r>
              <a:rPr lang="en-US" sz="1600" dirty="0" err="1">
                <a:latin typeface="Courier New"/>
                <a:cs typeface="Courier New"/>
              </a:rPr>
              <a:t>first_name</a:t>
            </a:r>
            <a:r>
              <a:rPr lang="en-US" sz="1600" dirty="0">
                <a:latin typeface="Courier New"/>
                <a:cs typeface="Courier New"/>
              </a:rPr>
              <a:t> = 'JENNIFER' AND </a:t>
            </a:r>
            <a:r>
              <a:rPr lang="en-US" sz="1600" dirty="0" err="1">
                <a:latin typeface="Courier New"/>
                <a:cs typeface="Courier New"/>
              </a:rPr>
              <a:t>last_name</a:t>
            </a:r>
            <a:r>
              <a:rPr lang="en-US" sz="1600" dirty="0">
                <a:latin typeface="Courier New"/>
                <a:cs typeface="Courier New"/>
              </a:rPr>
              <a:t> = 'DAVIS'),</a:t>
            </a:r>
            <a:br>
              <a:rPr lang="en-US" sz="1600" dirty="0">
                <a:latin typeface="Courier New"/>
                <a:cs typeface="Courier New"/>
              </a:rPr>
            </a:br>
            <a:r>
              <a:rPr lang="en-US" sz="1600" dirty="0">
                <a:latin typeface="Courier New"/>
                <a:cs typeface="Courier New"/>
              </a:rPr>
              <a:t>(SELECT </a:t>
            </a:r>
            <a:r>
              <a:rPr lang="en-US" sz="1600" dirty="0" err="1">
                <a:latin typeface="Courier New"/>
                <a:cs typeface="Courier New"/>
              </a:rPr>
              <a:t>film_id</a:t>
            </a:r>
            <a:r>
              <a:rPr lang="en-US" sz="1600" dirty="0">
                <a:latin typeface="Courier New"/>
                <a:cs typeface="Courier New"/>
              </a:rPr>
              <a:t> FROM film</a:t>
            </a:r>
            <a:br>
              <a:rPr lang="en-US" sz="1600" dirty="0">
                <a:latin typeface="Courier New"/>
                <a:cs typeface="Courier New"/>
              </a:rPr>
            </a:br>
            <a:r>
              <a:rPr lang="en-US" sz="1600" dirty="0">
                <a:latin typeface="Courier New"/>
                <a:cs typeface="Courier New"/>
              </a:rPr>
              <a:t>  WHERE title = 'ACE GOLDFINGER'),</a:t>
            </a:r>
            <a:br>
              <a:rPr lang="en-US" sz="1600" dirty="0">
                <a:latin typeface="Courier New"/>
                <a:cs typeface="Courier New"/>
              </a:rPr>
            </a:br>
            <a:r>
              <a:rPr lang="en-US" sz="1600" dirty="0">
                <a:latin typeface="Courier New"/>
                <a:cs typeface="Courier New"/>
              </a:rPr>
              <a:t>now());</a:t>
            </a:r>
            <a:endParaRPr lang="en-US" sz="1050" dirty="0">
              <a:latin typeface="Courier New"/>
              <a:cs typeface="Courier New"/>
            </a:endParaRPr>
          </a:p>
          <a:p>
            <a:pPr marL="0" indent="0">
              <a:buNone/>
            </a:pPr>
            <a:endParaRPr lang="en-US" sz="1050" dirty="0">
              <a:ea typeface="+mn-lt"/>
              <a:cs typeface="+mn-lt"/>
            </a:endParaRPr>
          </a:p>
          <a:p>
            <a:pPr marL="0" indent="0">
              <a:buNone/>
            </a:pPr>
            <a:r>
              <a:rPr lang="en-US" sz="1800" dirty="0">
                <a:cs typeface="Calibri"/>
              </a:rPr>
              <a:t>Using a single SQL statement, you can create a row in the </a:t>
            </a:r>
            <a:r>
              <a:rPr lang="en-US" sz="1800" dirty="0" err="1">
                <a:latin typeface="Courier New"/>
                <a:cs typeface="Calibri"/>
              </a:rPr>
              <a:t>film_actor</a:t>
            </a:r>
            <a:r>
              <a:rPr lang="en-US" sz="1800" dirty="0">
                <a:cs typeface="Calibri"/>
              </a:rPr>
              <a:t> table and look up two foreign key column values at the same time.</a:t>
            </a:r>
          </a:p>
        </p:txBody>
      </p:sp>
    </p:spTree>
    <p:extLst>
      <p:ext uri="{BB962C8B-B14F-4D97-AF65-F5344CB8AC3E}">
        <p14:creationId xmlns:p14="http://schemas.microsoft.com/office/powerpoint/2010/main" val="292039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3B77-6028-44DC-A59C-17343ECC524B}"/>
              </a:ext>
            </a:extLst>
          </p:cNvPr>
          <p:cNvSpPr>
            <a:spLocks noGrp="1"/>
          </p:cNvSpPr>
          <p:nvPr>
            <p:ph type="title"/>
          </p:nvPr>
        </p:nvSpPr>
        <p:spPr/>
        <p:txBody>
          <a:bodyPr/>
          <a:lstStyle/>
          <a:p>
            <a:r>
              <a:rPr lang="en-US"/>
              <a:t>Subquery Wrap-Up </a:t>
            </a:r>
            <a:endParaRPr lang="en-US">
              <a:latin typeface="Courier New"/>
              <a:cs typeface="Courier New"/>
            </a:endParaRPr>
          </a:p>
        </p:txBody>
      </p:sp>
      <p:sp>
        <p:nvSpPr>
          <p:cNvPr id="3" name="Content Placeholder 2">
            <a:extLst>
              <a:ext uri="{FF2B5EF4-FFF2-40B4-BE49-F238E27FC236}">
                <a16:creationId xmlns:a16="http://schemas.microsoft.com/office/drawing/2014/main" id="{D9F9FF9E-010C-4344-BEE1-34958513C821}"/>
              </a:ext>
            </a:extLst>
          </p:cNvPr>
          <p:cNvSpPr>
            <a:spLocks noGrp="1"/>
          </p:cNvSpPr>
          <p:nvPr>
            <p:ph idx="1"/>
          </p:nvPr>
        </p:nvSpPr>
        <p:spPr>
          <a:xfrm>
            <a:off x="838200" y="1547538"/>
            <a:ext cx="9911752" cy="4797035"/>
          </a:xfrm>
        </p:spPr>
        <p:txBody>
          <a:bodyPr vert="horz" lIns="91440" tIns="45720" rIns="91440" bIns="45720" rtlCol="0" anchor="t">
            <a:normAutofit/>
          </a:bodyPr>
          <a:lstStyle/>
          <a:p>
            <a:pPr marL="0" indent="0">
              <a:buNone/>
            </a:pPr>
            <a:r>
              <a:rPr lang="en-US" sz="1800">
                <a:latin typeface="Calibri"/>
                <a:cs typeface="Calibri"/>
              </a:rPr>
              <a:t>Here's a review of this chapter.  Subqueries can: </a:t>
            </a:r>
            <a:endParaRPr lang="en-US"/>
          </a:p>
          <a:p>
            <a:pPr marL="0" indent="0">
              <a:buNone/>
            </a:pPr>
            <a:endParaRPr lang="en-US" sz="600">
              <a:latin typeface="Calibri"/>
              <a:cs typeface="Calibri"/>
            </a:endParaRPr>
          </a:p>
          <a:p>
            <a:pPr marL="285750" indent="-285750"/>
            <a:r>
              <a:rPr lang="en-US" sz="1800">
                <a:latin typeface="Calibri"/>
                <a:cs typeface="Calibri"/>
              </a:rPr>
              <a:t>Return a single column and row, a column with multiple rows, and multiple columns and rows</a:t>
            </a:r>
          </a:p>
          <a:p>
            <a:pPr marL="285750" indent="-285750"/>
            <a:r>
              <a:rPr lang="en-US" sz="1800">
                <a:latin typeface="Calibri"/>
                <a:cs typeface="Calibri"/>
              </a:rPr>
              <a:t>Are independent of the containing statement (are noncorrelated)</a:t>
            </a:r>
            <a:endParaRPr lang="en-US">
              <a:latin typeface="Calibri"/>
              <a:cs typeface="Calibri"/>
            </a:endParaRPr>
          </a:p>
          <a:p>
            <a:pPr marL="285750" indent="-285750"/>
            <a:r>
              <a:rPr lang="en-US" sz="1800">
                <a:latin typeface="Calibri"/>
                <a:cs typeface="Calibri"/>
              </a:rPr>
              <a:t>Reference one or more columns from the containing statement (can be correlated)</a:t>
            </a:r>
            <a:endParaRPr lang="en-US">
              <a:latin typeface="Calibri"/>
              <a:cs typeface="Calibri"/>
            </a:endParaRPr>
          </a:p>
          <a:p>
            <a:pPr marL="285750" indent="-285750"/>
            <a:r>
              <a:rPr lang="en-US" sz="1800">
                <a:latin typeface="Calibri"/>
                <a:cs typeface="Calibri"/>
              </a:rPr>
              <a:t>Are used in comparisons as well as special-purpose operators, such as </a:t>
            </a:r>
            <a:r>
              <a:rPr lang="en-US" sz="1800">
                <a:latin typeface="Courier New"/>
                <a:cs typeface="Calibri"/>
              </a:rPr>
              <a:t>in, not in, exists, </a:t>
            </a:r>
            <a:r>
              <a:rPr lang="en-US" sz="1800">
                <a:latin typeface="Calibri"/>
                <a:cs typeface="Calibri"/>
              </a:rPr>
              <a:t>and </a:t>
            </a:r>
            <a:r>
              <a:rPr lang="en-US" sz="1800">
                <a:latin typeface="Courier New"/>
                <a:cs typeface="Calibri"/>
              </a:rPr>
              <a:t>not exists</a:t>
            </a:r>
            <a:endParaRPr lang="en-US">
              <a:latin typeface="Courier New"/>
              <a:cs typeface="Calibri"/>
            </a:endParaRPr>
          </a:p>
          <a:p>
            <a:pPr marL="285750" indent="-285750"/>
            <a:r>
              <a:rPr lang="en-US" sz="1800">
                <a:latin typeface="Calibri"/>
                <a:cs typeface="Calibri"/>
              </a:rPr>
              <a:t>Can be used to </a:t>
            </a:r>
            <a:r>
              <a:rPr lang="en-US" sz="1800">
                <a:latin typeface="Courier New"/>
                <a:cs typeface="Calibri"/>
              </a:rPr>
              <a:t>select, update, delete</a:t>
            </a:r>
            <a:r>
              <a:rPr lang="en-US" sz="1800">
                <a:latin typeface="Calibri"/>
                <a:cs typeface="Calibri"/>
              </a:rPr>
              <a:t>, and </a:t>
            </a:r>
            <a:r>
              <a:rPr lang="en-US" sz="1800">
                <a:latin typeface="Courier New"/>
                <a:cs typeface="Calibri"/>
              </a:rPr>
              <a:t>insert</a:t>
            </a:r>
            <a:endParaRPr lang="en-US">
              <a:latin typeface="Courier New"/>
              <a:cs typeface="Calibri"/>
            </a:endParaRPr>
          </a:p>
          <a:p>
            <a:pPr marL="285750" indent="-285750"/>
            <a:r>
              <a:rPr lang="en-US" sz="1800">
                <a:latin typeface="Calibri"/>
                <a:cs typeface="Calibri"/>
              </a:rPr>
              <a:t>Generate results that can be joined to tables or other subqueries</a:t>
            </a:r>
            <a:endParaRPr lang="en-US">
              <a:latin typeface="Calibri"/>
              <a:cs typeface="Calibri"/>
            </a:endParaRPr>
          </a:p>
          <a:p>
            <a:pPr marL="285750" indent="-285750"/>
            <a:r>
              <a:rPr lang="en-US" sz="1800">
                <a:latin typeface="Calibri"/>
                <a:cs typeface="Calibri"/>
              </a:rPr>
              <a:t>Can generate values to populate a table or columns</a:t>
            </a:r>
            <a:endParaRPr lang="en-US">
              <a:latin typeface="Calibri"/>
              <a:cs typeface="Calibri"/>
            </a:endParaRPr>
          </a:p>
          <a:p>
            <a:pPr marL="285750" indent="-285750"/>
            <a:r>
              <a:rPr lang="en-US" sz="1800">
                <a:latin typeface="Calibri"/>
                <a:cs typeface="Calibri"/>
              </a:rPr>
              <a:t>Are used in the</a:t>
            </a:r>
            <a:r>
              <a:rPr lang="en-US" sz="1800">
                <a:latin typeface="Courier New"/>
                <a:cs typeface="Calibri"/>
              </a:rPr>
              <a:t> select, from, where, having</a:t>
            </a:r>
            <a:r>
              <a:rPr lang="en-US" sz="1800">
                <a:latin typeface="Calibri"/>
                <a:cs typeface="Calibri"/>
              </a:rPr>
              <a:t>, and </a:t>
            </a:r>
            <a:r>
              <a:rPr lang="en-US" sz="1800">
                <a:latin typeface="Courier New"/>
                <a:cs typeface="Calibri"/>
              </a:rPr>
              <a:t>order by</a:t>
            </a:r>
            <a:r>
              <a:rPr lang="en-US" sz="1800">
                <a:latin typeface="Calibri"/>
                <a:cs typeface="Calibri"/>
              </a:rPr>
              <a:t> clauses</a:t>
            </a:r>
            <a:endParaRPr lang="en-US">
              <a:latin typeface="Calibri"/>
              <a:cs typeface="Calibri"/>
            </a:endParaRPr>
          </a:p>
          <a:p>
            <a:pPr marL="0" indent="0">
              <a:buNone/>
            </a:pPr>
            <a:endParaRPr lang="en-US" sz="1800">
              <a:latin typeface="Calibri"/>
              <a:cs typeface="Calibri"/>
            </a:endParaRPr>
          </a:p>
          <a:p>
            <a:pPr marL="0" indent="0">
              <a:buNone/>
            </a:pPr>
            <a:r>
              <a:rPr lang="en-US" sz="1800">
                <a:latin typeface="Calibri"/>
                <a:cs typeface="Calibri"/>
              </a:rPr>
              <a:t>Subqueries are very versatile.  You may need to re-learn parts of this later to master different components.  Keep experimenting with them and you may find yourself using them more and more.</a:t>
            </a:r>
            <a:endParaRPr lang="en-US">
              <a:latin typeface="Calibri"/>
              <a:cs typeface="Calibri"/>
            </a:endParaRPr>
          </a:p>
          <a:p>
            <a:pPr marL="0" indent="0">
              <a:buNone/>
            </a:pPr>
            <a:endParaRPr lang="en-US" sz="1800">
              <a:cs typeface="Calibri"/>
            </a:endParaRPr>
          </a:p>
        </p:txBody>
      </p:sp>
    </p:spTree>
    <p:extLst>
      <p:ext uri="{BB962C8B-B14F-4D97-AF65-F5344CB8AC3E}">
        <p14:creationId xmlns:p14="http://schemas.microsoft.com/office/powerpoint/2010/main" val="2835949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CE8B-DEF3-4333-899C-847A3F9DEFA4}"/>
              </a:ext>
            </a:extLst>
          </p:cNvPr>
          <p:cNvSpPr>
            <a:spLocks noGrp="1"/>
          </p:cNvSpPr>
          <p:nvPr>
            <p:ph type="title"/>
          </p:nvPr>
        </p:nvSpPr>
        <p:spPr/>
        <p:txBody>
          <a:bodyPr/>
          <a:lstStyle/>
          <a:p>
            <a:r>
              <a:rPr lang="en-US"/>
              <a:t>What is a Subquery?</a:t>
            </a:r>
          </a:p>
        </p:txBody>
      </p:sp>
      <p:sp>
        <p:nvSpPr>
          <p:cNvPr id="3" name="Content Placeholder 2">
            <a:extLst>
              <a:ext uri="{FF2B5EF4-FFF2-40B4-BE49-F238E27FC236}">
                <a16:creationId xmlns:a16="http://schemas.microsoft.com/office/drawing/2014/main" id="{8083FADE-DE4D-4B03-B907-BB09AEA79693}"/>
              </a:ext>
            </a:extLst>
          </p:cNvPr>
          <p:cNvSpPr>
            <a:spLocks noGrp="1"/>
          </p:cNvSpPr>
          <p:nvPr>
            <p:ph idx="1"/>
          </p:nvPr>
        </p:nvSpPr>
        <p:spPr/>
        <p:txBody>
          <a:bodyPr/>
          <a:lstStyle/>
          <a:p>
            <a:pPr marL="0" indent="0">
              <a:buNone/>
            </a:pPr>
            <a:r>
              <a:rPr lang="en-US" dirty="0"/>
              <a:t>If you ever are confused about what a subquery is doing, you can run it by itself. </a:t>
            </a:r>
          </a:p>
          <a:p>
            <a:pPr marL="0" indent="0">
              <a:buNone/>
            </a:pPr>
            <a:r>
              <a:rPr lang="en-US" sz="1800" dirty="0" err="1">
                <a:latin typeface="Courier New" panose="02070309020205020404" pitchFamily="49" charset="0"/>
                <a:cs typeface="Courier New" panose="02070309020205020404" pitchFamily="49" charset="0"/>
              </a:rPr>
              <a:t>mysql</a:t>
            </a:r>
            <a:r>
              <a:rPr lang="en-US" sz="1800" dirty="0">
                <a:latin typeface="Courier New" panose="02070309020205020404" pitchFamily="49" charset="0"/>
                <a:cs typeface="Courier New" panose="02070309020205020404" pitchFamily="49" charset="0"/>
              </a:rPr>
              <a:t>&gt; SELECT MAX(</a:t>
            </a:r>
            <a:r>
              <a:rPr lang="en-US" sz="1800" dirty="0" err="1">
                <a:latin typeface="Courier New" panose="02070309020205020404" pitchFamily="49" charset="0"/>
                <a:cs typeface="Courier New" panose="02070309020205020404" pitchFamily="49" charset="0"/>
              </a:rPr>
              <a:t>customer_id</a:t>
            </a:r>
            <a:r>
              <a:rPr lang="en-US" sz="1800" dirty="0">
                <a:latin typeface="Courier New" panose="02070309020205020404" pitchFamily="49" charset="0"/>
                <a:cs typeface="Courier New" panose="02070309020205020404" pitchFamily="49" charset="0"/>
              </a:rPr>
              <a:t>) FROM customer;</a:t>
            </a:r>
          </a:p>
          <a:p>
            <a:pPr marL="0" indent="0">
              <a:buNone/>
            </a:pPr>
            <a:endParaRPr lang="en-US" dirty="0">
              <a:cs typeface="Courier New" panose="02070309020205020404" pitchFamily="49" charset="0"/>
            </a:endParaRPr>
          </a:p>
          <a:p>
            <a:pPr marL="0" indent="0">
              <a:buNone/>
            </a:pPr>
            <a:endParaRPr lang="en-US" dirty="0">
              <a:cs typeface="Courier New" panose="02070309020205020404" pitchFamily="49" charset="0"/>
            </a:endParaRPr>
          </a:p>
          <a:p>
            <a:pPr marL="0" indent="0">
              <a:buNone/>
            </a:pPr>
            <a:r>
              <a:rPr lang="en-US" dirty="0">
                <a:cs typeface="Courier New" panose="02070309020205020404" pitchFamily="49" charset="0"/>
              </a:rPr>
              <a:t>Because the subquery returned only one row and one column, which allows it to be used as one of the expressions in an equality condition.</a:t>
            </a:r>
          </a:p>
        </p:txBody>
      </p:sp>
      <p:graphicFrame>
        <p:nvGraphicFramePr>
          <p:cNvPr id="4" name="Table 4">
            <a:extLst>
              <a:ext uri="{FF2B5EF4-FFF2-40B4-BE49-F238E27FC236}">
                <a16:creationId xmlns:a16="http://schemas.microsoft.com/office/drawing/2014/main" id="{945F5BBD-61D4-4CB9-B72F-54803A66ADC9}"/>
              </a:ext>
            </a:extLst>
          </p:cNvPr>
          <p:cNvGraphicFramePr>
            <a:graphicFrameLocks noGrp="1"/>
          </p:cNvGraphicFramePr>
          <p:nvPr>
            <p:extLst>
              <p:ext uri="{D42A27DB-BD31-4B8C-83A1-F6EECF244321}">
                <p14:modId xmlns:p14="http://schemas.microsoft.com/office/powerpoint/2010/main" val="1154000718"/>
              </p:ext>
            </p:extLst>
          </p:nvPr>
        </p:nvGraphicFramePr>
        <p:xfrm>
          <a:off x="921047" y="3163763"/>
          <a:ext cx="3215117" cy="741680"/>
        </p:xfrm>
        <a:graphic>
          <a:graphicData uri="http://schemas.openxmlformats.org/drawingml/2006/table">
            <a:tbl>
              <a:tblPr firstRow="1" bandRow="1">
                <a:tableStyleId>{5C22544A-7EE6-4342-B048-85BDC9FD1C3A}</a:tableStyleId>
              </a:tblPr>
              <a:tblGrid>
                <a:gridCol w="3215117">
                  <a:extLst>
                    <a:ext uri="{9D8B030D-6E8A-4147-A177-3AD203B41FA5}">
                      <a16:colId xmlns:a16="http://schemas.microsoft.com/office/drawing/2014/main" val="1884470617"/>
                    </a:ext>
                  </a:extLst>
                </a:gridCol>
              </a:tblGrid>
              <a:tr h="370840">
                <a:tc>
                  <a:txBody>
                    <a:bodyPr/>
                    <a:lstStyle/>
                    <a:p>
                      <a:r>
                        <a:rPr lang="en-US"/>
                        <a:t>MAX(</a:t>
                      </a:r>
                      <a:r>
                        <a:rPr lang="en-US" err="1"/>
                        <a:t>customer_id</a:t>
                      </a:r>
                      <a:r>
                        <a:rPr lang="en-US"/>
                        <a:t>)</a:t>
                      </a:r>
                    </a:p>
                  </a:txBody>
                  <a:tcPr/>
                </a:tc>
                <a:extLst>
                  <a:ext uri="{0D108BD9-81ED-4DB2-BD59-A6C34878D82A}">
                    <a16:rowId xmlns:a16="http://schemas.microsoft.com/office/drawing/2014/main" val="4219156673"/>
                  </a:ext>
                </a:extLst>
              </a:tr>
              <a:tr h="370840">
                <a:tc>
                  <a:txBody>
                    <a:bodyPr/>
                    <a:lstStyle/>
                    <a:p>
                      <a:r>
                        <a:rPr lang="en-US"/>
                        <a:t>599</a:t>
                      </a:r>
                    </a:p>
                  </a:txBody>
                  <a:tcPr/>
                </a:tc>
                <a:extLst>
                  <a:ext uri="{0D108BD9-81ED-4DB2-BD59-A6C34878D82A}">
                    <a16:rowId xmlns:a16="http://schemas.microsoft.com/office/drawing/2014/main" val="1481370733"/>
                  </a:ext>
                </a:extLst>
              </a:tr>
            </a:tbl>
          </a:graphicData>
        </a:graphic>
      </p:graphicFrame>
    </p:spTree>
    <p:extLst>
      <p:ext uri="{BB962C8B-B14F-4D97-AF65-F5344CB8AC3E}">
        <p14:creationId xmlns:p14="http://schemas.microsoft.com/office/powerpoint/2010/main" val="73623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C82C0-3D53-47D4-BEFB-B413AE7905BF}"/>
              </a:ext>
            </a:extLst>
          </p:cNvPr>
          <p:cNvSpPr>
            <a:spLocks noGrp="1"/>
          </p:cNvSpPr>
          <p:nvPr>
            <p:ph type="title"/>
          </p:nvPr>
        </p:nvSpPr>
        <p:spPr/>
        <p:txBody>
          <a:bodyPr/>
          <a:lstStyle/>
          <a:p>
            <a:r>
              <a:rPr lang="en-US"/>
              <a:t>What is a Subquery</a:t>
            </a:r>
          </a:p>
        </p:txBody>
      </p:sp>
      <p:sp>
        <p:nvSpPr>
          <p:cNvPr id="3" name="Content Placeholder 2">
            <a:extLst>
              <a:ext uri="{FF2B5EF4-FFF2-40B4-BE49-F238E27FC236}">
                <a16:creationId xmlns:a16="http://schemas.microsoft.com/office/drawing/2014/main" id="{810F5FC3-82A1-443F-9F6E-0DE99C0C1AA8}"/>
              </a:ext>
            </a:extLst>
          </p:cNvPr>
          <p:cNvSpPr>
            <a:spLocks noGrp="1"/>
          </p:cNvSpPr>
          <p:nvPr>
            <p:ph idx="1"/>
          </p:nvPr>
        </p:nvSpPr>
        <p:spPr/>
        <p:txBody>
          <a:bodyPr/>
          <a:lstStyle/>
          <a:p>
            <a:pPr marL="0" indent="0">
              <a:buNone/>
            </a:pPr>
            <a:r>
              <a:rPr lang="en-US" sz="2000" dirty="0">
                <a:cs typeface="Courier New" panose="02070309020205020404" pitchFamily="49" charset="0"/>
              </a:rPr>
              <a:t>In this case, you can take the value the subquery returned and substitute it into the righthand expression of the filter condition in the containing query, as in the following:</a:t>
            </a: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mysql</a:t>
            </a:r>
            <a:r>
              <a:rPr lang="en-US" sz="1600" dirty="0">
                <a:latin typeface="Courier New" panose="02070309020205020404" pitchFamily="49" charset="0"/>
                <a:cs typeface="Courier New" panose="02070309020205020404" pitchFamily="49" charset="0"/>
              </a:rPr>
              <a:t>&gt; SELECT </a:t>
            </a:r>
            <a:r>
              <a:rPr lang="en-US" sz="1600" dirty="0" err="1">
                <a:latin typeface="Courier New" panose="02070309020205020404" pitchFamily="49" charset="0"/>
                <a:cs typeface="Courier New" panose="02070309020205020404" pitchFamily="49" charset="0"/>
              </a:rPr>
              <a:t>customer_id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first_name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last_name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FROM customer</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WHERE </a:t>
            </a:r>
            <a:r>
              <a:rPr lang="en-US" sz="1600" dirty="0" err="1">
                <a:latin typeface="Courier New" panose="02070309020205020404" pitchFamily="49" charset="0"/>
                <a:cs typeface="Courier New" panose="02070309020205020404" pitchFamily="49" charset="0"/>
              </a:rPr>
              <a:t>customer_id</a:t>
            </a:r>
            <a:r>
              <a:rPr lang="en-US" sz="1600" dirty="0">
                <a:latin typeface="Courier New" panose="02070309020205020404" pitchFamily="49" charset="0"/>
                <a:cs typeface="Courier New" panose="02070309020205020404" pitchFamily="49" charset="0"/>
              </a:rPr>
              <a:t> = 599;</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800" dirty="0">
                <a:cs typeface="Courier New" panose="02070309020205020404" pitchFamily="49" charset="0"/>
              </a:rPr>
              <a:t>The subquery is  useful in this case because it allows you to retrieve information about the </a:t>
            </a:r>
            <a:r>
              <a:rPr lang="en-US" sz="1600" dirty="0">
                <a:latin typeface="Courier New" panose="02070309020205020404" pitchFamily="49" charset="0"/>
                <a:cs typeface="Courier New" panose="02070309020205020404" pitchFamily="49" charset="0"/>
              </a:rPr>
              <a:t>customer </a:t>
            </a:r>
            <a:r>
              <a:rPr lang="en-US" sz="1800" dirty="0">
                <a:cs typeface="Courier New" panose="02070309020205020404" pitchFamily="49" charset="0"/>
              </a:rPr>
              <a:t>with the highest ID in a single query, rather than retrieving the maximum </a:t>
            </a:r>
            <a:r>
              <a:rPr lang="en-US" sz="1600" dirty="0" err="1">
                <a:latin typeface="Courier New" panose="02070309020205020404" pitchFamily="49" charset="0"/>
                <a:cs typeface="Courier New" panose="02070309020205020404" pitchFamily="49" charset="0"/>
              </a:rPr>
              <a:t>customer_id</a:t>
            </a:r>
            <a:r>
              <a:rPr lang="en-US" sz="1600" dirty="0">
                <a:latin typeface="Courier New" panose="02070309020205020404" pitchFamily="49" charset="0"/>
                <a:cs typeface="Courier New" panose="02070309020205020404" pitchFamily="49" charset="0"/>
              </a:rPr>
              <a:t> </a:t>
            </a:r>
            <a:r>
              <a:rPr lang="en-US" sz="1800" dirty="0">
                <a:cs typeface="Courier New" panose="02070309020205020404" pitchFamily="49" charset="0"/>
              </a:rPr>
              <a:t>with one query and then writing a second query to retrieve the desired data from the customer table.</a:t>
            </a:r>
          </a:p>
          <a:p>
            <a:pPr marL="0" indent="0">
              <a:buNone/>
            </a:pPr>
            <a:endParaRPr lang="en-US" dirty="0"/>
          </a:p>
        </p:txBody>
      </p:sp>
      <p:graphicFrame>
        <p:nvGraphicFramePr>
          <p:cNvPr id="4" name="Table 4">
            <a:extLst>
              <a:ext uri="{FF2B5EF4-FFF2-40B4-BE49-F238E27FC236}">
                <a16:creationId xmlns:a16="http://schemas.microsoft.com/office/drawing/2014/main" id="{3FEC7407-611E-43AE-A598-9792456CDF33}"/>
              </a:ext>
            </a:extLst>
          </p:cNvPr>
          <p:cNvGraphicFramePr>
            <a:graphicFrameLocks noGrp="1"/>
          </p:cNvGraphicFramePr>
          <p:nvPr>
            <p:extLst>
              <p:ext uri="{D42A27DB-BD31-4B8C-83A1-F6EECF244321}">
                <p14:modId xmlns:p14="http://schemas.microsoft.com/office/powerpoint/2010/main" val="1974948629"/>
              </p:ext>
            </p:extLst>
          </p:nvPr>
        </p:nvGraphicFramePr>
        <p:xfrm>
          <a:off x="922283" y="3429000"/>
          <a:ext cx="5383137" cy="741680"/>
        </p:xfrm>
        <a:graphic>
          <a:graphicData uri="http://schemas.openxmlformats.org/drawingml/2006/table">
            <a:tbl>
              <a:tblPr firstRow="1" bandRow="1">
                <a:tableStyleId>{5C22544A-7EE6-4342-B048-85BDC9FD1C3A}</a:tableStyleId>
              </a:tblPr>
              <a:tblGrid>
                <a:gridCol w="1794379">
                  <a:extLst>
                    <a:ext uri="{9D8B030D-6E8A-4147-A177-3AD203B41FA5}">
                      <a16:colId xmlns:a16="http://schemas.microsoft.com/office/drawing/2014/main" val="576996056"/>
                    </a:ext>
                  </a:extLst>
                </a:gridCol>
                <a:gridCol w="1794379">
                  <a:extLst>
                    <a:ext uri="{9D8B030D-6E8A-4147-A177-3AD203B41FA5}">
                      <a16:colId xmlns:a16="http://schemas.microsoft.com/office/drawing/2014/main" val="3308944033"/>
                    </a:ext>
                  </a:extLst>
                </a:gridCol>
                <a:gridCol w="1794379">
                  <a:extLst>
                    <a:ext uri="{9D8B030D-6E8A-4147-A177-3AD203B41FA5}">
                      <a16:colId xmlns:a16="http://schemas.microsoft.com/office/drawing/2014/main" val="400568205"/>
                    </a:ext>
                  </a:extLst>
                </a:gridCol>
              </a:tblGrid>
              <a:tr h="370840">
                <a:tc>
                  <a:txBody>
                    <a:bodyPr/>
                    <a:lstStyle/>
                    <a:p>
                      <a:r>
                        <a:rPr lang="en-US" err="1"/>
                        <a:t>customer_id</a:t>
                      </a:r>
                      <a:endParaRPr lang="en-US"/>
                    </a:p>
                  </a:txBody>
                  <a:tcPr/>
                </a:tc>
                <a:tc>
                  <a:txBody>
                    <a:bodyPr/>
                    <a:lstStyle/>
                    <a:p>
                      <a:r>
                        <a:rPr lang="en-US" err="1"/>
                        <a:t>first_name</a:t>
                      </a:r>
                      <a:endParaRPr lang="en-US"/>
                    </a:p>
                  </a:txBody>
                  <a:tcPr/>
                </a:tc>
                <a:tc>
                  <a:txBody>
                    <a:bodyPr/>
                    <a:lstStyle/>
                    <a:p>
                      <a:r>
                        <a:rPr lang="en-US" err="1"/>
                        <a:t>last_name</a:t>
                      </a:r>
                      <a:endParaRPr lang="en-US"/>
                    </a:p>
                  </a:txBody>
                  <a:tcPr/>
                </a:tc>
                <a:extLst>
                  <a:ext uri="{0D108BD9-81ED-4DB2-BD59-A6C34878D82A}">
                    <a16:rowId xmlns:a16="http://schemas.microsoft.com/office/drawing/2014/main" val="3214382915"/>
                  </a:ext>
                </a:extLst>
              </a:tr>
              <a:tr h="370840">
                <a:tc>
                  <a:txBody>
                    <a:bodyPr/>
                    <a:lstStyle/>
                    <a:p>
                      <a:r>
                        <a:rPr lang="en-US"/>
                        <a:t>599</a:t>
                      </a:r>
                    </a:p>
                  </a:txBody>
                  <a:tcPr/>
                </a:tc>
                <a:tc>
                  <a:txBody>
                    <a:bodyPr/>
                    <a:lstStyle/>
                    <a:p>
                      <a:r>
                        <a:rPr lang="en-US"/>
                        <a:t>AUSTIN</a:t>
                      </a:r>
                    </a:p>
                  </a:txBody>
                  <a:tcPr/>
                </a:tc>
                <a:tc>
                  <a:txBody>
                    <a:bodyPr/>
                    <a:lstStyle/>
                    <a:p>
                      <a:r>
                        <a:rPr lang="en-US" dirty="0"/>
                        <a:t>CINTRON</a:t>
                      </a:r>
                    </a:p>
                  </a:txBody>
                  <a:tcPr/>
                </a:tc>
                <a:extLst>
                  <a:ext uri="{0D108BD9-81ED-4DB2-BD59-A6C34878D82A}">
                    <a16:rowId xmlns:a16="http://schemas.microsoft.com/office/drawing/2014/main" val="2504308556"/>
                  </a:ext>
                </a:extLst>
              </a:tr>
            </a:tbl>
          </a:graphicData>
        </a:graphic>
      </p:graphicFrame>
    </p:spTree>
    <p:extLst>
      <p:ext uri="{BB962C8B-B14F-4D97-AF65-F5344CB8AC3E}">
        <p14:creationId xmlns:p14="http://schemas.microsoft.com/office/powerpoint/2010/main" val="413226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0D8E-7F3C-40B2-8ECE-ED929258C1FB}"/>
              </a:ext>
            </a:extLst>
          </p:cNvPr>
          <p:cNvSpPr>
            <a:spLocks noGrp="1"/>
          </p:cNvSpPr>
          <p:nvPr>
            <p:ph type="title"/>
          </p:nvPr>
        </p:nvSpPr>
        <p:spPr/>
        <p:txBody>
          <a:bodyPr/>
          <a:lstStyle/>
          <a:p>
            <a:r>
              <a:rPr lang="en-US"/>
              <a:t>Noncorrelated Subqueries</a:t>
            </a:r>
          </a:p>
        </p:txBody>
      </p:sp>
      <p:sp>
        <p:nvSpPr>
          <p:cNvPr id="3" name="Content Placeholder 2">
            <a:extLst>
              <a:ext uri="{FF2B5EF4-FFF2-40B4-BE49-F238E27FC236}">
                <a16:creationId xmlns:a16="http://schemas.microsoft.com/office/drawing/2014/main" id="{920861BD-1DBA-4DE9-9CD3-556817DBCAE7}"/>
              </a:ext>
            </a:extLst>
          </p:cNvPr>
          <p:cNvSpPr>
            <a:spLocks noGrp="1"/>
          </p:cNvSpPr>
          <p:nvPr>
            <p:ph idx="1"/>
          </p:nvPr>
        </p:nvSpPr>
        <p:spPr>
          <a:xfrm>
            <a:off x="838200" y="1458156"/>
            <a:ext cx="10515600" cy="4351338"/>
          </a:xfrm>
        </p:spPr>
        <p:txBody>
          <a:bodyPr/>
          <a:lstStyle/>
          <a:p>
            <a:pPr marL="0" indent="0">
              <a:buNone/>
            </a:pPr>
            <a:r>
              <a:rPr lang="en-US" sz="2000" dirty="0"/>
              <a:t>The previous example is a noncorrelated subquery – it can be executed by itself and does not reference anything in the containing subquery. The majority of subqueries you write will be this type, unless you are writing a </a:t>
            </a:r>
            <a:r>
              <a:rPr lang="en-US" sz="1800" dirty="0">
                <a:latin typeface="Courier New" panose="02070309020205020404" pitchFamily="49" charset="0"/>
                <a:cs typeface="Courier New" panose="02070309020205020404" pitchFamily="49" charset="0"/>
              </a:rPr>
              <a:t>delete</a:t>
            </a:r>
            <a:r>
              <a:rPr lang="en-US" sz="2000" dirty="0"/>
              <a:t> or </a:t>
            </a:r>
            <a:r>
              <a:rPr lang="en-US" sz="1800" dirty="0">
                <a:latin typeface="Courier New" panose="02070309020205020404" pitchFamily="49" charset="0"/>
                <a:cs typeface="Courier New" panose="02070309020205020404" pitchFamily="49" charset="0"/>
              </a:rPr>
              <a:t>update</a:t>
            </a:r>
            <a:r>
              <a:rPr lang="en-US" sz="2000" dirty="0"/>
              <a:t>. The previous example is also known as a scalar subquery because it returns only one row and one column, and it can also appear on either side of a condition.</a:t>
            </a:r>
          </a:p>
          <a:p>
            <a:pPr marL="0" indent="0">
              <a:buNone/>
            </a:pPr>
            <a:r>
              <a:rPr lang="en-US" sz="1400" dirty="0" err="1">
                <a:latin typeface="Courier New" panose="02070309020205020404" pitchFamily="49" charset="0"/>
                <a:cs typeface="Courier New" panose="02070309020205020404" pitchFamily="49" charset="0"/>
              </a:rPr>
              <a:t>mysql</a:t>
            </a:r>
            <a:r>
              <a:rPr lang="en-US" sz="1400" dirty="0">
                <a:latin typeface="Courier New" panose="02070309020205020404" pitchFamily="49" charset="0"/>
                <a:cs typeface="Courier New" panose="02070309020205020404" pitchFamily="49" charset="0"/>
              </a:rPr>
              <a:t>&gt; SELECT </a:t>
            </a:r>
            <a:r>
              <a:rPr lang="en-US" sz="1400" dirty="0" err="1">
                <a:latin typeface="Courier New" panose="02070309020205020404" pitchFamily="49" charset="0"/>
                <a:cs typeface="Courier New" panose="02070309020205020404" pitchFamily="49" charset="0"/>
              </a:rPr>
              <a:t>city_id</a:t>
            </a:r>
            <a:r>
              <a:rPr lang="en-US" sz="1400" dirty="0">
                <a:latin typeface="Courier New" panose="02070309020205020404" pitchFamily="49" charset="0"/>
                <a:cs typeface="Courier New" panose="02070309020205020404" pitchFamily="49" charset="0"/>
              </a:rPr>
              <a:t>, city</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FROM city</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WHERE </a:t>
            </a:r>
            <a:r>
              <a:rPr lang="en-US" sz="1400" dirty="0" err="1">
                <a:latin typeface="Courier New" panose="02070309020205020404" pitchFamily="49" charset="0"/>
                <a:cs typeface="Courier New" panose="02070309020205020404" pitchFamily="49" charset="0"/>
              </a:rPr>
              <a:t>country_id</a:t>
            </a:r>
            <a:r>
              <a:rPr lang="en-US" sz="1400" dirty="0">
                <a:latin typeface="Courier New" panose="02070309020205020404" pitchFamily="49" charset="0"/>
                <a:cs typeface="Courier New" panose="02070309020205020404" pitchFamily="49" charset="0"/>
              </a:rPr>
              <a:t> &lt;&gt;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(SELECT </a:t>
            </a:r>
            <a:r>
              <a:rPr lang="en-US" sz="1400" dirty="0" err="1">
                <a:latin typeface="Courier New" panose="02070309020205020404" pitchFamily="49" charset="0"/>
                <a:cs typeface="Courier New" panose="02070309020205020404" pitchFamily="49" charset="0"/>
              </a:rPr>
              <a:t>country_id</a:t>
            </a:r>
            <a:r>
              <a:rPr lang="en-US" sz="1400" dirty="0">
                <a:latin typeface="Courier New" panose="02070309020205020404" pitchFamily="49" charset="0"/>
                <a:cs typeface="Courier New" panose="02070309020205020404" pitchFamily="49" charset="0"/>
              </a:rPr>
              <a:t> FROM country WHERE country = 'India');</a:t>
            </a:r>
          </a:p>
        </p:txBody>
      </p:sp>
      <p:graphicFrame>
        <p:nvGraphicFramePr>
          <p:cNvPr id="5" name="Table 5">
            <a:extLst>
              <a:ext uri="{FF2B5EF4-FFF2-40B4-BE49-F238E27FC236}">
                <a16:creationId xmlns:a16="http://schemas.microsoft.com/office/drawing/2014/main" id="{287487C4-9BE6-43E0-A244-B13BBD9E9572}"/>
              </a:ext>
            </a:extLst>
          </p:cNvPr>
          <p:cNvGraphicFramePr>
            <a:graphicFrameLocks noGrp="1"/>
          </p:cNvGraphicFramePr>
          <p:nvPr>
            <p:extLst>
              <p:ext uri="{D42A27DB-BD31-4B8C-83A1-F6EECF244321}">
                <p14:modId xmlns:p14="http://schemas.microsoft.com/office/powerpoint/2010/main" val="2566634134"/>
              </p:ext>
            </p:extLst>
          </p:nvPr>
        </p:nvGraphicFramePr>
        <p:xfrm>
          <a:off x="938135" y="3980694"/>
          <a:ext cx="3727868" cy="1828800"/>
        </p:xfrm>
        <a:graphic>
          <a:graphicData uri="http://schemas.openxmlformats.org/drawingml/2006/table">
            <a:tbl>
              <a:tblPr firstRow="1" bandRow="1">
                <a:tableStyleId>{5C22544A-7EE6-4342-B048-85BDC9FD1C3A}</a:tableStyleId>
              </a:tblPr>
              <a:tblGrid>
                <a:gridCol w="1218251">
                  <a:extLst>
                    <a:ext uri="{9D8B030D-6E8A-4147-A177-3AD203B41FA5}">
                      <a16:colId xmlns:a16="http://schemas.microsoft.com/office/drawing/2014/main" val="834986866"/>
                    </a:ext>
                  </a:extLst>
                </a:gridCol>
                <a:gridCol w="2509617">
                  <a:extLst>
                    <a:ext uri="{9D8B030D-6E8A-4147-A177-3AD203B41FA5}">
                      <a16:colId xmlns:a16="http://schemas.microsoft.com/office/drawing/2014/main" val="983889885"/>
                    </a:ext>
                  </a:extLst>
                </a:gridCol>
              </a:tblGrid>
              <a:tr h="291613">
                <a:tc>
                  <a:txBody>
                    <a:bodyPr/>
                    <a:lstStyle/>
                    <a:p>
                      <a:r>
                        <a:rPr lang="en-US" sz="1400" err="1"/>
                        <a:t>city_id</a:t>
                      </a:r>
                      <a:endParaRPr lang="en-US" sz="1400"/>
                    </a:p>
                  </a:txBody>
                  <a:tcPr/>
                </a:tc>
                <a:tc>
                  <a:txBody>
                    <a:bodyPr/>
                    <a:lstStyle/>
                    <a:p>
                      <a:r>
                        <a:rPr lang="en-US" sz="1400"/>
                        <a:t>city</a:t>
                      </a:r>
                    </a:p>
                  </a:txBody>
                  <a:tcPr/>
                </a:tc>
                <a:extLst>
                  <a:ext uri="{0D108BD9-81ED-4DB2-BD59-A6C34878D82A}">
                    <a16:rowId xmlns:a16="http://schemas.microsoft.com/office/drawing/2014/main" val="2989879027"/>
                  </a:ext>
                </a:extLst>
              </a:tr>
              <a:tr h="291613">
                <a:tc>
                  <a:txBody>
                    <a:bodyPr/>
                    <a:lstStyle/>
                    <a:p>
                      <a:r>
                        <a:rPr lang="en-US" sz="1400"/>
                        <a:t>1</a:t>
                      </a:r>
                    </a:p>
                  </a:txBody>
                  <a:tcPr/>
                </a:tc>
                <a:tc>
                  <a:txBody>
                    <a:bodyPr/>
                    <a:lstStyle/>
                    <a:p>
                      <a:r>
                        <a:rPr lang="en-US" sz="1400"/>
                        <a:t>A </a:t>
                      </a:r>
                      <a:r>
                        <a:rPr lang="en-US" sz="1400" err="1"/>
                        <a:t>Corua</a:t>
                      </a:r>
                      <a:r>
                        <a:rPr lang="en-US" sz="1400"/>
                        <a:t> (La </a:t>
                      </a:r>
                      <a:r>
                        <a:rPr lang="en-US" sz="1400" err="1"/>
                        <a:t>Corua</a:t>
                      </a:r>
                      <a:r>
                        <a:rPr lang="en-US" sz="1400"/>
                        <a:t>)</a:t>
                      </a:r>
                    </a:p>
                  </a:txBody>
                  <a:tcPr/>
                </a:tc>
                <a:extLst>
                  <a:ext uri="{0D108BD9-81ED-4DB2-BD59-A6C34878D82A}">
                    <a16:rowId xmlns:a16="http://schemas.microsoft.com/office/drawing/2014/main" val="2825237545"/>
                  </a:ext>
                </a:extLst>
              </a:tr>
              <a:tr h="302369">
                <a:tc>
                  <a:txBody>
                    <a:bodyPr/>
                    <a:lstStyle/>
                    <a:p>
                      <a:r>
                        <a:rPr lang="en-US" sz="1400"/>
                        <a:t>2</a:t>
                      </a:r>
                    </a:p>
                  </a:txBody>
                  <a:tcPr/>
                </a:tc>
                <a:tc>
                  <a:txBody>
                    <a:bodyPr/>
                    <a:lstStyle/>
                    <a:p>
                      <a:r>
                        <a:rPr lang="en-US" sz="1400" err="1"/>
                        <a:t>Abha</a:t>
                      </a:r>
                      <a:endParaRPr lang="en-US" sz="1400"/>
                    </a:p>
                  </a:txBody>
                  <a:tcPr/>
                </a:tc>
                <a:extLst>
                  <a:ext uri="{0D108BD9-81ED-4DB2-BD59-A6C34878D82A}">
                    <a16:rowId xmlns:a16="http://schemas.microsoft.com/office/drawing/2014/main" val="783227201"/>
                  </a:ext>
                </a:extLst>
              </a:tr>
              <a:tr h="291613">
                <a:tc>
                  <a:txBody>
                    <a:bodyPr/>
                    <a:lstStyle/>
                    <a:p>
                      <a:r>
                        <a:rPr lang="en-US" sz="1400"/>
                        <a:t>…</a:t>
                      </a:r>
                    </a:p>
                  </a:txBody>
                  <a:tcPr/>
                </a:tc>
                <a:tc>
                  <a:txBody>
                    <a:bodyPr/>
                    <a:lstStyle/>
                    <a:p>
                      <a:r>
                        <a:rPr lang="en-US" sz="1400"/>
                        <a:t>…</a:t>
                      </a:r>
                    </a:p>
                  </a:txBody>
                  <a:tcPr/>
                </a:tc>
                <a:extLst>
                  <a:ext uri="{0D108BD9-81ED-4DB2-BD59-A6C34878D82A}">
                    <a16:rowId xmlns:a16="http://schemas.microsoft.com/office/drawing/2014/main" val="1639304115"/>
                  </a:ext>
                </a:extLst>
              </a:tr>
              <a:tr h="291613">
                <a:tc>
                  <a:txBody>
                    <a:bodyPr/>
                    <a:lstStyle/>
                    <a:p>
                      <a:r>
                        <a:rPr lang="en-US" sz="1400"/>
                        <a:t>599</a:t>
                      </a:r>
                    </a:p>
                  </a:txBody>
                  <a:tcPr/>
                </a:tc>
                <a:tc>
                  <a:txBody>
                    <a:bodyPr/>
                    <a:lstStyle/>
                    <a:p>
                      <a:r>
                        <a:rPr lang="en-US" sz="1400" err="1"/>
                        <a:t>Zhousan</a:t>
                      </a:r>
                      <a:endParaRPr lang="en-US" sz="1400"/>
                    </a:p>
                  </a:txBody>
                  <a:tcPr/>
                </a:tc>
                <a:extLst>
                  <a:ext uri="{0D108BD9-81ED-4DB2-BD59-A6C34878D82A}">
                    <a16:rowId xmlns:a16="http://schemas.microsoft.com/office/drawing/2014/main" val="2627951835"/>
                  </a:ext>
                </a:extLst>
              </a:tr>
              <a:tr h="291613">
                <a:tc>
                  <a:txBody>
                    <a:bodyPr/>
                    <a:lstStyle/>
                    <a:p>
                      <a:r>
                        <a:rPr lang="en-US" sz="1400"/>
                        <a:t>600</a:t>
                      </a:r>
                    </a:p>
                  </a:txBody>
                  <a:tcPr/>
                </a:tc>
                <a:tc>
                  <a:txBody>
                    <a:bodyPr/>
                    <a:lstStyle/>
                    <a:p>
                      <a:r>
                        <a:rPr lang="en-US" sz="1400" dirty="0" err="1"/>
                        <a:t>Ziguinchor</a:t>
                      </a:r>
                      <a:endParaRPr lang="en-US" sz="1400" dirty="0"/>
                    </a:p>
                  </a:txBody>
                  <a:tcPr/>
                </a:tc>
                <a:extLst>
                  <a:ext uri="{0D108BD9-81ED-4DB2-BD59-A6C34878D82A}">
                    <a16:rowId xmlns:a16="http://schemas.microsoft.com/office/drawing/2014/main" val="3797589745"/>
                  </a:ext>
                </a:extLst>
              </a:tr>
            </a:tbl>
          </a:graphicData>
        </a:graphic>
      </p:graphicFrame>
      <p:sp>
        <p:nvSpPr>
          <p:cNvPr id="6" name="TextBox 5">
            <a:extLst>
              <a:ext uri="{FF2B5EF4-FFF2-40B4-BE49-F238E27FC236}">
                <a16:creationId xmlns:a16="http://schemas.microsoft.com/office/drawing/2014/main" id="{105017A5-D337-466C-8A28-38B873AA454C}"/>
              </a:ext>
            </a:extLst>
          </p:cNvPr>
          <p:cNvSpPr txBox="1"/>
          <p:nvPr/>
        </p:nvSpPr>
        <p:spPr>
          <a:xfrm>
            <a:off x="4948015" y="4316758"/>
            <a:ext cx="6123773" cy="1323439"/>
          </a:xfrm>
          <a:prstGeom prst="rect">
            <a:avLst/>
          </a:prstGeom>
          <a:noFill/>
        </p:spPr>
        <p:txBody>
          <a:bodyPr wrap="square" rtlCol="0">
            <a:spAutoFit/>
          </a:bodyPr>
          <a:lstStyle/>
          <a:p>
            <a:r>
              <a:rPr lang="en-US" sz="2000"/>
              <a:t>This query returns all the cities that are not in India. The subquery, the last light of the statement, returns the country ID for India, and the containing query returns all cities that do not have that country ID.</a:t>
            </a:r>
          </a:p>
        </p:txBody>
      </p:sp>
    </p:spTree>
    <p:extLst>
      <p:ext uri="{BB962C8B-B14F-4D97-AF65-F5344CB8AC3E}">
        <p14:creationId xmlns:p14="http://schemas.microsoft.com/office/powerpoint/2010/main" val="3130387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EA1B2-6D1E-436F-91F8-878BDED0289B}"/>
              </a:ext>
            </a:extLst>
          </p:cNvPr>
          <p:cNvSpPr>
            <a:spLocks noGrp="1"/>
          </p:cNvSpPr>
          <p:nvPr>
            <p:ph type="title"/>
          </p:nvPr>
        </p:nvSpPr>
        <p:spPr/>
        <p:txBody>
          <a:bodyPr/>
          <a:lstStyle/>
          <a:p>
            <a:r>
              <a:rPr lang="en-US"/>
              <a:t>Noncorrelated Subqueries</a:t>
            </a:r>
          </a:p>
        </p:txBody>
      </p:sp>
      <p:sp>
        <p:nvSpPr>
          <p:cNvPr id="3" name="Content Placeholder 2">
            <a:extLst>
              <a:ext uri="{FF2B5EF4-FFF2-40B4-BE49-F238E27FC236}">
                <a16:creationId xmlns:a16="http://schemas.microsoft.com/office/drawing/2014/main" id="{C09A249A-C5B8-4449-A039-A05B9FBC03E4}"/>
              </a:ext>
            </a:extLst>
          </p:cNvPr>
          <p:cNvSpPr>
            <a:spLocks noGrp="1"/>
          </p:cNvSpPr>
          <p:nvPr>
            <p:ph idx="1"/>
          </p:nvPr>
        </p:nvSpPr>
        <p:spPr>
          <a:xfrm>
            <a:off x="867161" y="1399857"/>
            <a:ext cx="10515600" cy="4351338"/>
          </a:xfrm>
        </p:spPr>
        <p:txBody>
          <a:bodyPr>
            <a:normAutofit/>
          </a:bodyPr>
          <a:lstStyle/>
          <a:p>
            <a:pPr marL="0" indent="0">
              <a:buNone/>
            </a:pPr>
            <a:r>
              <a:rPr lang="en-US" sz="2000" dirty="0"/>
              <a:t>If you use a subquery in an equality condition but the subquery returns more than one row, you will receive an error. If you modified the previous subquery to return all countries except for India, you will receive the following error:</a:t>
            </a:r>
          </a:p>
          <a:p>
            <a:pPr marL="0" indent="0">
              <a:buNone/>
            </a:pPr>
            <a:r>
              <a:rPr lang="en-US" sz="1400" dirty="0" err="1">
                <a:latin typeface="Courier New" panose="02070309020205020404" pitchFamily="49" charset="0"/>
                <a:cs typeface="Courier New" panose="02070309020205020404" pitchFamily="49" charset="0"/>
              </a:rPr>
              <a:t>mysql</a:t>
            </a:r>
            <a:r>
              <a:rPr lang="en-US" sz="1400" dirty="0">
                <a:latin typeface="Courier New" panose="02070309020205020404" pitchFamily="49" charset="0"/>
                <a:cs typeface="Courier New" panose="02070309020205020404" pitchFamily="49" charset="0"/>
              </a:rPr>
              <a:t>&gt; SELECT </a:t>
            </a:r>
            <a:r>
              <a:rPr lang="en-US" sz="1400" dirty="0" err="1">
                <a:latin typeface="Courier New" panose="02070309020205020404" pitchFamily="49" charset="0"/>
                <a:cs typeface="Courier New" panose="02070309020205020404" pitchFamily="49" charset="0"/>
              </a:rPr>
              <a:t>city_id</a:t>
            </a:r>
            <a:r>
              <a:rPr lang="en-US" sz="1400" dirty="0">
                <a:latin typeface="Courier New" panose="02070309020205020404" pitchFamily="49" charset="0"/>
                <a:cs typeface="Courier New" panose="02070309020205020404" pitchFamily="49" charset="0"/>
              </a:rPr>
              <a:t>, city</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FROM city</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WHERE </a:t>
            </a:r>
            <a:r>
              <a:rPr lang="en-US" sz="1400" dirty="0" err="1">
                <a:latin typeface="Courier New" panose="02070309020205020404" pitchFamily="49" charset="0"/>
                <a:cs typeface="Courier New" panose="02070309020205020404" pitchFamily="49" charset="0"/>
              </a:rPr>
              <a:t>country_id</a:t>
            </a:r>
            <a:r>
              <a:rPr lang="en-US" sz="1400" dirty="0">
                <a:latin typeface="Courier New" panose="02070309020205020404" pitchFamily="49" charset="0"/>
                <a:cs typeface="Courier New" panose="02070309020205020404" pitchFamily="49" charset="0"/>
              </a:rPr>
              <a:t> &lt;&gt;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(SELECT </a:t>
            </a:r>
            <a:r>
              <a:rPr lang="en-US" sz="1400" dirty="0" err="1">
                <a:latin typeface="Courier New" panose="02070309020205020404" pitchFamily="49" charset="0"/>
                <a:cs typeface="Courier New" panose="02070309020205020404" pitchFamily="49" charset="0"/>
              </a:rPr>
              <a:t>country_id</a:t>
            </a:r>
            <a:r>
              <a:rPr lang="en-US" sz="1400" dirty="0">
                <a:latin typeface="Courier New" panose="02070309020205020404" pitchFamily="49" charset="0"/>
                <a:cs typeface="Courier New" panose="02070309020205020404" pitchFamily="49" charset="0"/>
              </a:rPr>
              <a:t> FROM country WHERE country = 'India');</a:t>
            </a:r>
          </a:p>
          <a:p>
            <a:pPr marL="0" indent="0">
              <a:buNone/>
            </a:pPr>
            <a:r>
              <a:rPr lang="en-US" sz="1400" b="1" dirty="0">
                <a:latin typeface="Courier New" panose="02070309020205020404" pitchFamily="49" charset="0"/>
                <a:cs typeface="Courier New" panose="02070309020205020404" pitchFamily="49" charset="0"/>
              </a:rPr>
              <a:t>ERROR 1242 (21000): Subquery returns more than 1 row</a:t>
            </a:r>
          </a:p>
          <a:p>
            <a:pPr marL="0" indent="0">
              <a:buNone/>
            </a:pPr>
            <a:r>
              <a:rPr lang="en-US" sz="2000" dirty="0">
                <a:cs typeface="Courier New" panose="02070309020205020404" pitchFamily="49" charset="0"/>
              </a:rPr>
              <a:t>If you run the subquery by itself, you will see the following results:</a:t>
            </a:r>
          </a:p>
          <a:p>
            <a:pPr marL="0" indent="0">
              <a:buNone/>
            </a:pPr>
            <a:r>
              <a:rPr lang="en-US" sz="1400" dirty="0" err="1">
                <a:latin typeface="Courier New" panose="02070309020205020404" pitchFamily="49" charset="0"/>
                <a:cs typeface="Courier New" panose="02070309020205020404" pitchFamily="49" charset="0"/>
              </a:rPr>
              <a:t>mysql</a:t>
            </a:r>
            <a:r>
              <a:rPr lang="en-US" sz="1400" dirty="0">
                <a:latin typeface="Courier New" panose="02070309020205020404" pitchFamily="49" charset="0"/>
                <a:cs typeface="Courier New" panose="02070309020205020404" pitchFamily="49" charset="0"/>
              </a:rPr>
              <a:t>&gt; SELECT </a:t>
            </a:r>
            <a:r>
              <a:rPr lang="en-US" sz="1400" dirty="0" err="1">
                <a:latin typeface="Courier New" panose="02070309020205020404" pitchFamily="49" charset="0"/>
                <a:cs typeface="Courier New" panose="02070309020205020404" pitchFamily="49" charset="0"/>
              </a:rPr>
              <a:t>country_id</a:t>
            </a:r>
            <a:r>
              <a:rPr lang="en-US" sz="1400" dirty="0">
                <a:latin typeface="Courier New" panose="02070309020205020404" pitchFamily="49" charset="0"/>
                <a:cs typeface="Courier New" panose="02070309020205020404" pitchFamily="49" charset="0"/>
              </a:rPr>
              <a:t> FROM country WHERE country &lt;&gt; 'India';</a:t>
            </a:r>
          </a:p>
          <a:p>
            <a:pPr marL="0" indent="0">
              <a:buNone/>
            </a:pPr>
            <a:endParaRPr lang="en-US" sz="2400" dirty="0"/>
          </a:p>
        </p:txBody>
      </p:sp>
      <p:graphicFrame>
        <p:nvGraphicFramePr>
          <p:cNvPr id="7" name="Table 7">
            <a:extLst>
              <a:ext uri="{FF2B5EF4-FFF2-40B4-BE49-F238E27FC236}">
                <a16:creationId xmlns:a16="http://schemas.microsoft.com/office/drawing/2014/main" id="{CFC65FE4-36D6-4E91-AA80-A75E2B430AB4}"/>
              </a:ext>
            </a:extLst>
          </p:cNvPr>
          <p:cNvGraphicFramePr>
            <a:graphicFrameLocks noGrp="1"/>
          </p:cNvGraphicFramePr>
          <p:nvPr>
            <p:extLst>
              <p:ext uri="{D42A27DB-BD31-4B8C-83A1-F6EECF244321}">
                <p14:modId xmlns:p14="http://schemas.microsoft.com/office/powerpoint/2010/main" val="3893571496"/>
              </p:ext>
            </p:extLst>
          </p:nvPr>
        </p:nvGraphicFramePr>
        <p:xfrm>
          <a:off x="938140" y="4719098"/>
          <a:ext cx="2642548" cy="1341120"/>
        </p:xfrm>
        <a:graphic>
          <a:graphicData uri="http://schemas.openxmlformats.org/drawingml/2006/table">
            <a:tbl>
              <a:tblPr firstRow="1" bandRow="1">
                <a:tableStyleId>{5C22544A-7EE6-4342-B048-85BDC9FD1C3A}</a:tableStyleId>
              </a:tblPr>
              <a:tblGrid>
                <a:gridCol w="2642548">
                  <a:extLst>
                    <a:ext uri="{9D8B030D-6E8A-4147-A177-3AD203B41FA5}">
                      <a16:colId xmlns:a16="http://schemas.microsoft.com/office/drawing/2014/main" val="3858935821"/>
                    </a:ext>
                  </a:extLst>
                </a:gridCol>
              </a:tblGrid>
              <a:tr h="270874">
                <a:tc>
                  <a:txBody>
                    <a:bodyPr/>
                    <a:lstStyle/>
                    <a:p>
                      <a:r>
                        <a:rPr lang="en-US" sz="1600" err="1"/>
                        <a:t>country_id</a:t>
                      </a:r>
                      <a:endParaRPr lang="en-US" sz="1600"/>
                    </a:p>
                  </a:txBody>
                  <a:tcPr/>
                </a:tc>
                <a:extLst>
                  <a:ext uri="{0D108BD9-81ED-4DB2-BD59-A6C34878D82A}">
                    <a16:rowId xmlns:a16="http://schemas.microsoft.com/office/drawing/2014/main" val="2115992394"/>
                  </a:ext>
                </a:extLst>
              </a:tr>
              <a:tr h="270874">
                <a:tc>
                  <a:txBody>
                    <a:bodyPr/>
                    <a:lstStyle/>
                    <a:p>
                      <a:r>
                        <a:rPr lang="en-US" sz="1600"/>
                        <a:t>1</a:t>
                      </a:r>
                    </a:p>
                  </a:txBody>
                  <a:tcPr/>
                </a:tc>
                <a:extLst>
                  <a:ext uri="{0D108BD9-81ED-4DB2-BD59-A6C34878D82A}">
                    <a16:rowId xmlns:a16="http://schemas.microsoft.com/office/drawing/2014/main" val="1008182432"/>
                  </a:ext>
                </a:extLst>
              </a:tr>
              <a:tr h="270874">
                <a:tc>
                  <a:txBody>
                    <a:bodyPr/>
                    <a:lstStyle/>
                    <a:p>
                      <a:r>
                        <a:rPr lang="en-US" sz="1600"/>
                        <a:t>…</a:t>
                      </a:r>
                    </a:p>
                  </a:txBody>
                  <a:tcPr/>
                </a:tc>
                <a:extLst>
                  <a:ext uri="{0D108BD9-81ED-4DB2-BD59-A6C34878D82A}">
                    <a16:rowId xmlns:a16="http://schemas.microsoft.com/office/drawing/2014/main" val="2348812073"/>
                  </a:ext>
                </a:extLst>
              </a:tr>
              <a:tr h="270874">
                <a:tc>
                  <a:txBody>
                    <a:bodyPr/>
                    <a:lstStyle/>
                    <a:p>
                      <a:r>
                        <a:rPr lang="en-US" sz="1600"/>
                        <a:t>109</a:t>
                      </a:r>
                    </a:p>
                  </a:txBody>
                  <a:tcPr/>
                </a:tc>
                <a:extLst>
                  <a:ext uri="{0D108BD9-81ED-4DB2-BD59-A6C34878D82A}">
                    <a16:rowId xmlns:a16="http://schemas.microsoft.com/office/drawing/2014/main" val="2323202316"/>
                  </a:ext>
                </a:extLst>
              </a:tr>
            </a:tbl>
          </a:graphicData>
        </a:graphic>
      </p:graphicFrame>
      <p:sp>
        <p:nvSpPr>
          <p:cNvPr id="8" name="TextBox 7">
            <a:extLst>
              <a:ext uri="{FF2B5EF4-FFF2-40B4-BE49-F238E27FC236}">
                <a16:creationId xmlns:a16="http://schemas.microsoft.com/office/drawing/2014/main" id="{DB92F734-675D-465A-8A59-168E41D176C2}"/>
              </a:ext>
            </a:extLst>
          </p:cNvPr>
          <p:cNvSpPr txBox="1"/>
          <p:nvPr/>
        </p:nvSpPr>
        <p:spPr>
          <a:xfrm>
            <a:off x="3824124" y="4719098"/>
            <a:ext cx="7315200" cy="1323439"/>
          </a:xfrm>
          <a:prstGeom prst="rect">
            <a:avLst/>
          </a:prstGeom>
          <a:noFill/>
        </p:spPr>
        <p:txBody>
          <a:bodyPr wrap="square" rtlCol="0">
            <a:spAutoFit/>
          </a:bodyPr>
          <a:lstStyle/>
          <a:p>
            <a:r>
              <a:rPr lang="en-US" sz="2000"/>
              <a:t>The containing query fails because an expression (</a:t>
            </a:r>
            <a:r>
              <a:rPr lang="en-US" sz="1600" err="1">
                <a:latin typeface="Courier New" panose="02070309020205020404" pitchFamily="49" charset="0"/>
                <a:cs typeface="Courier New" panose="02070309020205020404" pitchFamily="49" charset="0"/>
              </a:rPr>
              <a:t>country_id</a:t>
            </a:r>
            <a:r>
              <a:rPr lang="en-US" sz="2000"/>
              <a:t>) cannot be equated to a set of expressions (</a:t>
            </a:r>
            <a:r>
              <a:rPr lang="en-US" sz="1600" err="1">
                <a:latin typeface="Courier New" panose="02070309020205020404" pitchFamily="49" charset="0"/>
                <a:cs typeface="Courier New" panose="02070309020205020404" pitchFamily="49" charset="0"/>
              </a:rPr>
              <a:t>country_id</a:t>
            </a:r>
            <a:r>
              <a:rPr lang="en-US" sz="1600" err="1">
                <a:cs typeface="Courier New" panose="02070309020205020404" pitchFamily="49" charset="0"/>
              </a:rPr>
              <a:t>s</a:t>
            </a:r>
            <a:r>
              <a:rPr lang="en-US" sz="2000"/>
              <a:t> 1, 2, 3, …, 109). In other words, a single thing cannot be equated to a set of things.</a:t>
            </a:r>
          </a:p>
        </p:txBody>
      </p:sp>
    </p:spTree>
    <p:extLst>
      <p:ext uri="{BB962C8B-B14F-4D97-AF65-F5344CB8AC3E}">
        <p14:creationId xmlns:p14="http://schemas.microsoft.com/office/powerpoint/2010/main" val="3816944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6A69-F654-4314-8F2D-A0ACED44BB3E}"/>
              </a:ext>
            </a:extLst>
          </p:cNvPr>
          <p:cNvSpPr>
            <a:spLocks noGrp="1"/>
          </p:cNvSpPr>
          <p:nvPr>
            <p:ph type="title"/>
          </p:nvPr>
        </p:nvSpPr>
        <p:spPr/>
        <p:txBody>
          <a:bodyPr/>
          <a:lstStyle/>
          <a:p>
            <a:r>
              <a:rPr lang="en-US"/>
              <a:t>The In and Not In Operators</a:t>
            </a:r>
          </a:p>
        </p:txBody>
      </p:sp>
      <p:sp>
        <p:nvSpPr>
          <p:cNvPr id="3" name="Content Placeholder 2">
            <a:extLst>
              <a:ext uri="{FF2B5EF4-FFF2-40B4-BE49-F238E27FC236}">
                <a16:creationId xmlns:a16="http://schemas.microsoft.com/office/drawing/2014/main" id="{E9FCC79F-4F1D-413F-B597-BF96D36D3909}"/>
              </a:ext>
            </a:extLst>
          </p:cNvPr>
          <p:cNvSpPr>
            <a:spLocks noGrp="1"/>
          </p:cNvSpPr>
          <p:nvPr>
            <p:ph idx="1"/>
          </p:nvPr>
        </p:nvSpPr>
        <p:spPr/>
        <p:txBody>
          <a:bodyPr>
            <a:normAutofit/>
          </a:bodyPr>
          <a:lstStyle/>
          <a:p>
            <a:pPr marL="0" indent="0">
              <a:buNone/>
            </a:pPr>
            <a:r>
              <a:rPr lang="en-US" sz="2000" dirty="0"/>
              <a:t>While you can not equate a single value to a set of values, you can check whether a single value can be found within a set of values. Although the next example does not contain a subquery, it demonstrates how to build a condition that uses the in operator to search for a value within a set of values.</a:t>
            </a:r>
          </a:p>
          <a:p>
            <a:pPr marL="0" indent="0">
              <a:buNone/>
            </a:pPr>
            <a:r>
              <a:rPr lang="en-US" sz="1400" dirty="0" err="1">
                <a:latin typeface="Courier New" panose="02070309020205020404" pitchFamily="49" charset="0"/>
                <a:cs typeface="Courier New" panose="02070309020205020404" pitchFamily="49" charset="0"/>
              </a:rPr>
              <a:t>mysql</a:t>
            </a:r>
            <a:r>
              <a:rPr lang="en-US" sz="1400" dirty="0">
                <a:latin typeface="Courier New" panose="02070309020205020404" pitchFamily="49" charset="0"/>
                <a:cs typeface="Courier New" panose="02070309020205020404" pitchFamily="49" charset="0"/>
              </a:rPr>
              <a:t>&gt; SELECT </a:t>
            </a:r>
            <a:r>
              <a:rPr lang="en-US" sz="1400" dirty="0" err="1">
                <a:latin typeface="Courier New" panose="02070309020205020404" pitchFamily="49" charset="0"/>
                <a:cs typeface="Courier New" panose="02070309020205020404" pitchFamily="49" charset="0"/>
              </a:rPr>
              <a:t>country_id</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FROM country</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-&gt; WHERE country IN ('Canada', 'Mexico');</a:t>
            </a:r>
          </a:p>
          <a:p>
            <a:pPr marL="0" indent="0">
              <a:buNone/>
            </a:pPr>
            <a:r>
              <a:rPr lang="en-US" sz="2000" dirty="0">
                <a:cs typeface="Courier New" panose="02070309020205020404" pitchFamily="49" charset="0"/>
              </a:rPr>
              <a:t>The expression on the </a:t>
            </a:r>
            <a:r>
              <a:rPr lang="en-US" sz="2000" dirty="0" err="1">
                <a:cs typeface="Courier New" panose="02070309020205020404" pitchFamily="49" charset="0"/>
              </a:rPr>
              <a:t>lefthand</a:t>
            </a:r>
            <a:r>
              <a:rPr lang="en-US" sz="2000" dirty="0">
                <a:cs typeface="Courier New" panose="02070309020205020404" pitchFamily="49" charset="0"/>
              </a:rPr>
              <a:t> side of the condition is the country column, while the righthand side of the condition is a set of strings. The </a:t>
            </a:r>
            <a:r>
              <a:rPr lang="en-US" sz="1800" dirty="0">
                <a:latin typeface="Courier New" panose="02070309020205020404" pitchFamily="49" charset="0"/>
                <a:cs typeface="Courier New" panose="02070309020205020404" pitchFamily="49" charset="0"/>
              </a:rPr>
              <a:t>in</a:t>
            </a:r>
            <a:r>
              <a:rPr lang="en-US" sz="2000" dirty="0">
                <a:cs typeface="Courier New" panose="02070309020205020404" pitchFamily="49" charset="0"/>
              </a:rPr>
              <a:t> operator checks to see whether either of the strings can be found in the country column. If so, the condition is met, and the row is added to the result set.</a:t>
            </a:r>
          </a:p>
        </p:txBody>
      </p:sp>
      <p:graphicFrame>
        <p:nvGraphicFramePr>
          <p:cNvPr id="4" name="Table 4">
            <a:extLst>
              <a:ext uri="{FF2B5EF4-FFF2-40B4-BE49-F238E27FC236}">
                <a16:creationId xmlns:a16="http://schemas.microsoft.com/office/drawing/2014/main" id="{946AA5A2-406F-4ECE-8644-2DD0ABFD05A9}"/>
              </a:ext>
            </a:extLst>
          </p:cNvPr>
          <p:cNvGraphicFramePr>
            <a:graphicFrameLocks noGrp="1"/>
          </p:cNvGraphicFramePr>
          <p:nvPr>
            <p:extLst>
              <p:ext uri="{D42A27DB-BD31-4B8C-83A1-F6EECF244321}">
                <p14:modId xmlns:p14="http://schemas.microsoft.com/office/powerpoint/2010/main" val="423328147"/>
              </p:ext>
            </p:extLst>
          </p:nvPr>
        </p:nvGraphicFramePr>
        <p:xfrm>
          <a:off x="6096000" y="2761593"/>
          <a:ext cx="1873428" cy="914400"/>
        </p:xfrm>
        <a:graphic>
          <a:graphicData uri="http://schemas.openxmlformats.org/drawingml/2006/table">
            <a:tbl>
              <a:tblPr firstRow="1" bandRow="1">
                <a:tableStyleId>{5C22544A-7EE6-4342-B048-85BDC9FD1C3A}</a:tableStyleId>
              </a:tblPr>
              <a:tblGrid>
                <a:gridCol w="1873428">
                  <a:extLst>
                    <a:ext uri="{9D8B030D-6E8A-4147-A177-3AD203B41FA5}">
                      <a16:colId xmlns:a16="http://schemas.microsoft.com/office/drawing/2014/main" val="3936570096"/>
                    </a:ext>
                  </a:extLst>
                </a:gridCol>
              </a:tblGrid>
              <a:tr h="287102">
                <a:tc>
                  <a:txBody>
                    <a:bodyPr/>
                    <a:lstStyle/>
                    <a:p>
                      <a:r>
                        <a:rPr lang="en-US" sz="1400" dirty="0" err="1"/>
                        <a:t>country_id</a:t>
                      </a:r>
                      <a:endParaRPr lang="en-US" sz="1400" dirty="0"/>
                    </a:p>
                  </a:txBody>
                  <a:tcPr/>
                </a:tc>
                <a:extLst>
                  <a:ext uri="{0D108BD9-81ED-4DB2-BD59-A6C34878D82A}">
                    <a16:rowId xmlns:a16="http://schemas.microsoft.com/office/drawing/2014/main" val="931795567"/>
                  </a:ext>
                </a:extLst>
              </a:tr>
              <a:tr h="287102">
                <a:tc>
                  <a:txBody>
                    <a:bodyPr/>
                    <a:lstStyle/>
                    <a:p>
                      <a:r>
                        <a:rPr lang="en-US" sz="1400"/>
                        <a:t>20</a:t>
                      </a:r>
                    </a:p>
                  </a:txBody>
                  <a:tcPr/>
                </a:tc>
                <a:extLst>
                  <a:ext uri="{0D108BD9-81ED-4DB2-BD59-A6C34878D82A}">
                    <a16:rowId xmlns:a16="http://schemas.microsoft.com/office/drawing/2014/main" val="1793627500"/>
                  </a:ext>
                </a:extLst>
              </a:tr>
              <a:tr h="287102">
                <a:tc>
                  <a:txBody>
                    <a:bodyPr/>
                    <a:lstStyle/>
                    <a:p>
                      <a:r>
                        <a:rPr lang="en-US" sz="1400" dirty="0"/>
                        <a:t>60</a:t>
                      </a:r>
                    </a:p>
                  </a:txBody>
                  <a:tcPr/>
                </a:tc>
                <a:extLst>
                  <a:ext uri="{0D108BD9-81ED-4DB2-BD59-A6C34878D82A}">
                    <a16:rowId xmlns:a16="http://schemas.microsoft.com/office/drawing/2014/main" val="2395837068"/>
                  </a:ext>
                </a:extLst>
              </a:tr>
            </a:tbl>
          </a:graphicData>
        </a:graphic>
      </p:graphicFrame>
    </p:spTree>
    <p:extLst>
      <p:ext uri="{BB962C8B-B14F-4D97-AF65-F5344CB8AC3E}">
        <p14:creationId xmlns:p14="http://schemas.microsoft.com/office/powerpoint/2010/main" val="285034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8A75-13E4-4F10-BE37-53EACCD3EF50}"/>
              </a:ext>
            </a:extLst>
          </p:cNvPr>
          <p:cNvSpPr>
            <a:spLocks noGrp="1"/>
          </p:cNvSpPr>
          <p:nvPr>
            <p:ph type="title"/>
          </p:nvPr>
        </p:nvSpPr>
        <p:spPr/>
        <p:txBody>
          <a:bodyPr/>
          <a:lstStyle/>
          <a:p>
            <a:r>
              <a:rPr lang="en-US"/>
              <a:t>The In and Not In Operators</a:t>
            </a:r>
          </a:p>
        </p:txBody>
      </p:sp>
      <p:sp>
        <p:nvSpPr>
          <p:cNvPr id="3" name="Content Placeholder 2">
            <a:extLst>
              <a:ext uri="{FF2B5EF4-FFF2-40B4-BE49-F238E27FC236}">
                <a16:creationId xmlns:a16="http://schemas.microsoft.com/office/drawing/2014/main" id="{A2962642-80EC-41D4-BA1F-9ABF5DC9C788}"/>
              </a:ext>
            </a:extLst>
          </p:cNvPr>
          <p:cNvSpPr>
            <a:spLocks noGrp="1"/>
          </p:cNvSpPr>
          <p:nvPr>
            <p:ph idx="1"/>
          </p:nvPr>
        </p:nvSpPr>
        <p:spPr>
          <a:xfrm>
            <a:off x="838200" y="1440501"/>
            <a:ext cx="10515600" cy="4351338"/>
          </a:xfrm>
        </p:spPr>
        <p:txBody>
          <a:bodyPr>
            <a:normAutofit/>
          </a:bodyPr>
          <a:lstStyle/>
          <a:p>
            <a:pPr marL="0" indent="0">
              <a:buNone/>
            </a:pPr>
            <a:r>
              <a:rPr lang="en-US" sz="2000" dirty="0"/>
              <a:t>You are likely to generate a set using a subquery that returns one or more rows. The following query uses the in operator with a subquery on the righthand side of the filter condition to return all cities that are in Canada or Mexico:</a:t>
            </a:r>
          </a:p>
          <a:p>
            <a:pPr marL="0" indent="0">
              <a:buNone/>
            </a:pPr>
            <a:r>
              <a:rPr lang="en-US" sz="1600" dirty="0" err="1">
                <a:latin typeface="Courier New" panose="02070309020205020404" pitchFamily="49" charset="0"/>
                <a:cs typeface="Courier New" panose="02070309020205020404" pitchFamily="49" charset="0"/>
              </a:rPr>
              <a:t>mysql</a:t>
            </a:r>
            <a:r>
              <a:rPr lang="en-US" sz="1600" dirty="0">
                <a:latin typeface="Courier New" panose="02070309020205020404" pitchFamily="49" charset="0"/>
                <a:cs typeface="Courier New" panose="02070309020205020404" pitchFamily="49" charset="0"/>
              </a:rPr>
              <a:t>&gt; SELECT </a:t>
            </a:r>
            <a:r>
              <a:rPr lang="en-US" sz="1600" dirty="0" err="1">
                <a:latin typeface="Courier New" panose="02070309020205020404" pitchFamily="49" charset="0"/>
                <a:cs typeface="Courier New" panose="02070309020205020404" pitchFamily="49" charset="0"/>
              </a:rPr>
              <a:t>city_id</a:t>
            </a:r>
            <a:r>
              <a:rPr lang="en-US" sz="1600" dirty="0">
                <a:latin typeface="Courier New" panose="02070309020205020404" pitchFamily="49" charset="0"/>
                <a:cs typeface="Courier New" panose="02070309020205020404" pitchFamily="49" charset="0"/>
              </a:rPr>
              <a:t>, city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FROM city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WHERE </a:t>
            </a:r>
            <a:r>
              <a:rPr lang="en-US" sz="1600" dirty="0" err="1">
                <a:latin typeface="Courier New" panose="02070309020205020404" pitchFamily="49" charset="0"/>
                <a:cs typeface="Courier New" panose="02070309020205020404" pitchFamily="49" charset="0"/>
              </a:rPr>
              <a:t>country_id</a:t>
            </a:r>
            <a:r>
              <a:rPr lang="en-US" sz="1600" dirty="0">
                <a:latin typeface="Courier New" panose="02070309020205020404" pitchFamily="49" charset="0"/>
                <a:cs typeface="Courier New" panose="02070309020205020404" pitchFamily="49" charset="0"/>
              </a:rPr>
              <a:t> IN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(SELECT </a:t>
            </a:r>
            <a:r>
              <a:rPr lang="en-US" sz="1600" dirty="0" err="1">
                <a:latin typeface="Courier New" panose="02070309020205020404" pitchFamily="49" charset="0"/>
                <a:cs typeface="Courier New" panose="02070309020205020404" pitchFamily="49" charset="0"/>
              </a:rPr>
              <a:t>country_id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FROM country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-&gt;   WHERE country IN ('Canada', 'Mexico'));</a:t>
            </a:r>
          </a:p>
          <a:p>
            <a:pPr marL="0" indent="0">
              <a:buNone/>
            </a:pPr>
            <a:endParaRPr lang="en-US" sz="1400" dirty="0">
              <a:latin typeface="Courier New" panose="02070309020205020404" pitchFamily="49" charset="0"/>
              <a:cs typeface="Courier New" panose="02070309020205020404" pitchFamily="49" charset="0"/>
            </a:endParaRPr>
          </a:p>
        </p:txBody>
      </p:sp>
      <p:graphicFrame>
        <p:nvGraphicFramePr>
          <p:cNvPr id="4" name="Table 5">
            <a:extLst>
              <a:ext uri="{FF2B5EF4-FFF2-40B4-BE49-F238E27FC236}">
                <a16:creationId xmlns:a16="http://schemas.microsoft.com/office/drawing/2014/main" id="{92B2424E-3EE7-4532-8D19-0F92BD7E7CCE}"/>
              </a:ext>
            </a:extLst>
          </p:cNvPr>
          <p:cNvGraphicFramePr>
            <a:graphicFrameLocks noGrp="1"/>
          </p:cNvGraphicFramePr>
          <p:nvPr>
            <p:extLst>
              <p:ext uri="{D42A27DB-BD31-4B8C-83A1-F6EECF244321}">
                <p14:modId xmlns:p14="http://schemas.microsoft.com/office/powerpoint/2010/main" val="2076341582"/>
              </p:ext>
            </p:extLst>
          </p:nvPr>
        </p:nvGraphicFramePr>
        <p:xfrm>
          <a:off x="959156" y="4194586"/>
          <a:ext cx="3727868" cy="1828800"/>
        </p:xfrm>
        <a:graphic>
          <a:graphicData uri="http://schemas.openxmlformats.org/drawingml/2006/table">
            <a:tbl>
              <a:tblPr firstRow="1" bandRow="1">
                <a:tableStyleId>{5C22544A-7EE6-4342-B048-85BDC9FD1C3A}</a:tableStyleId>
              </a:tblPr>
              <a:tblGrid>
                <a:gridCol w="1218251">
                  <a:extLst>
                    <a:ext uri="{9D8B030D-6E8A-4147-A177-3AD203B41FA5}">
                      <a16:colId xmlns:a16="http://schemas.microsoft.com/office/drawing/2014/main" val="834986866"/>
                    </a:ext>
                  </a:extLst>
                </a:gridCol>
                <a:gridCol w="2509617">
                  <a:extLst>
                    <a:ext uri="{9D8B030D-6E8A-4147-A177-3AD203B41FA5}">
                      <a16:colId xmlns:a16="http://schemas.microsoft.com/office/drawing/2014/main" val="983889885"/>
                    </a:ext>
                  </a:extLst>
                </a:gridCol>
              </a:tblGrid>
              <a:tr h="291613">
                <a:tc>
                  <a:txBody>
                    <a:bodyPr/>
                    <a:lstStyle/>
                    <a:p>
                      <a:r>
                        <a:rPr lang="en-US" sz="1400" err="1"/>
                        <a:t>city_id</a:t>
                      </a:r>
                      <a:endParaRPr lang="en-US" sz="1400"/>
                    </a:p>
                  </a:txBody>
                  <a:tcPr/>
                </a:tc>
                <a:tc>
                  <a:txBody>
                    <a:bodyPr/>
                    <a:lstStyle/>
                    <a:p>
                      <a:r>
                        <a:rPr lang="en-US" sz="1400"/>
                        <a:t>city</a:t>
                      </a:r>
                    </a:p>
                  </a:txBody>
                  <a:tcPr/>
                </a:tc>
                <a:extLst>
                  <a:ext uri="{0D108BD9-81ED-4DB2-BD59-A6C34878D82A}">
                    <a16:rowId xmlns:a16="http://schemas.microsoft.com/office/drawing/2014/main" val="2989879027"/>
                  </a:ext>
                </a:extLst>
              </a:tr>
              <a:tr h="291613">
                <a:tc>
                  <a:txBody>
                    <a:bodyPr/>
                    <a:lstStyle/>
                    <a:p>
                      <a:r>
                        <a:rPr lang="en-US" sz="1400"/>
                        <a:t>179</a:t>
                      </a:r>
                    </a:p>
                  </a:txBody>
                  <a:tcPr/>
                </a:tc>
                <a:tc>
                  <a:txBody>
                    <a:bodyPr/>
                    <a:lstStyle/>
                    <a:p>
                      <a:r>
                        <a:rPr lang="en-US" sz="1400"/>
                        <a:t>Gatineau</a:t>
                      </a:r>
                    </a:p>
                  </a:txBody>
                  <a:tcPr/>
                </a:tc>
                <a:extLst>
                  <a:ext uri="{0D108BD9-81ED-4DB2-BD59-A6C34878D82A}">
                    <a16:rowId xmlns:a16="http://schemas.microsoft.com/office/drawing/2014/main" val="2825237545"/>
                  </a:ext>
                </a:extLst>
              </a:tr>
              <a:tr h="302369">
                <a:tc>
                  <a:txBody>
                    <a:bodyPr/>
                    <a:lstStyle/>
                    <a:p>
                      <a:r>
                        <a:rPr lang="en-US" sz="1400"/>
                        <a:t>196</a:t>
                      </a:r>
                    </a:p>
                  </a:txBody>
                  <a:tcPr/>
                </a:tc>
                <a:tc>
                  <a:txBody>
                    <a:bodyPr/>
                    <a:lstStyle/>
                    <a:p>
                      <a:r>
                        <a:rPr lang="en-US" sz="1400"/>
                        <a:t>Halifax</a:t>
                      </a:r>
                    </a:p>
                  </a:txBody>
                  <a:tcPr/>
                </a:tc>
                <a:extLst>
                  <a:ext uri="{0D108BD9-81ED-4DB2-BD59-A6C34878D82A}">
                    <a16:rowId xmlns:a16="http://schemas.microsoft.com/office/drawing/2014/main" val="783227201"/>
                  </a:ext>
                </a:extLst>
              </a:tr>
              <a:tr h="291613">
                <a:tc>
                  <a:txBody>
                    <a:bodyPr/>
                    <a:lstStyle/>
                    <a:p>
                      <a:r>
                        <a:rPr lang="en-US" sz="1400"/>
                        <a:t>…</a:t>
                      </a:r>
                    </a:p>
                  </a:txBody>
                  <a:tcPr/>
                </a:tc>
                <a:tc>
                  <a:txBody>
                    <a:bodyPr/>
                    <a:lstStyle/>
                    <a:p>
                      <a:r>
                        <a:rPr lang="en-US" sz="1400"/>
                        <a:t>…</a:t>
                      </a:r>
                    </a:p>
                  </a:txBody>
                  <a:tcPr/>
                </a:tc>
                <a:extLst>
                  <a:ext uri="{0D108BD9-81ED-4DB2-BD59-A6C34878D82A}">
                    <a16:rowId xmlns:a16="http://schemas.microsoft.com/office/drawing/2014/main" val="1639304115"/>
                  </a:ext>
                </a:extLst>
              </a:tr>
              <a:tr h="291613">
                <a:tc>
                  <a:txBody>
                    <a:bodyPr/>
                    <a:lstStyle/>
                    <a:p>
                      <a:r>
                        <a:rPr lang="en-US" sz="1400"/>
                        <a:t>563</a:t>
                      </a:r>
                    </a:p>
                  </a:txBody>
                  <a:tcPr/>
                </a:tc>
                <a:tc>
                  <a:txBody>
                    <a:bodyPr/>
                    <a:lstStyle/>
                    <a:p>
                      <a:r>
                        <a:rPr lang="en-US" sz="1400"/>
                        <a:t>Valle de Santiago</a:t>
                      </a:r>
                    </a:p>
                  </a:txBody>
                  <a:tcPr/>
                </a:tc>
                <a:extLst>
                  <a:ext uri="{0D108BD9-81ED-4DB2-BD59-A6C34878D82A}">
                    <a16:rowId xmlns:a16="http://schemas.microsoft.com/office/drawing/2014/main" val="2627951835"/>
                  </a:ext>
                </a:extLst>
              </a:tr>
              <a:tr h="291613">
                <a:tc>
                  <a:txBody>
                    <a:bodyPr/>
                    <a:lstStyle/>
                    <a:p>
                      <a:r>
                        <a:rPr lang="en-US" sz="1400"/>
                        <a:t>595</a:t>
                      </a:r>
                    </a:p>
                  </a:txBody>
                  <a:tcPr/>
                </a:tc>
                <a:tc>
                  <a:txBody>
                    <a:bodyPr/>
                    <a:lstStyle/>
                    <a:p>
                      <a:r>
                        <a:rPr lang="en-US" sz="1400" dirty="0"/>
                        <a:t>Zapopan</a:t>
                      </a:r>
                    </a:p>
                  </a:txBody>
                  <a:tcPr/>
                </a:tc>
                <a:extLst>
                  <a:ext uri="{0D108BD9-81ED-4DB2-BD59-A6C34878D82A}">
                    <a16:rowId xmlns:a16="http://schemas.microsoft.com/office/drawing/2014/main" val="3797589745"/>
                  </a:ext>
                </a:extLst>
              </a:tr>
            </a:tbl>
          </a:graphicData>
        </a:graphic>
      </p:graphicFrame>
    </p:spTree>
    <p:extLst>
      <p:ext uri="{BB962C8B-B14F-4D97-AF65-F5344CB8AC3E}">
        <p14:creationId xmlns:p14="http://schemas.microsoft.com/office/powerpoint/2010/main" val="2169581624"/>
      </p:ext>
    </p:extLst>
  </p:cSld>
  <p:clrMapOvr>
    <a:masterClrMapping/>
  </p:clrMapOvr>
</p:sld>
</file>

<file path=ppt/theme/theme1.xml><?xml version="1.0" encoding="utf-8"?>
<a:theme xmlns:a="http://schemas.openxmlformats.org/drawingml/2006/main" name="Office Theme">
  <a:themeElements>
    <a:clrScheme name="Custom 1">
      <a:dk1>
        <a:srgbClr val="023160"/>
      </a:dk1>
      <a:lt1>
        <a:sysClr val="window" lastClr="FFFFFF"/>
      </a:lt1>
      <a:dk2>
        <a:srgbClr val="023160"/>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ments xmlns="b2e0dfcf-80fa-4b9d-a247-a9bf92876911" xsi:nil="true"/>
    <EverythinginComp11andmegans1_x002f_2 xmlns="b2e0dfcf-80fa-4b9d-a247-a9bf9287691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4D97538E726494A833B9D72E2D24378" ma:contentTypeVersion="11" ma:contentTypeDescription="Create a new document." ma:contentTypeScope="" ma:versionID="d36dc3d931dd4eb4a5a184b49671d577">
  <xsd:schema xmlns:xsd="http://www.w3.org/2001/XMLSchema" xmlns:xs="http://www.w3.org/2001/XMLSchema" xmlns:p="http://schemas.microsoft.com/office/2006/metadata/properties" xmlns:ns2="585cf7ef-03f3-45fc-afc7-b6aa291d6457" xmlns:ns3="b2e0dfcf-80fa-4b9d-a247-a9bf92876911" targetNamespace="http://schemas.microsoft.com/office/2006/metadata/properties" ma:root="true" ma:fieldsID="52dc6a7bc78ea7fee864627c1dd39e87" ns2:_="" ns3:_="">
    <xsd:import namespace="585cf7ef-03f3-45fc-afc7-b6aa291d6457"/>
    <xsd:import namespace="b2e0dfcf-80fa-4b9d-a247-a9bf9287691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Comments" minOccurs="0"/>
                <xsd:element ref="ns3:MediaServiceOCR" minOccurs="0"/>
                <xsd:element ref="ns3:EverythinginComp11andmegans1_x002f_2"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5cf7ef-03f3-45fc-afc7-b6aa291d645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2e0dfcf-80fa-4b9d-a247-a9bf92876911"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Comments" ma:index="16" nillable="true" ma:displayName="Comments" ma:internalName="Comments">
      <xsd:simpleType>
        <xsd:restriction base="dms:Text">
          <xsd:maxLength value="255"/>
        </xsd:restriction>
      </xsd:simpleType>
    </xsd:element>
    <xsd:element name="MediaServiceOCR" ma:index="17" nillable="true" ma:displayName="MediaServiceOCR" ma:internalName="MediaServiceOCR" ma:readOnly="true">
      <xsd:simpleType>
        <xsd:restriction base="dms:Note">
          <xsd:maxLength value="255"/>
        </xsd:restriction>
      </xsd:simpleType>
    </xsd:element>
    <xsd:element name="EverythinginComp11andmegans1_x002f_2" ma:index="18" nillable="true" ma:displayName="Everything in Comp11 and megans 1/2 " ma:description="Everything in Comp11" ma:format="Dropdown" ma:internalName="EverythinginComp11andmegans1_x002f_2">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658A99-FB86-4DCF-84BF-42ABEDA9A185}">
  <ds:schemaRefs>
    <ds:schemaRef ds:uri="b2e0dfcf-80fa-4b9d-a247-a9bf92876911"/>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5158B81-7FF9-4CC4-813B-87CC8EDF406F}">
  <ds:schemaRefs>
    <ds:schemaRef ds:uri="http://schemas.microsoft.com/sharepoint/v3/contenttype/forms"/>
  </ds:schemaRefs>
</ds:datastoreItem>
</file>

<file path=customXml/itemProps3.xml><?xml version="1.0" encoding="utf-8"?>
<ds:datastoreItem xmlns:ds="http://schemas.openxmlformats.org/officeDocument/2006/customXml" ds:itemID="{F41D8371-DA38-4116-A8CC-EE39C51FFF58}">
  <ds:schemaRefs>
    <ds:schemaRef ds:uri="585cf7ef-03f3-45fc-afc7-b6aa291d6457"/>
    <ds:schemaRef ds:uri="b2e0dfcf-80fa-4b9d-a247-a9bf9287691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7</TotalTime>
  <Words>6170</Words>
  <Application>Microsoft Macintosh PowerPoint</Application>
  <PresentationFormat>Widescreen</PresentationFormat>
  <Paragraphs>549</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Courier New</vt:lpstr>
      <vt:lpstr>Office Theme</vt:lpstr>
      <vt:lpstr>Learning SQL</vt:lpstr>
      <vt:lpstr>Topics Covered</vt:lpstr>
      <vt:lpstr>What is a Subquery?</vt:lpstr>
      <vt:lpstr>What is a Subquery?</vt:lpstr>
      <vt:lpstr>What is a Subquery</vt:lpstr>
      <vt:lpstr>Noncorrelated Subqueries</vt:lpstr>
      <vt:lpstr>Noncorrelated Subqueries</vt:lpstr>
      <vt:lpstr>The In and Not In Operators</vt:lpstr>
      <vt:lpstr>The In and Not In Operators</vt:lpstr>
      <vt:lpstr>The In and Not In Operators</vt:lpstr>
      <vt:lpstr>The All Operator</vt:lpstr>
      <vt:lpstr>The Any Operator</vt:lpstr>
      <vt:lpstr>Multicolumn Subqueries</vt:lpstr>
      <vt:lpstr>Multicolumn Subqueries</vt:lpstr>
      <vt:lpstr>Correlated Subquery</vt:lpstr>
      <vt:lpstr>The Exists Operator</vt:lpstr>
      <vt:lpstr>The Not Exists Operator</vt:lpstr>
      <vt:lpstr>Data Manipulation Using Correlated Subqueries</vt:lpstr>
      <vt:lpstr>Data Manipulation Using Correlated Subqueries</vt:lpstr>
      <vt:lpstr>Subqueries as Data Sources</vt:lpstr>
      <vt:lpstr>Subqueries as Data Sources</vt:lpstr>
      <vt:lpstr>Data Fabrication</vt:lpstr>
      <vt:lpstr>Data Fabrication with from</vt:lpstr>
      <vt:lpstr>Task-oriented Subqueries</vt:lpstr>
      <vt:lpstr>Task-oriented Subqueries Explained</vt:lpstr>
      <vt:lpstr>Task-oriented Subqueries - Connected</vt:lpstr>
      <vt:lpstr>Task-oriented Subqueries - Results</vt:lpstr>
      <vt:lpstr>Common Table Expressions</vt:lpstr>
      <vt:lpstr>CTE Code</vt:lpstr>
      <vt:lpstr>Subqueries as Expression Generators</vt:lpstr>
      <vt:lpstr>Using Scalar Subqueries</vt:lpstr>
      <vt:lpstr>Scalar Subqueries in the order by Clause </vt:lpstr>
      <vt:lpstr>Scalar Subqueries in the insert Clause </vt:lpstr>
      <vt:lpstr>Subquery Wrap-Up </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Lowe, Debra</dc:creator>
  <cp:lastModifiedBy>Microsoft Office User</cp:lastModifiedBy>
  <cp:revision>4</cp:revision>
  <dcterms:created xsi:type="dcterms:W3CDTF">2020-11-10T20:05:16Z</dcterms:created>
  <dcterms:modified xsi:type="dcterms:W3CDTF">2020-12-10T01:39:56Z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0x010100A4D97538E726494A833B9D72E2D24378</vt:lpwstr>
  </property>
</Properties>
</file>