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50" r:id="rId3"/>
  </p:sldMasterIdLst>
  <p:notesMasterIdLst>
    <p:notesMasterId r:id="rId24"/>
  </p:notesMasterIdLst>
  <p:handoutMasterIdLst>
    <p:handoutMasterId r:id="rId25"/>
  </p:handoutMasterIdLst>
  <p:sldIdLst>
    <p:sldId id="257" r:id="rId4"/>
    <p:sldId id="258" r:id="rId5"/>
    <p:sldId id="1147" r:id="rId6"/>
    <p:sldId id="1148" r:id="rId7"/>
    <p:sldId id="1149" r:id="rId8"/>
    <p:sldId id="1150" r:id="rId9"/>
    <p:sldId id="1163" r:id="rId10"/>
    <p:sldId id="1155" r:id="rId11"/>
    <p:sldId id="1157" r:id="rId12"/>
    <p:sldId id="1156" r:id="rId13"/>
    <p:sldId id="1152" r:id="rId14"/>
    <p:sldId id="1151" r:id="rId15"/>
    <p:sldId id="1153" r:id="rId16"/>
    <p:sldId id="1158" r:id="rId17"/>
    <p:sldId id="1161" r:id="rId18"/>
    <p:sldId id="1159" r:id="rId19"/>
    <p:sldId id="1160" r:id="rId20"/>
    <p:sldId id="1162" r:id="rId21"/>
    <p:sldId id="1154" r:id="rId22"/>
    <p:sldId id="814" r:id="rId23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AFF8D"/>
    <a:srgbClr val="00EE6C"/>
    <a:srgbClr val="993366"/>
    <a:srgbClr val="FF3399"/>
    <a:srgbClr val="660033"/>
    <a:srgbClr val="000099"/>
    <a:srgbClr val="0033CC"/>
    <a:srgbClr val="EB884B"/>
    <a:srgbClr val="E56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6" autoAdjust="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4"/>
    </p:cViewPr>
  </p:sorterViewPr>
  <p:notesViewPr>
    <p:cSldViewPr>
      <p:cViewPr varScale="1">
        <p:scale>
          <a:sx n="87" d="100"/>
          <a:sy n="87" d="100"/>
        </p:scale>
        <p:origin x="-384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785ED172-9DA8-4E6D-BB1B-28BFAD52A0D5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26FBD4DA-CC4A-4371-AC7B-D076FEDE4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2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2D55ECF1-884F-47BA-9B7D-BF3C60B0B9A4}" type="datetimeFigureOut">
              <a:rPr lang="en-US"/>
              <a:pPr>
                <a:defRPr/>
              </a:pPr>
              <a:t>6/15/2017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39E90563-4DB2-49C4-A1C4-95345C303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926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90563-4DB2-49C4-A1C4-95345C30308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4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OW Leading the Way white1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474788"/>
            <a:ext cx="7197725" cy="1470025"/>
          </a:xfrm>
        </p:spPr>
        <p:txBody>
          <a:bodyPr/>
          <a:lstStyle>
            <a:lvl1pPr>
              <a:lnSpc>
                <a:spcPts val="5000"/>
              </a:lnSpc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068638"/>
            <a:ext cx="7197725" cy="3455987"/>
          </a:xfrm>
        </p:spPr>
        <p:txBody>
          <a:bodyPr/>
          <a:lstStyle>
            <a:lvl1pPr marL="0" indent="0">
              <a:buFont typeface="Arial" pitchFamily="-10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1363" y="1474788"/>
            <a:ext cx="1798637" cy="50498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0688" y="1474788"/>
            <a:ext cx="5248275" cy="50498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OW Leading the Way white1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42" y="2285992"/>
            <a:ext cx="7197725" cy="4238633"/>
          </a:xfrm>
        </p:spPr>
        <p:txBody>
          <a:bodyPr/>
          <a:lstStyle>
            <a:lvl1pPr marL="0" indent="0">
              <a:buFont typeface="Arial" pitchFamily="34" charset="0"/>
              <a:buChar char="–"/>
              <a:defRPr baseline="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3042" y="1214422"/>
            <a:ext cx="7197725" cy="6588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3042" y="6519446"/>
            <a:ext cx="721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Cyber-Security:</a:t>
            </a:r>
            <a:r>
              <a:rPr lang="en-GB" sz="1200" baseline="0" dirty="0" smtClean="0"/>
              <a:t> Internet simulation</a:t>
            </a:r>
            <a:r>
              <a:rPr lang="en-GB" sz="1200" i="0" baseline="0" dirty="0" smtClean="0"/>
              <a:t>, University of Westminster   			Slide </a:t>
            </a:r>
            <a:fld id="{E4153A35-A551-476C-8E16-5907EB4858D4}" type="slidenum">
              <a:rPr lang="en-GB" sz="1200" i="0" smtClean="0"/>
              <a:pPr/>
              <a:t>‹#›</a:t>
            </a:fld>
            <a:endParaRPr lang="en-GB" sz="1200" i="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5720" y="6500834"/>
            <a:ext cx="8572560" cy="1887"/>
          </a:xfrm>
          <a:prstGeom prst="line">
            <a:avLst/>
          </a:prstGeom>
          <a:ln>
            <a:solidFill>
              <a:srgbClr val="99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1062054"/>
          </a:xfrm>
        </p:spPr>
        <p:txBody>
          <a:bodyPr/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143116"/>
            <a:ext cx="7197725" cy="4319587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43042" y="6519446"/>
            <a:ext cx="721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Cyber-Security:</a:t>
            </a:r>
            <a:r>
              <a:rPr lang="en-GB" sz="1200" baseline="0" dirty="0" smtClean="0"/>
              <a:t> Internet simulation</a:t>
            </a:r>
            <a:r>
              <a:rPr lang="en-GB" sz="1200" i="0" baseline="0" dirty="0" smtClean="0"/>
              <a:t>, University of Westminster 			Slide </a:t>
            </a:r>
            <a:fld id="{E4153A35-A551-476C-8E16-5907EB4858D4}" type="slidenum">
              <a:rPr lang="en-GB" sz="1200" i="0" smtClean="0"/>
              <a:pPr/>
              <a:t>‹#›</a:t>
            </a:fld>
            <a:endParaRPr lang="en-GB" sz="1200" i="0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285720" y="6500834"/>
            <a:ext cx="8572560" cy="1887"/>
          </a:xfrm>
          <a:prstGeom prst="line">
            <a:avLst/>
          </a:prstGeom>
          <a:ln>
            <a:solidFill>
              <a:srgbClr val="99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2275" y="2205038"/>
            <a:ext cx="35226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7338" y="2205038"/>
            <a:ext cx="35226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1363" y="1474788"/>
            <a:ext cx="1798637" cy="50498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0688" y="1474788"/>
            <a:ext cx="5248275" cy="50498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OW Leading the Way white1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UOW Leading the Way claret1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474788"/>
            <a:ext cx="7197725" cy="1470025"/>
          </a:xfrm>
        </p:spPr>
        <p:txBody>
          <a:bodyPr/>
          <a:lstStyle>
            <a:lvl1pPr>
              <a:lnSpc>
                <a:spcPts val="5000"/>
              </a:lnSpc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068638"/>
            <a:ext cx="7197725" cy="3455987"/>
          </a:xfrm>
        </p:spPr>
        <p:txBody>
          <a:bodyPr/>
          <a:lstStyle>
            <a:lvl1pPr marL="0" indent="0">
              <a:buFont typeface="Arial" pitchFamily="-10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2275" y="2205038"/>
            <a:ext cx="35226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7338" y="2205038"/>
            <a:ext cx="35226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1363" y="1474788"/>
            <a:ext cx="1798637" cy="50498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0688" y="1474788"/>
            <a:ext cx="5248275" cy="50498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2275" y="2205038"/>
            <a:ext cx="35226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7338" y="2205038"/>
            <a:ext cx="35226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D9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0688" y="1474788"/>
            <a:ext cx="71977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2205038"/>
            <a:ext cx="71977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6148" name="Picture 7" descr="UOW Leading the Way white15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6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05" charset="-128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2"/>
            </a:gs>
            <a:gs pos="100000">
              <a:srgbClr val="6A1A4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0688" y="1474788"/>
            <a:ext cx="71977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2205038"/>
            <a:ext cx="71977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7172" name="Picture 4" descr="UOW Leading the Way white15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6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05" charset="-128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  <a:ea typeface="ＭＳ Ｐゴシック" pitchFamily="-105" charset="-128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0688" y="1474788"/>
            <a:ext cx="71977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2205038"/>
            <a:ext cx="71977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8196" name="Picture 4" descr="UOW Leading the Way white15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UOW Leading the Way claret15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+mj-lt"/>
          <a:ea typeface="ＭＳ Ｐゴシック" pitchFamily="-105" charset="-128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  <a:ea typeface="ＭＳ Ｐゴシック" pitchFamily="-105" charset="-128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  <a:ea typeface="ＭＳ Ｐゴシック" pitchFamily="-105" charset="-128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  <a:ea typeface="ＭＳ Ｐゴシック" pitchFamily="-105" charset="-128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  <a:ea typeface="ＭＳ Ｐゴシック" pitchFamily="-105" charset="-128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7D9AAA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–"/>
        <a:defRPr sz="2400">
          <a:solidFill>
            <a:srgbClr val="7D9AAA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•"/>
        <a:defRPr sz="2400">
          <a:solidFill>
            <a:srgbClr val="7D9AAA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D9AAA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118704_9578+Burn7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26" descr="UOW Leading the Way white1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25733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65" y="487797"/>
            <a:ext cx="4608512" cy="343286"/>
          </a:xfrm>
        </p:spPr>
        <p:txBody>
          <a:bodyPr/>
          <a:lstStyle/>
          <a:p>
            <a:r>
              <a:rPr lang="en-GB" sz="4000" dirty="0" smtClean="0"/>
              <a:t>DNS Table:</a:t>
            </a:r>
            <a:endParaRPr lang="en-GB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5843"/>
              </p:ext>
            </p:extLst>
          </p:nvPr>
        </p:nvGraphicFramePr>
        <p:xfrm>
          <a:off x="1259632" y="980728"/>
          <a:ext cx="7420179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Server hostname: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IP Address: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Echo.Bat.wmin.ac.uk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1.30.2.2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Echo.Mole.wmin.ac.uk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1.209.4.2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Echo.Rabbit.wmin.ac.uk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1.120.3.2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Echo.Mouse.wmin.ac.uk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1.115.1.2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7332"/>
              </p:ext>
            </p:extLst>
          </p:nvPr>
        </p:nvGraphicFramePr>
        <p:xfrm>
          <a:off x="1259632" y="3841498"/>
          <a:ext cx="7420179" cy="2744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43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4714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Network IP Address: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Domain: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1.30.2.0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Bat.wmin.ac.uk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1.209.4.0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Mole.wmin.ac.uk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1.120.3.0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Rabbit.wmin.ac.uk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1.115.1.0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Mouse.wmin.ac.uk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7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outcome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143117"/>
            <a:ext cx="7197725" cy="3950180"/>
          </a:xfrm>
        </p:spPr>
        <p:txBody>
          <a:bodyPr/>
          <a:lstStyle/>
          <a:p>
            <a:r>
              <a:rPr lang="en-GB" dirty="0" smtClean="0"/>
              <a:t>Students need about 20’ to get into it – then they love it. You can see them writing frantically, then trying to establish with their friends why the requests are not working – diagnosing network issues. </a:t>
            </a:r>
          </a:p>
          <a:p>
            <a:r>
              <a:rPr lang="en-GB" dirty="0" smtClean="0"/>
              <a:t>They see it as a fun game. </a:t>
            </a:r>
          </a:p>
          <a:p>
            <a:r>
              <a:rPr lang="en-GB" dirty="0" smtClean="0"/>
              <a:t>Students are very engaged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outcome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 do identify issues.</a:t>
            </a:r>
          </a:p>
          <a:p>
            <a:endParaRPr lang="en-GB" dirty="0" smtClean="0"/>
          </a:p>
          <a:p>
            <a:r>
              <a:rPr lang="en-GB" dirty="0" smtClean="0"/>
              <a:t>Lecturer can relate issues to genuine networking or security issues – this provides a macroscopic view of what is going on at the scale of data packets .</a:t>
            </a:r>
          </a:p>
          <a:p>
            <a:endParaRPr lang="en-GB" dirty="0"/>
          </a:p>
          <a:p>
            <a:r>
              <a:rPr lang="en-GB" dirty="0"/>
              <a:t>Transferrable to; Networking, Client Server Architecture, Cyber </a:t>
            </a:r>
            <a:r>
              <a:rPr lang="en-GB" dirty="0" smtClean="0"/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outcome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785927"/>
            <a:ext cx="7197725" cy="3371266"/>
          </a:xfrm>
        </p:spPr>
        <p:txBody>
          <a:bodyPr/>
          <a:lstStyle/>
          <a:p>
            <a:r>
              <a:rPr lang="en-GB" dirty="0" smtClean="0"/>
              <a:t>Student gain appreciation of Cyber Security concepts:</a:t>
            </a:r>
          </a:p>
          <a:p>
            <a:pPr lvl="1"/>
            <a:r>
              <a:rPr lang="en-GB" b="1" dirty="0" smtClean="0">
                <a:solidFill>
                  <a:schemeClr val="bg2"/>
                </a:solidFill>
              </a:rPr>
              <a:t>C</a:t>
            </a:r>
            <a:r>
              <a:rPr lang="en-GB" dirty="0" smtClean="0"/>
              <a:t>onfidentiality</a:t>
            </a:r>
          </a:p>
          <a:p>
            <a:pPr lvl="1"/>
            <a:r>
              <a:rPr lang="en-GB" b="1" dirty="0" smtClean="0">
                <a:solidFill>
                  <a:schemeClr val="bg2"/>
                </a:solidFill>
              </a:rPr>
              <a:t>I</a:t>
            </a:r>
            <a:r>
              <a:rPr lang="en-GB" dirty="0" smtClean="0"/>
              <a:t>ntegrity</a:t>
            </a:r>
          </a:p>
          <a:p>
            <a:pPr lvl="1"/>
            <a:r>
              <a:rPr lang="en-GB" b="1" dirty="0" smtClean="0">
                <a:solidFill>
                  <a:schemeClr val="bg2"/>
                </a:solidFill>
              </a:rPr>
              <a:t>A</a:t>
            </a:r>
            <a:r>
              <a:rPr lang="en-GB" dirty="0" smtClean="0"/>
              <a:t>vailability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699560"/>
          </a:xfrm>
        </p:spPr>
        <p:txBody>
          <a:bodyPr/>
          <a:lstStyle/>
          <a:p>
            <a:r>
              <a:rPr lang="en-GB" dirty="0" smtClean="0"/>
              <a:t>Confidentiality – plain text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1028"/>
              </p:ext>
            </p:extLst>
          </p:nvPr>
        </p:nvGraphicFramePr>
        <p:xfrm>
          <a:off x="179512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V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3352"/>
              </p:ext>
            </p:extLst>
          </p:nvPr>
        </p:nvGraphicFramePr>
        <p:xfrm>
          <a:off x="4610703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11230"/>
              </p:ext>
            </p:extLst>
          </p:nvPr>
        </p:nvGraphicFramePr>
        <p:xfrm>
          <a:off x="185857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7404"/>
              </p:ext>
            </p:extLst>
          </p:nvPr>
        </p:nvGraphicFramePr>
        <p:xfrm>
          <a:off x="4742152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699560"/>
          </a:xfrm>
        </p:spPr>
        <p:txBody>
          <a:bodyPr/>
          <a:lstStyle/>
          <a:p>
            <a:r>
              <a:rPr lang="en-GB" dirty="0" smtClean="0"/>
              <a:t>Integrity – missing packets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1028"/>
              </p:ext>
            </p:extLst>
          </p:nvPr>
        </p:nvGraphicFramePr>
        <p:xfrm>
          <a:off x="179512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V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3352"/>
              </p:ext>
            </p:extLst>
          </p:nvPr>
        </p:nvGraphicFramePr>
        <p:xfrm>
          <a:off x="4610703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31019"/>
              </p:ext>
            </p:extLst>
          </p:nvPr>
        </p:nvGraphicFramePr>
        <p:xfrm>
          <a:off x="179512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699560"/>
          </a:xfrm>
        </p:spPr>
        <p:txBody>
          <a:bodyPr/>
          <a:lstStyle/>
          <a:p>
            <a:r>
              <a:rPr lang="en-GB" dirty="0" smtClean="0"/>
              <a:t>Integrity – packet sequencing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1028"/>
              </p:ext>
            </p:extLst>
          </p:nvPr>
        </p:nvGraphicFramePr>
        <p:xfrm>
          <a:off x="179512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V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79844"/>
              </p:ext>
            </p:extLst>
          </p:nvPr>
        </p:nvGraphicFramePr>
        <p:xfrm>
          <a:off x="197115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1950"/>
              </p:ext>
            </p:extLst>
          </p:nvPr>
        </p:nvGraphicFramePr>
        <p:xfrm>
          <a:off x="4710429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7404"/>
              </p:ext>
            </p:extLst>
          </p:nvPr>
        </p:nvGraphicFramePr>
        <p:xfrm>
          <a:off x="4742152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699560"/>
          </a:xfrm>
        </p:spPr>
        <p:txBody>
          <a:bodyPr/>
          <a:lstStyle/>
          <a:p>
            <a:r>
              <a:rPr lang="en-GB" dirty="0" smtClean="0"/>
              <a:t>Integrity – packet tampering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1028"/>
              </p:ext>
            </p:extLst>
          </p:nvPr>
        </p:nvGraphicFramePr>
        <p:xfrm>
          <a:off x="179512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V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3759"/>
              </p:ext>
            </p:extLst>
          </p:nvPr>
        </p:nvGraphicFramePr>
        <p:xfrm>
          <a:off x="4746941" y="1628800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87570"/>
              </p:ext>
            </p:extLst>
          </p:nvPr>
        </p:nvGraphicFramePr>
        <p:xfrm>
          <a:off x="179512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O</a:t>
                      </a: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19551"/>
              </p:ext>
            </p:extLst>
          </p:nvPr>
        </p:nvGraphicFramePr>
        <p:xfrm>
          <a:off x="4742152" y="4077072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1.115.1.4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echo.mouse.wmin.ac.uk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#####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Size of packet 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(in characters):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857161"/>
          </a:xfrm>
        </p:spPr>
        <p:txBody>
          <a:bodyPr/>
          <a:lstStyle/>
          <a:p>
            <a:r>
              <a:rPr lang="en-GB" dirty="0" smtClean="0"/>
              <a:t>Availability – DOS attacks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48181" y="2582460"/>
            <a:ext cx="1108109" cy="918548"/>
            <a:chOff x="5320145" y="2340354"/>
            <a:chExt cx="1342533" cy="1167001"/>
          </a:xfrm>
        </p:grpSpPr>
        <p:sp>
          <p:nvSpPr>
            <p:cNvPr id="15" name="Rounded Rectangle 14"/>
            <p:cNvSpPr/>
            <p:nvPr/>
          </p:nvSpPr>
          <p:spPr>
            <a:xfrm>
              <a:off x="5320145" y="2340354"/>
              <a:ext cx="1342533" cy="980519"/>
            </a:xfrm>
            <a:prstGeom prst="roundRect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73483" y="3166426"/>
              <a:ext cx="1015105" cy="34092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DNS</a:t>
              </a:r>
              <a:endParaRPr lang="en-GB" dirty="0"/>
            </a:p>
          </p:txBody>
        </p:sp>
        <p:pic>
          <p:nvPicPr>
            <p:cNvPr id="17" name="Picture 4" descr="Image result for dns icon black and 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3" y="2430998"/>
              <a:ext cx="644784" cy="64478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Elbow Connector 18"/>
          <p:cNvCxnSpPr>
            <a:stCxn id="18" idx="2"/>
            <a:endCxn id="24" idx="0"/>
          </p:cNvCxnSpPr>
          <p:nvPr/>
        </p:nvCxnSpPr>
        <p:spPr>
          <a:xfrm rot="16200000" flipH="1">
            <a:off x="4045155" y="1655427"/>
            <a:ext cx="897625" cy="501605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2" idx="2"/>
            <a:endCxn id="20" idx="0"/>
          </p:cNvCxnSpPr>
          <p:nvPr/>
        </p:nvCxnSpPr>
        <p:spPr>
          <a:xfrm rot="5400000">
            <a:off x="4130190" y="1636953"/>
            <a:ext cx="727557" cy="505300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93671" y="3501008"/>
            <a:ext cx="6321" cy="665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8" y="1937403"/>
            <a:ext cx="3600000" cy="17772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63" y="4527236"/>
            <a:ext cx="3600000" cy="1697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72" y="2022437"/>
            <a:ext cx="3600000" cy="17772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97" y="4612270"/>
            <a:ext cx="3600000" cy="16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143117"/>
            <a:ext cx="7197725" cy="3230100"/>
          </a:xfrm>
        </p:spPr>
        <p:txBody>
          <a:bodyPr/>
          <a:lstStyle/>
          <a:p>
            <a:r>
              <a:rPr lang="en-GB" dirty="0" smtClean="0"/>
              <a:t>Presenter and designer of this learning session:</a:t>
            </a:r>
          </a:p>
          <a:p>
            <a:pPr lvl="1"/>
            <a:r>
              <a:rPr lang="en-GB" dirty="0" smtClean="0"/>
              <a:t>N.Weingarten@westminster.ac.uk</a:t>
            </a:r>
          </a:p>
          <a:p>
            <a:endParaRPr lang="en-GB" dirty="0" smtClean="0"/>
          </a:p>
          <a:p>
            <a:r>
              <a:rPr lang="en-GB" dirty="0" smtClean="0"/>
              <a:t>The Cyber-security Research Group:</a:t>
            </a:r>
          </a:p>
          <a:p>
            <a:pPr lvl="1"/>
            <a:r>
              <a:rPr lang="en-GB" dirty="0" smtClean="0"/>
              <a:t>A.Michalas@westminster.ac.uk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90688" y="1474788"/>
            <a:ext cx="7197725" cy="22422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4800" dirty="0" smtClean="0"/>
              <a:t>Cyber-security:</a:t>
            </a:r>
            <a:br>
              <a:rPr lang="en-GB" sz="4800" dirty="0" smtClean="0"/>
            </a:br>
            <a:r>
              <a:rPr lang="en-GB" sz="4800" dirty="0" smtClean="0"/>
              <a:t>Internet simulation  tutorial</a:t>
            </a:r>
            <a:endParaRPr lang="en-US" sz="3200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717032"/>
            <a:ext cx="7197725" cy="2431341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GB" sz="3200" dirty="0" smtClean="0"/>
              <a:t>Noam </a:t>
            </a:r>
            <a:r>
              <a:rPr lang="en-GB" sz="3200" dirty="0" smtClean="0"/>
              <a:t>Weingarten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endParaRPr lang="en-GB" sz="1400" dirty="0" smtClean="0"/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n-GB" sz="1400" dirty="0" smtClean="0"/>
              <a:t>Fostering Teaching Excellence of Cyber Security in Computer Science, 2</a:t>
            </a:r>
            <a:r>
              <a:rPr lang="en-GB" sz="1400" baseline="30000" dirty="0" smtClean="0"/>
              <a:t>nd</a:t>
            </a:r>
            <a:r>
              <a:rPr lang="en-GB" sz="1400" dirty="0" smtClean="0"/>
              <a:t> meeting, 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n-GB" sz="1400" dirty="0" smtClean="0"/>
              <a:t>University of Southampton, 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n-GB" sz="1400" dirty="0" smtClean="0"/>
              <a:t>14 June 2017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students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143116"/>
            <a:ext cx="7197725" cy="3518131"/>
          </a:xfrm>
        </p:spPr>
        <p:txBody>
          <a:bodyPr/>
          <a:lstStyle/>
          <a:p>
            <a:r>
              <a:rPr lang="en-GB" dirty="0" smtClean="0"/>
              <a:t>Level 6, Cyber Security Short-Course</a:t>
            </a:r>
          </a:p>
          <a:p>
            <a:r>
              <a:rPr lang="en-GB" dirty="0" smtClean="0"/>
              <a:t>Level 5, BSc Computer Science: Client Server Architecture</a:t>
            </a:r>
          </a:p>
          <a:p>
            <a:r>
              <a:rPr lang="en-GB" dirty="0" smtClean="0"/>
              <a:t>Level 4, BSc Computer Science: Computer Systems Fundamentals</a:t>
            </a:r>
          </a:p>
          <a:p>
            <a:r>
              <a:rPr lang="en-GB" dirty="0" smtClean="0"/>
              <a:t>Students from variety of employments</a:t>
            </a:r>
          </a:p>
          <a:p>
            <a:r>
              <a:rPr lang="en-GB" dirty="0" smtClean="0"/>
              <a:t>Students from variety of countries</a:t>
            </a:r>
          </a:p>
          <a:p>
            <a:r>
              <a:rPr lang="en-GB" dirty="0" smtClean="0"/>
              <a:t>Students from variety of ages and experiences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143116"/>
            <a:ext cx="7197725" cy="3878171"/>
          </a:xfrm>
        </p:spPr>
        <p:txBody>
          <a:bodyPr/>
          <a:lstStyle/>
          <a:p>
            <a:r>
              <a:rPr lang="en-GB" dirty="0" smtClean="0"/>
              <a:t>Give students a deep-level appreciation of internets.</a:t>
            </a:r>
          </a:p>
          <a:p>
            <a:r>
              <a:rPr lang="en-GB" dirty="0" smtClean="0"/>
              <a:t>Enable students to demonstrate and experience Cyber  Security vulnerabilities and attacks, while in a safe environment.</a:t>
            </a:r>
          </a:p>
          <a:p>
            <a:r>
              <a:rPr lang="en-GB" dirty="0" smtClean="0"/>
              <a:t>Engage students in learning activities</a:t>
            </a:r>
          </a:p>
          <a:p>
            <a:r>
              <a:rPr lang="en-GB" dirty="0" smtClean="0"/>
              <a:t>Stop students from being passive receivers of lecturer’s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628800"/>
            <a:ext cx="7197725" cy="4464496"/>
          </a:xfrm>
        </p:spPr>
        <p:txBody>
          <a:bodyPr/>
          <a:lstStyle/>
          <a:p>
            <a:r>
              <a:rPr lang="en-GB" dirty="0" smtClean="0"/>
              <a:t>Students split into networks.</a:t>
            </a:r>
          </a:p>
          <a:p>
            <a:r>
              <a:rPr lang="en-GB" dirty="0" smtClean="0"/>
              <a:t>Students allocated roles; Clients, Servers, Switch &amp; Routers.</a:t>
            </a:r>
          </a:p>
          <a:p>
            <a:r>
              <a:rPr lang="en-GB" dirty="0" smtClean="0"/>
              <a:t>Clients send requests to Servers by completing </a:t>
            </a:r>
            <a:r>
              <a:rPr lang="en-GB" i="1" dirty="0" smtClean="0"/>
              <a:t>packet templates</a:t>
            </a:r>
            <a:r>
              <a:rPr lang="en-GB" dirty="0" smtClean="0"/>
              <a:t>, with headers. </a:t>
            </a:r>
          </a:p>
          <a:p>
            <a:r>
              <a:rPr lang="en-GB" dirty="0" smtClean="0"/>
              <a:t>Switch (&amp; Routers) directing packets accordingly.</a:t>
            </a:r>
          </a:p>
          <a:p>
            <a:r>
              <a:rPr lang="en-GB" dirty="0" smtClean="0"/>
              <a:t>Servers processing requests and responding by completing </a:t>
            </a:r>
            <a:r>
              <a:rPr lang="en-GB" i="1" dirty="0" smtClean="0"/>
              <a:t>packet templates.</a:t>
            </a:r>
            <a:endParaRPr lang="en-GB" dirty="0" smtClean="0"/>
          </a:p>
          <a:p>
            <a:r>
              <a:rPr lang="en-GB" dirty="0" smtClean="0"/>
              <a:t>Lecturer only interferes to; be the DNS, diagnose networking issues, simulate issues or attacks.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Network - Reality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599871" cy="1872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2" y="4509120"/>
            <a:ext cx="3600000" cy="1697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93" y="1849593"/>
            <a:ext cx="3599871" cy="187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43" y="4513889"/>
            <a:ext cx="3600000" cy="169705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948181" y="2559520"/>
            <a:ext cx="1108109" cy="918548"/>
            <a:chOff x="5320145" y="2340354"/>
            <a:chExt cx="1342533" cy="1167001"/>
          </a:xfrm>
          <a:solidFill>
            <a:schemeClr val="tx1"/>
          </a:solidFill>
        </p:grpSpPr>
        <p:sp>
          <p:nvSpPr>
            <p:cNvPr id="15" name="Rounded Rectangle 14"/>
            <p:cNvSpPr/>
            <p:nvPr/>
          </p:nvSpPr>
          <p:spPr>
            <a:xfrm>
              <a:off x="5320145" y="2340354"/>
              <a:ext cx="1342533" cy="980519"/>
            </a:xfrm>
            <a:prstGeom prst="roundRect">
              <a:avLst/>
            </a:pr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73483" y="3166426"/>
              <a:ext cx="1015105" cy="340929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DNS</a:t>
              </a:r>
              <a:endParaRPr lang="en-GB" dirty="0"/>
            </a:p>
          </p:txBody>
        </p:sp>
        <p:pic>
          <p:nvPicPr>
            <p:cNvPr id="17" name="Picture 4" descr="Image result for dns icon black and 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3" y="2430998"/>
              <a:ext cx="644784" cy="644784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  <a:extLst/>
          </p:spPr>
        </p:pic>
      </p:grpSp>
      <p:cxnSp>
        <p:nvCxnSpPr>
          <p:cNvPr id="19" name="Elbow Connector 18"/>
          <p:cNvCxnSpPr>
            <a:stCxn id="7" idx="2"/>
            <a:endCxn id="13" idx="0"/>
          </p:cNvCxnSpPr>
          <p:nvPr/>
        </p:nvCxnSpPr>
        <p:spPr>
          <a:xfrm rot="16200000" flipH="1">
            <a:off x="4059567" y="1636912"/>
            <a:ext cx="796857" cy="4957095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0" idx="0"/>
          </p:cNvCxnSpPr>
          <p:nvPr/>
        </p:nvCxnSpPr>
        <p:spPr>
          <a:xfrm rot="5400000">
            <a:off x="4064337" y="1624927"/>
            <a:ext cx="787319" cy="498106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502716" y="3478068"/>
            <a:ext cx="6321" cy="665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Network - Reality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599871" cy="1872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2" y="4509120"/>
            <a:ext cx="3600000" cy="1697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93" y="1849593"/>
            <a:ext cx="3599871" cy="187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43" y="4513889"/>
            <a:ext cx="3600000" cy="169705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948181" y="2559520"/>
            <a:ext cx="1108109" cy="918548"/>
            <a:chOff x="5320145" y="2340354"/>
            <a:chExt cx="1342533" cy="1167001"/>
          </a:xfrm>
          <a:solidFill>
            <a:schemeClr val="tx1"/>
          </a:solidFill>
        </p:grpSpPr>
        <p:sp>
          <p:nvSpPr>
            <p:cNvPr id="15" name="Rounded Rectangle 14"/>
            <p:cNvSpPr/>
            <p:nvPr/>
          </p:nvSpPr>
          <p:spPr>
            <a:xfrm>
              <a:off x="5320145" y="2340354"/>
              <a:ext cx="1342533" cy="980519"/>
            </a:xfrm>
            <a:prstGeom prst="roundRect">
              <a:avLst/>
            </a:pr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73483" y="3166426"/>
              <a:ext cx="1015105" cy="340929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DNS</a:t>
              </a:r>
              <a:endParaRPr lang="en-GB" dirty="0"/>
            </a:p>
          </p:txBody>
        </p:sp>
        <p:pic>
          <p:nvPicPr>
            <p:cNvPr id="17" name="Picture 4" descr="Image result for dns icon black and 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3" y="2430998"/>
              <a:ext cx="644784" cy="644784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  <a:extLst/>
          </p:spPr>
        </p:pic>
      </p:grpSp>
      <p:cxnSp>
        <p:nvCxnSpPr>
          <p:cNvPr id="19" name="Elbow Connector 18"/>
          <p:cNvCxnSpPr>
            <a:stCxn id="7" idx="2"/>
            <a:endCxn id="13" idx="0"/>
          </p:cNvCxnSpPr>
          <p:nvPr/>
        </p:nvCxnSpPr>
        <p:spPr>
          <a:xfrm rot="16200000" flipH="1">
            <a:off x="4059567" y="1636912"/>
            <a:ext cx="796857" cy="4957095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0" idx="0"/>
          </p:cNvCxnSpPr>
          <p:nvPr/>
        </p:nvCxnSpPr>
        <p:spPr>
          <a:xfrm rot="5400000">
            <a:off x="4064337" y="1624927"/>
            <a:ext cx="787319" cy="498106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502716" y="3478068"/>
            <a:ext cx="6321" cy="665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857232"/>
            <a:ext cx="7197725" cy="857161"/>
          </a:xfrm>
        </p:spPr>
        <p:txBody>
          <a:bodyPr/>
          <a:lstStyle/>
          <a:p>
            <a:r>
              <a:rPr lang="en-GB" dirty="0" smtClean="0"/>
              <a:t>Complete Network - Tutorial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48181" y="2582460"/>
            <a:ext cx="1108109" cy="918548"/>
            <a:chOff x="5320145" y="2340354"/>
            <a:chExt cx="1342533" cy="1167001"/>
          </a:xfrm>
        </p:grpSpPr>
        <p:sp>
          <p:nvSpPr>
            <p:cNvPr id="15" name="Rounded Rectangle 14"/>
            <p:cNvSpPr/>
            <p:nvPr/>
          </p:nvSpPr>
          <p:spPr>
            <a:xfrm>
              <a:off x="5320145" y="2340354"/>
              <a:ext cx="1342533" cy="980519"/>
            </a:xfrm>
            <a:prstGeom prst="roundRect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73483" y="3166426"/>
              <a:ext cx="1015105" cy="34092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DNS</a:t>
              </a:r>
              <a:endParaRPr lang="en-GB" dirty="0"/>
            </a:p>
          </p:txBody>
        </p:sp>
        <p:pic>
          <p:nvPicPr>
            <p:cNvPr id="17" name="Picture 4" descr="Image result for dns icon black and 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3" y="2430998"/>
              <a:ext cx="644784" cy="64478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Elbow Connector 18"/>
          <p:cNvCxnSpPr>
            <a:stCxn id="18" idx="2"/>
            <a:endCxn id="24" idx="0"/>
          </p:cNvCxnSpPr>
          <p:nvPr/>
        </p:nvCxnSpPr>
        <p:spPr>
          <a:xfrm rot="16200000" flipH="1">
            <a:off x="4045155" y="1655427"/>
            <a:ext cx="897625" cy="501605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2" idx="2"/>
            <a:endCxn id="20" idx="0"/>
          </p:cNvCxnSpPr>
          <p:nvPr/>
        </p:nvCxnSpPr>
        <p:spPr>
          <a:xfrm rot="5400000">
            <a:off x="4130190" y="1636953"/>
            <a:ext cx="727557" cy="505300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93671" y="3501008"/>
            <a:ext cx="6321" cy="665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8" y="1937403"/>
            <a:ext cx="3600000" cy="17772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63" y="4527236"/>
            <a:ext cx="3600000" cy="1697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72" y="2022437"/>
            <a:ext cx="3600000" cy="17772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97" y="4612270"/>
            <a:ext cx="3600000" cy="16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Packets of data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68793" y="2767846"/>
          <a:ext cx="4294344" cy="17902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5348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360"/>
                <a:gridCol w="213836"/>
                <a:gridCol w="213836"/>
                <a:gridCol w="213836"/>
              </a:tblGrid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IP: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Hostname of Destination *: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Destination IP **: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Stamp: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(hh:mm)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Sequence number: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Contents of Packet: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557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Size of packet 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(in characters):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GB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grey">
  <a:themeElements>
    <a:clrScheme name="Bluegrey 1">
      <a:dk1>
        <a:srgbClr val="8C6CD0"/>
      </a:dk1>
      <a:lt1>
        <a:srgbClr val="FFFFFF"/>
      </a:lt1>
      <a:dk2>
        <a:srgbClr val="7D9AAA"/>
      </a:dk2>
      <a:lt2>
        <a:srgbClr val="000000"/>
      </a:lt2>
      <a:accent1>
        <a:srgbClr val="4B92DB"/>
      </a:accent1>
      <a:accent2>
        <a:srgbClr val="F7403A"/>
      </a:accent2>
      <a:accent3>
        <a:srgbClr val="BFCAD2"/>
      </a:accent3>
      <a:accent4>
        <a:srgbClr val="DADADA"/>
      </a:accent4>
      <a:accent5>
        <a:srgbClr val="B1C7EA"/>
      </a:accent5>
      <a:accent6>
        <a:srgbClr val="E03934"/>
      </a:accent6>
      <a:hlink>
        <a:srgbClr val="009999"/>
      </a:hlink>
      <a:folHlink>
        <a:srgbClr val="99CC00"/>
      </a:folHlink>
    </a:clrScheme>
    <a:fontScheme name="Bluegr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grey 1">
        <a:dk1>
          <a:srgbClr val="8C6CD0"/>
        </a:dk1>
        <a:lt1>
          <a:srgbClr val="FFFFFF"/>
        </a:lt1>
        <a:dk2>
          <a:srgbClr val="7D9AAA"/>
        </a:dk2>
        <a:lt2>
          <a:srgbClr val="000000"/>
        </a:lt2>
        <a:accent1>
          <a:srgbClr val="4B92DB"/>
        </a:accent1>
        <a:accent2>
          <a:srgbClr val="F7403A"/>
        </a:accent2>
        <a:accent3>
          <a:srgbClr val="BFCAD2"/>
        </a:accent3>
        <a:accent4>
          <a:srgbClr val="DADADA"/>
        </a:accent4>
        <a:accent5>
          <a:srgbClr val="B1C7EA"/>
        </a:accent5>
        <a:accent6>
          <a:srgbClr val="E03934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ey 2">
        <a:dk1>
          <a:srgbClr val="7D9AAA"/>
        </a:dk1>
        <a:lt1>
          <a:srgbClr val="FFFFFF"/>
        </a:lt1>
        <a:dk2>
          <a:srgbClr val="6A1A41"/>
        </a:dk2>
        <a:lt2>
          <a:srgbClr val="8C6CD0"/>
        </a:lt2>
        <a:accent1>
          <a:srgbClr val="F7403A"/>
        </a:accent1>
        <a:accent2>
          <a:srgbClr val="34B233"/>
        </a:accent2>
        <a:accent3>
          <a:srgbClr val="FFFFFF"/>
        </a:accent3>
        <a:accent4>
          <a:srgbClr val="6A8391"/>
        </a:accent4>
        <a:accent5>
          <a:srgbClr val="FAAFAE"/>
        </a:accent5>
        <a:accent6>
          <a:srgbClr val="2EA12D"/>
        </a:accent6>
        <a:hlink>
          <a:srgbClr val="D10074"/>
        </a:hlink>
        <a:folHlink>
          <a:srgbClr val="E4D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duated">
  <a:themeElements>
    <a:clrScheme name="Graduated 1">
      <a:dk1>
        <a:srgbClr val="8C6CD0"/>
      </a:dk1>
      <a:lt1>
        <a:srgbClr val="FFFFFF"/>
      </a:lt1>
      <a:dk2>
        <a:srgbClr val="7D9AAA"/>
      </a:dk2>
      <a:lt2>
        <a:srgbClr val="000000"/>
      </a:lt2>
      <a:accent1>
        <a:srgbClr val="4B92DB"/>
      </a:accent1>
      <a:accent2>
        <a:srgbClr val="F7403A"/>
      </a:accent2>
      <a:accent3>
        <a:srgbClr val="BFCAD2"/>
      </a:accent3>
      <a:accent4>
        <a:srgbClr val="DADADA"/>
      </a:accent4>
      <a:accent5>
        <a:srgbClr val="B1C7EA"/>
      </a:accent5>
      <a:accent6>
        <a:srgbClr val="E03934"/>
      </a:accent6>
      <a:hlink>
        <a:srgbClr val="009999"/>
      </a:hlink>
      <a:folHlink>
        <a:srgbClr val="99CC00"/>
      </a:folHlink>
    </a:clrScheme>
    <a:fontScheme name="Gradu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aduated 1">
        <a:dk1>
          <a:srgbClr val="8C6CD0"/>
        </a:dk1>
        <a:lt1>
          <a:srgbClr val="FFFFFF"/>
        </a:lt1>
        <a:dk2>
          <a:srgbClr val="7D9AAA"/>
        </a:dk2>
        <a:lt2>
          <a:srgbClr val="000000"/>
        </a:lt2>
        <a:accent1>
          <a:srgbClr val="4B92DB"/>
        </a:accent1>
        <a:accent2>
          <a:srgbClr val="F7403A"/>
        </a:accent2>
        <a:accent3>
          <a:srgbClr val="BFCAD2"/>
        </a:accent3>
        <a:accent4>
          <a:srgbClr val="DADADA"/>
        </a:accent4>
        <a:accent5>
          <a:srgbClr val="B1C7EA"/>
        </a:accent5>
        <a:accent6>
          <a:srgbClr val="E03934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duated 2">
        <a:dk1>
          <a:srgbClr val="7D9AAA"/>
        </a:dk1>
        <a:lt1>
          <a:srgbClr val="FFFFFF"/>
        </a:lt1>
        <a:dk2>
          <a:srgbClr val="6A1A41"/>
        </a:dk2>
        <a:lt2>
          <a:srgbClr val="8C6CD0"/>
        </a:lt2>
        <a:accent1>
          <a:srgbClr val="F7403A"/>
        </a:accent1>
        <a:accent2>
          <a:srgbClr val="34B233"/>
        </a:accent2>
        <a:accent3>
          <a:srgbClr val="FFFFFF"/>
        </a:accent3>
        <a:accent4>
          <a:srgbClr val="6A8391"/>
        </a:accent4>
        <a:accent5>
          <a:srgbClr val="FAAFAE"/>
        </a:accent5>
        <a:accent6>
          <a:srgbClr val="2EA12D"/>
        </a:accent6>
        <a:hlink>
          <a:srgbClr val="D10074"/>
        </a:hlink>
        <a:folHlink>
          <a:srgbClr val="E4D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 2">
      <a:dk1>
        <a:srgbClr val="7D9AAA"/>
      </a:dk1>
      <a:lt1>
        <a:srgbClr val="FFFFFF"/>
      </a:lt1>
      <a:dk2>
        <a:srgbClr val="6A1A41"/>
      </a:dk2>
      <a:lt2>
        <a:srgbClr val="8C6CD0"/>
      </a:lt2>
      <a:accent1>
        <a:srgbClr val="F7403A"/>
      </a:accent1>
      <a:accent2>
        <a:srgbClr val="34B233"/>
      </a:accent2>
      <a:accent3>
        <a:srgbClr val="FFFFFF"/>
      </a:accent3>
      <a:accent4>
        <a:srgbClr val="6A8391"/>
      </a:accent4>
      <a:accent5>
        <a:srgbClr val="FAAFAE"/>
      </a:accent5>
      <a:accent6>
        <a:srgbClr val="2EA12D"/>
      </a:accent6>
      <a:hlink>
        <a:srgbClr val="D10074"/>
      </a:hlink>
      <a:folHlink>
        <a:srgbClr val="E4D7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White 1">
        <a:dk1>
          <a:srgbClr val="8C6CD0"/>
        </a:dk1>
        <a:lt1>
          <a:srgbClr val="FFFFFF"/>
        </a:lt1>
        <a:dk2>
          <a:srgbClr val="7D9AAA"/>
        </a:dk2>
        <a:lt2>
          <a:srgbClr val="000000"/>
        </a:lt2>
        <a:accent1>
          <a:srgbClr val="4B92DB"/>
        </a:accent1>
        <a:accent2>
          <a:srgbClr val="F7403A"/>
        </a:accent2>
        <a:accent3>
          <a:srgbClr val="BFCAD2"/>
        </a:accent3>
        <a:accent4>
          <a:srgbClr val="DADADA"/>
        </a:accent4>
        <a:accent5>
          <a:srgbClr val="B1C7EA"/>
        </a:accent5>
        <a:accent6>
          <a:srgbClr val="E03934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2">
        <a:dk1>
          <a:srgbClr val="7D9AAA"/>
        </a:dk1>
        <a:lt1>
          <a:srgbClr val="FFFFFF"/>
        </a:lt1>
        <a:dk2>
          <a:srgbClr val="6A1A41"/>
        </a:dk2>
        <a:lt2>
          <a:srgbClr val="8C6CD0"/>
        </a:lt2>
        <a:accent1>
          <a:srgbClr val="F7403A"/>
        </a:accent1>
        <a:accent2>
          <a:srgbClr val="34B233"/>
        </a:accent2>
        <a:accent3>
          <a:srgbClr val="FFFFFF"/>
        </a:accent3>
        <a:accent4>
          <a:srgbClr val="6A8391"/>
        </a:accent4>
        <a:accent5>
          <a:srgbClr val="FAAFAE"/>
        </a:accent5>
        <a:accent6>
          <a:srgbClr val="2EA12D"/>
        </a:accent6>
        <a:hlink>
          <a:srgbClr val="D10074"/>
        </a:hlink>
        <a:folHlink>
          <a:srgbClr val="E4D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14506</TotalTime>
  <Words>1048</Words>
  <Application>Microsoft Office PowerPoint</Application>
  <PresentationFormat>On-screen Show (4:3)</PresentationFormat>
  <Paragraphs>526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Comic Sans MS</vt:lpstr>
      <vt:lpstr>Times New Roman</vt:lpstr>
      <vt:lpstr>Bluegrey</vt:lpstr>
      <vt:lpstr>Graduated</vt:lpstr>
      <vt:lpstr>White</vt:lpstr>
      <vt:lpstr>PowerPoint Presentation</vt:lpstr>
      <vt:lpstr>Cyber-security: Internet simulation  tutorial</vt:lpstr>
      <vt:lpstr>The students</vt:lpstr>
      <vt:lpstr>The aim</vt:lpstr>
      <vt:lpstr>The event</vt:lpstr>
      <vt:lpstr>Complete Network - Reality</vt:lpstr>
      <vt:lpstr>Complete Network - Reality</vt:lpstr>
      <vt:lpstr>Complete Network - Tutorial</vt:lpstr>
      <vt:lpstr>Packets of data</vt:lpstr>
      <vt:lpstr>DNS Table:</vt:lpstr>
      <vt:lpstr>The outcome (1)</vt:lpstr>
      <vt:lpstr>The outcome (2)</vt:lpstr>
      <vt:lpstr>The outcome (3)</vt:lpstr>
      <vt:lpstr>Confidentiality – plain text</vt:lpstr>
      <vt:lpstr>Integrity – missing packets</vt:lpstr>
      <vt:lpstr>Integrity – packet sequencing</vt:lpstr>
      <vt:lpstr>Integrity – packet tampering</vt:lpstr>
      <vt:lpstr>Availability – DOS attacks</vt:lpstr>
      <vt:lpstr>Contacts:</vt:lpstr>
      <vt:lpstr>THANK YOU</vt:lpstr>
    </vt:vector>
  </TitlesOfParts>
  <Company>the KnightsWood Consultancy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Dimitris Parapadakis</dc:creator>
  <cp:lastModifiedBy>Noam Weingarten</cp:lastModifiedBy>
  <cp:revision>1295</cp:revision>
  <cp:lastPrinted>2017-06-13T12:01:58Z</cp:lastPrinted>
  <dcterms:created xsi:type="dcterms:W3CDTF">2010-05-13T08:52:57Z</dcterms:created>
  <dcterms:modified xsi:type="dcterms:W3CDTF">2017-06-15T10:02:19Z</dcterms:modified>
</cp:coreProperties>
</file>