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 sz="1200" u="none" cap="none" strike="noStrike">
                <a:solidFill>
                  <a:schemeClr val="dk1"/>
                </a:solidFill>
                <a:latin typeface="Calibri"/>
                <a:ea typeface="Calibri"/>
                <a:cs typeface="Calibri"/>
                <a:sym typeface="Calibri"/>
              </a:rPr>
              <a:t>This is the background that took us into the next phase of workshops with the CPHC- where we worked with the support of the Cabinet Office and the Department for Business Innovation and Skills to invite as many stakeholders as could come to help us understand   : what security concepts should be important to computing science graduates. I think of this as being a bit of a watershed moment. Everyone in the room including over 40 universities; four accreditation bodies had been looking at this. This helped to align the effort. </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 sz="1200" u="none" cap="none" strike="noStrike">
                <a:solidFill>
                  <a:schemeClr val="dk1"/>
                </a:solidFill>
                <a:latin typeface="Calibri"/>
                <a:ea typeface="Calibri"/>
                <a:cs typeface="Calibri"/>
                <a:sym typeface="Calibri"/>
              </a:rPr>
              <a:t>The outcome was a set of documented guidelines that we believed we would have to campaign hard to secure recognition for, but because we had invited them all into the tent the recognition had become a part of the process. </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2"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74" name="Shape 1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1" name="Shape 1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8" name="Shape 1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a:noFill/>
          </a:ln>
        </p:spPr>
      </p:sp>
      <p:sp>
        <p:nvSpPr>
          <p:cNvPr id="233" name="Shape 233"/>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234" name="Shape 234"/>
          <p:cNvSpPr txBox="1"/>
          <p:nvPr>
            <p:ph idx="12" type="sldNum"/>
          </p:nvPr>
        </p:nvSpPr>
        <p:spPr>
          <a:xfrm>
            <a:off x="3884612"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a:noFill/>
          </a:ln>
        </p:spPr>
      </p:sp>
      <p:sp>
        <p:nvSpPr>
          <p:cNvPr id="240" name="Shape 240"/>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241" name="Shape 241"/>
          <p:cNvSpPr txBox="1"/>
          <p:nvPr>
            <p:ph idx="12" type="sldNum"/>
          </p:nvPr>
        </p:nvSpPr>
        <p:spPr>
          <a:xfrm>
            <a:off x="3884612"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48" name="Shape 2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4" name="Shape 13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 sz="1200" u="none" cap="none" strike="noStrike">
                <a:solidFill>
                  <a:schemeClr val="dk1"/>
                </a:solidFill>
                <a:latin typeface="Calibri"/>
                <a:ea typeface="Calibri"/>
                <a:cs typeface="Calibri"/>
                <a:sym typeface="Calibri"/>
              </a:rPr>
              <a:t>This was a real eye opener for us in the profession and my advisory council careers group. We really thought  that all we had to do was tell people what we know and they would just embrace it. By the end of the day, everyone on the room agreed that security was important. But how much security was relevant within particular courses or subject areas had not yet been considered. We realised that there was so much work ahead of us.</a:t>
            </a:r>
          </a:p>
        </p:txBody>
      </p:sp>
      <p:sp>
        <p:nvSpPr>
          <p:cNvPr id="135" name="Shape 135"/>
          <p:cNvSpPr txBox="1"/>
          <p:nvPr>
            <p:ph idx="12" type="sldNum"/>
          </p:nvPr>
        </p:nvSpPr>
        <p:spPr>
          <a:xfrm>
            <a:off x="3884612"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50" name="Shape 50"/>
        <p:cNvGrpSpPr/>
        <p:nvPr/>
      </p:nvGrpSpPr>
      <p:grpSpPr>
        <a:xfrm>
          <a:off x="0" y="0"/>
          <a:ext cx="0" cy="0"/>
          <a:chOff x="0" y="0"/>
          <a:chExt cx="0" cy="0"/>
        </a:xfrm>
      </p:grpSpPr>
      <p:pic>
        <p:nvPicPr>
          <p:cNvPr descr="(ISC)2-PPT-Content-slide.jpg" id="51" name="Shape 5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2" name="Shape 52"/>
          <p:cNvSpPr txBox="1"/>
          <p:nvPr>
            <p:ph type="title"/>
          </p:nvPr>
        </p:nvSpPr>
        <p:spPr>
          <a:xfrm>
            <a:off x="722312" y="3305175"/>
            <a:ext cx="7772400" cy="1021500"/>
          </a:xfrm>
          <a:prstGeom prst="rect">
            <a:avLst/>
          </a:prstGeom>
          <a:noFill/>
          <a:ln>
            <a:noFill/>
          </a:ln>
        </p:spPr>
        <p:txBody>
          <a:bodyPr anchorCtr="0" anchor="t" bIns="91425" lIns="91425" rIns="91425" wrap="square" tIns="91425"/>
          <a:lstStyle>
            <a:lvl1pPr indent="0" lvl="0" marL="0" marR="0" rtl="0" algn="l">
              <a:spcBef>
                <a:spcPts val="0"/>
              </a:spcBef>
              <a:buClr>
                <a:schemeClr val="dk2"/>
              </a:buClr>
              <a:buFont typeface="Source Sans Pro"/>
              <a:buNone/>
              <a:defRPr b="1" i="0" sz="4000" u="none" cap="none" strike="noStrike">
                <a:solidFill>
                  <a:schemeClr val="dk2"/>
                </a:solidFill>
                <a:latin typeface="Source Sans Pro"/>
                <a:ea typeface="Source Sans Pro"/>
                <a:cs typeface="Source Sans Pro"/>
                <a:sym typeface="Source Sans Pr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3" name="Shape 53"/>
          <p:cNvSpPr txBox="1"/>
          <p:nvPr>
            <p:ph idx="1" type="body"/>
          </p:nvPr>
        </p:nvSpPr>
        <p:spPr>
          <a:xfrm>
            <a:off x="722312" y="2180034"/>
            <a:ext cx="7772400" cy="1125300"/>
          </a:xfrm>
          <a:prstGeom prst="rect">
            <a:avLst/>
          </a:prstGeom>
          <a:noFill/>
          <a:ln>
            <a:noFill/>
          </a:ln>
        </p:spPr>
        <p:txBody>
          <a:bodyPr anchorCtr="0" anchor="b" bIns="91425" lIns="91425" rIns="91425" wrap="square" tIns="91425"/>
          <a:lstStyle>
            <a:lvl1pPr indent="0" lvl="0" marL="0" marR="0" rtl="0" algn="l">
              <a:spcBef>
                <a:spcPts val="400"/>
              </a:spcBef>
              <a:buClr>
                <a:srgbClr val="851619"/>
              </a:buClr>
              <a:buFont typeface="Arial"/>
              <a:buNone/>
              <a:defRPr b="1" i="0" sz="2000" u="none" cap="none" strike="noStrike">
                <a:solidFill>
                  <a:srgbClr val="888888"/>
                </a:solidFill>
                <a:latin typeface="Source Sans Pro"/>
                <a:ea typeface="Source Sans Pro"/>
                <a:cs typeface="Source Sans Pro"/>
                <a:sym typeface="Source Sans Pro"/>
              </a:defRPr>
            </a:lvl1pPr>
            <a:lvl2pPr indent="0" lvl="1" marL="457200" marR="0" rtl="0" algn="l">
              <a:spcBef>
                <a:spcPts val="360"/>
              </a:spcBef>
              <a:buClr>
                <a:srgbClr val="851619"/>
              </a:buClr>
              <a:buFont typeface="Arial"/>
              <a:buNone/>
              <a:defRPr b="0" i="0" sz="1800" u="none" cap="none" strike="noStrike">
                <a:solidFill>
                  <a:srgbClr val="888888"/>
                </a:solidFill>
                <a:latin typeface="Source Sans Pro"/>
                <a:ea typeface="Source Sans Pro"/>
                <a:cs typeface="Source Sans Pro"/>
                <a:sym typeface="Source Sans Pro"/>
              </a:defRPr>
            </a:lvl2pPr>
            <a:lvl3pPr indent="0" lvl="2" marL="914400" marR="0" rtl="0" algn="l">
              <a:spcBef>
                <a:spcPts val="320"/>
              </a:spcBef>
              <a:buClr>
                <a:srgbClr val="851619"/>
              </a:buClr>
              <a:buFont typeface="Arial"/>
              <a:buNone/>
              <a:defRPr b="0" i="0" sz="1600" u="none" cap="none" strike="noStrike">
                <a:solidFill>
                  <a:srgbClr val="888888"/>
                </a:solidFill>
                <a:latin typeface="Source Sans Pro"/>
                <a:ea typeface="Source Sans Pro"/>
                <a:cs typeface="Source Sans Pro"/>
                <a:sym typeface="Source Sans Pro"/>
              </a:defRPr>
            </a:lvl3pPr>
            <a:lvl4pPr indent="0" lvl="3" marL="1371600" marR="0" rtl="0" algn="l">
              <a:spcBef>
                <a:spcPts val="280"/>
              </a:spcBef>
              <a:buClr>
                <a:srgbClr val="851619"/>
              </a:buClr>
              <a:buFont typeface="Arial"/>
              <a:buNone/>
              <a:defRPr b="0" i="0" sz="1400" u="none" cap="none" strike="noStrike">
                <a:solidFill>
                  <a:srgbClr val="888888"/>
                </a:solidFill>
                <a:latin typeface="Source Sans Pro"/>
                <a:ea typeface="Source Sans Pro"/>
                <a:cs typeface="Source Sans Pro"/>
                <a:sym typeface="Source Sans Pro"/>
              </a:defRPr>
            </a:lvl4pPr>
            <a:lvl5pPr indent="0" lvl="4" marL="1828800" marR="0" rtl="0" algn="l">
              <a:spcBef>
                <a:spcPts val="280"/>
              </a:spcBef>
              <a:buClr>
                <a:srgbClr val="851619"/>
              </a:buClr>
              <a:buFont typeface="Arial"/>
              <a:buNone/>
              <a:defRPr b="0" i="0" sz="1400" u="none" cap="none" strike="noStrike">
                <a:solidFill>
                  <a:srgbClr val="888888"/>
                </a:solidFill>
                <a:latin typeface="Source Sans Pro"/>
                <a:ea typeface="Source Sans Pro"/>
                <a:cs typeface="Source Sans Pro"/>
                <a:sym typeface="Source Sans Pro"/>
              </a:defRPr>
            </a:lvl5pPr>
            <a:lvl6pPr indent="0" lvl="5" marL="2286000" marR="0" rtl="0" algn="l">
              <a:spcBef>
                <a:spcPts val="280"/>
              </a:spcBef>
              <a:buClr>
                <a:srgbClr val="888888"/>
              </a:buClr>
              <a:buFont typeface="Arial"/>
              <a:buNone/>
              <a:defRPr b="0" i="0" sz="1400" u="none" cap="none" strike="noStrike">
                <a:solidFill>
                  <a:srgbClr val="888888"/>
                </a:solidFill>
                <a:latin typeface="Source Sans Pro"/>
                <a:ea typeface="Source Sans Pro"/>
                <a:cs typeface="Source Sans Pro"/>
                <a:sym typeface="Source Sans Pro"/>
              </a:defRPr>
            </a:lvl6pPr>
            <a:lvl7pPr indent="0" lvl="6" marL="2743200" marR="0" rtl="0" algn="l">
              <a:spcBef>
                <a:spcPts val="280"/>
              </a:spcBef>
              <a:buClr>
                <a:srgbClr val="888888"/>
              </a:buClr>
              <a:buFont typeface="Arial"/>
              <a:buNone/>
              <a:defRPr b="0" i="0" sz="1400" u="none" cap="none" strike="noStrike">
                <a:solidFill>
                  <a:srgbClr val="888888"/>
                </a:solidFill>
                <a:latin typeface="Source Sans Pro"/>
                <a:ea typeface="Source Sans Pro"/>
                <a:cs typeface="Source Sans Pro"/>
                <a:sym typeface="Source Sans Pro"/>
              </a:defRPr>
            </a:lvl7pPr>
            <a:lvl8pPr indent="0" lvl="7" marL="3200400" marR="0" rtl="0" algn="l">
              <a:spcBef>
                <a:spcPts val="280"/>
              </a:spcBef>
              <a:buClr>
                <a:srgbClr val="888888"/>
              </a:buClr>
              <a:buFont typeface="Arial"/>
              <a:buNone/>
              <a:defRPr b="0" i="0" sz="1400" u="none" cap="none" strike="noStrike">
                <a:solidFill>
                  <a:srgbClr val="888888"/>
                </a:solidFill>
                <a:latin typeface="Source Sans Pro"/>
                <a:ea typeface="Source Sans Pro"/>
                <a:cs typeface="Source Sans Pro"/>
                <a:sym typeface="Source Sans Pro"/>
              </a:defRPr>
            </a:lvl8pPr>
            <a:lvl9pPr indent="0" lvl="8" marL="3657600" marR="0" rtl="0" algn="l">
              <a:spcBef>
                <a:spcPts val="280"/>
              </a:spcBef>
              <a:buClr>
                <a:srgbClr val="888888"/>
              </a:buClr>
              <a:buFont typeface="Arial"/>
              <a:buNone/>
              <a:defRPr b="0" i="0" sz="1400" u="none" cap="none" strike="noStrike">
                <a:solidFill>
                  <a:srgbClr val="888888"/>
                </a:solidFill>
                <a:latin typeface="Source Sans Pro"/>
                <a:ea typeface="Source Sans Pro"/>
                <a:cs typeface="Source Sans Pro"/>
                <a:sym typeface="Source Sans Pro"/>
              </a:defRPr>
            </a:lvl9pPr>
          </a:lstStyle>
          <a:p/>
        </p:txBody>
      </p:sp>
      <p:sp>
        <p:nvSpPr>
          <p:cNvPr id="54" name="Shape 54"/>
          <p:cNvSpPr txBox="1"/>
          <p:nvPr/>
        </p:nvSpPr>
        <p:spPr>
          <a:xfrm>
            <a:off x="4379805" y="4689891"/>
            <a:ext cx="4224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1" i="0" lang="en" sz="1200" u="none" cap="none" strike="noStrike">
                <a:solidFill>
                  <a:srgbClr val="007054"/>
                </a:solidFill>
                <a:latin typeface="Source Sans Pro"/>
                <a:ea typeface="Source Sans Pro"/>
                <a:cs typeface="Source Sans Pro"/>
                <a:sym typeface="Source Sans Pro"/>
              </a:rPr>
              <a:t>‹#›</a:t>
            </a:fld>
          </a:p>
        </p:txBody>
      </p:sp>
      <p:sp>
        <p:nvSpPr>
          <p:cNvPr id="55" name="Shape 55"/>
          <p:cNvSpPr txBox="1"/>
          <p:nvPr/>
        </p:nvSpPr>
        <p:spPr>
          <a:xfrm>
            <a:off x="6671849" y="4984919"/>
            <a:ext cx="2472300" cy="1617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i="0" lang="en" sz="800" u="none" cap="none" strike="noStrike">
                <a:solidFill>
                  <a:srgbClr val="007054"/>
                </a:solidFill>
                <a:latin typeface="Source Sans Pro"/>
                <a:ea typeface="Source Sans Pro"/>
                <a:cs typeface="Source Sans Pro"/>
                <a:sym typeface="Source Sans Pro"/>
              </a:rPr>
              <a:t>© Copyright 1989 – 2014, (ISC)</a:t>
            </a:r>
            <a:r>
              <a:rPr b="1" baseline="30000" i="0" lang="en" sz="800" u="none" cap="none" strike="noStrike">
                <a:solidFill>
                  <a:srgbClr val="007054"/>
                </a:solidFill>
                <a:latin typeface="Source Sans Pro"/>
                <a:ea typeface="Source Sans Pro"/>
                <a:cs typeface="Source Sans Pro"/>
                <a:sym typeface="Source Sans Pro"/>
              </a:rPr>
              <a:t>2</a:t>
            </a:r>
            <a:r>
              <a:rPr b="1" i="0" lang="en" sz="800" u="none" cap="none" strike="noStrike">
                <a:solidFill>
                  <a:srgbClr val="007054"/>
                </a:solidFill>
                <a:latin typeface="Source Sans Pro"/>
                <a:ea typeface="Source Sans Pro"/>
                <a:cs typeface="Source Sans Pro"/>
                <a:sym typeface="Source Sans Pro"/>
              </a:rPr>
              <a:t>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6" name="Shape 56"/>
        <p:cNvGrpSpPr/>
        <p:nvPr/>
      </p:nvGrpSpPr>
      <p:grpSpPr>
        <a:xfrm>
          <a:off x="0" y="0"/>
          <a:ext cx="0" cy="0"/>
          <a:chOff x="0" y="0"/>
          <a:chExt cx="0" cy="0"/>
        </a:xfrm>
      </p:grpSpPr>
      <p:pic>
        <p:nvPicPr>
          <p:cNvPr descr="(ISC)2-PPT-Content-slide.jpg" id="57" name="Shape 57"/>
          <p:cNvPicPr preferRelativeResize="0"/>
          <p:nvPr/>
        </p:nvPicPr>
        <p:blipFill rotWithShape="1">
          <a:blip r:embed="rId2">
            <a:alphaModFix/>
          </a:blip>
          <a:srcRect b="0" l="0" r="0" t="0"/>
          <a:stretch/>
        </p:blipFill>
        <p:spPr>
          <a:xfrm>
            <a:off x="0" y="3002"/>
            <a:ext cx="9144000" cy="5143500"/>
          </a:xfrm>
          <a:prstGeom prst="rect">
            <a:avLst/>
          </a:prstGeom>
          <a:noFill/>
          <a:ln>
            <a:noFill/>
          </a:ln>
        </p:spPr>
      </p:pic>
      <p:sp>
        <p:nvSpPr>
          <p:cNvPr id="58" name="Shape 58"/>
          <p:cNvSpPr txBox="1"/>
          <p:nvPr>
            <p:ph type="title"/>
          </p:nvPr>
        </p:nvSpPr>
        <p:spPr>
          <a:xfrm>
            <a:off x="670560" y="312420"/>
            <a:ext cx="8016300" cy="750900"/>
          </a:xfrm>
          <a:prstGeom prst="rect">
            <a:avLst/>
          </a:prstGeom>
          <a:noFill/>
          <a:ln>
            <a:noFill/>
          </a:ln>
        </p:spPr>
        <p:txBody>
          <a:bodyPr anchorCtr="0" anchor="t" bIns="91425" lIns="91425" rIns="91425" wrap="square" tIns="91425"/>
          <a:lstStyle>
            <a:lvl1pPr indent="0" lvl="0" marL="0" marR="0" rtl="0" algn="l">
              <a:spcBef>
                <a:spcPts val="0"/>
              </a:spcBef>
              <a:buClr>
                <a:srgbClr val="007054"/>
              </a:buClr>
              <a:buFont typeface="Source Sans Pro"/>
              <a:buNone/>
              <a:defRPr b="0" i="0" sz="4400" u="none" cap="none" strike="noStrike">
                <a:solidFill>
                  <a:srgbClr val="007054"/>
                </a:solidFill>
                <a:latin typeface="Source Sans Pro"/>
                <a:ea typeface="Source Sans Pro"/>
                <a:cs typeface="Source Sans Pro"/>
                <a:sym typeface="Source Sans Pr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9" name="Shape 59"/>
          <p:cNvSpPr txBox="1"/>
          <p:nvPr>
            <p:ph idx="1" type="body"/>
          </p:nvPr>
        </p:nvSpPr>
        <p:spPr>
          <a:xfrm>
            <a:off x="457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buClr>
                <a:srgbClr val="007054"/>
              </a:buClr>
              <a:buSzPct val="100000"/>
              <a:buFont typeface="Arial"/>
              <a:buChar char="•"/>
              <a:defRPr b="1" i="0" sz="2800" u="none" cap="none" strike="noStrike">
                <a:solidFill>
                  <a:schemeClr val="dk1"/>
                </a:solidFill>
                <a:latin typeface="Source Sans Pro"/>
                <a:ea typeface="Source Sans Pro"/>
                <a:cs typeface="Source Sans Pro"/>
                <a:sym typeface="Source Sans Pro"/>
              </a:defRPr>
            </a:lvl1pPr>
            <a:lvl2pPr indent="-133350" lvl="1" marL="742950" marR="0" rtl="0" algn="l">
              <a:spcBef>
                <a:spcPts val="480"/>
              </a:spcBef>
              <a:buClr>
                <a:srgbClr val="007054"/>
              </a:buClr>
              <a:buSzPct val="100000"/>
              <a:buFont typeface="Arial"/>
              <a:buChar char="–"/>
              <a:defRPr b="0" i="0" sz="2400" u="none" cap="none" strike="noStrike">
                <a:solidFill>
                  <a:schemeClr val="dk1"/>
                </a:solidFill>
                <a:latin typeface="Source Sans Pro"/>
                <a:ea typeface="Source Sans Pro"/>
                <a:cs typeface="Source Sans Pro"/>
                <a:sym typeface="Source Sans Pro"/>
              </a:defRPr>
            </a:lvl2pPr>
            <a:lvl3pPr indent="-101600" lvl="2" marL="1143000" marR="0" rtl="0" algn="l">
              <a:spcBef>
                <a:spcPts val="400"/>
              </a:spcBef>
              <a:buClr>
                <a:srgbClr val="007054"/>
              </a:buClr>
              <a:buSzPct val="100000"/>
              <a:buFont typeface="Arial"/>
              <a:buChar char="•"/>
              <a:defRPr b="0" i="0" sz="2000" u="none" cap="none" strike="noStrike">
                <a:solidFill>
                  <a:schemeClr val="dk1"/>
                </a:solidFill>
                <a:latin typeface="Source Sans Pro"/>
                <a:ea typeface="Source Sans Pro"/>
                <a:cs typeface="Source Sans Pro"/>
                <a:sym typeface="Source Sans Pro"/>
              </a:defRPr>
            </a:lvl3pPr>
            <a:lvl4pPr indent="-114300" lvl="3" marL="1600200" marR="0" rtl="0" algn="l">
              <a:spcBef>
                <a:spcPts val="360"/>
              </a:spcBef>
              <a:buClr>
                <a:srgbClr val="007054"/>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4pPr>
            <a:lvl5pPr indent="-114300" lvl="4" marL="2057400" marR="0" rtl="0" algn="l">
              <a:spcBef>
                <a:spcPts val="360"/>
              </a:spcBef>
              <a:buClr>
                <a:srgbClr val="007054"/>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60" name="Shape 60"/>
          <p:cNvSpPr txBox="1"/>
          <p:nvPr>
            <p:ph idx="2" type="body"/>
          </p:nvPr>
        </p:nvSpPr>
        <p:spPr>
          <a:xfrm>
            <a:off x="4648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buClr>
                <a:srgbClr val="007054"/>
              </a:buClr>
              <a:buSzPct val="100000"/>
              <a:buFont typeface="Arial"/>
              <a:buChar char="•"/>
              <a:defRPr b="1" i="0" sz="2800" u="none" cap="none" strike="noStrike">
                <a:solidFill>
                  <a:schemeClr val="dk1"/>
                </a:solidFill>
                <a:latin typeface="Source Sans Pro"/>
                <a:ea typeface="Source Sans Pro"/>
                <a:cs typeface="Source Sans Pro"/>
                <a:sym typeface="Source Sans Pro"/>
              </a:defRPr>
            </a:lvl1pPr>
            <a:lvl2pPr indent="-133350" lvl="1" marL="742950" marR="0" rtl="0" algn="l">
              <a:spcBef>
                <a:spcPts val="480"/>
              </a:spcBef>
              <a:buClr>
                <a:srgbClr val="007054"/>
              </a:buClr>
              <a:buSzPct val="100000"/>
              <a:buFont typeface="Arial"/>
              <a:buChar char="–"/>
              <a:defRPr b="0" i="0" sz="2400" u="none" cap="none" strike="noStrike">
                <a:solidFill>
                  <a:schemeClr val="dk1"/>
                </a:solidFill>
                <a:latin typeface="Source Sans Pro"/>
                <a:ea typeface="Source Sans Pro"/>
                <a:cs typeface="Source Sans Pro"/>
                <a:sym typeface="Source Sans Pro"/>
              </a:defRPr>
            </a:lvl2pPr>
            <a:lvl3pPr indent="-101600" lvl="2" marL="1143000" marR="0" rtl="0" algn="l">
              <a:spcBef>
                <a:spcPts val="400"/>
              </a:spcBef>
              <a:buClr>
                <a:srgbClr val="007054"/>
              </a:buClr>
              <a:buSzPct val="100000"/>
              <a:buFont typeface="Arial"/>
              <a:buChar char="•"/>
              <a:defRPr b="0" i="0" sz="2000" u="none" cap="none" strike="noStrike">
                <a:solidFill>
                  <a:schemeClr val="dk1"/>
                </a:solidFill>
                <a:latin typeface="Source Sans Pro"/>
                <a:ea typeface="Source Sans Pro"/>
                <a:cs typeface="Source Sans Pro"/>
                <a:sym typeface="Source Sans Pro"/>
              </a:defRPr>
            </a:lvl3pPr>
            <a:lvl4pPr indent="-114300" lvl="3" marL="1600200" marR="0" rtl="0" algn="l">
              <a:spcBef>
                <a:spcPts val="360"/>
              </a:spcBef>
              <a:buClr>
                <a:srgbClr val="007054"/>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4pPr>
            <a:lvl5pPr indent="-114300" lvl="4" marL="2057400" marR="0" rtl="0" algn="l">
              <a:spcBef>
                <a:spcPts val="360"/>
              </a:spcBef>
              <a:buClr>
                <a:srgbClr val="007054"/>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9pPr>
          </a:lstStyle>
          <a:p/>
        </p:txBody>
      </p:sp>
      <p:pic>
        <p:nvPicPr>
          <p:cNvPr id="61" name="Shape 61"/>
          <p:cNvPicPr preferRelativeResize="0"/>
          <p:nvPr/>
        </p:nvPicPr>
        <p:blipFill rotWithShape="1">
          <a:blip r:embed="rId3">
            <a:alphaModFix/>
          </a:blip>
          <a:srcRect b="0" l="0" r="0" t="0"/>
          <a:stretch/>
        </p:blipFill>
        <p:spPr>
          <a:xfrm>
            <a:off x="464416" y="369808"/>
            <a:ext cx="312300" cy="552000"/>
          </a:xfrm>
          <a:prstGeom prst="rect">
            <a:avLst/>
          </a:prstGeom>
          <a:noFill/>
          <a:ln>
            <a:noFill/>
          </a:ln>
        </p:spPr>
      </p:pic>
      <p:sp>
        <p:nvSpPr>
          <p:cNvPr id="62" name="Shape 62"/>
          <p:cNvSpPr txBox="1"/>
          <p:nvPr/>
        </p:nvSpPr>
        <p:spPr>
          <a:xfrm>
            <a:off x="4379805" y="4689891"/>
            <a:ext cx="4224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1" i="0" lang="en" sz="1200" u="none" cap="none" strike="noStrike">
                <a:solidFill>
                  <a:srgbClr val="007054"/>
                </a:solidFill>
                <a:latin typeface="Source Sans Pro"/>
                <a:ea typeface="Source Sans Pro"/>
                <a:cs typeface="Source Sans Pro"/>
                <a:sym typeface="Source Sans Pro"/>
              </a:rPr>
              <a:t>‹#›</a:t>
            </a:fld>
          </a:p>
        </p:txBody>
      </p:sp>
      <p:sp>
        <p:nvSpPr>
          <p:cNvPr id="63" name="Shape 63"/>
          <p:cNvSpPr txBox="1"/>
          <p:nvPr/>
        </p:nvSpPr>
        <p:spPr>
          <a:xfrm>
            <a:off x="6550021" y="4984919"/>
            <a:ext cx="2715900" cy="161700"/>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0" i="0" lang="en" sz="800" u="none" cap="none" strike="noStrike">
                <a:solidFill>
                  <a:srgbClr val="007054"/>
                </a:solidFill>
                <a:latin typeface="Source Sans Pro"/>
                <a:ea typeface="Source Sans Pro"/>
                <a:cs typeface="Source Sans Pro"/>
                <a:sym typeface="Source Sans Pro"/>
              </a:rPr>
              <a:t>© Copyright 1989 – 2015, (ISC)</a:t>
            </a:r>
            <a:r>
              <a:rPr b="0" baseline="30000" i="0" lang="en" sz="800" u="none" cap="none" strike="noStrike">
                <a:solidFill>
                  <a:srgbClr val="007054"/>
                </a:solidFill>
                <a:latin typeface="Source Sans Pro"/>
                <a:ea typeface="Source Sans Pro"/>
                <a:cs typeface="Source Sans Pro"/>
                <a:sym typeface="Source Sans Pro"/>
              </a:rPr>
              <a:t>2</a:t>
            </a:r>
            <a:r>
              <a:rPr b="0" i="0" lang="en" sz="800" u="none" cap="none" strike="noStrike">
                <a:solidFill>
                  <a:srgbClr val="007054"/>
                </a:solidFill>
                <a:latin typeface="Source Sans Pro"/>
                <a:ea typeface="Source Sans Pro"/>
                <a:cs typeface="Source Sans Pro"/>
                <a:sym typeface="Source Sans Pro"/>
              </a:rPr>
              <a:t>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64" name="Shape 64"/>
        <p:cNvGrpSpPr/>
        <p:nvPr/>
      </p:nvGrpSpPr>
      <p:grpSpPr>
        <a:xfrm>
          <a:off x="0" y="0"/>
          <a:ext cx="0" cy="0"/>
          <a:chOff x="0" y="0"/>
          <a:chExt cx="0" cy="0"/>
        </a:xfrm>
      </p:grpSpPr>
      <p:pic>
        <p:nvPicPr>
          <p:cNvPr descr="(ISC)2-PPT-Content-slide.jpg" id="65" name="Shape 65"/>
          <p:cNvPicPr preferRelativeResize="0"/>
          <p:nvPr/>
        </p:nvPicPr>
        <p:blipFill rotWithShape="1">
          <a:blip r:embed="rId2">
            <a:alphaModFix/>
          </a:blip>
          <a:srcRect b="0" l="0" r="0" t="0"/>
          <a:stretch/>
        </p:blipFill>
        <p:spPr>
          <a:xfrm>
            <a:off x="0" y="-15360"/>
            <a:ext cx="9144000" cy="5143500"/>
          </a:xfrm>
          <a:prstGeom prst="rect">
            <a:avLst/>
          </a:prstGeom>
          <a:noFill/>
          <a:ln>
            <a:noFill/>
          </a:ln>
        </p:spPr>
      </p:pic>
      <p:sp>
        <p:nvSpPr>
          <p:cNvPr id="66" name="Shape 66"/>
          <p:cNvSpPr txBox="1"/>
          <p:nvPr>
            <p:ph type="title"/>
          </p:nvPr>
        </p:nvSpPr>
        <p:spPr>
          <a:xfrm>
            <a:off x="670560" y="205978"/>
            <a:ext cx="8016300" cy="857400"/>
          </a:xfrm>
          <a:prstGeom prst="rect">
            <a:avLst/>
          </a:prstGeom>
          <a:noFill/>
          <a:ln>
            <a:noFill/>
          </a:ln>
        </p:spPr>
        <p:txBody>
          <a:bodyPr anchorCtr="0" anchor="ctr" bIns="91425" lIns="91425" rIns="91425" wrap="square" tIns="91425"/>
          <a:lstStyle>
            <a:lvl1pPr indent="0" lvl="0" marL="0" marR="0" rtl="0" algn="l">
              <a:spcBef>
                <a:spcPts val="0"/>
              </a:spcBef>
              <a:buClr>
                <a:srgbClr val="007054"/>
              </a:buClr>
              <a:buFont typeface="Source Sans Pro"/>
              <a:buNone/>
              <a:defRPr b="0" i="0" sz="4400" u="none" cap="none" strike="noStrike">
                <a:solidFill>
                  <a:srgbClr val="007054"/>
                </a:solidFill>
                <a:latin typeface="Source Sans Pro"/>
                <a:ea typeface="Source Sans Pro"/>
                <a:cs typeface="Source Sans Pro"/>
                <a:sym typeface="Source Sans Pr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pic>
        <p:nvPicPr>
          <p:cNvPr id="67" name="Shape 67"/>
          <p:cNvPicPr preferRelativeResize="0"/>
          <p:nvPr/>
        </p:nvPicPr>
        <p:blipFill rotWithShape="1">
          <a:blip r:embed="rId3">
            <a:alphaModFix/>
          </a:blip>
          <a:srcRect b="0" l="0" r="0" t="0"/>
          <a:stretch/>
        </p:blipFill>
        <p:spPr>
          <a:xfrm>
            <a:off x="464416" y="369808"/>
            <a:ext cx="312300" cy="552000"/>
          </a:xfrm>
          <a:prstGeom prst="rect">
            <a:avLst/>
          </a:prstGeom>
          <a:noFill/>
          <a:ln>
            <a:noFill/>
          </a:ln>
        </p:spPr>
      </p:pic>
      <p:sp>
        <p:nvSpPr>
          <p:cNvPr id="68" name="Shape 68"/>
          <p:cNvSpPr txBox="1"/>
          <p:nvPr>
            <p:ph idx="1" type="body"/>
          </p:nvPr>
        </p:nvSpPr>
        <p:spPr>
          <a:xfrm>
            <a:off x="687493" y="1226265"/>
            <a:ext cx="8229600" cy="3265200"/>
          </a:xfrm>
          <a:prstGeom prst="rect">
            <a:avLst/>
          </a:prstGeom>
          <a:noFill/>
          <a:ln>
            <a:noFill/>
          </a:ln>
        </p:spPr>
        <p:txBody>
          <a:bodyPr anchorCtr="0" anchor="t" bIns="91425" lIns="91425" rIns="91425" wrap="square" tIns="91425"/>
          <a:lstStyle>
            <a:lvl1pPr indent="-165100" lvl="0" marL="342900" marR="0" rtl="0" algn="l">
              <a:spcBef>
                <a:spcPts val="560"/>
              </a:spcBef>
              <a:buClr>
                <a:srgbClr val="007054"/>
              </a:buClr>
              <a:buSzPct val="100000"/>
              <a:buFont typeface="Arial"/>
              <a:buChar char="•"/>
              <a:defRPr b="1" i="0" sz="2800" u="none" cap="none" strike="noStrike">
                <a:solidFill>
                  <a:schemeClr val="dk1"/>
                </a:solidFill>
                <a:latin typeface="Source Sans Pro"/>
                <a:ea typeface="Source Sans Pro"/>
                <a:cs typeface="Source Sans Pro"/>
                <a:sym typeface="Source Sans Pro"/>
              </a:defRPr>
            </a:lvl1pPr>
            <a:lvl2pPr indent="-133350" lvl="1" marL="742950" marR="0" rtl="0" algn="l">
              <a:spcBef>
                <a:spcPts val="480"/>
              </a:spcBef>
              <a:buClr>
                <a:srgbClr val="007054"/>
              </a:buClr>
              <a:buSzPct val="100000"/>
              <a:buFont typeface="Arial"/>
              <a:buChar char="–"/>
              <a:defRPr b="0" i="0" sz="2400" u="none" cap="none" strike="noStrike">
                <a:solidFill>
                  <a:schemeClr val="dk1"/>
                </a:solidFill>
                <a:latin typeface="Source Sans Pro"/>
                <a:ea typeface="Source Sans Pro"/>
                <a:cs typeface="Source Sans Pro"/>
                <a:sym typeface="Source Sans Pro"/>
              </a:defRPr>
            </a:lvl2pPr>
            <a:lvl3pPr indent="-101600" lvl="2" marL="1143000" marR="0" rtl="0" algn="l">
              <a:spcBef>
                <a:spcPts val="400"/>
              </a:spcBef>
              <a:buClr>
                <a:srgbClr val="007054"/>
              </a:buClr>
              <a:buSzPct val="100000"/>
              <a:buFont typeface="Arial"/>
              <a:buChar char="•"/>
              <a:defRPr b="0" i="0" sz="2000" u="none" cap="none" strike="noStrike">
                <a:solidFill>
                  <a:schemeClr val="dk1"/>
                </a:solidFill>
                <a:latin typeface="Source Sans Pro"/>
                <a:ea typeface="Source Sans Pro"/>
                <a:cs typeface="Source Sans Pro"/>
                <a:sym typeface="Source Sans Pro"/>
              </a:defRPr>
            </a:lvl3pPr>
            <a:lvl4pPr indent="-114300" lvl="3" marL="1600200" marR="0" rtl="0" algn="l">
              <a:spcBef>
                <a:spcPts val="360"/>
              </a:spcBef>
              <a:buClr>
                <a:srgbClr val="007054"/>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4pPr>
            <a:lvl5pPr indent="-114300" lvl="4" marL="2057400" marR="0" rtl="0" algn="l">
              <a:spcBef>
                <a:spcPts val="360"/>
              </a:spcBef>
              <a:buClr>
                <a:srgbClr val="007054"/>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69" name="Shape 69"/>
          <p:cNvSpPr txBox="1"/>
          <p:nvPr/>
        </p:nvSpPr>
        <p:spPr>
          <a:xfrm>
            <a:off x="4379805" y="4689891"/>
            <a:ext cx="4224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1" i="0" lang="en" sz="1200" u="none" cap="none" strike="noStrike">
                <a:solidFill>
                  <a:srgbClr val="007054"/>
                </a:solidFill>
                <a:latin typeface="Source Sans Pro"/>
                <a:ea typeface="Source Sans Pro"/>
                <a:cs typeface="Source Sans Pro"/>
                <a:sym typeface="Source Sans Pro"/>
              </a:rPr>
              <a:t>‹#›</a:t>
            </a:fld>
          </a:p>
        </p:txBody>
      </p:sp>
      <p:sp>
        <p:nvSpPr>
          <p:cNvPr id="70" name="Shape 70"/>
          <p:cNvSpPr txBox="1"/>
          <p:nvPr/>
        </p:nvSpPr>
        <p:spPr>
          <a:xfrm>
            <a:off x="6550021" y="4984919"/>
            <a:ext cx="2715900" cy="161700"/>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0" i="0" lang="en" sz="800" u="none" cap="none" strike="noStrike">
                <a:solidFill>
                  <a:srgbClr val="007054"/>
                </a:solidFill>
                <a:latin typeface="Source Sans Pro"/>
                <a:ea typeface="Source Sans Pro"/>
                <a:cs typeface="Source Sans Pro"/>
                <a:sym typeface="Source Sans Pro"/>
              </a:rPr>
              <a:t>© Copyright 1989 – 2015, (ISC)</a:t>
            </a:r>
            <a:r>
              <a:rPr b="0" baseline="30000" i="0" lang="en" sz="800" u="none" cap="none" strike="noStrike">
                <a:solidFill>
                  <a:srgbClr val="007054"/>
                </a:solidFill>
                <a:latin typeface="Source Sans Pro"/>
                <a:ea typeface="Source Sans Pro"/>
                <a:cs typeface="Source Sans Pro"/>
                <a:sym typeface="Source Sans Pro"/>
              </a:rPr>
              <a:t>2</a:t>
            </a:r>
            <a:r>
              <a:rPr b="0" i="0" lang="en" sz="800" u="none" cap="none" strike="noStrike">
                <a:solidFill>
                  <a:srgbClr val="007054"/>
                </a:solidFill>
                <a:latin typeface="Source Sans Pro"/>
                <a:ea typeface="Source Sans Pro"/>
                <a:cs typeface="Source Sans Pro"/>
                <a:sym typeface="Source Sans Pro"/>
              </a:rPr>
              <a:t>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spTree>
      <p:nvGrpSpPr>
        <p:cNvPr id="71" name="Shape 71"/>
        <p:cNvGrpSpPr/>
        <p:nvPr/>
      </p:nvGrpSpPr>
      <p:grpSpPr>
        <a:xfrm>
          <a:off x="0" y="0"/>
          <a:ext cx="0" cy="0"/>
          <a:chOff x="0" y="0"/>
          <a:chExt cx="0" cy="0"/>
        </a:xfrm>
      </p:grpSpPr>
      <p:pic>
        <p:nvPicPr>
          <p:cNvPr descr="(ISC)2-PPT-Content-slide.jpg" id="72" name="Shape 7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3" name="Shape 73"/>
          <p:cNvSpPr txBox="1"/>
          <p:nvPr>
            <p:ph type="title"/>
          </p:nvPr>
        </p:nvSpPr>
        <p:spPr>
          <a:xfrm>
            <a:off x="670560" y="205978"/>
            <a:ext cx="8016300" cy="857400"/>
          </a:xfrm>
          <a:prstGeom prst="rect">
            <a:avLst/>
          </a:prstGeom>
          <a:noFill/>
          <a:ln>
            <a:noFill/>
          </a:ln>
        </p:spPr>
        <p:txBody>
          <a:bodyPr anchorCtr="0" anchor="ctr" bIns="91425" lIns="91425" rIns="91425" wrap="square" tIns="91425"/>
          <a:lstStyle>
            <a:lvl1pPr indent="0" lvl="0" marL="0" marR="0" rtl="0" algn="l">
              <a:spcBef>
                <a:spcPts val="0"/>
              </a:spcBef>
              <a:buClr>
                <a:srgbClr val="007054"/>
              </a:buClr>
              <a:buFont typeface="Source Sans Pro"/>
              <a:buNone/>
              <a:defRPr b="0" i="0" sz="4400" u="none" cap="none" strike="noStrike">
                <a:solidFill>
                  <a:srgbClr val="007054"/>
                </a:solidFill>
                <a:latin typeface="Source Sans Pro"/>
                <a:ea typeface="Source Sans Pro"/>
                <a:cs typeface="Source Sans Pro"/>
                <a:sym typeface="Source Sans Pr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pic>
        <p:nvPicPr>
          <p:cNvPr id="74" name="Shape 74"/>
          <p:cNvPicPr preferRelativeResize="0"/>
          <p:nvPr/>
        </p:nvPicPr>
        <p:blipFill rotWithShape="1">
          <a:blip r:embed="rId3">
            <a:alphaModFix/>
          </a:blip>
          <a:srcRect b="0" l="0" r="0" t="0"/>
          <a:stretch/>
        </p:blipFill>
        <p:spPr>
          <a:xfrm>
            <a:off x="464416" y="369808"/>
            <a:ext cx="312300" cy="552000"/>
          </a:xfrm>
          <a:prstGeom prst="rect">
            <a:avLst/>
          </a:prstGeom>
          <a:noFill/>
          <a:ln>
            <a:noFill/>
          </a:ln>
        </p:spPr>
      </p:pic>
      <p:sp>
        <p:nvSpPr>
          <p:cNvPr id="75" name="Shape 75"/>
          <p:cNvSpPr txBox="1"/>
          <p:nvPr/>
        </p:nvSpPr>
        <p:spPr>
          <a:xfrm>
            <a:off x="4379805" y="4689891"/>
            <a:ext cx="4224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1" i="0" lang="en" sz="1200" u="none" cap="none" strike="noStrike">
                <a:solidFill>
                  <a:srgbClr val="007054"/>
                </a:solidFill>
                <a:latin typeface="Source Sans Pro"/>
                <a:ea typeface="Source Sans Pro"/>
                <a:cs typeface="Source Sans Pro"/>
                <a:sym typeface="Source Sans Pro"/>
              </a:rPr>
              <a:t>‹#›</a:t>
            </a:fld>
          </a:p>
        </p:txBody>
      </p:sp>
      <p:sp>
        <p:nvSpPr>
          <p:cNvPr id="76" name="Shape 76"/>
          <p:cNvSpPr txBox="1"/>
          <p:nvPr/>
        </p:nvSpPr>
        <p:spPr>
          <a:xfrm>
            <a:off x="6550021" y="4984919"/>
            <a:ext cx="2715900" cy="161700"/>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0" i="0" lang="en" sz="800" u="none" cap="none" strike="noStrike">
                <a:solidFill>
                  <a:srgbClr val="007054"/>
                </a:solidFill>
                <a:latin typeface="Source Sans Pro"/>
                <a:ea typeface="Source Sans Pro"/>
                <a:cs typeface="Source Sans Pro"/>
                <a:sym typeface="Source Sans Pro"/>
              </a:rPr>
              <a:t>© Copyright 1989 – 2015, (ISC)</a:t>
            </a:r>
            <a:r>
              <a:rPr b="0" baseline="30000" i="0" lang="en" sz="800" u="none" cap="none" strike="noStrike">
                <a:solidFill>
                  <a:srgbClr val="007054"/>
                </a:solidFill>
                <a:latin typeface="Source Sans Pro"/>
                <a:ea typeface="Source Sans Pro"/>
                <a:cs typeface="Source Sans Pro"/>
                <a:sym typeface="Source Sans Pro"/>
              </a:rPr>
              <a:t>2</a:t>
            </a:r>
            <a:r>
              <a:rPr b="0" i="0" lang="en" sz="800" u="none" cap="none" strike="noStrike">
                <a:solidFill>
                  <a:srgbClr val="007054"/>
                </a:solidFill>
                <a:latin typeface="Source Sans Pro"/>
                <a:ea typeface="Source Sans Pro"/>
                <a:cs typeface="Source Sans Pro"/>
                <a:sym typeface="Source Sans Pro"/>
              </a:rPr>
              <a:t>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cert.isc2.org/isc2-cphc-whitepaper/"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cert.isc2.org/isc2-cphc-whitepaper/"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Community of Practice</a:t>
            </a:r>
          </a:p>
        </p:txBody>
      </p:sp>
      <p:sp>
        <p:nvSpPr>
          <p:cNvPr id="82" name="Shape 82"/>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Cyber Security in Computing Science Degrees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7054"/>
              </a:buClr>
              <a:buSzPct val="25000"/>
              <a:buFont typeface="Source Sans Pro"/>
              <a:buNone/>
            </a:pPr>
            <a:r>
              <a:rPr b="0" i="0" lang="en" sz="4400" u="none" cap="none" strike="noStrike"/>
              <a:t>Defining outcomes</a:t>
            </a:r>
          </a:p>
        </p:txBody>
      </p:sp>
      <p:grpSp>
        <p:nvGrpSpPr>
          <p:cNvPr id="154" name="Shape 154"/>
          <p:cNvGrpSpPr/>
          <p:nvPr/>
        </p:nvGrpSpPr>
        <p:grpSpPr>
          <a:xfrm>
            <a:off x="342900" y="1891331"/>
            <a:ext cx="8458253" cy="2873045"/>
            <a:chOff x="0" y="1617"/>
            <a:chExt cx="8458253" cy="3830726"/>
          </a:xfrm>
        </p:grpSpPr>
        <p:sp>
          <p:nvSpPr>
            <p:cNvPr id="155" name="Shape 155"/>
            <p:cNvSpPr/>
            <p:nvPr/>
          </p:nvSpPr>
          <p:spPr>
            <a:xfrm>
              <a:off x="0" y="2314044"/>
              <a:ext cx="8458200" cy="1518300"/>
            </a:xfrm>
            <a:prstGeom prst="rect">
              <a:avLst/>
            </a:prstGeom>
            <a:solidFill>
              <a:srgbClr val="0F762D"/>
            </a:solidFill>
            <a:ln>
              <a:noFill/>
            </a:ln>
            <a:effectLst>
              <a:outerShdw blurRad="39999" rotWithShape="0" dir="5400000" dist="23000">
                <a:srgbClr val="000000">
                  <a:alpha val="34900"/>
                </a:srgbClr>
              </a:outerShdw>
            </a:effectLst>
          </p:spPr>
          <p:txBody>
            <a:bodyPr anchorCtr="0" anchor="ctr" bIns="91425" lIns="91425" rIns="91425" wrap="square" tIns="91425">
              <a:noAutofit/>
            </a:bodyPr>
            <a:lstStyle/>
            <a:p>
              <a:pPr lvl="0">
                <a:spcBef>
                  <a:spcPts val="0"/>
                </a:spcBef>
                <a:buNone/>
              </a:pPr>
              <a:r>
                <a:t/>
              </a:r>
              <a:endParaRPr/>
            </a:p>
          </p:txBody>
        </p:sp>
        <p:sp>
          <p:nvSpPr>
            <p:cNvPr id="156" name="Shape 156"/>
            <p:cNvSpPr txBox="1"/>
            <p:nvPr/>
          </p:nvSpPr>
          <p:spPr>
            <a:xfrm>
              <a:off x="0" y="2314044"/>
              <a:ext cx="8458200" cy="819900"/>
            </a:xfrm>
            <a:prstGeom prst="rect">
              <a:avLst/>
            </a:prstGeom>
            <a:noFill/>
            <a:ln>
              <a:noFill/>
            </a:ln>
          </p:spPr>
          <p:txBody>
            <a:bodyPr anchorCtr="0" anchor="ctr" bIns="156450" lIns="156450" rIns="156450" wrap="square" tIns="156450">
              <a:noAutofit/>
            </a:bodyPr>
            <a:lstStyle/>
            <a:p>
              <a:pPr indent="0" lvl="0" marL="0" marR="0" rtl="0" algn="ctr">
                <a:lnSpc>
                  <a:spcPct val="90000"/>
                </a:lnSpc>
                <a:spcBef>
                  <a:spcPts val="0"/>
                </a:spcBef>
                <a:spcAft>
                  <a:spcPts val="0"/>
                </a:spcAft>
                <a:buSzPct val="25000"/>
                <a:buNone/>
              </a:pPr>
              <a:r>
                <a:rPr b="0" i="0" lang="en" sz="2200" u="none" cap="none" strike="noStrike">
                  <a:solidFill>
                    <a:schemeClr val="lt1"/>
                  </a:solidFill>
                  <a:latin typeface="Source Sans Pro"/>
                  <a:ea typeface="Source Sans Pro"/>
                  <a:cs typeface="Source Sans Pro"/>
                  <a:sym typeface="Source Sans Pro"/>
                </a:rPr>
                <a:t>Guidelines for : Curriculum, Apprenticeships, Occupational Standards </a:t>
              </a:r>
            </a:p>
          </p:txBody>
        </p:sp>
        <p:sp>
          <p:nvSpPr>
            <p:cNvPr id="157" name="Shape 157"/>
            <p:cNvSpPr/>
            <p:nvPr/>
          </p:nvSpPr>
          <p:spPr>
            <a:xfrm>
              <a:off x="4129" y="3103541"/>
              <a:ext cx="2816700" cy="698399"/>
            </a:xfrm>
            <a:prstGeom prst="rect">
              <a:avLst/>
            </a:prstGeom>
            <a:solidFill>
              <a:srgbClr val="C9D5CB">
                <a:alpha val="89800"/>
              </a:srgb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txBox="1"/>
            <p:nvPr/>
          </p:nvSpPr>
          <p:spPr>
            <a:xfrm>
              <a:off x="4129" y="3103541"/>
              <a:ext cx="2816700" cy="698399"/>
            </a:xfrm>
            <a:prstGeom prst="rect">
              <a:avLst/>
            </a:prstGeom>
            <a:noFill/>
            <a:ln>
              <a:noFill/>
            </a:ln>
          </p:spPr>
          <p:txBody>
            <a:bodyPr anchorCtr="0" anchor="ctr" bIns="20300" lIns="113775" rIns="113775" wrap="square" tIns="20300">
              <a:noAutofit/>
            </a:bodyPr>
            <a:lstStyle/>
            <a:p>
              <a:pPr indent="0" lvl="0" marL="0" marR="0" rtl="0" algn="ctr">
                <a:lnSpc>
                  <a:spcPct val="90000"/>
                </a:lnSpc>
                <a:spcBef>
                  <a:spcPts val="0"/>
                </a:spcBef>
                <a:spcAft>
                  <a:spcPts val="0"/>
                </a:spcAft>
                <a:buSzPct val="25000"/>
                <a:buNone/>
              </a:pPr>
              <a:r>
                <a:rPr b="1" i="0" lang="en" sz="1200" u="none" cap="none" strike="noStrike">
                  <a:solidFill>
                    <a:schemeClr val="lt1"/>
                  </a:solidFill>
                  <a:latin typeface="Source Sans Pro"/>
                  <a:ea typeface="Source Sans Pro"/>
                  <a:cs typeface="Source Sans Pro"/>
                  <a:sym typeface="Source Sans Pro"/>
                </a:rPr>
                <a:t>Workbased </a:t>
              </a:r>
              <a:r>
                <a:rPr b="1" lang="en" sz="1200">
                  <a:solidFill>
                    <a:schemeClr val="lt1"/>
                  </a:solidFill>
                  <a:latin typeface="Source Sans Pro"/>
                  <a:ea typeface="Source Sans Pro"/>
                  <a:cs typeface="Source Sans Pro"/>
                  <a:sym typeface="Source Sans Pro"/>
                </a:rPr>
                <a:t>L</a:t>
              </a:r>
              <a:r>
                <a:rPr b="1" i="0" lang="en" sz="1200" u="none" cap="none" strike="noStrike">
                  <a:solidFill>
                    <a:schemeClr val="lt1"/>
                  </a:solidFill>
                  <a:latin typeface="Source Sans Pro"/>
                  <a:ea typeface="Source Sans Pro"/>
                  <a:cs typeface="Source Sans Pro"/>
                  <a:sym typeface="Source Sans Pro"/>
                </a:rPr>
                <a:t>earning/Apprenticeships</a:t>
              </a:r>
            </a:p>
          </p:txBody>
        </p:sp>
        <p:sp>
          <p:nvSpPr>
            <p:cNvPr id="159" name="Shape 159"/>
            <p:cNvSpPr/>
            <p:nvPr/>
          </p:nvSpPr>
          <p:spPr>
            <a:xfrm>
              <a:off x="2820775" y="3103541"/>
              <a:ext cx="2816700" cy="698399"/>
            </a:xfrm>
            <a:prstGeom prst="rect">
              <a:avLst/>
            </a:prstGeom>
            <a:solidFill>
              <a:srgbClr val="C9D5CB">
                <a:alpha val="89800"/>
              </a:srgbClr>
            </a:solidFill>
            <a:ln>
              <a:noFill/>
            </a:ln>
          </p:spPr>
          <p:txBody>
            <a:bodyPr anchorCtr="0" anchor="ctr" bIns="91425" lIns="91425" rIns="91425" wrap="square" tIns="91425">
              <a:noAutofit/>
            </a:bodyPr>
            <a:lstStyle/>
            <a:p>
              <a:pPr lvl="0">
                <a:spcBef>
                  <a:spcPts val="0"/>
                </a:spcBef>
                <a:buNone/>
              </a:pPr>
              <a:r>
                <a:t/>
              </a:r>
              <a:endParaRPr/>
            </a:p>
          </p:txBody>
        </p:sp>
        <p:sp>
          <p:nvSpPr>
            <p:cNvPr id="160" name="Shape 160"/>
            <p:cNvSpPr txBox="1"/>
            <p:nvPr/>
          </p:nvSpPr>
          <p:spPr>
            <a:xfrm>
              <a:off x="2820775" y="3103541"/>
              <a:ext cx="2816700" cy="698399"/>
            </a:xfrm>
            <a:prstGeom prst="rect">
              <a:avLst/>
            </a:prstGeom>
            <a:noFill/>
            <a:ln>
              <a:noFill/>
            </a:ln>
          </p:spPr>
          <p:txBody>
            <a:bodyPr anchorCtr="0" anchor="ctr" bIns="20300" lIns="113775" rIns="113775" wrap="square" tIns="20300">
              <a:noAutofit/>
            </a:bodyPr>
            <a:lstStyle/>
            <a:p>
              <a:pPr indent="0" lvl="0" marL="0" marR="0" rtl="0" algn="ctr">
                <a:lnSpc>
                  <a:spcPct val="90000"/>
                </a:lnSpc>
                <a:spcBef>
                  <a:spcPts val="0"/>
                </a:spcBef>
                <a:spcAft>
                  <a:spcPts val="0"/>
                </a:spcAft>
                <a:buSzPct val="25000"/>
                <a:buNone/>
              </a:pPr>
              <a:r>
                <a:rPr b="1" i="0" lang="en" sz="1200" u="none" cap="none" strike="noStrike">
                  <a:solidFill>
                    <a:schemeClr val="lt1"/>
                  </a:solidFill>
                  <a:latin typeface="Source Sans Pro"/>
                  <a:ea typeface="Source Sans Pro"/>
                  <a:cs typeface="Source Sans Pro"/>
                  <a:sym typeface="Source Sans Pro"/>
                </a:rPr>
                <a:t>Undergraduate University /Higher Learning Apprenticeships  </a:t>
              </a:r>
            </a:p>
          </p:txBody>
        </p:sp>
        <p:sp>
          <p:nvSpPr>
            <p:cNvPr id="161" name="Shape 161"/>
            <p:cNvSpPr/>
            <p:nvPr/>
          </p:nvSpPr>
          <p:spPr>
            <a:xfrm>
              <a:off x="5637423" y="3103541"/>
              <a:ext cx="2816699" cy="698399"/>
            </a:xfrm>
            <a:prstGeom prst="rect">
              <a:avLst/>
            </a:prstGeom>
            <a:solidFill>
              <a:srgbClr val="C9D5CB">
                <a:alpha val="89800"/>
              </a:srgb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txBox="1"/>
            <p:nvPr/>
          </p:nvSpPr>
          <p:spPr>
            <a:xfrm>
              <a:off x="5637423" y="3103541"/>
              <a:ext cx="2816699" cy="698399"/>
            </a:xfrm>
            <a:prstGeom prst="rect">
              <a:avLst/>
            </a:prstGeom>
            <a:noFill/>
            <a:ln>
              <a:noFill/>
            </a:ln>
          </p:spPr>
          <p:txBody>
            <a:bodyPr anchorCtr="0" anchor="ctr" bIns="20300" lIns="113775" rIns="113775" wrap="square" tIns="20300">
              <a:noAutofit/>
            </a:bodyPr>
            <a:lstStyle/>
            <a:p>
              <a:pPr indent="0" lvl="0" marL="0" marR="0" rtl="0" algn="ctr">
                <a:lnSpc>
                  <a:spcPct val="90000"/>
                </a:lnSpc>
                <a:spcBef>
                  <a:spcPts val="0"/>
                </a:spcBef>
                <a:spcAft>
                  <a:spcPts val="0"/>
                </a:spcAft>
                <a:buSzPct val="25000"/>
                <a:buNone/>
              </a:pPr>
              <a:r>
                <a:rPr b="1" i="0" lang="en" sz="1200" u="none" cap="none" strike="noStrike">
                  <a:solidFill>
                    <a:schemeClr val="lt1"/>
                  </a:solidFill>
                  <a:latin typeface="Source Sans Pro"/>
                  <a:ea typeface="Source Sans Pro"/>
                  <a:cs typeface="Source Sans Pro"/>
                  <a:sym typeface="Source Sans Pro"/>
                </a:rPr>
                <a:t>Training</a:t>
              </a:r>
            </a:p>
          </p:txBody>
        </p:sp>
        <p:sp>
          <p:nvSpPr>
            <p:cNvPr id="163" name="Shape 163"/>
            <p:cNvSpPr/>
            <p:nvPr/>
          </p:nvSpPr>
          <p:spPr>
            <a:xfrm rot="10800000">
              <a:off x="0" y="1617"/>
              <a:ext cx="8458200" cy="2335200"/>
            </a:xfrm>
            <a:prstGeom prst="upArrowCallout">
              <a:avLst>
                <a:gd fmla="val 25000" name="adj1"/>
                <a:gd fmla="val 25000" name="adj2"/>
                <a:gd fmla="val 25000" name="adj3"/>
                <a:gd fmla="val 64977" name="adj4"/>
              </a:avLst>
            </a:prstGeom>
            <a:solidFill>
              <a:srgbClr val="0F762D"/>
            </a:solidFill>
            <a:ln>
              <a:noFill/>
            </a:ln>
            <a:effectLst>
              <a:outerShdw blurRad="39999" rotWithShape="0" dir="5400000" dist="23000">
                <a:srgbClr val="000000">
                  <a:alpha val="34900"/>
                </a:srgbClr>
              </a:outerShdw>
            </a:effectLst>
          </p:spPr>
          <p:txBody>
            <a:bodyPr anchorCtr="0" anchor="ctr" bIns="91425" lIns="91425" rIns="91425" wrap="square" tIns="91425">
              <a:noAutofit/>
            </a:bodyPr>
            <a:lstStyle/>
            <a:p>
              <a:pPr lvl="0">
                <a:spcBef>
                  <a:spcPts val="0"/>
                </a:spcBef>
                <a:buNone/>
              </a:pPr>
              <a:r>
                <a:t/>
              </a:r>
              <a:endParaRPr/>
            </a:p>
          </p:txBody>
        </p:sp>
        <p:sp>
          <p:nvSpPr>
            <p:cNvPr id="164" name="Shape 164"/>
            <p:cNvSpPr txBox="1"/>
            <p:nvPr/>
          </p:nvSpPr>
          <p:spPr>
            <a:xfrm>
              <a:off x="0" y="1727"/>
              <a:ext cx="8458200" cy="819600"/>
            </a:xfrm>
            <a:prstGeom prst="rect">
              <a:avLst/>
            </a:prstGeom>
            <a:noFill/>
            <a:ln>
              <a:noFill/>
            </a:ln>
          </p:spPr>
          <p:txBody>
            <a:bodyPr anchorCtr="0" anchor="ctr" bIns="156450" lIns="156450" rIns="156450" wrap="square" tIns="156450">
              <a:noAutofit/>
            </a:bodyPr>
            <a:lstStyle/>
            <a:p>
              <a:pPr indent="0" lvl="0" marL="0" marR="0" rtl="0" algn="ctr">
                <a:lnSpc>
                  <a:spcPct val="90000"/>
                </a:lnSpc>
                <a:spcBef>
                  <a:spcPts val="0"/>
                </a:spcBef>
                <a:spcAft>
                  <a:spcPts val="0"/>
                </a:spcAft>
                <a:buSzPct val="25000"/>
                <a:buNone/>
              </a:pPr>
              <a:r>
                <a:rPr b="0" i="0" lang="en" sz="2200" u="none" cap="none" strike="noStrike">
                  <a:solidFill>
                    <a:schemeClr val="lt1"/>
                  </a:solidFill>
                  <a:latin typeface="Source Sans Pro"/>
                  <a:ea typeface="Source Sans Pro"/>
                  <a:cs typeface="Source Sans Pro"/>
                  <a:sym typeface="Source Sans Pro"/>
                </a:rPr>
                <a:t>BigTent</a:t>
              </a:r>
            </a:p>
          </p:txBody>
        </p:sp>
        <p:sp>
          <p:nvSpPr>
            <p:cNvPr id="165" name="Shape 165"/>
            <p:cNvSpPr/>
            <p:nvPr/>
          </p:nvSpPr>
          <p:spPr>
            <a:xfrm>
              <a:off x="0" y="842555"/>
              <a:ext cx="2816700" cy="698100"/>
            </a:xfrm>
            <a:prstGeom prst="rect">
              <a:avLst/>
            </a:prstGeom>
            <a:solidFill>
              <a:srgbClr val="C9D5CB">
                <a:alpha val="89800"/>
              </a:srgb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txBox="1"/>
            <p:nvPr/>
          </p:nvSpPr>
          <p:spPr>
            <a:xfrm>
              <a:off x="0" y="842555"/>
              <a:ext cx="2816700" cy="698100"/>
            </a:xfrm>
            <a:prstGeom prst="rect">
              <a:avLst/>
            </a:prstGeom>
            <a:noFill/>
            <a:ln>
              <a:noFill/>
            </a:ln>
          </p:spPr>
          <p:txBody>
            <a:bodyPr anchorCtr="0" anchor="ctr" bIns="20300" lIns="113775" rIns="113775" wrap="square" tIns="20300">
              <a:noAutofit/>
            </a:bodyPr>
            <a:lstStyle/>
            <a:p>
              <a:pPr indent="0" lvl="0" marL="0" marR="0" rtl="0" algn="ctr">
                <a:lnSpc>
                  <a:spcPct val="90000"/>
                </a:lnSpc>
                <a:spcBef>
                  <a:spcPts val="0"/>
                </a:spcBef>
                <a:spcAft>
                  <a:spcPts val="0"/>
                </a:spcAft>
                <a:buSzPct val="25000"/>
                <a:buNone/>
              </a:pPr>
              <a:r>
                <a:rPr b="1" i="0" lang="en" sz="1200" u="none" cap="none" strike="noStrike">
                  <a:solidFill>
                    <a:schemeClr val="lt1"/>
                  </a:solidFill>
                  <a:latin typeface="Source Sans Pro"/>
                  <a:ea typeface="Source Sans Pro"/>
                  <a:cs typeface="Source Sans Pro"/>
                  <a:sym typeface="Source Sans Pro"/>
                </a:rPr>
                <a:t>BCS, IET, Comptia, Tech Partnership, CPHC – 40 universities</a:t>
              </a:r>
            </a:p>
          </p:txBody>
        </p:sp>
        <p:sp>
          <p:nvSpPr>
            <p:cNvPr id="167" name="Shape 167"/>
            <p:cNvSpPr/>
            <p:nvPr/>
          </p:nvSpPr>
          <p:spPr>
            <a:xfrm>
              <a:off x="2820775" y="849900"/>
              <a:ext cx="2816700" cy="698100"/>
            </a:xfrm>
            <a:prstGeom prst="rect">
              <a:avLst/>
            </a:prstGeom>
            <a:solidFill>
              <a:srgbClr val="C9D5CB">
                <a:alpha val="89800"/>
              </a:srgb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txBox="1"/>
            <p:nvPr/>
          </p:nvSpPr>
          <p:spPr>
            <a:xfrm>
              <a:off x="2820775" y="849900"/>
              <a:ext cx="2816700" cy="698100"/>
            </a:xfrm>
            <a:prstGeom prst="rect">
              <a:avLst/>
            </a:prstGeom>
            <a:noFill/>
            <a:ln>
              <a:noFill/>
            </a:ln>
          </p:spPr>
          <p:txBody>
            <a:bodyPr anchorCtr="0" anchor="ctr" bIns="20300" lIns="113775" rIns="113775" wrap="square" tIns="20300">
              <a:noAutofit/>
            </a:bodyPr>
            <a:lstStyle/>
            <a:p>
              <a:pPr indent="0" lvl="0" marL="0" marR="0" rtl="0" algn="ctr">
                <a:lnSpc>
                  <a:spcPct val="90000"/>
                </a:lnSpc>
                <a:spcBef>
                  <a:spcPts val="0"/>
                </a:spcBef>
                <a:spcAft>
                  <a:spcPts val="0"/>
                </a:spcAft>
                <a:buSzPct val="25000"/>
                <a:buNone/>
              </a:pPr>
              <a:r>
                <a:rPr b="1" i="0" lang="en" sz="1200" u="none" cap="none" strike="noStrike">
                  <a:solidFill>
                    <a:schemeClr val="lt1"/>
                  </a:solidFill>
                  <a:latin typeface="Source Sans Pro"/>
                  <a:ea typeface="Source Sans Pro"/>
                  <a:cs typeface="Source Sans Pro"/>
                  <a:sym typeface="Source Sans Pro"/>
                </a:rPr>
                <a:t>BIS, OCSIA (Cabinet Office) ; GCHQ</a:t>
              </a:r>
            </a:p>
          </p:txBody>
        </p:sp>
        <p:sp>
          <p:nvSpPr>
            <p:cNvPr id="169" name="Shape 169"/>
            <p:cNvSpPr/>
            <p:nvPr/>
          </p:nvSpPr>
          <p:spPr>
            <a:xfrm>
              <a:off x="5641553" y="849900"/>
              <a:ext cx="2816700" cy="698100"/>
            </a:xfrm>
            <a:prstGeom prst="rect">
              <a:avLst/>
            </a:prstGeom>
            <a:solidFill>
              <a:srgbClr val="C9D5CB">
                <a:alpha val="89800"/>
              </a:srgbClr>
            </a:solid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txBox="1"/>
            <p:nvPr/>
          </p:nvSpPr>
          <p:spPr>
            <a:xfrm>
              <a:off x="5641553" y="849900"/>
              <a:ext cx="2816700" cy="698100"/>
            </a:xfrm>
            <a:prstGeom prst="rect">
              <a:avLst/>
            </a:prstGeom>
            <a:noFill/>
            <a:ln>
              <a:noFill/>
            </a:ln>
          </p:spPr>
          <p:txBody>
            <a:bodyPr anchorCtr="0" anchor="ctr" bIns="20300" lIns="113775" rIns="113775" wrap="square" tIns="20300">
              <a:noAutofit/>
            </a:bodyPr>
            <a:lstStyle/>
            <a:p>
              <a:pPr indent="0" lvl="0" marL="0" marR="0" rtl="0" algn="ctr">
                <a:lnSpc>
                  <a:spcPct val="90000"/>
                </a:lnSpc>
                <a:spcBef>
                  <a:spcPts val="0"/>
                </a:spcBef>
                <a:spcAft>
                  <a:spcPts val="0"/>
                </a:spcAft>
                <a:buSzPct val="25000"/>
                <a:buNone/>
              </a:pPr>
              <a:r>
                <a:rPr b="1" i="0" lang="en" sz="1200" u="none" cap="none" strike="noStrike">
                  <a:solidFill>
                    <a:schemeClr val="lt1"/>
                  </a:solidFill>
                  <a:latin typeface="Source Sans Pro"/>
                  <a:ea typeface="Source Sans Pro"/>
                  <a:cs typeface="Source Sans Pro"/>
                  <a:sym typeface="Source Sans Pro"/>
                </a:rPr>
                <a:t>(ISC)</a:t>
              </a:r>
              <a:r>
                <a:rPr b="1" baseline="30000" i="0" lang="en" sz="1200" u="none" cap="none" strike="noStrike">
                  <a:solidFill>
                    <a:schemeClr val="lt1"/>
                  </a:solidFill>
                  <a:latin typeface="Source Sans Pro"/>
                  <a:ea typeface="Source Sans Pro"/>
                  <a:cs typeface="Source Sans Pro"/>
                  <a:sym typeface="Source Sans Pro"/>
                </a:rPr>
                <a:t>2</a:t>
              </a:r>
              <a:r>
                <a:rPr b="1" i="0" lang="en" sz="1200" u="none" cap="none" strike="noStrike">
                  <a:solidFill>
                    <a:schemeClr val="lt1"/>
                  </a:solidFill>
                  <a:latin typeface="Source Sans Pro"/>
                  <a:ea typeface="Source Sans Pro"/>
                  <a:cs typeface="Source Sans Pro"/>
                  <a:sym typeface="Source Sans Pro"/>
                </a:rPr>
                <a:t>; IISP, ISACA, BCS, IET </a:t>
              </a:r>
            </a:p>
          </p:txBody>
        </p:sp>
      </p:grpSp>
      <p:pic>
        <p:nvPicPr>
          <p:cNvPr id="171" name="Shape 171">
            <a:hlinkClick r:id="rId3"/>
          </p:cNvPr>
          <p:cNvPicPr preferRelativeResize="0"/>
          <p:nvPr/>
        </p:nvPicPr>
        <p:blipFill rotWithShape="1">
          <a:blip r:embed="rId4">
            <a:alphaModFix/>
          </a:blip>
          <a:srcRect b="0" l="0" r="0" t="0"/>
          <a:stretch/>
        </p:blipFill>
        <p:spPr>
          <a:xfrm rot="749889">
            <a:off x="5962911" y="510157"/>
            <a:ext cx="2127925" cy="1836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a:noFill/>
          <a:ln>
            <a:noFill/>
          </a:ln>
        </p:spPr>
        <p:txBody>
          <a:bodyPr anchorCtr="0" anchor="t" bIns="45700" lIns="91425" rIns="91425" wrap="square" tIns="45700">
            <a:noAutofit/>
          </a:bodyPr>
          <a:lstStyle/>
          <a:p>
            <a:pPr indent="0" lvl="0" marL="0" marR="0" rtl="0" algn="l">
              <a:spcBef>
                <a:spcPts val="0"/>
              </a:spcBef>
              <a:buClr>
                <a:srgbClr val="007054"/>
              </a:buClr>
              <a:buSzPct val="25000"/>
              <a:buFont typeface="Source Sans Pro"/>
              <a:buNone/>
            </a:pPr>
            <a:r>
              <a:rPr b="0" i="0" lang="en" sz="3600" u="none" cap="none" strike="noStrike"/>
              <a:t>Cybersecurity in Comp. Sci: a resource</a:t>
            </a:r>
          </a:p>
        </p:txBody>
      </p:sp>
      <p:sp>
        <p:nvSpPr>
          <p:cNvPr id="177" name="Shape 177"/>
          <p:cNvSpPr txBox="1"/>
          <p:nvPr>
            <p:ph idx="1" type="body"/>
          </p:nvPr>
        </p:nvSpPr>
        <p:spPr>
          <a:xfrm>
            <a:off x="311700" y="1152475"/>
            <a:ext cx="8520600" cy="34164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lt2"/>
              </a:buClr>
              <a:buSzPct val="100000"/>
              <a:buFont typeface="Arial"/>
              <a:buChar char="•"/>
            </a:pPr>
            <a:r>
              <a:rPr i="0" lang="en" sz="2800" u="none" cap="none" strike="noStrike"/>
              <a:t>Resource created for:</a:t>
            </a:r>
          </a:p>
          <a:p>
            <a:pPr indent="-285750" lvl="1" marL="742950" marR="0" rtl="0" algn="l">
              <a:spcBef>
                <a:spcPts val="480"/>
              </a:spcBef>
              <a:spcAft>
                <a:spcPts val="0"/>
              </a:spcAft>
              <a:buClr>
                <a:schemeClr val="lt2"/>
              </a:buClr>
              <a:buSzPct val="100000"/>
              <a:buFont typeface="Arial"/>
              <a:buChar char="–"/>
            </a:pPr>
            <a:r>
              <a:rPr i="0" lang="en" sz="2400" u="none" cap="none" strike="noStrike"/>
              <a:t>Course designers</a:t>
            </a:r>
          </a:p>
          <a:p>
            <a:pPr indent="-285750" lvl="1" marL="742950" marR="0" rtl="0" algn="l">
              <a:spcBef>
                <a:spcPts val="480"/>
              </a:spcBef>
              <a:spcAft>
                <a:spcPts val="0"/>
              </a:spcAft>
              <a:buClr>
                <a:schemeClr val="lt2"/>
              </a:buClr>
              <a:buSzPct val="100000"/>
              <a:buFont typeface="Arial"/>
              <a:buChar char="–"/>
            </a:pPr>
            <a:r>
              <a:rPr i="0" lang="en" sz="2400" u="none" cap="none" strike="noStrike"/>
              <a:t>Accreditors</a:t>
            </a:r>
          </a:p>
          <a:p>
            <a:pPr indent="-342900" lvl="0" marL="342900" marR="0" rtl="0" algn="l">
              <a:spcBef>
                <a:spcPts val="560"/>
              </a:spcBef>
              <a:spcAft>
                <a:spcPts val="0"/>
              </a:spcAft>
              <a:buClr>
                <a:schemeClr val="lt2"/>
              </a:buClr>
              <a:buSzPct val="100000"/>
              <a:buFont typeface="Arial"/>
              <a:buChar char="•"/>
            </a:pPr>
            <a:r>
              <a:rPr i="0" lang="en" sz="2800" u="none" cap="none" strike="noStrike"/>
              <a:t>Contains:</a:t>
            </a:r>
          </a:p>
          <a:p>
            <a:pPr indent="-285750" lvl="1" marL="742950" marR="0" rtl="0" algn="l">
              <a:spcBef>
                <a:spcPts val="480"/>
              </a:spcBef>
              <a:spcAft>
                <a:spcPts val="0"/>
              </a:spcAft>
              <a:buClr>
                <a:schemeClr val="lt2"/>
              </a:buClr>
              <a:buSzPct val="100000"/>
              <a:buFont typeface="Arial"/>
              <a:buChar char="–"/>
            </a:pPr>
            <a:r>
              <a:rPr i="0" lang="en" sz="2400" u="none" cap="none" strike="noStrike"/>
              <a:t>Supplementary accreditation guidance</a:t>
            </a:r>
          </a:p>
          <a:p>
            <a:pPr indent="-285750" lvl="1" marL="742950" marR="0" rtl="0" algn="l">
              <a:spcBef>
                <a:spcPts val="480"/>
              </a:spcBef>
              <a:spcAft>
                <a:spcPts val="0"/>
              </a:spcAft>
              <a:buClr>
                <a:schemeClr val="lt2"/>
              </a:buClr>
              <a:buSzPct val="100000"/>
              <a:buFont typeface="Arial"/>
              <a:buChar char="–"/>
            </a:pPr>
            <a:r>
              <a:rPr i="0" lang="en" sz="2400" u="none" cap="none" strike="noStrike"/>
              <a:t>Cybersecurity themes, concepts &amp; principles</a:t>
            </a:r>
          </a:p>
          <a:p>
            <a:pPr indent="-285750" lvl="1" marL="742950" marR="0" rtl="0" algn="l">
              <a:spcBef>
                <a:spcPts val="480"/>
              </a:spcBef>
              <a:spcAft>
                <a:spcPts val="0"/>
              </a:spcAft>
              <a:buClr>
                <a:schemeClr val="lt2"/>
              </a:buClr>
              <a:buSzPct val="100000"/>
              <a:buFont typeface="Arial"/>
              <a:buChar char="–"/>
            </a:pPr>
            <a:r>
              <a:rPr i="0" lang="en" sz="2400" u="none" cap="none" strike="noStrike"/>
              <a:t>Learning outcomes</a:t>
            </a:r>
          </a:p>
          <a:p>
            <a:pPr indent="-285750" lvl="1" marL="742950" marR="0" rtl="0" algn="l">
              <a:spcBef>
                <a:spcPts val="480"/>
              </a:spcBef>
              <a:buClr>
                <a:srgbClr val="007054"/>
              </a:buClr>
              <a:buSzPct val="100000"/>
              <a:buFont typeface="Arial"/>
              <a:buNone/>
            </a:pPr>
            <a:r>
              <a:t/>
            </a:r>
            <a:endParaRPr b="0" i="0" sz="2400" u="none" cap="none" strike="noStrike">
              <a:solidFill>
                <a:schemeClr val="dk1"/>
              </a:solidFill>
              <a:latin typeface="Source Sans Pro"/>
              <a:ea typeface="Source Sans Pro"/>
              <a:cs typeface="Source Sans Pro"/>
              <a:sym typeface="Source Sans Pro"/>
            </a:endParaRPr>
          </a:p>
        </p:txBody>
      </p:sp>
      <p:pic>
        <p:nvPicPr>
          <p:cNvPr id="178" name="Shape 178">
            <a:hlinkClick r:id="rId3"/>
          </p:cNvPr>
          <p:cNvPicPr preferRelativeResize="0"/>
          <p:nvPr/>
        </p:nvPicPr>
        <p:blipFill rotWithShape="1">
          <a:blip r:embed="rId4">
            <a:alphaModFix/>
          </a:blip>
          <a:srcRect b="0" l="0" r="0" t="0"/>
          <a:stretch/>
        </p:blipFill>
        <p:spPr>
          <a:xfrm rot="749852">
            <a:off x="6054415" y="1265280"/>
            <a:ext cx="2026824" cy="17489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a:noFill/>
          <a:ln>
            <a:noFill/>
          </a:ln>
        </p:spPr>
        <p:txBody>
          <a:bodyPr anchorCtr="0" anchor="t" bIns="45700" lIns="91425" rIns="91425" wrap="square" tIns="45700">
            <a:noAutofit/>
          </a:bodyPr>
          <a:lstStyle/>
          <a:p>
            <a:pPr indent="0" lvl="0" marL="0" marR="0" rtl="0" algn="l">
              <a:spcBef>
                <a:spcPts val="0"/>
              </a:spcBef>
              <a:buClr>
                <a:srgbClr val="007054"/>
              </a:buClr>
              <a:buSzPct val="25000"/>
              <a:buFont typeface="Source Sans Pro"/>
              <a:buNone/>
            </a:pPr>
            <a:r>
              <a:rPr b="0" i="0" lang="en" sz="4400" u="none" cap="none" strike="noStrike"/>
              <a:t>Guidelines vs. curriculum</a:t>
            </a:r>
          </a:p>
        </p:txBody>
      </p:sp>
      <p:sp>
        <p:nvSpPr>
          <p:cNvPr id="184" name="Shape 184"/>
          <p:cNvSpPr txBox="1"/>
          <p:nvPr>
            <p:ph idx="1" type="body"/>
          </p:nvPr>
        </p:nvSpPr>
        <p:spPr>
          <a:xfrm>
            <a:off x="311700" y="1228675"/>
            <a:ext cx="4483800" cy="3416400"/>
          </a:xfrm>
          <a:prstGeom prst="rect">
            <a:avLst/>
          </a:prstGeom>
          <a:noFill/>
          <a:ln>
            <a:noFill/>
          </a:ln>
        </p:spPr>
        <p:txBody>
          <a:bodyPr anchorCtr="0" anchor="t" bIns="45700" lIns="91425" rIns="91425" wrap="square" tIns="45700">
            <a:noAutofit/>
          </a:bodyPr>
          <a:lstStyle/>
          <a:p>
            <a:pPr indent="-279400" lvl="0" marL="342900" marR="0" rtl="0" algn="l">
              <a:spcBef>
                <a:spcPts val="0"/>
              </a:spcBef>
              <a:spcAft>
                <a:spcPts val="0"/>
              </a:spcAft>
              <a:buClr>
                <a:schemeClr val="lt2"/>
              </a:buClr>
              <a:buSzPct val="100000"/>
              <a:buFont typeface="Arial"/>
              <a:buChar char="•"/>
            </a:pPr>
            <a:r>
              <a:rPr i="0" lang="en" u="none" cap="none" strike="noStrike"/>
              <a:t>Balanced calls between  a defined curriculum and high -level approach</a:t>
            </a:r>
          </a:p>
          <a:p>
            <a:pPr indent="-279400" lvl="0" marL="342900" marR="0" rtl="0" algn="l">
              <a:spcBef>
                <a:spcPts val="560"/>
              </a:spcBef>
              <a:spcAft>
                <a:spcPts val="0"/>
              </a:spcAft>
              <a:buClr>
                <a:schemeClr val="lt2"/>
              </a:buClr>
              <a:buSzPct val="100000"/>
              <a:buFont typeface="Arial"/>
              <a:buChar char="•"/>
            </a:pPr>
            <a:r>
              <a:rPr i="0" lang="en" u="none" cap="none" strike="noStrike"/>
              <a:t>We chose a </a:t>
            </a:r>
            <a:r>
              <a:rPr i="1" lang="en" u="none" cap="none" strike="noStrike"/>
              <a:t>high-level</a:t>
            </a:r>
            <a:r>
              <a:rPr i="0" lang="en" u="none" cap="none" strike="noStrike"/>
              <a:t> approach </a:t>
            </a:r>
          </a:p>
          <a:p>
            <a:pPr indent="-279400" lvl="0" marL="342900" marR="0" rtl="0" algn="l">
              <a:spcBef>
                <a:spcPts val="560"/>
              </a:spcBef>
              <a:spcAft>
                <a:spcPts val="0"/>
              </a:spcAft>
              <a:buClr>
                <a:schemeClr val="lt2"/>
              </a:buClr>
              <a:buSzPct val="100000"/>
              <a:buFont typeface="Arial"/>
              <a:buChar char="•"/>
            </a:pPr>
            <a:r>
              <a:rPr i="0" lang="en" u="none" cap="none" strike="noStrike"/>
              <a:t>We outline core concepts, principles and learning outcomes</a:t>
            </a:r>
          </a:p>
          <a:p>
            <a:pPr indent="-247650" lvl="1" marL="742950" marR="0" rtl="0" algn="l">
              <a:spcBef>
                <a:spcPts val="480"/>
              </a:spcBef>
              <a:buClr>
                <a:schemeClr val="lt2"/>
              </a:buClr>
              <a:buSzPct val="100000"/>
              <a:buFont typeface="Arial"/>
              <a:buChar char="–"/>
            </a:pPr>
            <a:r>
              <a:rPr i="0" lang="en" sz="1800" u="none" cap="none" strike="noStrike"/>
              <a:t> More resources in the references</a:t>
            </a:r>
          </a:p>
        </p:txBody>
      </p:sp>
      <p:sp>
        <p:nvSpPr>
          <p:cNvPr id="185" name="Shape 185"/>
          <p:cNvSpPr txBox="1"/>
          <p:nvPr>
            <p:ph idx="4294967295" type="body"/>
          </p:nvPr>
        </p:nvSpPr>
        <p:spPr>
          <a:xfrm>
            <a:off x="4648200" y="1200150"/>
            <a:ext cx="4038600" cy="3394500"/>
          </a:xfrm>
          <a:prstGeom prst="rect">
            <a:avLst/>
          </a:prstGeom>
          <a:noFill/>
          <a:ln>
            <a:noFill/>
          </a:ln>
        </p:spPr>
        <p:txBody>
          <a:bodyPr anchorCtr="0" anchor="t" bIns="45700" lIns="91425" rIns="91425" wrap="square" tIns="45700">
            <a:noAutofit/>
          </a:bodyPr>
          <a:lstStyle/>
          <a:p>
            <a:pPr indent="-279400" lvl="0" marL="342900" marR="0" rtl="0" algn="l">
              <a:spcBef>
                <a:spcPts val="0"/>
              </a:spcBef>
              <a:spcAft>
                <a:spcPts val="0"/>
              </a:spcAft>
              <a:buClr>
                <a:schemeClr val="lt2"/>
              </a:buClr>
              <a:buSzPct val="100000"/>
              <a:buFont typeface="Arial"/>
              <a:buChar char="•"/>
            </a:pPr>
            <a:r>
              <a:rPr b="1" i="0" lang="en" u="none" cap="none" strike="noStrike"/>
              <a:t>Purposely flexible </a:t>
            </a:r>
          </a:p>
          <a:p>
            <a:pPr indent="-247650" lvl="1" marL="742950" marR="0" rtl="0" algn="l">
              <a:spcBef>
                <a:spcPts val="480"/>
              </a:spcBef>
              <a:spcAft>
                <a:spcPts val="0"/>
              </a:spcAft>
              <a:buClr>
                <a:schemeClr val="lt2"/>
              </a:buClr>
              <a:buSzPct val="100000"/>
              <a:buFont typeface="Arial"/>
              <a:buChar char="–"/>
            </a:pPr>
            <a:r>
              <a:rPr b="0" i="0" lang="en" sz="1800" u="none" cap="none" strike="noStrike"/>
              <a:t>Course designers can apply the most appropriate areas, or combination thereof for their programmes</a:t>
            </a:r>
          </a:p>
          <a:p>
            <a:pPr indent="-247650" lvl="1" marL="742950" marR="0" rtl="0" algn="l">
              <a:spcBef>
                <a:spcPts val="480"/>
              </a:spcBef>
              <a:spcAft>
                <a:spcPts val="0"/>
              </a:spcAft>
              <a:buClr>
                <a:schemeClr val="lt2"/>
              </a:buClr>
              <a:buSzPct val="100000"/>
              <a:buFont typeface="Arial"/>
              <a:buChar char="–"/>
            </a:pPr>
            <a:r>
              <a:rPr b="0" i="0" lang="en" sz="1800" u="none" cap="none" strike="noStrike"/>
              <a:t>Leave the curricula and teaching methods up to the individual universities  </a:t>
            </a:r>
          </a:p>
          <a:p>
            <a:pPr indent="-342900" lvl="0" marL="342900" marR="0" rtl="0" algn="l">
              <a:spcBef>
                <a:spcPts val="560"/>
              </a:spcBef>
              <a:buClr>
                <a:srgbClr val="007054"/>
              </a:buClr>
              <a:buSzPct val="155555"/>
              <a:buFont typeface="Arial"/>
              <a:buNone/>
            </a:pPr>
            <a:r>
              <a:t/>
            </a:r>
            <a:endParaRPr b="1" i="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p:nvPr/>
        </p:nvSpPr>
        <p:spPr>
          <a:xfrm>
            <a:off x="71125" y="1041400"/>
            <a:ext cx="2813100" cy="3088500"/>
          </a:xfrm>
          <a:prstGeom prst="ellipse">
            <a:avLst/>
          </a:prstGeom>
          <a:solidFill>
            <a:srgbClr val="F5EBED"/>
          </a:solidFill>
          <a:ln cap="flat" cmpd="sng" w="25400">
            <a:solidFill>
              <a:srgbClr val="78404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 sz="1350" u="none" cap="none" strike="noStrike">
                <a:latin typeface="Source Sans Pro"/>
                <a:ea typeface="Source Sans Pro"/>
                <a:cs typeface="Source Sans Pro"/>
                <a:sym typeface="Source Sans Pro"/>
              </a:rPr>
              <a:t>Information and risk</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Utility &amp; value of information &amp; data</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Classification of information</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Information/data life cycle</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Attributes of information, data and systems</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Information systems </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Risk and hazard</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Impact, harm and consequence</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Information risk process </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Risk taking, human error, naïveté, malicious drivers</a:t>
            </a:r>
          </a:p>
        </p:txBody>
      </p:sp>
      <p:sp>
        <p:nvSpPr>
          <p:cNvPr id="191" name="Shape 191"/>
          <p:cNvSpPr/>
          <p:nvPr/>
        </p:nvSpPr>
        <p:spPr>
          <a:xfrm>
            <a:off x="1273525" y="2058124"/>
            <a:ext cx="2916600" cy="2867399"/>
          </a:xfrm>
          <a:prstGeom prst="ellipse">
            <a:avLst/>
          </a:prstGeom>
          <a:solidFill>
            <a:srgbClr val="EBD9DB"/>
          </a:solidFill>
          <a:ln cap="flat" cmpd="sng" w="25400">
            <a:solidFill>
              <a:srgbClr val="78404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 sz="1350" u="none" cap="none" strike="noStrike">
                <a:latin typeface="Source Sans Pro"/>
                <a:ea typeface="Source Sans Pro"/>
                <a:cs typeface="Source Sans Pro"/>
                <a:sym typeface="Source Sans Pro"/>
              </a:rPr>
              <a:t>Threat and attacks</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Threats</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Vulnerabilities</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Attack vectors (routes of attack) on information and the systems that process, store and transmit information </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Typical targets </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Social engineering; mind-sets of hackers</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Targeted attacks </a:t>
            </a:r>
          </a:p>
        </p:txBody>
      </p:sp>
      <p:sp>
        <p:nvSpPr>
          <p:cNvPr id="192" name="Shape 192"/>
          <p:cNvSpPr/>
          <p:nvPr/>
        </p:nvSpPr>
        <p:spPr>
          <a:xfrm>
            <a:off x="3110000" y="910325"/>
            <a:ext cx="3137400" cy="3234900"/>
          </a:xfrm>
          <a:prstGeom prst="ellipse">
            <a:avLst/>
          </a:prstGeom>
          <a:solidFill>
            <a:srgbClr val="E1C6C9"/>
          </a:solidFill>
          <a:ln cap="flat" cmpd="sng" w="25400">
            <a:solidFill>
              <a:srgbClr val="78404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 sz="1350" u="none" cap="none" strike="noStrike">
                <a:latin typeface="Source Sans Pro"/>
                <a:ea typeface="Source Sans Pro"/>
                <a:cs typeface="Source Sans Pro"/>
                <a:sym typeface="Source Sans Pro"/>
              </a:rPr>
              <a:t>Cybersecurity architecture and operations</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Service continuity and reliability</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Security architecture</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People, Process and Technology</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Control</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Defence in depth</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Operational fundamentals of technical controls </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Testing and monitoring</a:t>
            </a:r>
          </a:p>
          <a:p>
            <a:pPr indent="-214312" lvl="0" marL="214312" marR="0" rtl="0" algn="l">
              <a:spcBef>
                <a:spcPts val="0"/>
              </a:spcBef>
              <a:buClr>
                <a:srgbClr val="000000"/>
              </a:buClr>
              <a:buSzPct val="95454"/>
              <a:buFont typeface="Arial"/>
              <a:buChar char="•"/>
            </a:pPr>
            <a:r>
              <a:rPr b="1" i="0" lang="en" sz="1050" u="none" cap="none" strike="noStrike">
                <a:latin typeface="Source Sans Pro"/>
                <a:ea typeface="Source Sans Pro"/>
                <a:cs typeface="Source Sans Pro"/>
                <a:sym typeface="Source Sans Pro"/>
              </a:rPr>
              <a:t>Usability, awareness and behaviour </a:t>
            </a:r>
          </a:p>
        </p:txBody>
      </p:sp>
      <p:sp>
        <p:nvSpPr>
          <p:cNvPr id="193" name="Shape 193"/>
          <p:cNvSpPr txBox="1"/>
          <p:nvPr>
            <p:ph type="title"/>
          </p:nvPr>
        </p:nvSpPr>
        <p:spPr>
          <a:xfrm>
            <a:off x="311700" y="216425"/>
            <a:ext cx="8520600" cy="572700"/>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007054"/>
              </a:buClr>
              <a:buSzPct val="25000"/>
              <a:buFont typeface="Source Sans Pro"/>
              <a:buNone/>
            </a:pPr>
            <a:r>
              <a:rPr b="0" i="0" lang="en" sz="4400" u="none" cap="none" strike="noStrike"/>
              <a:t>Themes and core concepts</a:t>
            </a:r>
          </a:p>
        </p:txBody>
      </p:sp>
      <p:sp>
        <p:nvSpPr>
          <p:cNvPr id="194" name="Shape 194"/>
          <p:cNvSpPr/>
          <p:nvPr/>
        </p:nvSpPr>
        <p:spPr>
          <a:xfrm>
            <a:off x="3760550" y="1999750"/>
            <a:ext cx="3298500" cy="3088500"/>
          </a:xfrm>
          <a:prstGeom prst="ellipse">
            <a:avLst/>
          </a:prstGeom>
          <a:solidFill>
            <a:srgbClr val="AD666F"/>
          </a:solidFill>
          <a:ln cap="flat" cmpd="sng" w="25400">
            <a:solidFill>
              <a:srgbClr val="784046"/>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1" i="0" lang="en" sz="1350" u="none" cap="none" strike="noStrike">
                <a:latin typeface="Source Sans Pro"/>
                <a:ea typeface="Source Sans Pro"/>
                <a:cs typeface="Source Sans Pro"/>
                <a:sym typeface="Source Sans Pro"/>
              </a:rPr>
              <a:t>Secure systems and products</a:t>
            </a:r>
          </a:p>
          <a:p>
            <a:pPr indent="-214312" lvl="0" marL="214312" marR="0" rtl="0" algn="l">
              <a:spcBef>
                <a:spcPts val="0"/>
              </a:spcBef>
              <a:buClr>
                <a:srgbClr val="000000"/>
              </a:buClr>
              <a:buSzPct val="95454"/>
              <a:buFont typeface="Arial"/>
              <a:buChar char="•"/>
            </a:pPr>
            <a:r>
              <a:rPr b="1" lang="en" sz="1050">
                <a:latin typeface="Source Sans Pro"/>
                <a:ea typeface="Source Sans Pro"/>
                <a:cs typeface="Source Sans Pro"/>
                <a:sym typeface="Source Sans Pro"/>
              </a:rPr>
              <a:t>Systems and software design, build and testing</a:t>
            </a:r>
          </a:p>
          <a:p>
            <a:pPr indent="-214312" lvl="0" marL="214312" marR="0" rtl="0" algn="l">
              <a:spcBef>
                <a:spcPts val="0"/>
              </a:spcBef>
              <a:buClr>
                <a:srgbClr val="000000"/>
              </a:buClr>
              <a:buSzPct val="95454"/>
              <a:buFont typeface="Arial"/>
              <a:buChar char="•"/>
            </a:pPr>
            <a:r>
              <a:rPr b="1" lang="en" sz="1050">
                <a:latin typeface="Source Sans Pro"/>
                <a:ea typeface="Source Sans Pro"/>
                <a:cs typeface="Source Sans Pro"/>
                <a:sym typeface="Source Sans Pro"/>
              </a:rPr>
              <a:t>Software and systems Development Lifecycle</a:t>
            </a:r>
          </a:p>
          <a:p>
            <a:pPr indent="-214312" lvl="0" marL="214312" marR="0" rtl="0" algn="l">
              <a:spcBef>
                <a:spcPts val="0"/>
              </a:spcBef>
              <a:buClr>
                <a:srgbClr val="000000"/>
              </a:buClr>
              <a:buSzPct val="95454"/>
              <a:buFont typeface="Arial"/>
              <a:buChar char="•"/>
            </a:pPr>
            <a:r>
              <a:rPr b="1" lang="en" sz="1050">
                <a:latin typeface="Source Sans Pro"/>
                <a:ea typeface="Source Sans Pro"/>
                <a:cs typeface="Source Sans Pro"/>
                <a:sym typeface="Source Sans Pro"/>
              </a:rPr>
              <a:t>Vulnerability and misuse </a:t>
            </a:r>
          </a:p>
          <a:p>
            <a:pPr indent="-214312" lvl="0" marL="214312" marR="0" rtl="0" algn="l">
              <a:spcBef>
                <a:spcPts val="0"/>
              </a:spcBef>
              <a:buClr>
                <a:srgbClr val="000000"/>
              </a:buClr>
              <a:buSzPct val="95454"/>
              <a:buFont typeface="Arial"/>
              <a:buChar char="•"/>
            </a:pPr>
            <a:r>
              <a:rPr b="1" lang="en" sz="1050">
                <a:latin typeface="Source Sans Pro"/>
                <a:ea typeface="Source Sans Pro"/>
                <a:cs typeface="Source Sans Pro"/>
                <a:sym typeface="Source Sans Pro"/>
              </a:rPr>
              <a:t>Security within quality assurance</a:t>
            </a:r>
          </a:p>
          <a:p>
            <a:pPr indent="-214312" lvl="0" marL="214312" marR="0" rtl="0" algn="l">
              <a:spcBef>
                <a:spcPts val="0"/>
              </a:spcBef>
              <a:buClr>
                <a:srgbClr val="000000"/>
              </a:buClr>
              <a:buSzPct val="95454"/>
              <a:buFont typeface="Arial"/>
              <a:buChar char="•"/>
            </a:pPr>
            <a:r>
              <a:rPr b="1" lang="en" sz="1050">
                <a:latin typeface="Source Sans Pro"/>
                <a:ea typeface="Source Sans Pro"/>
                <a:cs typeface="Source Sans Pro"/>
                <a:sym typeface="Source Sans Pro"/>
              </a:rPr>
              <a:t>Systems hardening</a:t>
            </a:r>
          </a:p>
          <a:p>
            <a:pPr indent="-214312" lvl="0" marL="214312" marR="0" rtl="0" algn="l">
              <a:spcBef>
                <a:spcPts val="0"/>
              </a:spcBef>
              <a:buClr>
                <a:srgbClr val="000000"/>
              </a:buClr>
              <a:buSzPct val="95454"/>
              <a:buFont typeface="Arial"/>
              <a:buChar char="•"/>
            </a:pPr>
            <a:r>
              <a:rPr b="1" lang="en" sz="1050">
                <a:latin typeface="Source Sans Pro"/>
                <a:ea typeface="Source Sans Pro"/>
                <a:cs typeface="Source Sans Pro"/>
                <a:sym typeface="Source Sans Pro"/>
              </a:rPr>
              <a:t>Usability; security requirements for functional design</a:t>
            </a:r>
          </a:p>
          <a:p>
            <a:pPr indent="-214312" lvl="0" marL="214312" marR="0" rtl="0" algn="l">
              <a:spcBef>
                <a:spcPts val="0"/>
              </a:spcBef>
              <a:buClr>
                <a:srgbClr val="000000"/>
              </a:buClr>
              <a:buSzPct val="95454"/>
              <a:buFont typeface="Arial"/>
              <a:buChar char="•"/>
            </a:pPr>
            <a:r>
              <a:rPr b="1" lang="en" sz="1050">
                <a:latin typeface="Source Sans Pro"/>
                <a:ea typeface="Source Sans Pro"/>
                <a:cs typeface="Source Sans Pro"/>
                <a:sym typeface="Source Sans Pro"/>
              </a:rPr>
              <a:t>Communications, remote access/control and connectivity</a:t>
            </a:r>
          </a:p>
        </p:txBody>
      </p:sp>
      <p:sp>
        <p:nvSpPr>
          <p:cNvPr id="195" name="Shape 195"/>
          <p:cNvSpPr/>
          <p:nvPr/>
        </p:nvSpPr>
        <p:spPr>
          <a:xfrm>
            <a:off x="6367250" y="1105400"/>
            <a:ext cx="2719500" cy="3275700"/>
          </a:xfrm>
          <a:prstGeom prst="ellipse">
            <a:avLst/>
          </a:prstGeom>
          <a:solidFill>
            <a:srgbClr val="784046"/>
          </a:solidFill>
          <a:ln cap="flat" cmpd="sng" w="25400">
            <a:solidFill>
              <a:srgbClr val="78404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lang="en" sz="1350">
                <a:solidFill>
                  <a:schemeClr val="lt1"/>
                </a:solidFill>
                <a:latin typeface="Source Sans Pro"/>
                <a:ea typeface="Source Sans Pro"/>
                <a:cs typeface="Source Sans Pro"/>
                <a:sym typeface="Source Sans Pro"/>
              </a:rPr>
              <a:t>Cybersecurity management</a:t>
            </a:r>
          </a:p>
          <a:p>
            <a:pPr indent="-214312" lvl="0" marL="214312" marR="0" rtl="0" algn="l">
              <a:spcBef>
                <a:spcPts val="0"/>
              </a:spcBef>
              <a:buClr>
                <a:schemeClr val="lt1"/>
              </a:buClr>
              <a:buSzPct val="95454"/>
              <a:buFont typeface="Arial"/>
              <a:buChar char="•"/>
            </a:pPr>
            <a:r>
              <a:rPr b="1" lang="en" sz="1050">
                <a:solidFill>
                  <a:schemeClr val="lt1"/>
                </a:solidFill>
                <a:latin typeface="Source Sans Pro"/>
                <a:ea typeface="Source Sans Pro"/>
                <a:cs typeface="Source Sans Pro"/>
                <a:sym typeface="Source Sans Pro"/>
              </a:rPr>
              <a:t>Managing information protection in organisations</a:t>
            </a:r>
          </a:p>
          <a:p>
            <a:pPr indent="-214312" lvl="0" marL="214312" marR="0" rtl="0" algn="l">
              <a:spcBef>
                <a:spcPts val="0"/>
              </a:spcBef>
              <a:buClr>
                <a:schemeClr val="lt1"/>
              </a:buClr>
              <a:buSzPct val="95454"/>
              <a:buFont typeface="Arial"/>
              <a:buChar char="•"/>
            </a:pPr>
            <a:r>
              <a:rPr b="1" lang="en" sz="1050">
                <a:solidFill>
                  <a:schemeClr val="lt1"/>
                </a:solidFill>
                <a:latin typeface="Source Sans Pro"/>
                <a:ea typeface="Source Sans Pro"/>
                <a:cs typeface="Source Sans Pro"/>
                <a:sym typeface="Source Sans Pro"/>
              </a:rPr>
              <a:t>Organisational culture, accountability and employee expectations</a:t>
            </a:r>
          </a:p>
          <a:p>
            <a:pPr indent="-214312" lvl="0" marL="214312" marR="0" rtl="0" algn="l">
              <a:spcBef>
                <a:spcPts val="0"/>
              </a:spcBef>
              <a:buClr>
                <a:schemeClr val="lt1"/>
              </a:buClr>
              <a:buSzPct val="95454"/>
              <a:buFont typeface="Arial"/>
              <a:buChar char="•"/>
            </a:pPr>
            <a:r>
              <a:rPr b="1" lang="en" sz="1050">
                <a:solidFill>
                  <a:schemeClr val="lt1"/>
                </a:solidFill>
                <a:latin typeface="Source Sans Pro"/>
                <a:ea typeface="Source Sans Pro"/>
                <a:cs typeface="Source Sans Pro"/>
                <a:sym typeface="Source Sans Pro"/>
              </a:rPr>
              <a:t>Compliance</a:t>
            </a:r>
          </a:p>
          <a:p>
            <a:pPr indent="-214312" lvl="0" marL="214312" marR="0" rtl="0" algn="l">
              <a:spcBef>
                <a:spcPts val="0"/>
              </a:spcBef>
              <a:buClr>
                <a:schemeClr val="lt1"/>
              </a:buClr>
              <a:buSzPct val="95454"/>
              <a:buFont typeface="Arial"/>
              <a:buChar char="•"/>
            </a:pPr>
            <a:r>
              <a:rPr b="1" lang="en" sz="1050">
                <a:solidFill>
                  <a:schemeClr val="lt1"/>
                </a:solidFill>
                <a:latin typeface="Source Sans Pro"/>
                <a:ea typeface="Source Sans Pro"/>
                <a:cs typeface="Source Sans Pro"/>
                <a:sym typeface="Source Sans Pro"/>
              </a:rPr>
              <a:t>Policy and strategy</a:t>
            </a:r>
          </a:p>
          <a:p>
            <a:pPr indent="-214312" lvl="0" marL="214312" marR="0" rtl="0" algn="l">
              <a:spcBef>
                <a:spcPts val="0"/>
              </a:spcBef>
              <a:buClr>
                <a:schemeClr val="lt1"/>
              </a:buClr>
              <a:buSzPct val="95454"/>
              <a:buFont typeface="Arial"/>
              <a:buChar char="•"/>
            </a:pPr>
            <a:r>
              <a:rPr b="1" lang="en" sz="1050">
                <a:solidFill>
                  <a:schemeClr val="lt1"/>
                </a:solidFill>
                <a:latin typeface="Source Sans Pro"/>
                <a:ea typeface="Source Sans Pro"/>
                <a:cs typeface="Source Sans Pro"/>
                <a:sym typeface="Source Sans Pro"/>
              </a:rPr>
              <a:t>Assessment, analysis and management of risk</a:t>
            </a:r>
          </a:p>
          <a:p>
            <a:pPr indent="-214312" lvl="0" marL="214312" marR="0" rtl="0" algn="l">
              <a:spcBef>
                <a:spcPts val="0"/>
              </a:spcBef>
              <a:buClr>
                <a:schemeClr val="lt1"/>
              </a:buClr>
              <a:buSzPct val="95454"/>
              <a:buFont typeface="Arial"/>
              <a:buChar char="•"/>
            </a:pPr>
            <a:r>
              <a:rPr b="1" lang="en" sz="1050">
                <a:solidFill>
                  <a:schemeClr val="lt1"/>
                </a:solidFill>
                <a:latin typeface="Source Sans Pro"/>
                <a:ea typeface="Source Sans Pro"/>
                <a:cs typeface="Source Sans Pro"/>
                <a:sym typeface="Source Sans Pro"/>
              </a:rPr>
              <a:t>Security as an ethical issue within IT practice</a:t>
            </a:r>
          </a:p>
          <a:p>
            <a:pPr indent="-214312" lvl="0" marL="214312" marR="0" rtl="0" algn="l">
              <a:spcBef>
                <a:spcPts val="0"/>
              </a:spcBef>
              <a:buClr>
                <a:schemeClr val="lt1"/>
              </a:buClr>
              <a:buSzPct val="95454"/>
              <a:buFont typeface="Arial"/>
              <a:buChar char="•"/>
            </a:pPr>
            <a:r>
              <a:rPr b="1" lang="en" sz="1050">
                <a:solidFill>
                  <a:schemeClr val="lt1"/>
                </a:solidFill>
                <a:latin typeface="Source Sans Pro"/>
                <a:ea typeface="Source Sans Pro"/>
                <a:cs typeface="Source Sans Pro"/>
                <a:sym typeface="Source Sans Pro"/>
              </a:rPr>
              <a:t>Balance of opportunity and security – and trade-offs required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2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2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2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2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2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7054"/>
              </a:buClr>
              <a:buSzPct val="25000"/>
              <a:buFont typeface="Source Sans Pro"/>
              <a:buNone/>
            </a:pPr>
            <a:r>
              <a:rPr b="0" i="0" lang="en" sz="4400" u="none" cap="none" strike="noStrike"/>
              <a:t>How the themes fit together…</a:t>
            </a:r>
          </a:p>
        </p:txBody>
      </p:sp>
      <p:sp>
        <p:nvSpPr>
          <p:cNvPr id="201" name="Shape 201"/>
          <p:cNvSpPr/>
          <p:nvPr/>
        </p:nvSpPr>
        <p:spPr>
          <a:xfrm>
            <a:off x="349499" y="2453275"/>
            <a:ext cx="1511700" cy="801000"/>
          </a:xfrm>
          <a:prstGeom prst="ellipse">
            <a:avLst/>
          </a:prstGeom>
          <a:solidFill>
            <a:srgbClr val="BCE7BE"/>
          </a:solidFill>
          <a:ln cap="flat" cmpd="sng" w="25400">
            <a:solidFill>
              <a:srgbClr val="0A562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lang="en" sz="1200">
                <a:latin typeface="Source Sans Pro"/>
                <a:ea typeface="Source Sans Pro"/>
                <a:cs typeface="Source Sans Pro"/>
                <a:sym typeface="Source Sans Pro"/>
              </a:rPr>
              <a:t>Information</a:t>
            </a:r>
          </a:p>
          <a:p>
            <a:pPr indent="0" lvl="0" marL="0" marR="0" rtl="0" algn="ctr">
              <a:spcBef>
                <a:spcPts val="0"/>
              </a:spcBef>
              <a:buSzPct val="25000"/>
              <a:buNone/>
            </a:pPr>
            <a:r>
              <a:rPr b="1" lang="en" sz="1200">
                <a:latin typeface="Source Sans Pro"/>
                <a:ea typeface="Source Sans Pro"/>
                <a:cs typeface="Source Sans Pro"/>
                <a:sym typeface="Source Sans Pro"/>
              </a:rPr>
              <a:t>and risk</a:t>
            </a:r>
          </a:p>
        </p:txBody>
      </p:sp>
      <p:sp>
        <p:nvSpPr>
          <p:cNvPr id="202" name="Shape 202"/>
          <p:cNvSpPr/>
          <p:nvPr/>
        </p:nvSpPr>
        <p:spPr>
          <a:xfrm>
            <a:off x="3091167" y="2487938"/>
            <a:ext cx="1149900" cy="732000"/>
          </a:xfrm>
          <a:prstGeom prst="ellipse">
            <a:avLst/>
          </a:prstGeom>
          <a:solidFill>
            <a:srgbClr val="BCE7BE"/>
          </a:solidFill>
          <a:ln cap="flat" cmpd="sng" w="25400">
            <a:solidFill>
              <a:srgbClr val="0A562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lang="en" sz="1200">
                <a:latin typeface="Source Sans Pro"/>
                <a:ea typeface="Source Sans Pro"/>
                <a:cs typeface="Source Sans Pro"/>
                <a:sym typeface="Source Sans Pro"/>
              </a:rPr>
              <a:t>Threats </a:t>
            </a:r>
          </a:p>
          <a:p>
            <a:pPr indent="0" lvl="0" marL="0" marR="0" rtl="0" algn="ctr">
              <a:spcBef>
                <a:spcPts val="0"/>
              </a:spcBef>
              <a:buSzPct val="25000"/>
              <a:buNone/>
            </a:pPr>
            <a:r>
              <a:rPr b="1" lang="en" sz="1200">
                <a:latin typeface="Source Sans Pro"/>
                <a:ea typeface="Source Sans Pro"/>
                <a:cs typeface="Source Sans Pro"/>
                <a:sym typeface="Source Sans Pro"/>
              </a:rPr>
              <a:t>and attacks</a:t>
            </a:r>
          </a:p>
        </p:txBody>
      </p:sp>
      <p:sp>
        <p:nvSpPr>
          <p:cNvPr id="203" name="Shape 203"/>
          <p:cNvSpPr/>
          <p:nvPr/>
        </p:nvSpPr>
        <p:spPr>
          <a:xfrm>
            <a:off x="3964575" y="1373975"/>
            <a:ext cx="1668000" cy="1098000"/>
          </a:xfrm>
          <a:prstGeom prst="ellipse">
            <a:avLst/>
          </a:prstGeom>
          <a:solidFill>
            <a:srgbClr val="BCE7BE"/>
          </a:solidFill>
          <a:ln cap="flat" cmpd="sng" w="25400">
            <a:solidFill>
              <a:srgbClr val="0A562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lang="en" sz="1200">
                <a:latin typeface="Source Sans Pro"/>
                <a:ea typeface="Source Sans Pro"/>
                <a:cs typeface="Source Sans Pro"/>
                <a:sym typeface="Source Sans Pro"/>
              </a:rPr>
              <a:t>Cybersecurity </a:t>
            </a:r>
          </a:p>
          <a:p>
            <a:pPr indent="0" lvl="0" marL="0" marR="0" rtl="0" algn="ctr">
              <a:spcBef>
                <a:spcPts val="0"/>
              </a:spcBef>
              <a:buSzPct val="25000"/>
              <a:buNone/>
            </a:pPr>
            <a:r>
              <a:rPr b="1" lang="en" sz="1200">
                <a:latin typeface="Source Sans Pro"/>
                <a:ea typeface="Source Sans Pro"/>
                <a:cs typeface="Source Sans Pro"/>
                <a:sym typeface="Source Sans Pro"/>
              </a:rPr>
              <a:t>architecture </a:t>
            </a:r>
          </a:p>
          <a:p>
            <a:pPr indent="0" lvl="0" marL="0" marR="0" rtl="0" algn="ctr">
              <a:spcBef>
                <a:spcPts val="0"/>
              </a:spcBef>
              <a:buSzPct val="25000"/>
              <a:buNone/>
            </a:pPr>
            <a:r>
              <a:rPr b="1" lang="en" sz="1200">
                <a:latin typeface="Source Sans Pro"/>
                <a:ea typeface="Source Sans Pro"/>
                <a:cs typeface="Source Sans Pro"/>
                <a:sym typeface="Source Sans Pro"/>
              </a:rPr>
              <a:t>and operations</a:t>
            </a:r>
          </a:p>
        </p:txBody>
      </p:sp>
      <p:sp>
        <p:nvSpPr>
          <p:cNvPr id="204" name="Shape 204"/>
          <p:cNvSpPr/>
          <p:nvPr/>
        </p:nvSpPr>
        <p:spPr>
          <a:xfrm>
            <a:off x="3964575" y="3219775"/>
            <a:ext cx="1668000" cy="942600"/>
          </a:xfrm>
          <a:prstGeom prst="ellipse">
            <a:avLst/>
          </a:prstGeom>
          <a:solidFill>
            <a:srgbClr val="BCE7BE"/>
          </a:solidFill>
          <a:ln cap="flat" cmpd="sng" w="25400">
            <a:solidFill>
              <a:srgbClr val="0A562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lang="en" sz="1200">
                <a:latin typeface="Source Sans Pro"/>
                <a:ea typeface="Source Sans Pro"/>
                <a:cs typeface="Source Sans Pro"/>
                <a:sym typeface="Source Sans Pro"/>
              </a:rPr>
              <a:t>Secure systems </a:t>
            </a:r>
          </a:p>
          <a:p>
            <a:pPr indent="0" lvl="0" marL="0" marR="0" rtl="0" algn="ctr">
              <a:spcBef>
                <a:spcPts val="0"/>
              </a:spcBef>
              <a:buSzPct val="25000"/>
              <a:buNone/>
            </a:pPr>
            <a:r>
              <a:rPr b="1" lang="en" sz="1200">
                <a:latin typeface="Source Sans Pro"/>
                <a:ea typeface="Source Sans Pro"/>
                <a:cs typeface="Source Sans Pro"/>
                <a:sym typeface="Source Sans Pro"/>
              </a:rPr>
              <a:t>and products</a:t>
            </a:r>
          </a:p>
        </p:txBody>
      </p:sp>
      <p:sp>
        <p:nvSpPr>
          <p:cNvPr id="205" name="Shape 205"/>
          <p:cNvSpPr/>
          <p:nvPr/>
        </p:nvSpPr>
        <p:spPr>
          <a:xfrm>
            <a:off x="7131000" y="2218950"/>
            <a:ext cx="1590300" cy="1259700"/>
          </a:xfrm>
          <a:prstGeom prst="ellipse">
            <a:avLst/>
          </a:prstGeom>
          <a:solidFill>
            <a:srgbClr val="BCE7BE"/>
          </a:solidFill>
          <a:ln cap="flat" cmpd="sng" w="25400">
            <a:solidFill>
              <a:srgbClr val="0A562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lang="en" sz="1200">
                <a:latin typeface="Source Sans Pro"/>
                <a:ea typeface="Source Sans Pro"/>
                <a:cs typeface="Source Sans Pro"/>
                <a:sym typeface="Source Sans Pro"/>
              </a:rPr>
              <a:t>Cybersecurity </a:t>
            </a:r>
          </a:p>
          <a:p>
            <a:pPr indent="0" lvl="0" marL="0" marR="0" rtl="0" algn="ctr">
              <a:spcBef>
                <a:spcPts val="0"/>
              </a:spcBef>
              <a:buSzPct val="25000"/>
              <a:buNone/>
            </a:pPr>
            <a:r>
              <a:rPr b="1" lang="en" sz="1200">
                <a:latin typeface="Source Sans Pro"/>
                <a:ea typeface="Source Sans Pro"/>
                <a:cs typeface="Source Sans Pro"/>
                <a:sym typeface="Source Sans Pro"/>
              </a:rPr>
              <a:t>management</a:t>
            </a:r>
          </a:p>
        </p:txBody>
      </p:sp>
      <p:cxnSp>
        <p:nvCxnSpPr>
          <p:cNvPr id="206" name="Shape 206"/>
          <p:cNvCxnSpPr>
            <a:stCxn id="203" idx="6"/>
            <a:endCxn id="205" idx="2"/>
          </p:cNvCxnSpPr>
          <p:nvPr/>
        </p:nvCxnSpPr>
        <p:spPr>
          <a:xfrm>
            <a:off x="5632575" y="1922975"/>
            <a:ext cx="1498499" cy="925800"/>
          </a:xfrm>
          <a:prstGeom prst="bentConnector3">
            <a:avLst>
              <a:gd fmla="val 49997" name="adj1"/>
            </a:avLst>
          </a:prstGeom>
          <a:noFill/>
          <a:ln cap="flat" cmpd="sng" w="76200">
            <a:solidFill>
              <a:srgbClr val="0B752A"/>
            </a:solidFill>
            <a:prstDash val="solid"/>
            <a:round/>
            <a:headEnd len="med" w="med" type="none"/>
            <a:tailEnd len="lg" w="lg" type="triangle"/>
          </a:ln>
        </p:spPr>
      </p:cxnSp>
      <p:cxnSp>
        <p:nvCxnSpPr>
          <p:cNvPr id="207" name="Shape 207"/>
          <p:cNvCxnSpPr>
            <a:stCxn id="204" idx="6"/>
            <a:endCxn id="205" idx="2"/>
          </p:cNvCxnSpPr>
          <p:nvPr/>
        </p:nvCxnSpPr>
        <p:spPr>
          <a:xfrm flipH="1" rot="10800000">
            <a:off x="5632575" y="2848675"/>
            <a:ext cx="1498499" cy="842400"/>
          </a:xfrm>
          <a:prstGeom prst="bentConnector3">
            <a:avLst>
              <a:gd fmla="val 49997" name="adj1"/>
            </a:avLst>
          </a:prstGeom>
          <a:noFill/>
          <a:ln cap="flat" cmpd="sng" w="76200">
            <a:solidFill>
              <a:srgbClr val="0B752A"/>
            </a:solidFill>
            <a:prstDash val="solid"/>
            <a:round/>
            <a:headEnd len="med" w="med" type="none"/>
            <a:tailEnd len="lg" w="lg" type="triangle"/>
          </a:ln>
        </p:spPr>
      </p:cxnSp>
      <p:cxnSp>
        <p:nvCxnSpPr>
          <p:cNvPr id="208" name="Shape 208"/>
          <p:cNvCxnSpPr>
            <a:stCxn id="201" idx="6"/>
            <a:endCxn id="204" idx="2"/>
          </p:cNvCxnSpPr>
          <p:nvPr/>
        </p:nvCxnSpPr>
        <p:spPr>
          <a:xfrm>
            <a:off x="1861199" y="2853775"/>
            <a:ext cx="2103300" cy="837300"/>
          </a:xfrm>
          <a:prstGeom prst="bentConnector3">
            <a:avLst>
              <a:gd fmla="val 50002" name="adj1"/>
            </a:avLst>
          </a:prstGeom>
          <a:noFill/>
          <a:ln cap="flat" cmpd="sng" w="76200">
            <a:solidFill>
              <a:srgbClr val="0B752A"/>
            </a:solidFill>
            <a:prstDash val="solid"/>
            <a:round/>
            <a:headEnd len="med" w="med" type="none"/>
            <a:tailEnd len="lg" w="lg" type="triangle"/>
          </a:ln>
        </p:spPr>
      </p:cxnSp>
      <p:cxnSp>
        <p:nvCxnSpPr>
          <p:cNvPr id="209" name="Shape 209"/>
          <p:cNvCxnSpPr>
            <a:stCxn id="201" idx="6"/>
            <a:endCxn id="203" idx="2"/>
          </p:cNvCxnSpPr>
          <p:nvPr/>
        </p:nvCxnSpPr>
        <p:spPr>
          <a:xfrm flipH="1" rot="10800000">
            <a:off x="1861199" y="1922875"/>
            <a:ext cx="2103300" cy="930900"/>
          </a:xfrm>
          <a:prstGeom prst="bentConnector3">
            <a:avLst>
              <a:gd fmla="val 50002" name="adj1"/>
            </a:avLst>
          </a:prstGeom>
          <a:noFill/>
          <a:ln cap="flat" cmpd="sng" w="76200">
            <a:solidFill>
              <a:srgbClr val="0B752A"/>
            </a:solidFill>
            <a:prstDash val="solid"/>
            <a:round/>
            <a:headEnd len="med" w="med" type="none"/>
            <a:tailEnd len="lg" w="lg" type="triangle"/>
          </a:ln>
        </p:spPr>
      </p:cxnSp>
      <p:cxnSp>
        <p:nvCxnSpPr>
          <p:cNvPr id="210" name="Shape 210"/>
          <p:cNvCxnSpPr>
            <a:stCxn id="202" idx="6"/>
            <a:endCxn id="203" idx="4"/>
          </p:cNvCxnSpPr>
          <p:nvPr/>
        </p:nvCxnSpPr>
        <p:spPr>
          <a:xfrm flipH="1" rot="10800000">
            <a:off x="4241067" y="2472038"/>
            <a:ext cx="557400" cy="381900"/>
          </a:xfrm>
          <a:prstGeom prst="bentConnector2">
            <a:avLst/>
          </a:prstGeom>
          <a:noFill/>
          <a:ln cap="flat" cmpd="sng" w="76200">
            <a:solidFill>
              <a:srgbClr val="0B752A"/>
            </a:solidFill>
            <a:prstDash val="solid"/>
            <a:round/>
            <a:headEnd len="med" w="med" type="none"/>
            <a:tailEnd len="lg" w="lg" type="triangle"/>
          </a:ln>
        </p:spPr>
      </p:cxnSp>
      <p:cxnSp>
        <p:nvCxnSpPr>
          <p:cNvPr id="211" name="Shape 211"/>
          <p:cNvCxnSpPr>
            <a:stCxn id="201" idx="6"/>
            <a:endCxn id="202" idx="2"/>
          </p:cNvCxnSpPr>
          <p:nvPr/>
        </p:nvCxnSpPr>
        <p:spPr>
          <a:xfrm>
            <a:off x="1861199" y="2853775"/>
            <a:ext cx="1230000" cy="600"/>
          </a:xfrm>
          <a:prstGeom prst="bentConnector3">
            <a:avLst>
              <a:gd fmla="val 49999" name="adj1"/>
            </a:avLst>
          </a:prstGeom>
          <a:noFill/>
          <a:ln cap="flat" cmpd="sng" w="76200">
            <a:solidFill>
              <a:srgbClr val="0B752A"/>
            </a:solidFill>
            <a:prstDash val="solid"/>
            <a:round/>
            <a:headEnd len="med" w="med" type="none"/>
            <a:tailEnd len="lg" w="lg" type="triangle"/>
          </a:ln>
        </p:spPr>
      </p:cxnSp>
      <p:cxnSp>
        <p:nvCxnSpPr>
          <p:cNvPr id="212" name="Shape 212"/>
          <p:cNvCxnSpPr>
            <a:stCxn id="202" idx="6"/>
            <a:endCxn id="204" idx="0"/>
          </p:cNvCxnSpPr>
          <p:nvPr/>
        </p:nvCxnSpPr>
        <p:spPr>
          <a:xfrm>
            <a:off x="4241067" y="2853938"/>
            <a:ext cx="557400" cy="365700"/>
          </a:xfrm>
          <a:prstGeom prst="bentConnector2">
            <a:avLst/>
          </a:prstGeom>
          <a:noFill/>
          <a:ln cap="flat" cmpd="sng" w="76200">
            <a:solidFill>
              <a:srgbClr val="0B752A"/>
            </a:solidFill>
            <a:prstDash val="solid"/>
            <a:round/>
            <a:headEnd len="med" w="med" type="none"/>
            <a:tailEnd len="lg" w="lg" type="triangle"/>
          </a:ln>
        </p:spPr>
      </p:cxnSp>
      <p:cxnSp>
        <p:nvCxnSpPr>
          <p:cNvPr id="213" name="Shape 213"/>
          <p:cNvCxnSpPr>
            <a:stCxn id="202" idx="6"/>
            <a:endCxn id="205" idx="2"/>
          </p:cNvCxnSpPr>
          <p:nvPr/>
        </p:nvCxnSpPr>
        <p:spPr>
          <a:xfrm flipH="1" rot="10800000">
            <a:off x="4241067" y="2848838"/>
            <a:ext cx="2889900" cy="5100"/>
          </a:xfrm>
          <a:prstGeom prst="bentConnector3">
            <a:avLst>
              <a:gd fmla="val 50001" name="adj1"/>
            </a:avLst>
          </a:prstGeom>
          <a:noFill/>
          <a:ln cap="flat" cmpd="sng" w="76200">
            <a:solidFill>
              <a:srgbClr val="0B752A"/>
            </a:solidFill>
            <a:prstDash val="solid"/>
            <a:round/>
            <a:headEnd len="med" w="med"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Process...</a:t>
            </a:r>
          </a:p>
        </p:txBody>
      </p:sp>
      <p:sp>
        <p:nvSpPr>
          <p:cNvPr id="219" name="Shape 219"/>
          <p:cNvSpPr/>
          <p:nvPr/>
        </p:nvSpPr>
        <p:spPr>
          <a:xfrm>
            <a:off x="682750" y="1706875"/>
            <a:ext cx="1267800" cy="609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0" name="Shape 220"/>
          <p:cNvSpPr txBox="1"/>
          <p:nvPr/>
        </p:nvSpPr>
        <p:spPr>
          <a:xfrm>
            <a:off x="806700" y="1825750"/>
            <a:ext cx="1080900" cy="414600"/>
          </a:xfrm>
          <a:prstGeom prst="rect">
            <a:avLst/>
          </a:prstGeom>
          <a:noFill/>
          <a:ln>
            <a:noFill/>
          </a:ln>
        </p:spPr>
        <p:txBody>
          <a:bodyPr anchorCtr="0" anchor="t" bIns="91425" lIns="91425" rIns="91425" wrap="square" tIns="91425">
            <a:noAutofit/>
          </a:bodyPr>
          <a:lstStyle/>
          <a:p>
            <a:pPr lvl="0" rtl="0">
              <a:spcBef>
                <a:spcPts val="0"/>
              </a:spcBef>
              <a:buNone/>
            </a:pPr>
            <a:r>
              <a:rPr lang="en"/>
              <a:t>2014-2015</a:t>
            </a:r>
          </a:p>
        </p:txBody>
      </p:sp>
      <p:sp>
        <p:nvSpPr>
          <p:cNvPr id="221" name="Shape 221"/>
          <p:cNvSpPr/>
          <p:nvPr/>
        </p:nvSpPr>
        <p:spPr>
          <a:xfrm>
            <a:off x="3121150" y="1706875"/>
            <a:ext cx="1267800" cy="6096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2" name="Shape 222"/>
          <p:cNvSpPr txBox="1"/>
          <p:nvPr/>
        </p:nvSpPr>
        <p:spPr>
          <a:xfrm>
            <a:off x="3245100" y="1825750"/>
            <a:ext cx="1080900" cy="414600"/>
          </a:xfrm>
          <a:prstGeom prst="rect">
            <a:avLst/>
          </a:prstGeom>
          <a:noFill/>
          <a:ln>
            <a:noFill/>
          </a:ln>
        </p:spPr>
        <p:txBody>
          <a:bodyPr anchorCtr="0" anchor="t" bIns="91425" lIns="91425" rIns="91425" wrap="square" tIns="91425">
            <a:noAutofit/>
          </a:bodyPr>
          <a:lstStyle/>
          <a:p>
            <a:pPr lvl="0" rtl="0" algn="ctr">
              <a:spcBef>
                <a:spcPts val="0"/>
              </a:spcBef>
              <a:buNone/>
            </a:pPr>
            <a:r>
              <a:rPr lang="en"/>
              <a:t>2016</a:t>
            </a:r>
          </a:p>
        </p:txBody>
      </p:sp>
      <p:sp>
        <p:nvSpPr>
          <p:cNvPr id="223" name="Shape 223"/>
          <p:cNvSpPr txBox="1"/>
          <p:nvPr/>
        </p:nvSpPr>
        <p:spPr>
          <a:xfrm>
            <a:off x="609600" y="2381500"/>
            <a:ext cx="1620300" cy="5463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lt2"/>
                </a:solidFill>
              </a:rPr>
              <a:t>Series of inclusive workshops</a:t>
            </a:r>
          </a:p>
        </p:txBody>
      </p:sp>
      <p:sp>
        <p:nvSpPr>
          <p:cNvPr id="224" name="Shape 224"/>
          <p:cNvSpPr txBox="1"/>
          <p:nvPr/>
        </p:nvSpPr>
        <p:spPr>
          <a:xfrm>
            <a:off x="3048000" y="2305300"/>
            <a:ext cx="1708500" cy="5463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lt2"/>
                </a:solidFill>
              </a:rPr>
              <a:t>Roadshow of 9 workshops, 66 Universities and 115 academics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7054"/>
              </a:buClr>
              <a:buSzPct val="25000"/>
              <a:buFont typeface="Source Sans Pro"/>
              <a:buNone/>
            </a:pPr>
            <a:r>
              <a:rPr b="0" i="0" lang="en" sz="4400" u="none" cap="none" strike="noStrike"/>
              <a:t>Drivers for Change</a:t>
            </a:r>
          </a:p>
        </p:txBody>
      </p:sp>
      <p:sp>
        <p:nvSpPr>
          <p:cNvPr id="230" name="Shape 230"/>
          <p:cNvSpPr txBox="1"/>
          <p:nvPr>
            <p:ph idx="1" type="body"/>
          </p:nvPr>
        </p:nvSpPr>
        <p:spPr>
          <a:xfrm>
            <a:off x="311700" y="1152475"/>
            <a:ext cx="8520600" cy="3416400"/>
          </a:xfrm>
          <a:prstGeom prst="rect">
            <a:avLst/>
          </a:prstGeom>
          <a:noFill/>
          <a:ln>
            <a:noFill/>
          </a:ln>
        </p:spPr>
        <p:txBody>
          <a:bodyPr anchorCtr="0" anchor="t" bIns="45700" lIns="91425" rIns="91425" wrap="square" tIns="45700">
            <a:noAutofit/>
          </a:bodyPr>
          <a:lstStyle/>
          <a:p>
            <a:pPr indent="-279400" lvl="0" marL="342900" marR="0" rtl="0" algn="l">
              <a:spcBef>
                <a:spcPts val="560"/>
              </a:spcBef>
              <a:spcAft>
                <a:spcPts val="0"/>
              </a:spcAft>
              <a:buClr>
                <a:schemeClr val="lt2"/>
              </a:buClr>
              <a:buSzPct val="100000"/>
              <a:buFont typeface="Arial"/>
              <a:buChar char="•"/>
            </a:pPr>
            <a:r>
              <a:rPr lang="en"/>
              <a:t>Updates on BCS accreditation criteria </a:t>
            </a:r>
          </a:p>
          <a:p>
            <a:pPr indent="-279400" lvl="0" marL="342900" marR="0" rtl="0" algn="l">
              <a:spcBef>
                <a:spcPts val="560"/>
              </a:spcBef>
              <a:spcAft>
                <a:spcPts val="0"/>
              </a:spcAft>
              <a:buClr>
                <a:schemeClr val="lt2"/>
              </a:buClr>
              <a:buSzPct val="100000"/>
              <a:buFont typeface="Arial"/>
              <a:buChar char="•"/>
            </a:pPr>
            <a:r>
              <a:rPr i="0" lang="en" u="none" cap="none" strike="noStrike"/>
              <a:t>Feedback</a:t>
            </a:r>
            <a:r>
              <a:rPr lang="en"/>
              <a:t> from</a:t>
            </a:r>
            <a:r>
              <a:rPr i="0" lang="en" u="none" cap="none" strike="noStrike"/>
              <a:t> Industrial Advisory Boards and other industry bodies indicate that there was a skills gap in graduates with cyber security knowledge. </a:t>
            </a:r>
          </a:p>
          <a:p>
            <a:pPr indent="-279400" lvl="0" marL="342900" marR="0" rtl="0" algn="l">
              <a:spcBef>
                <a:spcPts val="560"/>
              </a:spcBef>
              <a:spcAft>
                <a:spcPts val="0"/>
              </a:spcAft>
              <a:buClr>
                <a:schemeClr val="lt2"/>
              </a:buClr>
              <a:buSzPct val="100000"/>
              <a:buFont typeface="Arial"/>
              <a:buChar char="•"/>
            </a:pPr>
            <a:r>
              <a:rPr i="0" lang="en" u="none" cap="none" strike="noStrike"/>
              <a:t>Market research </a:t>
            </a:r>
          </a:p>
          <a:p>
            <a:pPr indent="-247650" lvl="1" marL="742950" marR="0" rtl="0" algn="l">
              <a:spcBef>
                <a:spcPts val="480"/>
              </a:spcBef>
              <a:spcAft>
                <a:spcPts val="0"/>
              </a:spcAft>
              <a:buClr>
                <a:schemeClr val="lt2"/>
              </a:buClr>
              <a:buSzPct val="100000"/>
              <a:buFont typeface="Arial"/>
              <a:buChar char="–"/>
            </a:pPr>
            <a:r>
              <a:rPr i="0" lang="en" sz="1800" u="none" cap="none" strike="noStrike"/>
              <a:t>Inclusion of cybersecurity but not full degree</a:t>
            </a:r>
          </a:p>
          <a:p>
            <a:pPr indent="-279400" lvl="0" marL="342900" marR="0" rtl="0" algn="l">
              <a:spcBef>
                <a:spcPts val="560"/>
              </a:spcBef>
              <a:buClr>
                <a:schemeClr val="lt2"/>
              </a:buClr>
              <a:buSzPct val="100000"/>
              <a:buFont typeface="Arial"/>
              <a:buChar char="•"/>
            </a:pPr>
            <a:r>
              <a:rPr i="0" lang="en" u="none" cap="none" strike="noStrike"/>
              <a:t>Student employability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a:noFill/>
          <a:ln>
            <a:noFill/>
          </a:ln>
        </p:spPr>
        <p:txBody>
          <a:bodyPr anchorCtr="0" anchor="t" bIns="0" lIns="0" rIns="0" wrap="square" tIns="0">
            <a:noAutofit/>
          </a:bodyPr>
          <a:lstStyle/>
          <a:p>
            <a:pPr indent="0" lvl="0" marL="0" marR="0" rtl="0" algn="l">
              <a:lnSpc>
                <a:spcPct val="95000"/>
              </a:lnSpc>
              <a:spcBef>
                <a:spcPts val="0"/>
              </a:spcBef>
              <a:spcAft>
                <a:spcPts val="0"/>
              </a:spcAft>
              <a:buSzPct val="25000"/>
              <a:buNone/>
            </a:pPr>
            <a:r>
              <a:rPr b="0" i="0" lang="en" sz="2800" u="none" cap="none" strike="noStrike">
                <a:latin typeface="Arial"/>
                <a:ea typeface="Arial"/>
                <a:cs typeface="Arial"/>
                <a:sym typeface="Arial"/>
              </a:rPr>
              <a:t>Cybersecurity changes to BCS Guidelines – relevant criteria</a:t>
            </a:r>
          </a:p>
        </p:txBody>
      </p:sp>
      <p:sp>
        <p:nvSpPr>
          <p:cNvPr id="237" name="Shape 237"/>
          <p:cNvSpPr txBox="1"/>
          <p:nvPr>
            <p:ph idx="1" type="body"/>
          </p:nvPr>
        </p:nvSpPr>
        <p:spPr>
          <a:xfrm>
            <a:off x="311700" y="1457275"/>
            <a:ext cx="8520600" cy="1903800"/>
          </a:xfrm>
          <a:prstGeom prst="rect">
            <a:avLst/>
          </a:prstGeom>
          <a:noFill/>
          <a:ln>
            <a:noFill/>
          </a:ln>
        </p:spPr>
        <p:txBody>
          <a:bodyPr anchorCtr="0" anchor="t" bIns="0" lIns="0" rIns="0" wrap="square" tIns="0">
            <a:noAutofit/>
          </a:bodyPr>
          <a:lstStyle/>
          <a:p>
            <a:pPr indent="0" lvl="0" marL="0" marR="0" rtl="0" algn="l">
              <a:spcBef>
                <a:spcPts val="0"/>
              </a:spcBef>
              <a:spcAft>
                <a:spcPts val="0"/>
              </a:spcAft>
              <a:buClr>
                <a:schemeClr val="dk1"/>
              </a:buClr>
              <a:buSzPct val="25000"/>
              <a:buFont typeface="Times"/>
              <a:buNone/>
            </a:pPr>
            <a:r>
              <a:rPr b="1" i="0" lang="en" sz="1200" u="none" cap="none" strike="noStrike">
                <a:latin typeface="Arial"/>
                <a:ea typeface="Arial"/>
                <a:cs typeface="Arial"/>
                <a:sym typeface="Arial"/>
              </a:rPr>
              <a:t>Core requirements for accreditation of honours programmes (and generalist masters programmes)</a:t>
            </a:r>
          </a:p>
          <a:p>
            <a:pPr indent="0" lvl="0" marL="0" marR="0" rtl="0" algn="l">
              <a:spcBef>
                <a:spcPts val="960"/>
              </a:spcBef>
              <a:spcAft>
                <a:spcPts val="0"/>
              </a:spcAft>
              <a:buClr>
                <a:schemeClr val="dk1"/>
              </a:buClr>
              <a:buSzPct val="25000"/>
              <a:buFont typeface="Times"/>
              <a:buNone/>
            </a:pPr>
            <a:r>
              <a:rPr b="0" i="0" lang="en" sz="1200" u="none" cap="none" strike="noStrike">
                <a:latin typeface="Arial"/>
                <a:ea typeface="Arial"/>
                <a:cs typeface="Arial"/>
                <a:sym typeface="Arial"/>
              </a:rPr>
              <a:t>Computing-related cognitive abilities</a:t>
            </a:r>
          </a:p>
          <a:p>
            <a:pPr indent="0" lvl="0" marL="0" marR="0" rtl="0" algn="l">
              <a:spcBef>
                <a:spcPts val="960"/>
              </a:spcBef>
              <a:spcAft>
                <a:spcPts val="0"/>
              </a:spcAft>
              <a:buClr>
                <a:schemeClr val="dk1"/>
              </a:buClr>
              <a:buSzPct val="25000"/>
              <a:buFont typeface="Times"/>
              <a:buNone/>
            </a:pPr>
            <a:r>
              <a:rPr b="0" i="0" lang="en" sz="1200" u="none" cap="none" strike="noStrike">
                <a:latin typeface="Arial"/>
                <a:ea typeface="Arial"/>
                <a:cs typeface="Arial"/>
                <a:sym typeface="Arial"/>
              </a:rPr>
              <a:t>2.1.6 </a:t>
            </a:r>
            <a:r>
              <a:rPr b="1" i="0" lang="en" sz="1200" u="none" cap="none" strike="noStrike">
                <a:latin typeface="Arial"/>
                <a:ea typeface="Arial"/>
                <a:cs typeface="Arial"/>
                <a:sym typeface="Arial"/>
              </a:rPr>
              <a:t>Recognise the legal, social, ethical and professional issues </a:t>
            </a:r>
            <a:r>
              <a:rPr b="0" i="0" lang="en" sz="1200" u="none" cap="none" strike="noStrike">
                <a:latin typeface="Arial"/>
                <a:ea typeface="Arial"/>
                <a:cs typeface="Arial"/>
                <a:sym typeface="Arial"/>
              </a:rPr>
              <a:t>involved in the exploitation of computer technology and be guided by the adoption of appropriate professional, ethical and legal practices; and </a:t>
            </a:r>
          </a:p>
          <a:p>
            <a:pPr indent="0" lvl="0" marL="0" marR="0" rtl="0" algn="l">
              <a:spcBef>
                <a:spcPts val="960"/>
              </a:spcBef>
              <a:spcAft>
                <a:spcPts val="0"/>
              </a:spcAft>
              <a:buClr>
                <a:schemeClr val="dk1"/>
              </a:buClr>
              <a:buSzPct val="25000"/>
              <a:buFont typeface="Times"/>
              <a:buNone/>
            </a:pPr>
            <a:r>
              <a:rPr b="0" i="0" lang="en" sz="1200" u="none" cap="none" strike="noStrike">
                <a:latin typeface="Arial"/>
                <a:ea typeface="Arial"/>
                <a:cs typeface="Arial"/>
                <a:sym typeface="Arial"/>
              </a:rPr>
              <a:t>2.1.9 </a:t>
            </a:r>
            <a:r>
              <a:rPr b="1" i="0" lang="en" sz="1200" u="none" cap="none" strike="noStrike">
                <a:latin typeface="Arial"/>
                <a:ea typeface="Arial"/>
                <a:cs typeface="Arial"/>
                <a:sym typeface="Arial"/>
              </a:rPr>
              <a:t>Knowledge and understanding of information security </a:t>
            </a:r>
            <a:r>
              <a:rPr b="0" i="0" lang="en" sz="1200" u="none" cap="none" strike="noStrike">
                <a:latin typeface="Arial"/>
                <a:ea typeface="Arial"/>
                <a:cs typeface="Arial"/>
                <a:sym typeface="Arial"/>
              </a:rPr>
              <a:t>issues in relation to the design, development and the use of information systems</a:t>
            </a:r>
          </a:p>
          <a:p>
            <a:pPr indent="-161925" lvl="0" marL="161925" marR="0" rtl="0" algn="l">
              <a:spcBef>
                <a:spcPts val="960"/>
              </a:spcBef>
              <a:spcAft>
                <a:spcPts val="0"/>
              </a:spcAft>
              <a:buClr>
                <a:schemeClr val="dk1"/>
              </a:buClr>
              <a:buSzPct val="210000"/>
              <a:buFont typeface="Times"/>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254825" y="445025"/>
            <a:ext cx="8520600" cy="572700"/>
          </a:xfrm>
          <a:prstGeom prst="rect">
            <a:avLst/>
          </a:prstGeom>
          <a:noFill/>
          <a:ln>
            <a:noFill/>
          </a:ln>
        </p:spPr>
        <p:txBody>
          <a:bodyPr anchorCtr="0" anchor="t" bIns="0" lIns="0" rIns="0" wrap="square" tIns="0">
            <a:noAutofit/>
          </a:bodyPr>
          <a:lstStyle/>
          <a:p>
            <a:pPr indent="0" lvl="0" marL="0" marR="0" rtl="0" algn="l">
              <a:lnSpc>
                <a:spcPct val="95000"/>
              </a:lnSpc>
              <a:spcBef>
                <a:spcPts val="0"/>
              </a:spcBef>
              <a:spcAft>
                <a:spcPts val="0"/>
              </a:spcAft>
              <a:buSzPct val="25000"/>
              <a:buNone/>
            </a:pPr>
            <a:r>
              <a:rPr b="0" i="0" lang="en" sz="2800" u="none" cap="none" strike="noStrike">
                <a:latin typeface="Arial"/>
                <a:ea typeface="Arial"/>
                <a:cs typeface="Arial"/>
                <a:sym typeface="Arial"/>
              </a:rPr>
              <a:t>Cybersecurity changes to </a:t>
            </a:r>
            <a:br>
              <a:rPr b="0" i="0" lang="en" sz="2800" u="none" cap="none" strike="noStrike">
                <a:latin typeface="Arial"/>
                <a:ea typeface="Arial"/>
                <a:cs typeface="Arial"/>
                <a:sym typeface="Arial"/>
              </a:rPr>
            </a:br>
            <a:r>
              <a:rPr b="0" i="0" lang="en" sz="2800" u="none" cap="none" strike="noStrike">
                <a:latin typeface="Arial"/>
                <a:ea typeface="Arial"/>
                <a:cs typeface="Arial"/>
                <a:sym typeface="Arial"/>
              </a:rPr>
              <a:t>BCS Guidelines</a:t>
            </a:r>
          </a:p>
        </p:txBody>
      </p:sp>
      <p:pic>
        <p:nvPicPr>
          <p:cNvPr descr="2015 Guidelines (June 2015) [Compatibility Mode] - Word" id="244" name="Shape 244"/>
          <p:cNvPicPr preferRelativeResize="0"/>
          <p:nvPr>
            <p:ph idx="1" type="body"/>
          </p:nvPr>
        </p:nvPicPr>
        <p:blipFill rotWithShape="1">
          <a:blip r:embed="rId3">
            <a:alphaModFix/>
          </a:blip>
          <a:srcRect b="9080" l="15000" r="7515" t="24297"/>
          <a:stretch/>
        </p:blipFill>
        <p:spPr>
          <a:xfrm>
            <a:off x="311700" y="1381075"/>
            <a:ext cx="7418100" cy="3416400"/>
          </a:xfrm>
          <a:prstGeom prst="rect">
            <a:avLst/>
          </a:prstGeom>
          <a:noFill/>
          <a:ln>
            <a:noFill/>
          </a:ln>
        </p:spPr>
      </p:pic>
      <p:sp>
        <p:nvSpPr>
          <p:cNvPr id="245" name="Shape 245"/>
          <p:cNvSpPr txBox="1"/>
          <p:nvPr/>
        </p:nvSpPr>
        <p:spPr>
          <a:xfrm>
            <a:off x="6231375" y="293225"/>
            <a:ext cx="2709300" cy="8763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 sz="1400" u="none" cap="none" strike="noStrike">
                <a:solidFill>
                  <a:srgbClr val="FFFFFF"/>
                </a:solidFill>
                <a:latin typeface="Arial"/>
                <a:ea typeface="Arial"/>
                <a:cs typeface="Arial"/>
                <a:sym typeface="Arial"/>
              </a:rPr>
              <a:t>From: </a:t>
            </a:r>
          </a:p>
          <a:p>
            <a:pPr indent="0" lvl="0" marL="0" marR="0" rtl="0" algn="l">
              <a:lnSpc>
                <a:spcPct val="100000"/>
              </a:lnSpc>
              <a:spcBef>
                <a:spcPts val="0"/>
              </a:spcBef>
              <a:spcAft>
                <a:spcPts val="0"/>
              </a:spcAft>
              <a:buClr>
                <a:srgbClr val="000000"/>
              </a:buClr>
              <a:buSzPct val="25000"/>
              <a:buFont typeface="Arial"/>
              <a:buNone/>
            </a:pPr>
            <a:r>
              <a:rPr b="1" i="1" lang="en" sz="1400" u="none" cap="none" strike="noStrike">
                <a:solidFill>
                  <a:srgbClr val="FFFFFF"/>
                </a:solidFill>
                <a:latin typeface="Arial"/>
                <a:ea typeface="Arial"/>
                <a:cs typeface="Arial"/>
                <a:sym typeface="Arial"/>
              </a:rPr>
              <a:t>BCS Guidelines on course accreditation </a:t>
            </a:r>
          </a:p>
          <a:p>
            <a:pPr indent="0" lvl="0" marL="0" marR="0" rtl="0" algn="l">
              <a:lnSpc>
                <a:spcPct val="100000"/>
              </a:lnSpc>
              <a:spcBef>
                <a:spcPts val="0"/>
              </a:spcBef>
              <a:spcAft>
                <a:spcPts val="0"/>
              </a:spcAft>
              <a:buClr>
                <a:srgbClr val="000000"/>
              </a:buClr>
              <a:buSzPct val="25000"/>
              <a:buFont typeface="Arial"/>
              <a:buNone/>
            </a:pPr>
            <a:r>
              <a:rPr b="1" i="0" lang="en" sz="1400" u="none" cap="none" strike="noStrike">
                <a:solidFill>
                  <a:srgbClr val="FFFFFF"/>
                </a:solidFill>
                <a:latin typeface="Arial"/>
                <a:ea typeface="Arial"/>
                <a:cs typeface="Arial"/>
                <a:sym typeface="Arial"/>
              </a:rPr>
              <a:t>(June 2015) page 23</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7054"/>
              </a:buClr>
              <a:buSzPct val="25000"/>
              <a:buFont typeface="Source Sans Pro"/>
              <a:buNone/>
            </a:pPr>
            <a:r>
              <a:rPr b="0" i="0" lang="en" sz="4400" u="none" cap="none" strike="noStrike"/>
              <a:t>Impact</a:t>
            </a:r>
            <a:r>
              <a:rPr lang="en" sz="4400"/>
              <a:t>?</a:t>
            </a:r>
          </a:p>
        </p:txBody>
      </p:sp>
      <p:sp>
        <p:nvSpPr>
          <p:cNvPr id="251" name="Shape 251"/>
          <p:cNvSpPr txBox="1"/>
          <p:nvPr>
            <p:ph idx="1" type="body"/>
          </p:nvPr>
        </p:nvSpPr>
        <p:spPr>
          <a:xfrm>
            <a:off x="311700" y="1152475"/>
            <a:ext cx="8520600" cy="3416400"/>
          </a:xfrm>
          <a:prstGeom prst="rect">
            <a:avLst/>
          </a:prstGeom>
          <a:noFill/>
          <a:ln>
            <a:noFill/>
          </a:ln>
        </p:spPr>
        <p:txBody>
          <a:bodyPr anchorCtr="0" anchor="t" bIns="45700" lIns="91425" rIns="91425" wrap="square" tIns="45700">
            <a:noAutofit/>
          </a:bodyPr>
          <a:lstStyle/>
          <a:p>
            <a:pPr indent="-279400" lvl="0" marL="342900" marR="0" rtl="0" algn="l">
              <a:spcBef>
                <a:spcPts val="0"/>
              </a:spcBef>
              <a:spcAft>
                <a:spcPts val="0"/>
              </a:spcAft>
              <a:buClr>
                <a:schemeClr val="lt2"/>
              </a:buClr>
              <a:buSzPct val="100000"/>
              <a:buFont typeface="Arial"/>
              <a:buChar char="•"/>
            </a:pPr>
            <a:r>
              <a:rPr i="0" lang="en" u="none" cap="none" strike="noStrike">
                <a:latin typeface="Source Sans Pro"/>
                <a:ea typeface="Source Sans Pro"/>
                <a:cs typeface="Source Sans Pro"/>
                <a:sym typeface="Source Sans Pro"/>
              </a:rPr>
              <a:t>Embedded within existing modules? </a:t>
            </a:r>
          </a:p>
          <a:p>
            <a:pPr indent="-279400" lvl="0" marL="342900" marR="0" rtl="0" algn="l">
              <a:spcBef>
                <a:spcPts val="560"/>
              </a:spcBef>
              <a:spcAft>
                <a:spcPts val="0"/>
              </a:spcAft>
              <a:buClr>
                <a:schemeClr val="lt2"/>
              </a:buClr>
              <a:buSzPct val="100000"/>
              <a:buFont typeface="Arial"/>
              <a:buChar char="•"/>
            </a:pPr>
            <a:r>
              <a:rPr i="0" lang="en" u="none" cap="none" strike="noStrike">
                <a:latin typeface="Source Sans Pro"/>
                <a:ea typeface="Source Sans Pro"/>
                <a:cs typeface="Source Sans Pro"/>
                <a:sym typeface="Source Sans Pro"/>
              </a:rPr>
              <a:t>Topic areas that will be core?</a:t>
            </a:r>
          </a:p>
          <a:p>
            <a:pPr indent="-279400" lvl="0" marL="342900" marR="0" rtl="0" algn="l">
              <a:spcBef>
                <a:spcPts val="560"/>
              </a:spcBef>
              <a:spcAft>
                <a:spcPts val="0"/>
              </a:spcAft>
              <a:buClr>
                <a:schemeClr val="lt2"/>
              </a:buClr>
              <a:buSzPct val="100000"/>
              <a:buFont typeface="Arial"/>
              <a:buChar char="•"/>
            </a:pPr>
            <a:r>
              <a:rPr i="0" lang="en" u="none" cap="none" strike="noStrike">
                <a:latin typeface="Source Sans Pro"/>
                <a:ea typeface="Source Sans Pro"/>
                <a:cs typeface="Source Sans Pro"/>
                <a:sym typeface="Source Sans Pro"/>
              </a:rPr>
              <a:t>Staged change over time?</a:t>
            </a:r>
          </a:p>
          <a:p>
            <a:pPr indent="-279400" lvl="0" marL="342900" marR="0" rtl="0" algn="l">
              <a:spcBef>
                <a:spcPts val="560"/>
              </a:spcBef>
              <a:spcAft>
                <a:spcPts val="0"/>
              </a:spcAft>
              <a:buClr>
                <a:schemeClr val="lt2"/>
              </a:buClr>
              <a:buSzPct val="100000"/>
              <a:buFont typeface="Arial"/>
              <a:buChar char="•"/>
            </a:pPr>
            <a:r>
              <a:rPr i="0" lang="en" u="none" cap="none" strike="noStrike">
                <a:latin typeface="Source Sans Pro"/>
                <a:ea typeface="Source Sans Pro"/>
                <a:cs typeface="Source Sans Pro"/>
                <a:sym typeface="Source Sans Pro"/>
              </a:rPr>
              <a:t>Resources? </a:t>
            </a:r>
          </a:p>
          <a:p>
            <a:pPr indent="-279400" lvl="0" marL="342900" marR="0" rtl="0" algn="l">
              <a:spcBef>
                <a:spcPts val="560"/>
              </a:spcBef>
              <a:spcAft>
                <a:spcPts val="0"/>
              </a:spcAft>
              <a:buClr>
                <a:schemeClr val="lt2"/>
              </a:buClr>
              <a:buSzPct val="100000"/>
              <a:buFont typeface="Arial"/>
              <a:buChar char="•"/>
            </a:pPr>
            <a:r>
              <a:rPr i="0" lang="en" u="none" cap="none" strike="noStrike">
                <a:latin typeface="Source Sans Pro"/>
                <a:ea typeface="Source Sans Pro"/>
                <a:cs typeface="Source Sans Pro"/>
                <a:sym typeface="Source Sans Pro"/>
              </a:rPr>
              <a:t>Development of teaching staff</a:t>
            </a:r>
            <a:r>
              <a:rPr lang="en">
                <a:latin typeface="Source Sans Pro"/>
                <a:ea typeface="Source Sans Pro"/>
                <a:cs typeface="Source Sans Pro"/>
                <a:sym typeface="Source Sans Pro"/>
              </a:rPr>
              <a:t>?</a:t>
            </a:r>
          </a:p>
          <a:p>
            <a:pPr indent="-279400" lvl="0" marL="342900" marR="0" rtl="0" algn="l">
              <a:spcBef>
                <a:spcPts val="560"/>
              </a:spcBef>
              <a:spcAft>
                <a:spcPts val="0"/>
              </a:spcAft>
              <a:buClr>
                <a:schemeClr val="lt2"/>
              </a:buClr>
              <a:buSzPct val="100000"/>
              <a:buFont typeface="Source Sans Pro"/>
              <a:buChar char="•"/>
            </a:pPr>
            <a:r>
              <a:rPr lang="en">
                <a:latin typeface="Source Sans Pro"/>
                <a:ea typeface="Source Sans Pro"/>
                <a:cs typeface="Source Sans Pro"/>
                <a:sym typeface="Source Sans Pro"/>
              </a:rPr>
              <a:t>What does success look like?</a:t>
            </a:r>
          </a:p>
          <a:p>
            <a:pPr indent="-342900" lvl="0" marL="342900" marR="0" rtl="0" algn="l">
              <a:spcBef>
                <a:spcPts val="560"/>
              </a:spcBef>
              <a:buClr>
                <a:srgbClr val="007054"/>
              </a:buClr>
              <a:buSzPct val="155555"/>
              <a:buFont typeface="Arial"/>
              <a:buNone/>
            </a:pPr>
            <a:r>
              <a:t/>
            </a:r>
            <a:endParaRPr b="1" i="0" u="none" cap="none" strike="noStrike">
              <a:solidFill>
                <a:schemeClr val="dk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Schedule</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13:00-13:20 - Intro to CoP &amp; Icebreaker</a:t>
            </a:r>
          </a:p>
          <a:p>
            <a:pPr lvl="0">
              <a:spcBef>
                <a:spcPts val="0"/>
              </a:spcBef>
              <a:buNone/>
            </a:pPr>
            <a:r>
              <a:rPr lang="en"/>
              <a:t>13:20-13:40 - Intro to Domain</a:t>
            </a:r>
          </a:p>
          <a:p>
            <a:pPr lvl="0">
              <a:spcBef>
                <a:spcPts val="0"/>
              </a:spcBef>
              <a:buNone/>
            </a:pPr>
            <a:r>
              <a:rPr lang="en"/>
              <a:t>13:40-14:00 - What do you need?</a:t>
            </a:r>
          </a:p>
          <a:p>
            <a:pPr lvl="0">
              <a:spcBef>
                <a:spcPts val="0"/>
              </a:spcBef>
              <a:buNone/>
            </a:pPr>
            <a:r>
              <a:rPr lang="en"/>
              <a:t>14:00-14:20 - What can you bring to the next meeting?</a:t>
            </a:r>
          </a:p>
          <a:p>
            <a:pPr lvl="0">
              <a:spcBef>
                <a:spcPts val="0"/>
              </a:spcBef>
              <a:buNone/>
            </a:pPr>
            <a:r>
              <a:rPr lang="en"/>
              <a:t>14:20-14:40 - Finish and what’s next</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Process...</a:t>
            </a:r>
          </a:p>
        </p:txBody>
      </p:sp>
      <p:sp>
        <p:nvSpPr>
          <p:cNvPr id="257" name="Shape 257"/>
          <p:cNvSpPr/>
          <p:nvPr/>
        </p:nvSpPr>
        <p:spPr>
          <a:xfrm>
            <a:off x="682750" y="1706875"/>
            <a:ext cx="1267800" cy="609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8" name="Shape 258"/>
          <p:cNvSpPr txBox="1"/>
          <p:nvPr/>
        </p:nvSpPr>
        <p:spPr>
          <a:xfrm>
            <a:off x="806700" y="1825750"/>
            <a:ext cx="1080900" cy="414600"/>
          </a:xfrm>
          <a:prstGeom prst="rect">
            <a:avLst/>
          </a:prstGeom>
          <a:noFill/>
          <a:ln>
            <a:noFill/>
          </a:ln>
        </p:spPr>
        <p:txBody>
          <a:bodyPr anchorCtr="0" anchor="t" bIns="91425" lIns="91425" rIns="91425" wrap="square" tIns="91425">
            <a:noAutofit/>
          </a:bodyPr>
          <a:lstStyle/>
          <a:p>
            <a:pPr lvl="0" rtl="0">
              <a:spcBef>
                <a:spcPts val="0"/>
              </a:spcBef>
              <a:buNone/>
            </a:pPr>
            <a:r>
              <a:rPr lang="en"/>
              <a:t>2014-2015</a:t>
            </a:r>
          </a:p>
        </p:txBody>
      </p:sp>
      <p:sp>
        <p:nvSpPr>
          <p:cNvPr id="259" name="Shape 259"/>
          <p:cNvSpPr/>
          <p:nvPr/>
        </p:nvSpPr>
        <p:spPr>
          <a:xfrm>
            <a:off x="3121150" y="1706875"/>
            <a:ext cx="1267800" cy="609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0" name="Shape 260"/>
          <p:cNvSpPr txBox="1"/>
          <p:nvPr/>
        </p:nvSpPr>
        <p:spPr>
          <a:xfrm>
            <a:off x="3245100" y="1825750"/>
            <a:ext cx="1080900" cy="414600"/>
          </a:xfrm>
          <a:prstGeom prst="rect">
            <a:avLst/>
          </a:prstGeom>
          <a:noFill/>
          <a:ln>
            <a:noFill/>
          </a:ln>
        </p:spPr>
        <p:txBody>
          <a:bodyPr anchorCtr="0" anchor="t" bIns="91425" lIns="91425" rIns="91425" wrap="square" tIns="91425">
            <a:noAutofit/>
          </a:bodyPr>
          <a:lstStyle/>
          <a:p>
            <a:pPr lvl="0" rtl="0" algn="ctr">
              <a:spcBef>
                <a:spcPts val="0"/>
              </a:spcBef>
              <a:buNone/>
            </a:pPr>
            <a:r>
              <a:rPr lang="en"/>
              <a:t>2016</a:t>
            </a:r>
          </a:p>
        </p:txBody>
      </p:sp>
      <p:sp>
        <p:nvSpPr>
          <p:cNvPr id="261" name="Shape 261"/>
          <p:cNvSpPr/>
          <p:nvPr/>
        </p:nvSpPr>
        <p:spPr>
          <a:xfrm>
            <a:off x="5483350" y="1706875"/>
            <a:ext cx="1267800" cy="6096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2" name="Shape 262"/>
          <p:cNvSpPr txBox="1"/>
          <p:nvPr/>
        </p:nvSpPr>
        <p:spPr>
          <a:xfrm>
            <a:off x="5607300" y="1825750"/>
            <a:ext cx="1080900" cy="414600"/>
          </a:xfrm>
          <a:prstGeom prst="rect">
            <a:avLst/>
          </a:prstGeom>
          <a:noFill/>
          <a:ln>
            <a:noFill/>
          </a:ln>
        </p:spPr>
        <p:txBody>
          <a:bodyPr anchorCtr="0" anchor="t" bIns="91425" lIns="91425" rIns="91425" wrap="square" tIns="91425">
            <a:noAutofit/>
          </a:bodyPr>
          <a:lstStyle/>
          <a:p>
            <a:pPr lvl="0" rtl="0" algn="ctr">
              <a:spcBef>
                <a:spcPts val="0"/>
              </a:spcBef>
              <a:buNone/>
            </a:pPr>
            <a:r>
              <a:rPr lang="en"/>
              <a:t>2017</a:t>
            </a:r>
          </a:p>
        </p:txBody>
      </p:sp>
      <p:sp>
        <p:nvSpPr>
          <p:cNvPr id="263" name="Shape 263"/>
          <p:cNvSpPr txBox="1"/>
          <p:nvPr/>
        </p:nvSpPr>
        <p:spPr>
          <a:xfrm>
            <a:off x="609600" y="2381500"/>
            <a:ext cx="1620300" cy="5463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lt2"/>
                </a:solidFill>
              </a:rPr>
              <a:t>Series of inclusive workshops</a:t>
            </a:r>
          </a:p>
        </p:txBody>
      </p:sp>
      <p:sp>
        <p:nvSpPr>
          <p:cNvPr id="264" name="Shape 264"/>
          <p:cNvSpPr txBox="1"/>
          <p:nvPr/>
        </p:nvSpPr>
        <p:spPr>
          <a:xfrm>
            <a:off x="3048000" y="2305300"/>
            <a:ext cx="1708500" cy="5463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lt2"/>
                </a:solidFill>
              </a:rPr>
              <a:t>Roadshow of 9 workshops, 66 Universities and 115 academics</a:t>
            </a:r>
          </a:p>
        </p:txBody>
      </p:sp>
      <p:sp>
        <p:nvSpPr>
          <p:cNvPr id="265" name="Shape 265"/>
          <p:cNvSpPr txBox="1"/>
          <p:nvPr/>
        </p:nvSpPr>
        <p:spPr>
          <a:xfrm>
            <a:off x="5410200" y="2305300"/>
            <a:ext cx="1708500" cy="5463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lt2"/>
                </a:solidFill>
              </a:rPr>
              <a:t>Communities of Practice</a:t>
            </a:r>
          </a:p>
          <a:p>
            <a:pPr lvl="0" rtl="0">
              <a:spcBef>
                <a:spcPts val="0"/>
              </a:spcBef>
              <a:buNone/>
            </a:pPr>
            <a:r>
              <a:rPr lang="en">
                <a:solidFill>
                  <a:schemeClr val="lt2"/>
                </a:solidFill>
              </a:rPr>
              <a:t>Roadshow identified a huge wish list….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What do you need?</a:t>
            </a:r>
          </a:p>
        </p:txBody>
      </p:sp>
      <p:sp>
        <p:nvSpPr>
          <p:cNvPr id="271" name="Shape 2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What can you bring to the next meeting?</a:t>
            </a:r>
          </a:p>
        </p:txBody>
      </p:sp>
      <p:sp>
        <p:nvSpPr>
          <p:cNvPr id="277" name="Shape 27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4028700" cy="572700"/>
          </a:xfrm>
          <a:prstGeom prst="rect">
            <a:avLst/>
          </a:prstGeom>
        </p:spPr>
        <p:txBody>
          <a:bodyPr anchorCtr="0" anchor="t" bIns="91425" lIns="91425" rIns="91425" wrap="square" tIns="91425">
            <a:noAutofit/>
          </a:bodyPr>
          <a:lstStyle/>
          <a:p>
            <a:pPr lvl="0">
              <a:spcBef>
                <a:spcPts val="0"/>
              </a:spcBef>
              <a:buNone/>
            </a:pPr>
            <a:r>
              <a:rPr lang="en"/>
              <a:t>Community of Practice</a:t>
            </a:r>
          </a:p>
        </p:txBody>
      </p:sp>
      <p:sp>
        <p:nvSpPr>
          <p:cNvPr id="94" name="Shape 94"/>
          <p:cNvSpPr txBox="1"/>
          <p:nvPr>
            <p:ph idx="1" type="body"/>
          </p:nvPr>
        </p:nvSpPr>
        <p:spPr>
          <a:xfrm>
            <a:off x="311700" y="1152475"/>
            <a:ext cx="4239900" cy="3416400"/>
          </a:xfrm>
          <a:prstGeom prst="rect">
            <a:avLst/>
          </a:prstGeom>
        </p:spPr>
        <p:txBody>
          <a:bodyPr anchorCtr="0" anchor="t" bIns="91425" lIns="91425" rIns="91425" wrap="square" tIns="91425">
            <a:noAutofit/>
          </a:bodyPr>
          <a:lstStyle/>
          <a:p>
            <a:pPr indent="-228600" lvl="0" marL="457200">
              <a:spcBef>
                <a:spcPts val="0"/>
              </a:spcBef>
              <a:buAutoNum type="arabicPeriod"/>
            </a:pPr>
            <a:r>
              <a:rPr lang="en"/>
              <a:t>Connect</a:t>
            </a:r>
          </a:p>
          <a:p>
            <a:pPr indent="-342900" lvl="1" marL="914400" rtl="0">
              <a:spcBef>
                <a:spcPts val="0"/>
              </a:spcBef>
              <a:buSzPct val="100000"/>
              <a:buAutoNum type="alphaLcPeriod"/>
            </a:pPr>
            <a:r>
              <a:rPr lang="en" sz="1800"/>
              <a:t>Communicate and share</a:t>
            </a:r>
          </a:p>
          <a:p>
            <a:pPr indent="-228600" lvl="0" marL="457200">
              <a:spcBef>
                <a:spcPts val="0"/>
              </a:spcBef>
              <a:buAutoNum type="arabicPeriod"/>
            </a:pPr>
            <a:r>
              <a:rPr lang="en"/>
              <a:t>Capture and diffuse existing knowledge </a:t>
            </a:r>
          </a:p>
          <a:p>
            <a:pPr indent="-228600" lvl="0" marL="457200" rtl="0">
              <a:spcBef>
                <a:spcPts val="0"/>
              </a:spcBef>
              <a:buAutoNum type="arabicPeriod"/>
            </a:pPr>
            <a:r>
              <a:rPr lang="en"/>
              <a:t>Encourage collaborative processes between groups </a:t>
            </a:r>
          </a:p>
          <a:p>
            <a:pPr indent="-228600" lvl="0" marL="457200">
              <a:spcBef>
                <a:spcPts val="0"/>
              </a:spcBef>
              <a:buAutoNum type="arabicPeriod"/>
            </a:pPr>
            <a:r>
              <a:rPr lang="en"/>
              <a:t>Generate new knowledge to help people transform their practice.</a:t>
            </a:r>
          </a:p>
        </p:txBody>
      </p:sp>
      <p:sp>
        <p:nvSpPr>
          <p:cNvPr id="95" name="Shape 95"/>
          <p:cNvSpPr/>
          <p:nvPr/>
        </p:nvSpPr>
        <p:spPr>
          <a:xfrm>
            <a:off x="5421375" y="838200"/>
            <a:ext cx="2658000" cy="69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6" name="Shape 96"/>
          <p:cNvSpPr txBox="1"/>
          <p:nvPr/>
        </p:nvSpPr>
        <p:spPr>
          <a:xfrm>
            <a:off x="5421250" y="954025"/>
            <a:ext cx="2658000" cy="427800"/>
          </a:xfrm>
          <a:prstGeom prst="rect">
            <a:avLst/>
          </a:prstGeom>
          <a:noFill/>
          <a:ln>
            <a:noFill/>
          </a:ln>
        </p:spPr>
        <p:txBody>
          <a:bodyPr anchorCtr="0" anchor="t" bIns="91425" lIns="91425" rIns="91425" wrap="square" tIns="91425">
            <a:noAutofit/>
          </a:bodyPr>
          <a:lstStyle/>
          <a:p>
            <a:pPr lvl="0" rtl="0" algn="l">
              <a:lnSpc>
                <a:spcPct val="115000"/>
              </a:lnSpc>
              <a:spcBef>
                <a:spcPts val="0"/>
              </a:spcBef>
              <a:spcAft>
                <a:spcPts val="1600"/>
              </a:spcAft>
              <a:buNone/>
            </a:pPr>
            <a:r>
              <a:rPr lang="en"/>
              <a:t>Foundation: build relationships</a:t>
            </a:r>
          </a:p>
        </p:txBody>
      </p:sp>
      <p:sp>
        <p:nvSpPr>
          <p:cNvPr id="97" name="Shape 97"/>
          <p:cNvSpPr/>
          <p:nvPr/>
        </p:nvSpPr>
        <p:spPr>
          <a:xfrm>
            <a:off x="5421375" y="1828800"/>
            <a:ext cx="2658000" cy="69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8" name="Shape 98"/>
          <p:cNvSpPr txBox="1"/>
          <p:nvPr/>
        </p:nvSpPr>
        <p:spPr>
          <a:xfrm>
            <a:off x="5421250" y="1944625"/>
            <a:ext cx="2658000" cy="4278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a:t>Learn &amp; develop practice</a:t>
            </a:r>
          </a:p>
        </p:txBody>
      </p:sp>
      <p:sp>
        <p:nvSpPr>
          <p:cNvPr id="99" name="Shape 99"/>
          <p:cNvSpPr/>
          <p:nvPr/>
        </p:nvSpPr>
        <p:spPr>
          <a:xfrm>
            <a:off x="5421375" y="2819400"/>
            <a:ext cx="2658000" cy="69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0" name="Shape 100"/>
          <p:cNvSpPr txBox="1"/>
          <p:nvPr/>
        </p:nvSpPr>
        <p:spPr>
          <a:xfrm>
            <a:off x="5421250" y="2935225"/>
            <a:ext cx="2658000" cy="4086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a:t>Take action as a community</a:t>
            </a:r>
          </a:p>
        </p:txBody>
      </p:sp>
      <p:sp>
        <p:nvSpPr>
          <p:cNvPr id="101" name="Shape 101"/>
          <p:cNvSpPr/>
          <p:nvPr/>
        </p:nvSpPr>
        <p:spPr>
          <a:xfrm>
            <a:off x="5421375" y="3810000"/>
            <a:ext cx="2658000" cy="69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2" name="Shape 102"/>
          <p:cNvSpPr txBox="1"/>
          <p:nvPr/>
        </p:nvSpPr>
        <p:spPr>
          <a:xfrm>
            <a:off x="5421250" y="3925825"/>
            <a:ext cx="2658000" cy="4278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a:t>Create knowledge</a:t>
            </a:r>
          </a:p>
        </p:txBody>
      </p:sp>
      <p:cxnSp>
        <p:nvCxnSpPr>
          <p:cNvPr id="103" name="Shape 103"/>
          <p:cNvCxnSpPr>
            <a:stCxn id="95" idx="2"/>
            <a:endCxn id="97" idx="0"/>
          </p:cNvCxnSpPr>
          <p:nvPr/>
        </p:nvCxnSpPr>
        <p:spPr>
          <a:xfrm>
            <a:off x="6750375" y="1537200"/>
            <a:ext cx="0" cy="291600"/>
          </a:xfrm>
          <a:prstGeom prst="straightConnector1">
            <a:avLst/>
          </a:prstGeom>
          <a:noFill/>
          <a:ln cap="flat" cmpd="sng" w="9525">
            <a:solidFill>
              <a:srgbClr val="FFFFFF"/>
            </a:solidFill>
            <a:prstDash val="solid"/>
            <a:round/>
            <a:headEnd len="lg" w="lg" type="none"/>
            <a:tailEnd len="lg" w="lg" type="triangle"/>
          </a:ln>
        </p:spPr>
      </p:cxnSp>
      <p:cxnSp>
        <p:nvCxnSpPr>
          <p:cNvPr id="104" name="Shape 104"/>
          <p:cNvCxnSpPr/>
          <p:nvPr/>
        </p:nvCxnSpPr>
        <p:spPr>
          <a:xfrm>
            <a:off x="6750375" y="2527800"/>
            <a:ext cx="0" cy="291600"/>
          </a:xfrm>
          <a:prstGeom prst="straightConnector1">
            <a:avLst/>
          </a:prstGeom>
          <a:noFill/>
          <a:ln cap="flat" cmpd="sng" w="9525">
            <a:solidFill>
              <a:srgbClr val="FFFFFF"/>
            </a:solidFill>
            <a:prstDash val="solid"/>
            <a:round/>
            <a:headEnd len="lg" w="lg" type="none"/>
            <a:tailEnd len="lg" w="lg" type="triangle"/>
          </a:ln>
        </p:spPr>
      </p:cxnSp>
      <p:cxnSp>
        <p:nvCxnSpPr>
          <p:cNvPr id="105" name="Shape 105"/>
          <p:cNvCxnSpPr/>
          <p:nvPr/>
        </p:nvCxnSpPr>
        <p:spPr>
          <a:xfrm>
            <a:off x="6750375" y="3518400"/>
            <a:ext cx="0" cy="291600"/>
          </a:xfrm>
          <a:prstGeom prst="straightConnector1">
            <a:avLst/>
          </a:prstGeom>
          <a:noFill/>
          <a:ln cap="flat" cmpd="sng" w="9525">
            <a:solidFill>
              <a:srgbClr val="FFFFFF"/>
            </a:solidFill>
            <a:prstDash val="solid"/>
            <a:round/>
            <a:headEnd len="lg" w="lg" type="none"/>
            <a:tailEnd len="lg" w="lg" type="triangle"/>
          </a:ln>
        </p:spPr>
      </p:cxnSp>
      <p:cxnSp>
        <p:nvCxnSpPr>
          <p:cNvPr id="106" name="Shape 106"/>
          <p:cNvCxnSpPr/>
          <p:nvPr/>
        </p:nvCxnSpPr>
        <p:spPr>
          <a:xfrm flipH="1">
            <a:off x="6372375" y="4509000"/>
            <a:ext cx="378000" cy="294600"/>
          </a:xfrm>
          <a:prstGeom prst="straightConnector1">
            <a:avLst/>
          </a:prstGeom>
          <a:noFill/>
          <a:ln cap="flat" cmpd="sng" w="9525">
            <a:solidFill>
              <a:srgbClr val="FFFFFF"/>
            </a:solidFill>
            <a:prstDash val="solid"/>
            <a:round/>
            <a:headEnd len="lg" w="lg" type="none"/>
            <a:tailEnd len="lg" w="lg" type="triangle"/>
          </a:ln>
        </p:spPr>
      </p:cxnSp>
      <p:cxnSp>
        <p:nvCxnSpPr>
          <p:cNvPr id="107" name="Shape 107"/>
          <p:cNvCxnSpPr>
            <a:stCxn id="101" idx="2"/>
          </p:cNvCxnSpPr>
          <p:nvPr/>
        </p:nvCxnSpPr>
        <p:spPr>
          <a:xfrm>
            <a:off x="6750375" y="4509000"/>
            <a:ext cx="0" cy="351600"/>
          </a:xfrm>
          <a:prstGeom prst="straightConnector1">
            <a:avLst/>
          </a:prstGeom>
          <a:noFill/>
          <a:ln cap="flat" cmpd="sng" w="9525">
            <a:solidFill>
              <a:srgbClr val="FFFFFF"/>
            </a:solidFill>
            <a:prstDash val="solid"/>
            <a:round/>
            <a:headEnd len="lg" w="lg" type="none"/>
            <a:tailEnd len="lg" w="lg" type="triangle"/>
          </a:ln>
        </p:spPr>
      </p:cxnSp>
      <p:cxnSp>
        <p:nvCxnSpPr>
          <p:cNvPr id="108" name="Shape 108"/>
          <p:cNvCxnSpPr>
            <a:stCxn id="101" idx="2"/>
          </p:cNvCxnSpPr>
          <p:nvPr/>
        </p:nvCxnSpPr>
        <p:spPr>
          <a:xfrm>
            <a:off x="6750375" y="4509000"/>
            <a:ext cx="386100" cy="302700"/>
          </a:xfrm>
          <a:prstGeom prst="straightConnector1">
            <a:avLst/>
          </a:prstGeom>
          <a:noFill/>
          <a:ln cap="flat" cmpd="sng" w="9525">
            <a:solidFill>
              <a:srgbClr val="FFFFFF"/>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Community of Practice</a:t>
            </a:r>
          </a:p>
        </p:txBody>
      </p:sp>
      <p:sp>
        <p:nvSpPr>
          <p:cNvPr id="114" name="Shape 114"/>
          <p:cNvSpPr txBox="1"/>
          <p:nvPr>
            <p:ph idx="1" type="body"/>
          </p:nvPr>
        </p:nvSpPr>
        <p:spPr>
          <a:xfrm>
            <a:off x="411625" y="1161925"/>
            <a:ext cx="7383000" cy="34164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Inquire</a:t>
            </a:r>
          </a:p>
          <a:p>
            <a:pPr indent="-228600" lvl="1" marL="914400" rtl="0">
              <a:spcBef>
                <a:spcPts val="0"/>
              </a:spcBef>
              <a:buAutoNum type="alphaLcPeriod"/>
            </a:pPr>
            <a:r>
              <a:rPr lang="en"/>
              <a:t>Identify the audience, purpose, goals and vision for the community</a:t>
            </a:r>
          </a:p>
          <a:p>
            <a:pPr indent="-228600" lvl="0" marL="457200" rtl="0">
              <a:spcBef>
                <a:spcPts val="0"/>
              </a:spcBef>
              <a:buAutoNum type="arabicPeriod"/>
            </a:pPr>
            <a:r>
              <a:rPr lang="en"/>
              <a:t>Design</a:t>
            </a:r>
          </a:p>
          <a:p>
            <a:pPr indent="-228600" lvl="1" marL="914400" rtl="0">
              <a:spcBef>
                <a:spcPts val="0"/>
              </a:spcBef>
              <a:buAutoNum type="alphaLcPeriod"/>
            </a:pPr>
            <a:r>
              <a:rPr lang="en"/>
              <a:t>Define the activities, technologies, group processes and roles that will support the community’s goals</a:t>
            </a:r>
          </a:p>
          <a:p>
            <a:pPr indent="-228600" lvl="0" marL="457200" rtl="0">
              <a:spcBef>
                <a:spcPts val="0"/>
              </a:spcBef>
              <a:buAutoNum type="arabicPeriod"/>
            </a:pPr>
            <a:r>
              <a:rPr lang="en"/>
              <a:t>Protoype</a:t>
            </a:r>
          </a:p>
          <a:p>
            <a:pPr indent="-228600" lvl="1" marL="914400" rtl="0">
              <a:spcBef>
                <a:spcPts val="0"/>
              </a:spcBef>
              <a:buAutoNum type="alphaLcPeriod"/>
            </a:pPr>
            <a:r>
              <a:rPr lang="en"/>
              <a:t>Pilot the community with a select group of key stakeholders to gain commitment, test assumptions, refine the strategy and establish a success story</a:t>
            </a:r>
          </a:p>
          <a:p>
            <a:pPr indent="-228600" lvl="0" marL="457200" rtl="0">
              <a:spcBef>
                <a:spcPts val="0"/>
              </a:spcBef>
              <a:buAutoNum type="arabicPeriod"/>
            </a:pPr>
            <a:r>
              <a:rPr lang="en"/>
              <a:t>Launch!</a:t>
            </a:r>
          </a:p>
          <a:p>
            <a:pPr indent="-228600" lvl="0" marL="457200" rtl="0">
              <a:spcBef>
                <a:spcPts val="0"/>
              </a:spcBef>
              <a:buAutoNum type="arabicPeriod"/>
            </a:pPr>
            <a:r>
              <a:rPr lang="en"/>
              <a:t>Grow...</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Icebreaker</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How we got here...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616500" y="292625"/>
            <a:ext cx="4268400" cy="572700"/>
          </a:xfrm>
          <a:prstGeom prst="rect">
            <a:avLst/>
          </a:prstGeom>
        </p:spPr>
        <p:txBody>
          <a:bodyPr anchorCtr="0" anchor="t" bIns="91425" lIns="91425" rIns="91425" wrap="square" tIns="91425">
            <a:noAutofit/>
          </a:bodyPr>
          <a:lstStyle/>
          <a:p>
            <a:pPr lvl="0">
              <a:spcBef>
                <a:spcPts val="0"/>
              </a:spcBef>
              <a:buClr>
                <a:srgbClr val="007054"/>
              </a:buClr>
              <a:buSzPct val="25000"/>
              <a:buFont typeface="Source Sans Pro"/>
              <a:buNone/>
            </a:pPr>
            <a:r>
              <a:rPr lang="en" sz="4400">
                <a:latin typeface="Source Sans Pro"/>
                <a:ea typeface="Source Sans Pro"/>
                <a:cs typeface="Source Sans Pro"/>
                <a:sym typeface="Source Sans Pro"/>
              </a:rPr>
              <a:t>CPHC</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04800" lvl="0" marL="342900" rtl="0">
              <a:spcBef>
                <a:spcPts val="0"/>
              </a:spcBef>
              <a:spcAft>
                <a:spcPts val="0"/>
              </a:spcAft>
              <a:buClr>
                <a:schemeClr val="lt2"/>
              </a:buClr>
              <a:buSzPct val="100000"/>
              <a:buChar char="•"/>
            </a:pPr>
            <a:r>
              <a:rPr lang="en">
                <a:latin typeface="Source Sans Pro"/>
                <a:ea typeface="Source Sans Pro"/>
                <a:cs typeface="Source Sans Pro"/>
                <a:sym typeface="Source Sans Pro"/>
              </a:rPr>
              <a:t>Membership open to Professors and Heads of Computing Departments in UK Universities—there are currently around 800 individual CPHC members/107 UK universities</a:t>
            </a:r>
          </a:p>
          <a:p>
            <a:pPr indent="-304800" lvl="0" marL="342900" rtl="0">
              <a:spcBef>
                <a:spcPts val="480"/>
              </a:spcBef>
              <a:spcAft>
                <a:spcPts val="0"/>
              </a:spcAft>
              <a:buClr>
                <a:schemeClr val="lt2"/>
              </a:buClr>
              <a:buSzPct val="100000"/>
              <a:buChar char="•"/>
            </a:pPr>
            <a:r>
              <a:rPr lang="en">
                <a:latin typeface="Source Sans Pro"/>
                <a:ea typeface="Source Sans Pro"/>
                <a:cs typeface="Source Sans Pro"/>
                <a:sym typeface="Source Sans Pro"/>
              </a:rPr>
              <a:t>Formed in 1993 -from the pre-1992 universities (the Conference of Professors of Computer Science) and the former polytechnics (the Heads of Computing in Polytechnics). </a:t>
            </a:r>
          </a:p>
          <a:p>
            <a:pPr indent="-279400" lvl="0" marL="342900" rtl="0">
              <a:spcBef>
                <a:spcPts val="560"/>
              </a:spcBef>
              <a:spcAft>
                <a:spcPts val="0"/>
              </a:spcAft>
              <a:buClr>
                <a:schemeClr val="lt2"/>
              </a:buClr>
              <a:buSzPct val="100000"/>
              <a:buChar char="•"/>
            </a:pPr>
            <a:r>
              <a:rPr lang="en">
                <a:latin typeface="Source Sans Pro"/>
                <a:ea typeface="Source Sans Pro"/>
                <a:cs typeface="Source Sans Pro"/>
                <a:sym typeface="Source Sans Pro"/>
              </a:rPr>
              <a:t>Promote public education in Computing and its applications / provide a forum for those responsible for management/research in university computing departments.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a:noFill/>
          <a:ln>
            <a:noFill/>
          </a:ln>
        </p:spPr>
        <p:txBody>
          <a:bodyPr anchorCtr="0" anchor="t" bIns="45700" lIns="91425" rIns="91425" wrap="square" tIns="45700">
            <a:noAutofit/>
          </a:bodyPr>
          <a:lstStyle/>
          <a:p>
            <a:pPr indent="0" lvl="0" marL="0" marR="0" rtl="0" algn="l">
              <a:spcBef>
                <a:spcPts val="0"/>
              </a:spcBef>
              <a:buClr>
                <a:srgbClr val="007054"/>
              </a:buClr>
              <a:buSzPct val="25000"/>
              <a:buFont typeface="Source Sans Pro"/>
              <a:buNone/>
            </a:pPr>
            <a:r>
              <a:rPr b="0" i="0" lang="en" sz="4400" u="none" cap="none" strike="noStrike"/>
              <a:t>In the beginning</a:t>
            </a:r>
          </a:p>
        </p:txBody>
      </p:sp>
      <p:sp>
        <p:nvSpPr>
          <p:cNvPr id="138" name="Shape 138"/>
          <p:cNvSpPr txBox="1"/>
          <p:nvPr>
            <p:ph idx="1" type="body"/>
          </p:nvPr>
        </p:nvSpPr>
        <p:spPr>
          <a:xfrm>
            <a:off x="311700" y="1228675"/>
            <a:ext cx="3996000" cy="3416400"/>
          </a:xfrm>
          <a:prstGeom prst="rect">
            <a:avLst/>
          </a:prstGeom>
          <a:noFill/>
          <a:ln>
            <a:noFill/>
          </a:ln>
        </p:spPr>
        <p:txBody>
          <a:bodyPr anchorCtr="0" anchor="t" bIns="45700" lIns="91425" rIns="91425" wrap="square" tIns="45700">
            <a:noAutofit/>
          </a:bodyPr>
          <a:lstStyle/>
          <a:p>
            <a:pPr indent="-279400" lvl="0" marL="342900" marR="0" rtl="0" algn="l">
              <a:lnSpc>
                <a:spcPct val="90000"/>
              </a:lnSpc>
              <a:spcBef>
                <a:spcPts val="0"/>
              </a:spcBef>
              <a:spcAft>
                <a:spcPts val="0"/>
              </a:spcAft>
              <a:buClr>
                <a:schemeClr val="lt2"/>
              </a:buClr>
              <a:buSzPct val="100000"/>
              <a:buFont typeface="Arial"/>
              <a:buChar char="•"/>
            </a:pPr>
            <a:r>
              <a:rPr i="0" lang="en" u="none" cap="none" strike="noStrike"/>
              <a:t>Experts/employers thought cybersecurity an obvious priority </a:t>
            </a:r>
          </a:p>
          <a:p>
            <a:pPr indent="-279400" lvl="0" marL="342900" marR="0" rtl="0" algn="l">
              <a:lnSpc>
                <a:spcPct val="90000"/>
              </a:lnSpc>
              <a:spcBef>
                <a:spcPts val="560"/>
              </a:spcBef>
              <a:spcAft>
                <a:spcPts val="0"/>
              </a:spcAft>
              <a:buClr>
                <a:schemeClr val="lt2"/>
              </a:buClr>
              <a:buSzPct val="100000"/>
              <a:buFont typeface="Arial"/>
              <a:buChar char="•"/>
            </a:pPr>
            <a:r>
              <a:rPr i="0" lang="en" u="none" cap="none" strike="noStrike"/>
              <a:t>Industry demanded usable skills but couldn’t articulate further</a:t>
            </a:r>
          </a:p>
          <a:p>
            <a:pPr indent="-279400" lvl="0" marL="342900" marR="0" rtl="0" algn="l">
              <a:lnSpc>
                <a:spcPct val="90000"/>
              </a:lnSpc>
              <a:spcBef>
                <a:spcPts val="560"/>
              </a:spcBef>
              <a:spcAft>
                <a:spcPts val="0"/>
              </a:spcAft>
              <a:buClr>
                <a:schemeClr val="lt2"/>
              </a:buClr>
              <a:buSzPct val="100000"/>
              <a:buFont typeface="Arial"/>
              <a:buChar char="•"/>
            </a:pPr>
            <a:r>
              <a:rPr i="0" lang="en" u="none" cap="none" strike="noStrike"/>
              <a:t>Little thought on the security concepts computing science graduates needed</a:t>
            </a:r>
          </a:p>
          <a:p>
            <a:pPr indent="-342900" lvl="0" marL="342900" marR="0" rtl="0" algn="l">
              <a:lnSpc>
                <a:spcPct val="90000"/>
              </a:lnSpc>
              <a:spcBef>
                <a:spcPts val="560"/>
              </a:spcBef>
              <a:spcAft>
                <a:spcPts val="0"/>
              </a:spcAft>
              <a:buClr>
                <a:srgbClr val="007054"/>
              </a:buClr>
              <a:buSzPct val="155555"/>
              <a:buFont typeface="Arial"/>
              <a:buNone/>
            </a:pPr>
            <a:r>
              <a:t/>
            </a:r>
            <a:endParaRPr b="1" i="0" u="none" cap="none" strike="noStrike">
              <a:latin typeface="Source Sans Pro"/>
              <a:ea typeface="Source Sans Pro"/>
              <a:cs typeface="Source Sans Pro"/>
              <a:sym typeface="Source Sans Pro"/>
            </a:endParaRPr>
          </a:p>
          <a:p>
            <a:pPr indent="-342900" lvl="0" marL="342900" marR="0" rtl="0" algn="l">
              <a:lnSpc>
                <a:spcPct val="90000"/>
              </a:lnSpc>
              <a:spcBef>
                <a:spcPts val="560"/>
              </a:spcBef>
              <a:buClr>
                <a:srgbClr val="007054"/>
              </a:buClr>
              <a:buSzPct val="155555"/>
              <a:buFont typeface="Arial"/>
              <a:buNone/>
            </a:pPr>
            <a:r>
              <a:t/>
            </a:r>
            <a:endParaRPr b="1" i="0" u="none" cap="none" strike="noStrike">
              <a:latin typeface="Source Sans Pro"/>
              <a:ea typeface="Source Sans Pro"/>
              <a:cs typeface="Source Sans Pro"/>
              <a:sym typeface="Source Sans Pro"/>
            </a:endParaRPr>
          </a:p>
        </p:txBody>
      </p:sp>
      <p:sp>
        <p:nvSpPr>
          <p:cNvPr id="139" name="Shape 139"/>
          <p:cNvSpPr txBox="1"/>
          <p:nvPr>
            <p:ph idx="4294967295" type="body"/>
          </p:nvPr>
        </p:nvSpPr>
        <p:spPr>
          <a:xfrm>
            <a:off x="4648200" y="1200150"/>
            <a:ext cx="4038600" cy="3394500"/>
          </a:xfrm>
          <a:prstGeom prst="rect">
            <a:avLst/>
          </a:prstGeom>
          <a:noFill/>
          <a:ln>
            <a:noFill/>
          </a:ln>
        </p:spPr>
        <p:txBody>
          <a:bodyPr anchorCtr="0" anchor="t" bIns="45700" lIns="91425" rIns="91425" wrap="square" tIns="45700">
            <a:noAutofit/>
          </a:bodyPr>
          <a:lstStyle/>
          <a:p>
            <a:pPr indent="-279400" lvl="0" marL="342900" marR="0" rtl="0" algn="l">
              <a:spcBef>
                <a:spcPts val="0"/>
              </a:spcBef>
              <a:spcAft>
                <a:spcPts val="0"/>
              </a:spcAft>
              <a:buClr>
                <a:schemeClr val="lt2"/>
              </a:buClr>
              <a:buSzPct val="100000"/>
              <a:buFont typeface="Arial"/>
              <a:buChar char="•"/>
            </a:pPr>
            <a:r>
              <a:rPr i="0" lang="en" u="none" cap="none" strike="noStrike"/>
              <a:t>Course designers and Lecturers treated cybersecurity as an optional module</a:t>
            </a:r>
          </a:p>
          <a:p>
            <a:pPr indent="-279400" lvl="0" marL="342900" marR="0" rtl="0" algn="l">
              <a:spcBef>
                <a:spcPts val="560"/>
              </a:spcBef>
              <a:spcAft>
                <a:spcPts val="0"/>
              </a:spcAft>
              <a:buClr>
                <a:schemeClr val="lt2"/>
              </a:buClr>
              <a:buSzPct val="100000"/>
              <a:buFont typeface="Arial"/>
              <a:buChar char="•"/>
            </a:pPr>
            <a:r>
              <a:rPr i="0" lang="en" u="none" cap="none" strike="noStrike"/>
              <a:t>Students weren’t interested – WIIFM?</a:t>
            </a:r>
          </a:p>
          <a:p>
            <a:pPr indent="-279400" lvl="0" marL="342900" marR="0" rtl="0" algn="l">
              <a:spcBef>
                <a:spcPts val="560"/>
              </a:spcBef>
              <a:spcAft>
                <a:spcPts val="0"/>
              </a:spcAft>
              <a:buClr>
                <a:schemeClr val="lt2"/>
              </a:buClr>
              <a:buSzPct val="100000"/>
              <a:buFont typeface="Arial"/>
              <a:buChar char="•"/>
            </a:pPr>
            <a:r>
              <a:rPr i="0" lang="en" u="none" cap="none" strike="noStrike"/>
              <a:t>Existing curriculum appealed to the cool factor – forensics; ethical hacking …</a:t>
            </a:r>
          </a:p>
          <a:p>
            <a:pPr indent="-342900" lvl="0" marL="342900" marR="0" rtl="0" algn="l">
              <a:spcBef>
                <a:spcPts val="560"/>
              </a:spcBef>
              <a:buClr>
                <a:srgbClr val="007054"/>
              </a:buClr>
              <a:buSzPct val="155555"/>
              <a:buFont typeface="Arial"/>
              <a:buNone/>
            </a:pPr>
            <a:r>
              <a:t/>
            </a:r>
            <a:endParaRPr b="1" i="0" u="none" cap="none" strike="noStrike">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Process...</a:t>
            </a:r>
          </a:p>
        </p:txBody>
      </p:sp>
      <p:sp>
        <p:nvSpPr>
          <p:cNvPr id="145" name="Shape 145"/>
          <p:cNvSpPr/>
          <p:nvPr/>
        </p:nvSpPr>
        <p:spPr>
          <a:xfrm>
            <a:off x="682750" y="1706875"/>
            <a:ext cx="1267800" cy="6096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6" name="Shape 146"/>
          <p:cNvSpPr txBox="1"/>
          <p:nvPr/>
        </p:nvSpPr>
        <p:spPr>
          <a:xfrm>
            <a:off x="806700" y="1825750"/>
            <a:ext cx="1080900" cy="414600"/>
          </a:xfrm>
          <a:prstGeom prst="rect">
            <a:avLst/>
          </a:prstGeom>
          <a:noFill/>
          <a:ln>
            <a:noFill/>
          </a:ln>
        </p:spPr>
        <p:txBody>
          <a:bodyPr anchorCtr="0" anchor="t" bIns="91425" lIns="91425" rIns="91425" wrap="square" tIns="91425">
            <a:noAutofit/>
          </a:bodyPr>
          <a:lstStyle/>
          <a:p>
            <a:pPr lvl="0">
              <a:spcBef>
                <a:spcPts val="0"/>
              </a:spcBef>
              <a:buNone/>
            </a:pPr>
            <a:r>
              <a:rPr lang="en"/>
              <a:t>2014-2015</a:t>
            </a:r>
          </a:p>
        </p:txBody>
      </p:sp>
      <p:sp>
        <p:nvSpPr>
          <p:cNvPr id="147" name="Shape 147"/>
          <p:cNvSpPr txBox="1"/>
          <p:nvPr/>
        </p:nvSpPr>
        <p:spPr>
          <a:xfrm>
            <a:off x="609600" y="2381500"/>
            <a:ext cx="1620300" cy="546300"/>
          </a:xfrm>
          <a:prstGeom prst="rect">
            <a:avLst/>
          </a:prstGeom>
          <a:noFill/>
          <a:ln>
            <a:noFill/>
          </a:ln>
        </p:spPr>
        <p:txBody>
          <a:bodyPr anchorCtr="0" anchor="t" bIns="91425" lIns="91425" rIns="91425" wrap="square" tIns="91425">
            <a:noAutofit/>
          </a:bodyPr>
          <a:lstStyle/>
          <a:p>
            <a:pPr lvl="0">
              <a:spcBef>
                <a:spcPts val="0"/>
              </a:spcBef>
              <a:buNone/>
            </a:pPr>
            <a:r>
              <a:rPr lang="en">
                <a:solidFill>
                  <a:schemeClr val="lt2"/>
                </a:solidFill>
              </a:rPr>
              <a:t>Series of inclusive workshops</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