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 id="2147483864" r:id="rId2"/>
  </p:sldMasterIdLst>
  <p:notesMasterIdLst>
    <p:notesMasterId r:id="rId34"/>
  </p:notesMasterIdLst>
  <p:handoutMasterIdLst>
    <p:handoutMasterId r:id="rId35"/>
  </p:handoutMasterIdLst>
  <p:sldIdLst>
    <p:sldId id="256" r:id="rId3"/>
    <p:sldId id="429" r:id="rId4"/>
    <p:sldId id="508" r:id="rId5"/>
    <p:sldId id="511" r:id="rId6"/>
    <p:sldId id="503" r:id="rId7"/>
    <p:sldId id="505" r:id="rId8"/>
    <p:sldId id="506" r:id="rId9"/>
    <p:sldId id="493" r:id="rId10"/>
    <p:sldId id="494" r:id="rId11"/>
    <p:sldId id="507" r:id="rId12"/>
    <p:sldId id="510" r:id="rId13"/>
    <p:sldId id="495" r:id="rId14"/>
    <p:sldId id="496" r:id="rId15"/>
    <p:sldId id="512" r:id="rId16"/>
    <p:sldId id="513" r:id="rId17"/>
    <p:sldId id="514" r:id="rId18"/>
    <p:sldId id="515" r:id="rId19"/>
    <p:sldId id="516" r:id="rId20"/>
    <p:sldId id="499" r:id="rId21"/>
    <p:sldId id="517" r:id="rId22"/>
    <p:sldId id="518" r:id="rId23"/>
    <p:sldId id="501" r:id="rId24"/>
    <p:sldId id="519" r:id="rId25"/>
    <p:sldId id="502" r:id="rId26"/>
    <p:sldId id="521" r:id="rId27"/>
    <p:sldId id="522" r:id="rId28"/>
    <p:sldId id="523" r:id="rId29"/>
    <p:sldId id="524" r:id="rId30"/>
    <p:sldId id="352" r:id="rId31"/>
    <p:sldId id="338" r:id="rId32"/>
    <p:sldId id="340" r:id="rId33"/>
  </p:sldIdLst>
  <p:sldSz cx="12192000" cy="6858000"/>
  <p:notesSz cx="7010400" cy="9296400"/>
  <p:custDataLst>
    <p:tags r:id="rId36"/>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660"/>
  </p:normalViewPr>
  <p:slideViewPr>
    <p:cSldViewPr snapToGrid="0">
      <p:cViewPr varScale="1">
        <p:scale>
          <a:sx n="121" d="100"/>
          <a:sy n="121" d="100"/>
        </p:scale>
        <p:origin x="341" y="91"/>
      </p:cViewPr>
      <p:guideLst/>
    </p:cSldViewPr>
  </p:slideViewPr>
  <p:notesTextViewPr>
    <p:cViewPr>
      <p:scale>
        <a:sx n="1" d="1"/>
        <a:sy n="1" d="1"/>
      </p:scale>
      <p:origin x="0" y="0"/>
    </p:cViewPr>
  </p:notesTextViewPr>
  <p:sorterViewPr>
    <p:cViewPr>
      <p:scale>
        <a:sx n="100" d="100"/>
        <a:sy n="100" d="100"/>
      </p:scale>
      <p:origin x="0" y="-192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handoutMaster" Target="handoutMasters/handoutMaster1.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604" cy="465341"/>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970159" y="0"/>
            <a:ext cx="3038604" cy="465341"/>
          </a:xfrm>
          <a:prstGeom prst="rect">
            <a:avLst/>
          </a:prstGeom>
        </p:spPr>
        <p:txBody>
          <a:bodyPr vert="horz" lIns="91440" tIns="45720" rIns="91440" bIns="45720" rtlCol="0"/>
          <a:lstStyle>
            <a:lvl1pPr algn="r">
              <a:defRPr sz="1200"/>
            </a:lvl1pPr>
          </a:lstStyle>
          <a:p>
            <a:fld id="{7A8B26F8-9B2E-473B-AB76-46FBBCCDCED4}" type="datetimeFigureOut">
              <a:rPr lang="en-GB" smtClean="0"/>
              <a:t>05/08/2024</a:t>
            </a:fld>
            <a:endParaRPr lang="en-GB" dirty="0"/>
          </a:p>
        </p:txBody>
      </p:sp>
      <p:sp>
        <p:nvSpPr>
          <p:cNvPr id="4" name="Footer Placeholder 3"/>
          <p:cNvSpPr>
            <a:spLocks noGrp="1"/>
          </p:cNvSpPr>
          <p:nvPr>
            <p:ph type="ftr" sz="quarter" idx="2"/>
          </p:nvPr>
        </p:nvSpPr>
        <p:spPr>
          <a:xfrm>
            <a:off x="0" y="8831059"/>
            <a:ext cx="3038604" cy="465341"/>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970159" y="8831059"/>
            <a:ext cx="3038604" cy="465341"/>
          </a:xfrm>
          <a:prstGeom prst="rect">
            <a:avLst/>
          </a:prstGeom>
        </p:spPr>
        <p:txBody>
          <a:bodyPr vert="horz" lIns="91440" tIns="45720" rIns="91440" bIns="45720" rtlCol="0" anchor="b"/>
          <a:lstStyle>
            <a:lvl1pPr algn="r">
              <a:defRPr sz="1200"/>
            </a:lvl1pPr>
          </a:lstStyle>
          <a:p>
            <a:fld id="{0E3D41DF-1960-4937-9EF5-9E5A9A8D1979}" type="slidenum">
              <a:rPr lang="en-GB" smtClean="0"/>
              <a:t>‹#›</a:t>
            </a:fld>
            <a:endParaRPr lang="en-GB" dirty="0"/>
          </a:p>
        </p:txBody>
      </p:sp>
    </p:spTree>
    <p:extLst>
      <p:ext uri="{BB962C8B-B14F-4D97-AF65-F5344CB8AC3E}">
        <p14:creationId xmlns:p14="http://schemas.microsoft.com/office/powerpoint/2010/main" val="32668722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604" cy="465341"/>
          </a:xfrm>
          <a:prstGeom prst="rect">
            <a:avLst/>
          </a:prstGeom>
        </p:spPr>
        <p:txBody>
          <a:bodyPr vert="horz" lIns="91440" tIns="45720" rIns="91440" bIns="45720" rtlCol="0"/>
          <a:lstStyle>
            <a:lvl1pPr algn="l">
              <a:defRPr sz="1200"/>
            </a:lvl1pPr>
          </a:lstStyle>
          <a:p>
            <a:endParaRPr lang="en-SG" dirty="0"/>
          </a:p>
        </p:txBody>
      </p:sp>
      <p:sp>
        <p:nvSpPr>
          <p:cNvPr id="3" name="Date Placeholder 2"/>
          <p:cNvSpPr>
            <a:spLocks noGrp="1"/>
          </p:cNvSpPr>
          <p:nvPr>
            <p:ph type="dt" idx="1"/>
          </p:nvPr>
        </p:nvSpPr>
        <p:spPr>
          <a:xfrm>
            <a:off x="3970159" y="0"/>
            <a:ext cx="3038604" cy="465341"/>
          </a:xfrm>
          <a:prstGeom prst="rect">
            <a:avLst/>
          </a:prstGeom>
        </p:spPr>
        <p:txBody>
          <a:bodyPr vert="horz" lIns="91440" tIns="45720" rIns="91440" bIns="45720" rtlCol="0"/>
          <a:lstStyle>
            <a:lvl1pPr algn="r">
              <a:defRPr sz="1200"/>
            </a:lvl1pPr>
          </a:lstStyle>
          <a:p>
            <a:fld id="{355D9ADE-181D-477E-BF9F-4C47956E39A5}" type="datetimeFigureOut">
              <a:rPr lang="en-SG" smtClean="0"/>
              <a:t>5/8/2024</a:t>
            </a:fld>
            <a:endParaRPr lang="en-SG"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SG" dirty="0"/>
          </a:p>
        </p:txBody>
      </p:sp>
      <p:sp>
        <p:nvSpPr>
          <p:cNvPr id="5" name="Notes Placeholder 4"/>
          <p:cNvSpPr>
            <a:spLocks noGrp="1"/>
          </p:cNvSpPr>
          <p:nvPr>
            <p:ph type="body" sz="quarter" idx="3"/>
          </p:nvPr>
        </p:nvSpPr>
        <p:spPr>
          <a:xfrm>
            <a:off x="700713" y="4473512"/>
            <a:ext cx="5608975" cy="3660281"/>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831059"/>
            <a:ext cx="3038604" cy="465341"/>
          </a:xfrm>
          <a:prstGeom prst="rect">
            <a:avLst/>
          </a:prstGeom>
        </p:spPr>
        <p:txBody>
          <a:bodyPr vert="horz" lIns="91440" tIns="45720" rIns="91440" bIns="45720" rtlCol="0" anchor="b"/>
          <a:lstStyle>
            <a:lvl1pPr algn="l">
              <a:defRPr sz="1200"/>
            </a:lvl1pPr>
          </a:lstStyle>
          <a:p>
            <a:endParaRPr lang="en-SG" dirty="0"/>
          </a:p>
        </p:txBody>
      </p:sp>
      <p:sp>
        <p:nvSpPr>
          <p:cNvPr id="7" name="Slide Number Placeholder 6"/>
          <p:cNvSpPr>
            <a:spLocks noGrp="1"/>
          </p:cNvSpPr>
          <p:nvPr>
            <p:ph type="sldNum" sz="quarter" idx="5"/>
          </p:nvPr>
        </p:nvSpPr>
        <p:spPr>
          <a:xfrm>
            <a:off x="3970159" y="8831059"/>
            <a:ext cx="3038604" cy="465341"/>
          </a:xfrm>
          <a:prstGeom prst="rect">
            <a:avLst/>
          </a:prstGeom>
        </p:spPr>
        <p:txBody>
          <a:bodyPr vert="horz" lIns="91440" tIns="45720" rIns="91440" bIns="45720" rtlCol="0" anchor="b"/>
          <a:lstStyle>
            <a:lvl1pPr algn="r">
              <a:defRPr sz="1200"/>
            </a:lvl1pPr>
          </a:lstStyle>
          <a:p>
            <a:fld id="{B803B695-A096-45DA-9652-8C5032E7B7A8}" type="slidenum">
              <a:rPr lang="en-SG" smtClean="0"/>
              <a:t>‹#›</a:t>
            </a:fld>
            <a:endParaRPr lang="en-SG" dirty="0"/>
          </a:p>
        </p:txBody>
      </p:sp>
    </p:spTree>
    <p:extLst>
      <p:ext uri="{BB962C8B-B14F-4D97-AF65-F5344CB8AC3E}">
        <p14:creationId xmlns:p14="http://schemas.microsoft.com/office/powerpoint/2010/main" val="3624257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49EE584-E209-40DE-BDD2-6404771E3CE8}" type="datetime1">
              <a:rPr lang="en-US" smtClean="0"/>
              <a:t>8/5/2024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89E2BB-9894-42A0-90AB-A4279A9CE962}" type="datetime1">
              <a:rPr lang="en-US" smtClean="0"/>
              <a:t>8/5/2024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B05452-0356-4B03-BBDF-7BD36A4EEA1B}" type="datetime1">
              <a:rPr lang="en-US" smtClean="0"/>
              <a:t>8/5/2024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10058400" cy="609600"/>
          </a:xfrm>
          <a:prstGeom prst="rect">
            <a:avLst/>
          </a:prstGeom>
        </p:spPr>
        <p:txBody>
          <a:bodyPr/>
          <a:lstStyle>
            <a:lvl1pPr algn="l">
              <a:defRPr sz="2400" baseline="0">
                <a:solidFill>
                  <a:srgbClr val="890018"/>
                </a:solidFill>
                <a:latin typeface="Lucida sans"/>
                <a:cs typeface="Lucida sans"/>
              </a:defRPr>
            </a:lvl1pPr>
          </a:lstStyle>
          <a:p>
            <a:r>
              <a:rPr lang="en-US"/>
              <a:t>Click to edit Master title style</a:t>
            </a:r>
            <a:endParaRPr lang="en-US" dirty="0"/>
          </a:p>
        </p:txBody>
      </p:sp>
      <p:sp>
        <p:nvSpPr>
          <p:cNvPr id="10" name="Text Placeholder 9"/>
          <p:cNvSpPr>
            <a:spLocks noGrp="1"/>
          </p:cNvSpPr>
          <p:nvPr>
            <p:ph type="body" sz="quarter" idx="10"/>
          </p:nvPr>
        </p:nvSpPr>
        <p:spPr>
          <a:xfrm>
            <a:off x="914400" y="990600"/>
            <a:ext cx="10058400" cy="304800"/>
          </a:xfrm>
          <a:prstGeom prst="rect">
            <a:avLst/>
          </a:prstGeom>
        </p:spPr>
        <p:txBody>
          <a:bodyPr vert="horz"/>
          <a:lstStyle>
            <a:lvl1pPr>
              <a:buNone/>
              <a:defRPr sz="1600" b="1" baseline="0">
                <a:solidFill>
                  <a:srgbClr val="890018"/>
                </a:solidFill>
                <a:latin typeface="Lucida sans"/>
                <a:cs typeface="Lucida sans"/>
              </a:defRPr>
            </a:lvl1pPr>
          </a:lstStyle>
          <a:p>
            <a:pPr lvl="0"/>
            <a:r>
              <a:rPr lang="en-US"/>
              <a:t>Click to edit Master text styles</a:t>
            </a:r>
          </a:p>
        </p:txBody>
      </p:sp>
      <p:sp>
        <p:nvSpPr>
          <p:cNvPr id="4" name="Text Placeholder 9"/>
          <p:cNvSpPr>
            <a:spLocks noGrp="1"/>
          </p:cNvSpPr>
          <p:nvPr>
            <p:ph type="body" sz="quarter" idx="11"/>
          </p:nvPr>
        </p:nvSpPr>
        <p:spPr>
          <a:xfrm>
            <a:off x="914400" y="1387810"/>
            <a:ext cx="10058400" cy="4572000"/>
          </a:xfrm>
          <a:prstGeom prst="rect">
            <a:avLst/>
          </a:prstGeom>
        </p:spPr>
        <p:txBody>
          <a:bodyPr vert="horz"/>
          <a:lstStyle>
            <a:lvl1pPr>
              <a:buNone/>
              <a:defRPr sz="1600" baseline="0">
                <a:solidFill>
                  <a:srgbClr val="474B55"/>
                </a:solidFill>
                <a:latin typeface="Lucida Sans"/>
                <a:cs typeface="Lucida Sans"/>
              </a:defRPr>
            </a:lvl1pPr>
          </a:lstStyle>
          <a:p>
            <a:pPr lvl="0"/>
            <a:r>
              <a:rPr lang="en-US"/>
              <a:t>Click to edit Master text styles</a:t>
            </a:r>
          </a:p>
        </p:txBody>
      </p:sp>
    </p:spTree>
    <p:extLst>
      <p:ext uri="{BB962C8B-B14F-4D97-AF65-F5344CB8AC3E}">
        <p14:creationId xmlns:p14="http://schemas.microsoft.com/office/powerpoint/2010/main" val="22077232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09600" y="1600201"/>
            <a:ext cx="109728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92FB3096-BE75-4D55-84CB-29B4BFC605A6}" type="slidenum">
              <a:rPr lang="en-US" smtClean="0"/>
              <a:pPr/>
              <a:t>‹#›</a:t>
            </a:fld>
            <a:endParaRPr lang="en-US" dirty="0"/>
          </a:p>
        </p:txBody>
      </p:sp>
    </p:spTree>
    <p:extLst>
      <p:ext uri="{BB962C8B-B14F-4D97-AF65-F5344CB8AC3E}">
        <p14:creationId xmlns:p14="http://schemas.microsoft.com/office/powerpoint/2010/main" val="3903189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FD96E5-FE58-43CD-8EF9-F3341F5B9408}" type="datetime1">
              <a:rPr lang="en-US" smtClean="0"/>
              <a:t>8/5/2024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6143CF-8F4F-4EAE-A169-2AD2E00E4A5B}" type="datetime1">
              <a:rPr lang="en-US" smtClean="0"/>
              <a:t>8/5/2024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78C18100-F23D-44BE-AD46-3F54E97FABA4}" type="datetime1">
              <a:rPr lang="en-US" smtClean="0"/>
              <a:t>8/5/2024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EA242870-73C4-4989-8106-07D49A1B62A1}" type="datetime1">
              <a:rPr lang="en-US" smtClean="0"/>
              <a:t>8/5/2024</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6C14E874-1E64-4903-9C69-8766D034087E}" type="datetime1">
              <a:rPr lang="en-US" smtClean="0"/>
              <a:t>8/5/2024</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6501534-742D-4BA3-803D-C3E0EC3F2CA0}" type="datetime1">
              <a:rPr lang="en-US" smtClean="0"/>
              <a:t>8/5/2024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BBFAA5AD-4057-4C90-A1B6-6A764196C899}" type="datetime1">
              <a:rPr lang="en-US" smtClean="0"/>
              <a:t>8/5/2024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37156B83-07C3-44B4-B6A8-4318E01DA41E}" type="datetime1">
              <a:rPr lang="en-US" smtClean="0"/>
              <a:t>8/5/2024</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099CC1F1-4ADD-4838-998D-73AB8063E503}" type="datetime1">
              <a:rPr lang="en-US" smtClean="0"/>
              <a:t>8/5/2024</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hdr="0" ftr="0" dt="0"/>
  <p:txStyles>
    <p:titleStyle>
      <a:lvl1pPr algn="l" defTabSz="914400" rtl="0" eaLnBrk="1" latinLnBrk="0" hangingPunct="1">
        <a:lnSpc>
          <a:spcPct val="90000"/>
        </a:lnSpc>
        <a:spcBef>
          <a:spcPct val="0"/>
        </a:spcBef>
        <a:buNone/>
        <a:defRPr sz="3600" b="0" i="0" u="none"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2" descr="Untitled-1.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61301526"/>
      </p:ext>
    </p:extLst>
  </p:cSld>
  <p:clrMap bg1="lt1" tx1="dk1" bg2="lt2" tx2="dk2" accent1="accent1" accent2="accent2" accent3="accent3" accent4="accent4" accent5="accent5" accent6="accent6" hlink="hlink" folHlink="folHlink"/>
  <p:sldLayoutIdLst>
    <p:sldLayoutId id="2147483865" r:id="rId1"/>
    <p:sldLayoutId id="2147483867" r:id="rId2"/>
  </p:sldLayoutIdLst>
  <p:txStyles>
    <p:titleStyle>
      <a:lvl1pPr algn="ctr" defTabSz="457200" rtl="0" eaLnBrk="1" fontAlgn="base" hangingPunct="1">
        <a:spcBef>
          <a:spcPct val="0"/>
        </a:spcBef>
        <a:spcAft>
          <a:spcPct val="0"/>
        </a:spcAft>
        <a:defRPr sz="4400" kern="1200">
          <a:solidFill>
            <a:schemeClr val="tx1"/>
          </a:solidFill>
          <a:latin typeface="+mj-lt"/>
          <a:ea typeface="ヒラギノ角ゴ Pro W3" charset="-128"/>
          <a:cs typeface="ヒラギノ角ゴ Pro W3" charset="-128"/>
        </a:defRPr>
      </a:lvl1pPr>
      <a:lvl2pPr algn="ctr" defTabSz="457200" rtl="0" eaLnBrk="1" fontAlgn="base" hangingPunct="1">
        <a:spcBef>
          <a:spcPct val="0"/>
        </a:spcBef>
        <a:spcAft>
          <a:spcPct val="0"/>
        </a:spcAft>
        <a:defRPr sz="4400">
          <a:solidFill>
            <a:schemeClr val="tx1"/>
          </a:solidFill>
          <a:latin typeface="Calibri" pitchFamily="-65" charset="0"/>
          <a:ea typeface="ヒラギノ角ゴ Pro W3" charset="-128"/>
          <a:cs typeface="ヒラギノ角ゴ Pro W3" charset="-128"/>
        </a:defRPr>
      </a:lvl2pPr>
      <a:lvl3pPr algn="ctr" defTabSz="457200" rtl="0" eaLnBrk="1" fontAlgn="base" hangingPunct="1">
        <a:spcBef>
          <a:spcPct val="0"/>
        </a:spcBef>
        <a:spcAft>
          <a:spcPct val="0"/>
        </a:spcAft>
        <a:defRPr sz="4400">
          <a:solidFill>
            <a:schemeClr val="tx1"/>
          </a:solidFill>
          <a:latin typeface="Calibri" pitchFamily="-65" charset="0"/>
          <a:ea typeface="ヒラギノ角ゴ Pro W3" charset="-128"/>
          <a:cs typeface="ヒラギノ角ゴ Pro W3" charset="-128"/>
        </a:defRPr>
      </a:lvl3pPr>
      <a:lvl4pPr algn="ctr" defTabSz="457200" rtl="0" eaLnBrk="1" fontAlgn="base" hangingPunct="1">
        <a:spcBef>
          <a:spcPct val="0"/>
        </a:spcBef>
        <a:spcAft>
          <a:spcPct val="0"/>
        </a:spcAft>
        <a:defRPr sz="4400">
          <a:solidFill>
            <a:schemeClr val="tx1"/>
          </a:solidFill>
          <a:latin typeface="Calibri" pitchFamily="-65" charset="0"/>
          <a:ea typeface="ヒラギノ角ゴ Pro W3" charset="-128"/>
          <a:cs typeface="ヒラギノ角ゴ Pro W3" charset="-128"/>
        </a:defRPr>
      </a:lvl4pPr>
      <a:lvl5pPr algn="ctr" defTabSz="457200" rtl="0" eaLnBrk="1" fontAlgn="base" hangingPunct="1">
        <a:spcBef>
          <a:spcPct val="0"/>
        </a:spcBef>
        <a:spcAft>
          <a:spcPct val="0"/>
        </a:spcAft>
        <a:defRPr sz="4400">
          <a:solidFill>
            <a:schemeClr val="tx1"/>
          </a:solidFill>
          <a:latin typeface="Calibri" pitchFamily="-65" charset="0"/>
          <a:ea typeface="ヒラギノ角ゴ Pro W3" charset="-128"/>
          <a:cs typeface="ヒラギノ角ゴ Pro W3" charset="-128"/>
        </a:defRPr>
      </a:lvl5pPr>
      <a:lvl6pPr marL="457200" algn="ctr" defTabSz="457200" rtl="0" eaLnBrk="1" fontAlgn="base" hangingPunct="1">
        <a:spcBef>
          <a:spcPct val="0"/>
        </a:spcBef>
        <a:spcAft>
          <a:spcPct val="0"/>
        </a:spcAft>
        <a:defRPr sz="4400">
          <a:solidFill>
            <a:schemeClr val="tx1"/>
          </a:solidFill>
          <a:latin typeface="Calibri" pitchFamily="-65" charset="0"/>
          <a:ea typeface="ヒラギノ角ゴ Pro W3" charset="-128"/>
          <a:cs typeface="ヒラギノ角ゴ Pro W3" charset="-128"/>
        </a:defRPr>
      </a:lvl6pPr>
      <a:lvl7pPr marL="914400" algn="ctr" defTabSz="457200" rtl="0" eaLnBrk="1" fontAlgn="base" hangingPunct="1">
        <a:spcBef>
          <a:spcPct val="0"/>
        </a:spcBef>
        <a:spcAft>
          <a:spcPct val="0"/>
        </a:spcAft>
        <a:defRPr sz="4400">
          <a:solidFill>
            <a:schemeClr val="tx1"/>
          </a:solidFill>
          <a:latin typeface="Calibri" pitchFamily="-65" charset="0"/>
          <a:ea typeface="ヒラギノ角ゴ Pro W3" charset="-128"/>
          <a:cs typeface="ヒラギノ角ゴ Pro W3" charset="-128"/>
        </a:defRPr>
      </a:lvl7pPr>
      <a:lvl8pPr marL="1371600" algn="ctr" defTabSz="457200" rtl="0" eaLnBrk="1" fontAlgn="base" hangingPunct="1">
        <a:spcBef>
          <a:spcPct val="0"/>
        </a:spcBef>
        <a:spcAft>
          <a:spcPct val="0"/>
        </a:spcAft>
        <a:defRPr sz="4400">
          <a:solidFill>
            <a:schemeClr val="tx1"/>
          </a:solidFill>
          <a:latin typeface="Calibri" pitchFamily="-65" charset="0"/>
          <a:ea typeface="ヒラギノ角ゴ Pro W3" charset="-128"/>
          <a:cs typeface="ヒラギノ角ゴ Pro W3" charset="-128"/>
        </a:defRPr>
      </a:lvl8pPr>
      <a:lvl9pPr marL="1828800" algn="ctr" defTabSz="457200" rtl="0" eaLnBrk="1" fontAlgn="base" hangingPunct="1">
        <a:spcBef>
          <a:spcPct val="0"/>
        </a:spcBef>
        <a:spcAft>
          <a:spcPct val="0"/>
        </a:spcAft>
        <a:defRPr sz="4400">
          <a:solidFill>
            <a:schemeClr val="tx1"/>
          </a:solidFill>
          <a:latin typeface="Calibri" pitchFamily="-65" charset="0"/>
          <a:ea typeface="ヒラギノ角ゴ Pro W3" charset="-128"/>
          <a:cs typeface="ヒラギノ角ゴ Pro W3"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ヒラギノ角ゴ Pro W3" charset="-128"/>
          <a:cs typeface="ヒラギノ角ゴ Pro W3" charset="-128"/>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ヒラギノ角ゴ Pro W3" charset="-128"/>
          <a:cs typeface="ヒラギノ角ゴ Pro W3" charset="0"/>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ヒラギノ角ゴ Pro W3" charset="-128"/>
          <a:cs typeface="ヒラギノ角ゴ Pro W3" charset="0"/>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ヒラギノ角ゴ Pro W3" charset="-128"/>
          <a:cs typeface="ヒラギノ角ゴ Pro W3" charset="0"/>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ヒラギノ角ゴ Pro W3" charset="-128"/>
          <a:cs typeface="ヒラギノ角ゴ Pro W3"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2.emf"/><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4084" y="1770612"/>
            <a:ext cx="8079094" cy="3298040"/>
          </a:xfrm>
        </p:spPr>
        <p:txBody>
          <a:bodyPr>
            <a:normAutofit/>
          </a:bodyPr>
          <a:lstStyle/>
          <a:p>
            <a:pPr algn="ctr"/>
            <a:r>
              <a:rPr lang="en-GB" sz="2700" b="1" dirty="0"/>
              <a:t>ES1103: English for Academic Purposes</a:t>
            </a:r>
            <a:br>
              <a:rPr lang="en-GB" sz="2700" b="1" dirty="0"/>
            </a:br>
            <a:br>
              <a:rPr lang="en-GB" sz="2800" b="1" dirty="0"/>
            </a:br>
            <a:br>
              <a:rPr lang="en-GB" sz="2800" b="1" dirty="0"/>
            </a:br>
            <a:r>
              <a:rPr lang="en-GB" sz="5300" b="1" dirty="0"/>
              <a:t>Tutorial 5: Part B</a:t>
            </a:r>
            <a:br>
              <a:rPr lang="en-SG" sz="5300" b="1" dirty="0"/>
            </a:br>
            <a:r>
              <a:rPr lang="en-US" sz="4000" b="1" dirty="0"/>
              <a:t>Noun Groups and </a:t>
            </a:r>
            <a:r>
              <a:rPr lang="en-US" sz="4000" b="1" dirty="0" err="1"/>
              <a:t>Nominalisation</a:t>
            </a:r>
            <a:br>
              <a:rPr lang="en-GB" sz="2800" b="1" dirty="0"/>
            </a:br>
            <a:endParaRPr lang="en-SG" sz="2800" dirty="0"/>
          </a:p>
        </p:txBody>
      </p:sp>
      <p:sp>
        <p:nvSpPr>
          <p:cNvPr id="3" name="TextBox 2"/>
          <p:cNvSpPr txBox="1"/>
          <p:nvPr/>
        </p:nvSpPr>
        <p:spPr>
          <a:xfrm>
            <a:off x="10971730" y="5741773"/>
            <a:ext cx="1220270" cy="276999"/>
          </a:xfrm>
          <a:prstGeom prst="rect">
            <a:avLst/>
          </a:prstGeom>
          <a:noFill/>
        </p:spPr>
        <p:txBody>
          <a:bodyPr wrap="square" rtlCol="0">
            <a:spAutoFit/>
          </a:bodyPr>
          <a:lstStyle/>
          <a:p>
            <a:r>
              <a:rPr lang="en-US" sz="1200" dirty="0"/>
              <a:t>AHS/CELC/2024</a:t>
            </a:r>
            <a:endParaRPr lang="en-SG" sz="1200" dirty="0"/>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9358184" y="939113"/>
            <a:ext cx="2734962" cy="4522572"/>
          </a:xfrm>
          <a:prstGeom prst="rect">
            <a:avLst/>
          </a:prstGeom>
        </p:spPr>
      </p:pic>
      <p:sp>
        <p:nvSpPr>
          <p:cNvPr id="4" name="Slide Number Placeholder 3"/>
          <p:cNvSpPr>
            <a:spLocks noGrp="1"/>
          </p:cNvSpPr>
          <p:nvPr>
            <p:ph type="sldNum" sz="quarter" idx="12"/>
          </p:nvPr>
        </p:nvSpPr>
        <p:spPr/>
        <p:txBody>
          <a:bodyPr/>
          <a:lstStyle/>
          <a:p>
            <a:fld id="{4FAB73BC-B049-4115-A692-8D63A059BFB8}" type="slidenum">
              <a:rPr lang="en-US" smtClean="0"/>
              <a:pPr/>
              <a:t>1</a:t>
            </a:fld>
            <a:endParaRPr lang="en-US" dirty="0"/>
          </a:p>
        </p:txBody>
      </p:sp>
    </p:spTree>
    <p:extLst>
      <p:ext uri="{BB962C8B-B14F-4D97-AF65-F5344CB8AC3E}">
        <p14:creationId xmlns:p14="http://schemas.microsoft.com/office/powerpoint/2010/main" val="26851731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716" y="1386654"/>
            <a:ext cx="3117774" cy="649964"/>
          </a:xfrm>
        </p:spPr>
        <p:txBody>
          <a:bodyPr>
            <a:normAutofit fontScale="90000"/>
          </a:bodyPr>
          <a:lstStyle/>
          <a:p>
            <a:r>
              <a:rPr lang="en-GB" sz="2800" b="1" dirty="0"/>
              <a:t>Identifying pre- and post-modifiers</a:t>
            </a:r>
            <a:endParaRPr lang="en-SG" sz="2800" dirty="0"/>
          </a:p>
        </p:txBody>
      </p:sp>
      <p:sp>
        <p:nvSpPr>
          <p:cNvPr id="5" name="TextBox 4"/>
          <p:cNvSpPr txBox="1"/>
          <p:nvPr/>
        </p:nvSpPr>
        <p:spPr>
          <a:xfrm>
            <a:off x="10971730" y="6079524"/>
            <a:ext cx="1220270" cy="276999"/>
          </a:xfrm>
          <a:prstGeom prst="rect">
            <a:avLst/>
          </a:prstGeom>
          <a:noFill/>
        </p:spPr>
        <p:txBody>
          <a:bodyPr wrap="square" rtlCol="0">
            <a:spAutoFit/>
          </a:bodyPr>
          <a:lstStyle/>
          <a:p>
            <a:r>
              <a:rPr lang="en-US" sz="1200" dirty="0"/>
              <a:t>AHS/CELC/2024</a:t>
            </a:r>
            <a:endParaRPr lang="en-SG" sz="1200"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10</a:t>
            </a:fld>
            <a:endParaRPr lang="en-US" dirty="0"/>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146716" y="2128058"/>
            <a:ext cx="3186688" cy="3665912"/>
          </a:xfrm>
          <a:prstGeom prst="rect">
            <a:avLst/>
          </a:prstGeom>
        </p:spPr>
      </p:pic>
      <p:sp>
        <p:nvSpPr>
          <p:cNvPr id="4" name="Rectangle 3"/>
          <p:cNvSpPr/>
          <p:nvPr/>
        </p:nvSpPr>
        <p:spPr>
          <a:xfrm>
            <a:off x="3787832" y="637279"/>
            <a:ext cx="7392786" cy="4524315"/>
          </a:xfrm>
          <a:prstGeom prst="rect">
            <a:avLst/>
          </a:prstGeom>
        </p:spPr>
        <p:txBody>
          <a:bodyPr wrap="square">
            <a:spAutoFit/>
          </a:bodyPr>
          <a:lstStyle/>
          <a:p>
            <a:pPr>
              <a:lnSpc>
                <a:spcPct val="150000"/>
              </a:lnSpc>
            </a:pPr>
            <a:r>
              <a:rPr lang="en-US" sz="1600" u="sng" dirty="0">
                <a:solidFill>
                  <a:srgbClr val="000000"/>
                </a:solidFill>
                <a:ea typeface="Times New Roman" panose="02020603050405020304" pitchFamily="18" charset="0"/>
              </a:rPr>
              <a:t>One </a:t>
            </a:r>
            <a:r>
              <a:rPr lang="en-US" sz="1600" u="sng" dirty="0">
                <a:solidFill>
                  <a:srgbClr val="000000"/>
                </a:solidFill>
                <a:highlight>
                  <a:srgbClr val="FFFF00"/>
                </a:highlight>
                <a:ea typeface="Times New Roman" panose="02020603050405020304" pitchFamily="18" charset="0"/>
              </a:rPr>
              <a:t>type</a:t>
            </a:r>
            <a:r>
              <a:rPr lang="en-US" sz="1600" u="sng" dirty="0">
                <a:solidFill>
                  <a:srgbClr val="000000"/>
                </a:solidFill>
                <a:ea typeface="Times New Roman" panose="02020603050405020304" pitchFamily="18" charset="0"/>
              </a:rPr>
              <a:t> of explanation for rising divorce</a:t>
            </a:r>
            <a:r>
              <a:rPr lang="en-US" sz="1600" dirty="0">
                <a:solidFill>
                  <a:srgbClr val="000000"/>
                </a:solidFill>
                <a:ea typeface="Times New Roman" panose="02020603050405020304" pitchFamily="18" charset="0"/>
              </a:rPr>
              <a:t> has focused on </a:t>
            </a:r>
            <a:r>
              <a:rPr lang="en-US" sz="1600" u="sng" dirty="0">
                <a:solidFill>
                  <a:srgbClr val="000000"/>
                </a:solidFill>
                <a:highlight>
                  <a:srgbClr val="FFFF00"/>
                </a:highlight>
                <a:ea typeface="Times New Roman" panose="02020603050405020304" pitchFamily="18" charset="0"/>
              </a:rPr>
              <a:t>changes</a:t>
            </a:r>
            <a:r>
              <a:rPr lang="en-US" sz="1600" u="sng" dirty="0">
                <a:solidFill>
                  <a:srgbClr val="000000"/>
                </a:solidFill>
                <a:ea typeface="Times New Roman" panose="02020603050405020304" pitchFamily="18" charset="0"/>
              </a:rPr>
              <a:t> in laws relating to marriage</a:t>
            </a:r>
            <a:r>
              <a:rPr lang="en-US" sz="1600" dirty="0">
                <a:solidFill>
                  <a:srgbClr val="000000"/>
                </a:solidFill>
                <a:ea typeface="Times New Roman" panose="02020603050405020304" pitchFamily="18" charset="0"/>
              </a:rPr>
              <a:t>. For example, Bilton, Bonnett and Jones (1987) argue that increased rates of divorce do not necessarily indicate that families are now more unstable. It is possible, they claim, that there has always been a degree of marital instability. They suggest that </a:t>
            </a:r>
            <a:r>
              <a:rPr lang="en-US" sz="1600" u="sng" dirty="0">
                <a:solidFill>
                  <a:srgbClr val="000000"/>
                </a:solidFill>
                <a:highlight>
                  <a:srgbClr val="FFFF00"/>
                </a:highlight>
                <a:ea typeface="Times New Roman" panose="02020603050405020304" pitchFamily="18" charset="0"/>
              </a:rPr>
              <a:t>changes</a:t>
            </a:r>
            <a:r>
              <a:rPr lang="en-US" sz="1600" u="sng" dirty="0">
                <a:solidFill>
                  <a:srgbClr val="000000"/>
                </a:solidFill>
                <a:ea typeface="Times New Roman" panose="02020603050405020304" pitchFamily="18" charset="0"/>
              </a:rPr>
              <a:t> in the law</a:t>
            </a:r>
            <a:r>
              <a:rPr lang="en-US" sz="1600" dirty="0">
                <a:solidFill>
                  <a:srgbClr val="000000"/>
                </a:solidFill>
                <a:ea typeface="Times New Roman" panose="02020603050405020304" pitchFamily="18" charset="0"/>
              </a:rPr>
              <a:t> have been significant, because they have provided unhappily married couples with 'access to a legal solution to pre-existent marital problems' (p.301). Bilton et al. therefore believe that </a:t>
            </a:r>
            <a:r>
              <a:rPr lang="en-US" sz="1600" u="sng" dirty="0">
                <a:solidFill>
                  <a:srgbClr val="000000"/>
                </a:solidFill>
                <a:highlight>
                  <a:srgbClr val="FFFF00"/>
                </a:highlight>
                <a:ea typeface="Times New Roman" panose="02020603050405020304" pitchFamily="18" charset="0"/>
              </a:rPr>
              <a:t>changes</a:t>
            </a:r>
            <a:r>
              <a:rPr lang="en-US" sz="1600" u="sng" dirty="0">
                <a:solidFill>
                  <a:srgbClr val="000000"/>
                </a:solidFill>
                <a:ea typeface="Times New Roman" panose="02020603050405020304" pitchFamily="18" charset="0"/>
              </a:rPr>
              <a:t> in divorce rates</a:t>
            </a:r>
            <a:r>
              <a:rPr lang="en-US" sz="1600" dirty="0">
                <a:solidFill>
                  <a:srgbClr val="000000"/>
                </a:solidFill>
                <a:ea typeface="Times New Roman" panose="02020603050405020304" pitchFamily="18" charset="0"/>
              </a:rPr>
              <a:t> can be best explained in terms of </a:t>
            </a:r>
            <a:r>
              <a:rPr lang="en-US" sz="1600" u="sng" dirty="0">
                <a:solidFill>
                  <a:srgbClr val="000000"/>
                </a:solidFill>
                <a:highlight>
                  <a:srgbClr val="FFFF00"/>
                </a:highlight>
                <a:ea typeface="Times New Roman" panose="02020603050405020304" pitchFamily="18" charset="0"/>
              </a:rPr>
              <a:t>changes</a:t>
            </a:r>
            <a:r>
              <a:rPr lang="en-US" sz="1600" u="sng" dirty="0">
                <a:solidFill>
                  <a:srgbClr val="000000"/>
                </a:solidFill>
                <a:ea typeface="Times New Roman" panose="02020603050405020304" pitchFamily="18" charset="0"/>
              </a:rPr>
              <a:t> in the legal system</a:t>
            </a:r>
            <a:r>
              <a:rPr lang="en-US" sz="1600" dirty="0">
                <a:solidFill>
                  <a:srgbClr val="000000"/>
                </a:solidFill>
                <a:ea typeface="Times New Roman" panose="02020603050405020304" pitchFamily="18" charset="0"/>
              </a:rPr>
              <a:t>. The problem with this type of explanation however, is that it does not consider why these laws have changed in the first place. It could be argued that </a:t>
            </a:r>
            <a:r>
              <a:rPr lang="en-US" sz="1600" u="sng" dirty="0">
                <a:solidFill>
                  <a:srgbClr val="000000"/>
                </a:solidFill>
                <a:highlight>
                  <a:srgbClr val="FFFF00"/>
                </a:highlight>
                <a:ea typeface="Times New Roman" panose="02020603050405020304" pitchFamily="18" charset="0"/>
              </a:rPr>
              <a:t>reforms</a:t>
            </a:r>
            <a:r>
              <a:rPr lang="en-US" sz="1600" u="sng" dirty="0">
                <a:solidFill>
                  <a:srgbClr val="000000"/>
                </a:solidFill>
                <a:ea typeface="Times New Roman" panose="02020603050405020304" pitchFamily="18" charset="0"/>
              </a:rPr>
              <a:t> to family law</a:t>
            </a:r>
            <a:r>
              <a:rPr lang="en-US" sz="1600" dirty="0">
                <a:solidFill>
                  <a:srgbClr val="000000"/>
                </a:solidFill>
                <a:ea typeface="Times New Roman" panose="02020603050405020304" pitchFamily="18" charset="0"/>
              </a:rPr>
              <a:t>, as well as the increased rate of divorce that has accompanied them, are the product of more fundamental changes in society.</a:t>
            </a:r>
            <a:endParaRPr lang="en-GB" sz="1600" dirty="0"/>
          </a:p>
        </p:txBody>
      </p:sp>
      <p:sp>
        <p:nvSpPr>
          <p:cNvPr id="7" name="Rectangle 6"/>
          <p:cNvSpPr/>
          <p:nvPr/>
        </p:nvSpPr>
        <p:spPr>
          <a:xfrm>
            <a:off x="3787832" y="5710192"/>
            <a:ext cx="1225015" cy="369332"/>
          </a:xfrm>
          <a:prstGeom prst="rect">
            <a:avLst/>
          </a:prstGeom>
          <a:ln>
            <a:solidFill>
              <a:schemeClr val="accent1">
                <a:lumMod val="75000"/>
              </a:schemeClr>
            </a:solidFill>
          </a:ln>
        </p:spPr>
        <p:txBody>
          <a:bodyPr wrap="none">
            <a:spAutoFit/>
          </a:bodyPr>
          <a:lstStyle/>
          <a:p>
            <a:r>
              <a:rPr lang="en-US" u="sng" dirty="0">
                <a:solidFill>
                  <a:srgbClr val="000000"/>
                </a:solidFill>
                <a:highlight>
                  <a:srgbClr val="FFFF00"/>
                </a:highlight>
              </a:rPr>
              <a:t>Head noun</a:t>
            </a:r>
            <a:endParaRPr lang="en-GB" dirty="0"/>
          </a:p>
        </p:txBody>
      </p:sp>
    </p:spTree>
    <p:extLst>
      <p:ext uri="{BB962C8B-B14F-4D97-AF65-F5344CB8AC3E}">
        <p14:creationId xmlns:p14="http://schemas.microsoft.com/office/powerpoint/2010/main" val="733935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170" y="1187148"/>
            <a:ext cx="3247110" cy="741404"/>
          </a:xfrm>
        </p:spPr>
        <p:txBody>
          <a:bodyPr>
            <a:normAutofit fontScale="90000"/>
          </a:bodyPr>
          <a:lstStyle/>
          <a:p>
            <a:r>
              <a:rPr lang="en-GB" sz="2800" b="1" dirty="0"/>
              <a:t>Noun Groups:</a:t>
            </a:r>
            <a:br>
              <a:rPr lang="en-GB" sz="2800" b="1" dirty="0"/>
            </a:br>
            <a:r>
              <a:rPr lang="en-GB" sz="2800" b="1" dirty="0"/>
              <a:t>Subject-verb agreement</a:t>
            </a:r>
            <a:endParaRPr lang="en-SG" sz="2800" dirty="0"/>
          </a:p>
        </p:txBody>
      </p:sp>
      <p:sp>
        <p:nvSpPr>
          <p:cNvPr id="3" name="Text Placeholder 2"/>
          <p:cNvSpPr>
            <a:spLocks noGrp="1"/>
          </p:cNvSpPr>
          <p:nvPr>
            <p:ph type="body" idx="1"/>
          </p:nvPr>
        </p:nvSpPr>
        <p:spPr>
          <a:xfrm>
            <a:off x="3481649" y="757943"/>
            <a:ext cx="8280859" cy="4629665"/>
          </a:xfrm>
        </p:spPr>
        <p:txBody>
          <a:bodyPr>
            <a:noAutofit/>
          </a:bodyPr>
          <a:lstStyle/>
          <a:p>
            <a:pPr lvl="0"/>
            <a:r>
              <a:rPr lang="en-US" sz="2800" dirty="0"/>
              <a:t>The </a:t>
            </a:r>
            <a:r>
              <a:rPr lang="en-US" sz="2800" b="1" dirty="0">
                <a:solidFill>
                  <a:schemeClr val="accent1">
                    <a:lumMod val="75000"/>
                  </a:schemeClr>
                </a:solidFill>
              </a:rPr>
              <a:t>verb</a:t>
            </a:r>
            <a:r>
              <a:rPr lang="en-US" sz="2800" dirty="0"/>
              <a:t> usually </a:t>
            </a:r>
            <a:r>
              <a:rPr lang="en-US" sz="2800" b="1" dirty="0">
                <a:solidFill>
                  <a:schemeClr val="accent1">
                    <a:lumMod val="75000"/>
                  </a:schemeClr>
                </a:solidFill>
              </a:rPr>
              <a:t>agrees with the head noun</a:t>
            </a:r>
            <a:r>
              <a:rPr lang="en-US" sz="2800" dirty="0"/>
              <a:t>. </a:t>
            </a:r>
          </a:p>
          <a:p>
            <a:pPr lvl="0"/>
            <a:r>
              <a:rPr lang="en-US" sz="2800" dirty="0"/>
              <a:t>Always identify the head noun to ensure you are writing the correct verb form.</a:t>
            </a:r>
            <a:endParaRPr lang="en-SG" sz="2800" dirty="0"/>
          </a:p>
          <a:p>
            <a:endParaRPr lang="en-SG" sz="2800" dirty="0"/>
          </a:p>
        </p:txBody>
      </p:sp>
      <p:sp>
        <p:nvSpPr>
          <p:cNvPr id="5" name="TextBox 4"/>
          <p:cNvSpPr txBox="1"/>
          <p:nvPr/>
        </p:nvSpPr>
        <p:spPr>
          <a:xfrm>
            <a:off x="10971730" y="6079524"/>
            <a:ext cx="1220270" cy="276999"/>
          </a:xfrm>
          <a:prstGeom prst="rect">
            <a:avLst/>
          </a:prstGeom>
          <a:noFill/>
        </p:spPr>
        <p:txBody>
          <a:bodyPr wrap="square" rtlCol="0">
            <a:spAutoFit/>
          </a:bodyPr>
          <a:lstStyle/>
          <a:p>
            <a:r>
              <a:rPr lang="en-US" sz="1200" dirty="0"/>
              <a:t>AHS/CELC/2024</a:t>
            </a:r>
            <a:endParaRPr lang="en-SG" sz="1200"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11</a:t>
            </a:fld>
            <a:endParaRPr lang="en-US" dirty="0"/>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136171" y="2011449"/>
            <a:ext cx="3117774" cy="3765895"/>
          </a:xfrm>
          <a:prstGeom prst="rect">
            <a:avLst/>
          </a:prstGeom>
        </p:spPr>
      </p:pic>
      <p:sp>
        <p:nvSpPr>
          <p:cNvPr id="4" name="Rectangle 3"/>
          <p:cNvSpPr/>
          <p:nvPr/>
        </p:nvSpPr>
        <p:spPr>
          <a:xfrm>
            <a:off x="3594562" y="2486695"/>
            <a:ext cx="8055032" cy="923330"/>
          </a:xfrm>
          <a:prstGeom prst="rect">
            <a:avLst/>
          </a:prstGeom>
          <a:ln>
            <a:solidFill>
              <a:schemeClr val="accent1">
                <a:lumMod val="75000"/>
              </a:schemeClr>
            </a:solidFill>
          </a:ln>
        </p:spPr>
        <p:txBody>
          <a:bodyPr wrap="square">
            <a:spAutoFit/>
          </a:bodyPr>
          <a:lstStyle/>
          <a:p>
            <a:r>
              <a:rPr lang="en-US" dirty="0">
                <a:solidFill>
                  <a:schemeClr val="tx1">
                    <a:lumMod val="75000"/>
                    <a:lumOff val="25000"/>
                  </a:schemeClr>
                </a:solidFill>
              </a:rPr>
              <a:t>The earnings differential between a high school graduate and a university degree holder is such that the initial financial burden that university fees constitute is well worthwhile.</a:t>
            </a:r>
            <a:endParaRPr lang="en-SG" dirty="0">
              <a:solidFill>
                <a:schemeClr val="tx1">
                  <a:lumMod val="75000"/>
                  <a:lumOff val="25000"/>
                </a:schemeClr>
              </a:solidFill>
            </a:endParaRPr>
          </a:p>
        </p:txBody>
      </p:sp>
      <p:sp>
        <p:nvSpPr>
          <p:cNvPr id="8" name="Rectangle 7"/>
          <p:cNvSpPr/>
          <p:nvPr/>
        </p:nvSpPr>
        <p:spPr>
          <a:xfrm>
            <a:off x="3594562" y="3686851"/>
            <a:ext cx="8055032" cy="923330"/>
          </a:xfrm>
          <a:prstGeom prst="rect">
            <a:avLst/>
          </a:prstGeom>
          <a:ln>
            <a:solidFill>
              <a:schemeClr val="accent1">
                <a:lumMod val="75000"/>
              </a:schemeClr>
            </a:solidFill>
          </a:ln>
        </p:spPr>
        <p:txBody>
          <a:bodyPr wrap="square">
            <a:spAutoFit/>
          </a:bodyPr>
          <a:lstStyle/>
          <a:p>
            <a:r>
              <a:rPr lang="en-US" dirty="0"/>
              <a:t>The earnings </a:t>
            </a:r>
            <a:r>
              <a:rPr lang="en-US" b="1" dirty="0">
                <a:solidFill>
                  <a:srgbClr val="7030A0"/>
                </a:solidFill>
              </a:rPr>
              <a:t>differential</a:t>
            </a:r>
            <a:r>
              <a:rPr lang="en-US" dirty="0"/>
              <a:t> between a high school graduate and a university degree holder </a:t>
            </a:r>
            <a:r>
              <a:rPr lang="en-US" b="1" dirty="0">
                <a:solidFill>
                  <a:schemeClr val="accent6">
                    <a:lumMod val="75000"/>
                  </a:schemeClr>
                </a:solidFill>
              </a:rPr>
              <a:t>is</a:t>
            </a:r>
            <a:r>
              <a:rPr lang="en-US" dirty="0">
                <a:solidFill>
                  <a:schemeClr val="accent6">
                    <a:lumMod val="75000"/>
                  </a:schemeClr>
                </a:solidFill>
              </a:rPr>
              <a:t> </a:t>
            </a:r>
            <a:r>
              <a:rPr lang="en-US" dirty="0"/>
              <a:t>such that the initial financial </a:t>
            </a:r>
            <a:r>
              <a:rPr lang="en-US" b="1" dirty="0">
                <a:solidFill>
                  <a:srgbClr val="7030A0"/>
                </a:solidFill>
              </a:rPr>
              <a:t>burden</a:t>
            </a:r>
            <a:r>
              <a:rPr lang="en-US" dirty="0"/>
              <a:t> that university fees constitute </a:t>
            </a:r>
            <a:r>
              <a:rPr lang="en-US" b="1" dirty="0">
                <a:solidFill>
                  <a:schemeClr val="accent6">
                    <a:lumMod val="75000"/>
                  </a:schemeClr>
                </a:solidFill>
              </a:rPr>
              <a:t>is</a:t>
            </a:r>
            <a:r>
              <a:rPr lang="en-US" b="1" dirty="0"/>
              <a:t> </a:t>
            </a:r>
            <a:r>
              <a:rPr lang="en-US" dirty="0"/>
              <a:t>well worthwhile.</a:t>
            </a:r>
            <a:endParaRPr lang="en-SG" dirty="0"/>
          </a:p>
        </p:txBody>
      </p:sp>
      <p:graphicFrame>
        <p:nvGraphicFramePr>
          <p:cNvPr id="11" name="Table 10"/>
          <p:cNvGraphicFramePr>
            <a:graphicFrameLocks noGrp="1"/>
          </p:cNvGraphicFramePr>
          <p:nvPr>
            <p:extLst>
              <p:ext uri="{D42A27DB-BD31-4B8C-83A1-F6EECF244321}">
                <p14:modId xmlns:p14="http://schemas.microsoft.com/office/powerpoint/2010/main" val="792992992"/>
              </p:ext>
            </p:extLst>
          </p:nvPr>
        </p:nvGraphicFramePr>
        <p:xfrm>
          <a:off x="3594562" y="4913267"/>
          <a:ext cx="8055032" cy="1097280"/>
        </p:xfrm>
        <a:graphic>
          <a:graphicData uri="http://schemas.openxmlformats.org/drawingml/2006/table">
            <a:tbl>
              <a:tblPr firstRow="1" bandRow="1">
                <a:tableStyleId>{5C22544A-7EE6-4342-B048-85BDC9FD1C3A}</a:tableStyleId>
              </a:tblPr>
              <a:tblGrid>
                <a:gridCol w="4027516">
                  <a:extLst>
                    <a:ext uri="{9D8B030D-6E8A-4147-A177-3AD203B41FA5}">
                      <a16:colId xmlns:a16="http://schemas.microsoft.com/office/drawing/2014/main" val="2671707053"/>
                    </a:ext>
                  </a:extLst>
                </a:gridCol>
                <a:gridCol w="4027516">
                  <a:extLst>
                    <a:ext uri="{9D8B030D-6E8A-4147-A177-3AD203B41FA5}">
                      <a16:colId xmlns:a16="http://schemas.microsoft.com/office/drawing/2014/main" val="4281012952"/>
                    </a:ext>
                  </a:extLst>
                </a:gridCol>
              </a:tblGrid>
              <a:tr h="360070">
                <a:tc>
                  <a:txBody>
                    <a:bodyPr/>
                    <a:lstStyle/>
                    <a:p>
                      <a:pPr algn="ctr"/>
                      <a:r>
                        <a:rPr lang="en-GB" dirty="0">
                          <a:solidFill>
                            <a:schemeClr val="tx1">
                              <a:lumMod val="75000"/>
                              <a:lumOff val="25000"/>
                            </a:schemeClr>
                          </a:solidFill>
                        </a:rPr>
                        <a:t>Head noun</a:t>
                      </a:r>
                    </a:p>
                  </a:txBody>
                  <a:tcPr/>
                </a:tc>
                <a:tc>
                  <a:txBody>
                    <a:bodyPr/>
                    <a:lstStyle/>
                    <a:p>
                      <a:pPr algn="ctr"/>
                      <a:r>
                        <a:rPr lang="en-GB" dirty="0">
                          <a:solidFill>
                            <a:schemeClr val="tx1">
                              <a:lumMod val="75000"/>
                              <a:lumOff val="25000"/>
                            </a:schemeClr>
                          </a:solidFill>
                        </a:rPr>
                        <a:t>Verb</a:t>
                      </a:r>
                    </a:p>
                  </a:txBody>
                  <a:tcPr/>
                </a:tc>
                <a:extLst>
                  <a:ext uri="{0D108BD9-81ED-4DB2-BD59-A6C34878D82A}">
                    <a16:rowId xmlns:a16="http://schemas.microsoft.com/office/drawing/2014/main" val="740037092"/>
                  </a:ext>
                </a:extLst>
              </a:tr>
              <a:tr h="360070">
                <a:tc>
                  <a:txBody>
                    <a:bodyPr/>
                    <a:lstStyle/>
                    <a:p>
                      <a:pPr algn="ctr"/>
                      <a:r>
                        <a:rPr lang="en-US" b="1" dirty="0">
                          <a:solidFill>
                            <a:srgbClr val="7030A0"/>
                          </a:solidFill>
                        </a:rPr>
                        <a:t>differential</a:t>
                      </a:r>
                      <a:endParaRPr lang="en-GB" dirty="0"/>
                    </a:p>
                  </a:txBody>
                  <a:tcPr>
                    <a:solidFill>
                      <a:schemeClr val="bg1">
                        <a:lumMod val="95000"/>
                      </a:schemeClr>
                    </a:solidFill>
                  </a:tcPr>
                </a:tc>
                <a:tc>
                  <a:txBody>
                    <a:bodyPr/>
                    <a:lstStyle/>
                    <a:p>
                      <a:pPr algn="ctr"/>
                      <a:r>
                        <a:rPr lang="en-US" b="1" dirty="0">
                          <a:solidFill>
                            <a:schemeClr val="accent6">
                              <a:lumMod val="75000"/>
                            </a:schemeClr>
                          </a:solidFill>
                        </a:rPr>
                        <a:t>is</a:t>
                      </a:r>
                      <a:endParaRPr lang="en-GB" dirty="0"/>
                    </a:p>
                  </a:txBody>
                  <a:tcPr>
                    <a:solidFill>
                      <a:schemeClr val="bg1">
                        <a:lumMod val="95000"/>
                      </a:schemeClr>
                    </a:solidFill>
                  </a:tcPr>
                </a:tc>
                <a:extLst>
                  <a:ext uri="{0D108BD9-81ED-4DB2-BD59-A6C34878D82A}">
                    <a16:rowId xmlns:a16="http://schemas.microsoft.com/office/drawing/2014/main" val="3274338088"/>
                  </a:ext>
                </a:extLst>
              </a:tr>
              <a:tr h="360070">
                <a:tc>
                  <a:txBody>
                    <a:bodyPr/>
                    <a:lstStyle/>
                    <a:p>
                      <a:pPr algn="ctr"/>
                      <a:r>
                        <a:rPr lang="en-US" b="1" dirty="0">
                          <a:solidFill>
                            <a:srgbClr val="7030A0"/>
                          </a:solidFill>
                        </a:rPr>
                        <a:t>burden</a:t>
                      </a:r>
                      <a:endParaRPr lang="en-GB" dirty="0"/>
                    </a:p>
                  </a:txBody>
                  <a:tcPr>
                    <a:solidFill>
                      <a:schemeClr val="bg1">
                        <a:lumMod val="95000"/>
                      </a:schemeClr>
                    </a:solidFill>
                  </a:tcPr>
                </a:tc>
                <a:tc>
                  <a:txBody>
                    <a:bodyPr/>
                    <a:lstStyle/>
                    <a:p>
                      <a:pPr algn="ctr"/>
                      <a:r>
                        <a:rPr lang="en-US" b="1" dirty="0">
                          <a:solidFill>
                            <a:schemeClr val="accent6">
                              <a:lumMod val="75000"/>
                            </a:schemeClr>
                          </a:solidFill>
                        </a:rPr>
                        <a:t>is</a:t>
                      </a:r>
                      <a:endParaRPr lang="en-GB" dirty="0"/>
                    </a:p>
                  </a:txBody>
                  <a:tcPr>
                    <a:solidFill>
                      <a:schemeClr val="bg1">
                        <a:lumMod val="95000"/>
                      </a:schemeClr>
                    </a:solidFill>
                  </a:tcPr>
                </a:tc>
                <a:extLst>
                  <a:ext uri="{0D108BD9-81ED-4DB2-BD59-A6C34878D82A}">
                    <a16:rowId xmlns:a16="http://schemas.microsoft.com/office/drawing/2014/main" val="3682494585"/>
                  </a:ext>
                </a:extLst>
              </a:tr>
            </a:tbl>
          </a:graphicData>
        </a:graphic>
      </p:graphicFrame>
    </p:spTree>
    <p:extLst>
      <p:ext uri="{BB962C8B-B14F-4D97-AF65-F5344CB8AC3E}">
        <p14:creationId xmlns:p14="http://schemas.microsoft.com/office/powerpoint/2010/main" val="1213835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659" y="1278589"/>
            <a:ext cx="3238796" cy="741404"/>
          </a:xfrm>
        </p:spPr>
        <p:txBody>
          <a:bodyPr>
            <a:normAutofit fontScale="90000"/>
          </a:bodyPr>
          <a:lstStyle/>
          <a:p>
            <a:r>
              <a:rPr lang="en-GB" sz="2800" b="1" dirty="0"/>
              <a:t>Noun Groups:</a:t>
            </a:r>
            <a:br>
              <a:rPr lang="en-GB" sz="2800" b="1" dirty="0"/>
            </a:br>
            <a:r>
              <a:rPr lang="en-GB" sz="2800" b="1" dirty="0"/>
              <a:t>Subject-verb agreement</a:t>
            </a:r>
            <a:endParaRPr lang="en-SG" sz="2800" b="1" dirty="0">
              <a:solidFill>
                <a:srgbClr val="FF0000"/>
              </a:solidFill>
            </a:endParaRPr>
          </a:p>
        </p:txBody>
      </p:sp>
      <p:sp>
        <p:nvSpPr>
          <p:cNvPr id="5" name="TextBox 4"/>
          <p:cNvSpPr txBox="1"/>
          <p:nvPr/>
        </p:nvSpPr>
        <p:spPr>
          <a:xfrm>
            <a:off x="10971730" y="6079524"/>
            <a:ext cx="1220270" cy="27699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rbel" panose="020B0503020204020204"/>
                <a:ea typeface="+mn-ea"/>
                <a:cs typeface="+mn-cs"/>
              </a:rPr>
              <a:t>AHS/CELC/2024</a:t>
            </a:r>
            <a:endParaRPr kumimoji="0" lang="en-SG" sz="1200" b="0" i="0" u="none" strike="noStrike" kern="1200" cap="none" spc="0" normalizeH="0" baseline="0" noProof="0" dirty="0">
              <a:ln>
                <a:noFill/>
              </a:ln>
              <a:solidFill>
                <a:srgbClr val="000000"/>
              </a:solidFill>
              <a:effectLst/>
              <a:uLnTx/>
              <a:uFillTx/>
              <a:latin typeface="Corbel" panose="020B0503020204020204"/>
              <a:ea typeface="+mn-ea"/>
              <a:cs typeface="+mn-cs"/>
            </a:endParaRPr>
          </a:p>
        </p:txBody>
      </p:sp>
      <p:sp>
        <p:nvSpPr>
          <p:cNvPr id="9" name="Slide Number Placeholder 8"/>
          <p:cNvSpPr>
            <a:spLocks noGrp="1"/>
          </p:cNvSpPr>
          <p:nvPr>
            <p:ph type="sldNum" sz="quarter" idx="12"/>
          </p:nvPr>
        </p:nvSpPr>
        <p:spPr/>
        <p:txBody>
          <a:bodyPr/>
          <a:lstStyle/>
          <a:p>
            <a:fld id="{4FAB73BC-B049-4115-A692-8D63A059BFB8}" type="slidenum">
              <a:rPr lang="en-US" smtClean="0"/>
              <a:pPr/>
              <a:t>12</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737069447"/>
              </p:ext>
            </p:extLst>
          </p:nvPr>
        </p:nvGraphicFramePr>
        <p:xfrm>
          <a:off x="3749039" y="783071"/>
          <a:ext cx="7556269" cy="4038600"/>
        </p:xfrm>
        <a:graphic>
          <a:graphicData uri="http://schemas.openxmlformats.org/drawingml/2006/table">
            <a:tbl>
              <a:tblPr firstRow="1" bandRow="1">
                <a:tableStyleId>{5C22544A-7EE6-4342-B048-85BDC9FD1C3A}</a:tableStyleId>
              </a:tblPr>
              <a:tblGrid>
                <a:gridCol w="7556269">
                  <a:extLst>
                    <a:ext uri="{9D8B030D-6E8A-4147-A177-3AD203B41FA5}">
                      <a16:colId xmlns:a16="http://schemas.microsoft.com/office/drawing/2014/main" val="3361755636"/>
                    </a:ext>
                  </a:extLst>
                </a:gridCol>
              </a:tblGrid>
              <a:tr h="498396">
                <a:tc>
                  <a:txBody>
                    <a:bodyPr/>
                    <a:lstStyle/>
                    <a:p>
                      <a:pPr algn="ctr"/>
                      <a:r>
                        <a:rPr lang="en-US" sz="2800" dirty="0"/>
                        <a:t>Task</a:t>
                      </a:r>
                      <a:r>
                        <a:rPr lang="en-US" sz="2800" dirty="0">
                          <a:solidFill>
                            <a:srgbClr val="FF0000"/>
                          </a:solidFill>
                        </a:rPr>
                        <a:t> </a:t>
                      </a:r>
                      <a:r>
                        <a:rPr lang="en-US" sz="2800" dirty="0">
                          <a:solidFill>
                            <a:schemeClr val="bg1"/>
                          </a:solidFill>
                        </a:rPr>
                        <a:t>2</a:t>
                      </a:r>
                      <a:endParaRPr lang="en-SG" sz="2800" dirty="0">
                        <a:solidFill>
                          <a:schemeClr val="bg1"/>
                        </a:solidFill>
                      </a:endParaRPr>
                    </a:p>
                  </a:txBody>
                  <a:tcPr/>
                </a:tc>
                <a:extLst>
                  <a:ext uri="{0D108BD9-81ED-4DB2-BD59-A6C34878D82A}">
                    <a16:rowId xmlns:a16="http://schemas.microsoft.com/office/drawing/2014/main" val="1285153410"/>
                  </a:ext>
                </a:extLst>
              </a:tr>
              <a:tr h="2966337">
                <a:tc>
                  <a:txBody>
                    <a:bodyPr/>
                    <a:lstStyle/>
                    <a:p>
                      <a:endParaRPr lang="en-US" sz="1100" kern="1200" dirty="0">
                        <a:solidFill>
                          <a:schemeClr val="tx1">
                            <a:lumMod val="65000"/>
                            <a:lumOff val="35000"/>
                          </a:schemeClr>
                        </a:solidFill>
                        <a:effectLst/>
                        <a:latin typeface="+mn-lt"/>
                        <a:ea typeface="+mn-ea"/>
                        <a:cs typeface="+mn-cs"/>
                      </a:endParaRPr>
                    </a:p>
                    <a:p>
                      <a:r>
                        <a:rPr lang="en-US" sz="2400" kern="1200" dirty="0">
                          <a:solidFill>
                            <a:schemeClr val="tx1">
                              <a:lumMod val="65000"/>
                              <a:lumOff val="35000"/>
                            </a:schemeClr>
                          </a:solidFill>
                          <a:effectLst/>
                          <a:latin typeface="+mn-lt"/>
                          <a:ea typeface="+mn-ea"/>
                          <a:cs typeface="+mn-cs"/>
                        </a:rPr>
                        <a:t>Read the again paragraphs on divorce</a:t>
                      </a:r>
                      <a:r>
                        <a:rPr lang="en-US" sz="2400" kern="1200" baseline="0" dirty="0">
                          <a:solidFill>
                            <a:schemeClr val="tx1">
                              <a:lumMod val="65000"/>
                              <a:lumOff val="35000"/>
                            </a:schemeClr>
                          </a:solidFill>
                          <a:effectLst/>
                          <a:latin typeface="+mn-lt"/>
                          <a:ea typeface="+mn-ea"/>
                          <a:cs typeface="+mn-cs"/>
                        </a:rPr>
                        <a:t> on </a:t>
                      </a:r>
                      <a:r>
                        <a:rPr lang="en-US" sz="2400" kern="1200" dirty="0">
                          <a:solidFill>
                            <a:schemeClr val="tx1">
                              <a:lumMod val="65000"/>
                              <a:lumOff val="35000"/>
                            </a:schemeClr>
                          </a:solidFill>
                          <a:effectLst/>
                          <a:latin typeface="+mn-lt"/>
                          <a:ea typeface="+mn-ea"/>
                          <a:cs typeface="+mn-cs"/>
                        </a:rPr>
                        <a:t>pages 8 and 9 of </a:t>
                      </a:r>
                      <a:r>
                        <a:rPr lang="en-US" sz="2400" kern="1200" baseline="0" dirty="0">
                          <a:solidFill>
                            <a:schemeClr val="tx1">
                              <a:lumMod val="65000"/>
                              <a:lumOff val="35000"/>
                            </a:schemeClr>
                          </a:solidFill>
                          <a:effectLst/>
                          <a:latin typeface="+mn-lt"/>
                          <a:ea typeface="+mn-ea"/>
                          <a:cs typeface="+mn-cs"/>
                        </a:rPr>
                        <a:t> </a:t>
                      </a:r>
                      <a:r>
                        <a:rPr lang="en-US" sz="2400" kern="1200" dirty="0">
                          <a:solidFill>
                            <a:schemeClr val="tx1">
                              <a:lumMod val="65000"/>
                              <a:lumOff val="35000"/>
                            </a:schemeClr>
                          </a:solidFill>
                          <a:effectLst/>
                          <a:latin typeface="+mn-lt"/>
                          <a:ea typeface="+mn-ea"/>
                          <a:cs typeface="+mn-cs"/>
                        </a:rPr>
                        <a:t>the  Tutorial 5</a:t>
                      </a:r>
                      <a:r>
                        <a:rPr lang="en-US" sz="2400" kern="1200" baseline="0" dirty="0">
                          <a:solidFill>
                            <a:schemeClr val="tx1">
                              <a:lumMod val="65000"/>
                              <a:lumOff val="35000"/>
                            </a:schemeClr>
                          </a:solidFill>
                          <a:effectLst/>
                          <a:latin typeface="+mn-lt"/>
                          <a:ea typeface="+mn-ea"/>
                          <a:cs typeface="+mn-cs"/>
                        </a:rPr>
                        <a:t> (Part B)</a:t>
                      </a:r>
                      <a:r>
                        <a:rPr lang="en-US" sz="2400" kern="1200" dirty="0">
                          <a:solidFill>
                            <a:schemeClr val="tx1">
                              <a:lumMod val="65000"/>
                              <a:lumOff val="35000"/>
                            </a:schemeClr>
                          </a:solidFill>
                          <a:effectLst/>
                          <a:latin typeface="+mn-lt"/>
                          <a:ea typeface="+mn-ea"/>
                          <a:cs typeface="+mn-cs"/>
                        </a:rPr>
                        <a:t> notes </a:t>
                      </a:r>
                      <a:r>
                        <a:rPr lang="en-US" sz="2400" b="1" kern="1200" baseline="0" dirty="0">
                          <a:solidFill>
                            <a:schemeClr val="tx1">
                              <a:lumMod val="65000"/>
                              <a:lumOff val="35000"/>
                            </a:schemeClr>
                          </a:solidFill>
                          <a:effectLst/>
                          <a:latin typeface="+mn-lt"/>
                          <a:ea typeface="+mn-ea"/>
                          <a:cs typeface="+mn-cs"/>
                        </a:rPr>
                        <a:t>‘Noun Groups and Nominalisation</a:t>
                      </a:r>
                      <a:r>
                        <a:rPr lang="en-US" sz="2400" kern="1200" baseline="0" dirty="0">
                          <a:solidFill>
                            <a:schemeClr val="tx1">
                              <a:lumMod val="65000"/>
                              <a:lumOff val="35000"/>
                            </a:schemeClr>
                          </a:solidFill>
                          <a:effectLst/>
                          <a:latin typeface="+mn-lt"/>
                          <a:ea typeface="+mn-ea"/>
                          <a:cs typeface="+mn-cs"/>
                        </a:rPr>
                        <a:t>’.  </a:t>
                      </a:r>
                    </a:p>
                    <a:p>
                      <a:endParaRPr lang="en-US" sz="1100" kern="1200" baseline="0" dirty="0">
                        <a:solidFill>
                          <a:schemeClr val="tx1">
                            <a:lumMod val="65000"/>
                            <a:lumOff val="35000"/>
                          </a:schemeClr>
                        </a:solidFill>
                        <a:effectLst/>
                        <a:latin typeface="+mn-lt"/>
                        <a:ea typeface="+mn-ea"/>
                        <a:cs typeface="+mn-cs"/>
                      </a:endParaRPr>
                    </a:p>
                    <a:p>
                      <a:pPr marL="800100" lvl="1" indent="-342900">
                        <a:buFont typeface="Arial" panose="020B0604020202020204" pitchFamily="34" charset="0"/>
                        <a:buChar char="•"/>
                      </a:pPr>
                      <a:r>
                        <a:rPr lang="en-US" sz="2400" kern="1200" dirty="0">
                          <a:solidFill>
                            <a:schemeClr val="tx1">
                              <a:lumMod val="65000"/>
                              <a:lumOff val="35000"/>
                            </a:schemeClr>
                          </a:solidFill>
                          <a:effectLst/>
                          <a:latin typeface="+mn-lt"/>
                          <a:ea typeface="+mn-ea"/>
                          <a:cs typeface="+mn-cs"/>
                        </a:rPr>
                        <a:t>Check the noun groups underlined in the paragraphs and identify the</a:t>
                      </a:r>
                      <a:r>
                        <a:rPr lang="en-US" sz="2400" kern="1200" baseline="0" dirty="0">
                          <a:solidFill>
                            <a:schemeClr val="tx1">
                              <a:lumMod val="65000"/>
                              <a:lumOff val="35000"/>
                            </a:schemeClr>
                          </a:solidFill>
                          <a:effectLst/>
                          <a:latin typeface="+mn-lt"/>
                          <a:ea typeface="+mn-ea"/>
                          <a:cs typeface="+mn-cs"/>
                        </a:rPr>
                        <a:t> main verb.</a:t>
                      </a:r>
                      <a:r>
                        <a:rPr lang="en-US" sz="2400" kern="1200" dirty="0">
                          <a:solidFill>
                            <a:schemeClr val="tx1">
                              <a:lumMod val="65000"/>
                              <a:lumOff val="35000"/>
                            </a:schemeClr>
                          </a:solidFill>
                          <a:effectLst/>
                          <a:latin typeface="+mn-lt"/>
                          <a:ea typeface="+mn-ea"/>
                          <a:cs typeface="+mn-cs"/>
                        </a:rPr>
                        <a:t> </a:t>
                      </a:r>
                    </a:p>
                    <a:p>
                      <a:pPr marL="457200" lvl="1" indent="0">
                        <a:buFont typeface="Arial" panose="020B0604020202020204" pitchFamily="34" charset="0"/>
                        <a:buNone/>
                      </a:pPr>
                      <a:endParaRPr lang="en-US" sz="1100" kern="1200" dirty="0">
                        <a:solidFill>
                          <a:schemeClr val="tx1">
                            <a:lumMod val="65000"/>
                            <a:lumOff val="35000"/>
                          </a:schemeClr>
                        </a:solidFill>
                        <a:effectLst/>
                        <a:latin typeface="+mn-lt"/>
                        <a:ea typeface="+mn-ea"/>
                        <a:cs typeface="+mn-cs"/>
                      </a:endParaRPr>
                    </a:p>
                    <a:p>
                      <a:pPr marL="800100" lvl="1" indent="-342900">
                        <a:buFont typeface="Arial" panose="020B0604020202020204" pitchFamily="34" charset="0"/>
                        <a:buChar char="•"/>
                      </a:pPr>
                      <a:r>
                        <a:rPr lang="en-US" sz="2400" kern="1200" dirty="0">
                          <a:solidFill>
                            <a:schemeClr val="tx1">
                              <a:lumMod val="65000"/>
                              <a:lumOff val="35000"/>
                            </a:schemeClr>
                          </a:solidFill>
                          <a:effectLst/>
                          <a:latin typeface="+mn-lt"/>
                          <a:ea typeface="+mn-ea"/>
                          <a:cs typeface="+mn-cs"/>
                        </a:rPr>
                        <a:t>Is the main verb in each case plural</a:t>
                      </a:r>
                      <a:r>
                        <a:rPr lang="en-US" sz="2400" kern="1200" baseline="0" dirty="0">
                          <a:solidFill>
                            <a:schemeClr val="tx1">
                              <a:lumMod val="65000"/>
                              <a:lumOff val="35000"/>
                            </a:schemeClr>
                          </a:solidFill>
                          <a:effectLst/>
                          <a:latin typeface="+mn-lt"/>
                          <a:ea typeface="+mn-ea"/>
                          <a:cs typeface="+mn-cs"/>
                        </a:rPr>
                        <a:t> or singular? Consider why this might be the case.</a:t>
                      </a:r>
                      <a:endParaRPr lang="en-US" sz="2400" kern="1200" dirty="0">
                        <a:solidFill>
                          <a:schemeClr val="tx1">
                            <a:lumMod val="65000"/>
                            <a:lumOff val="35000"/>
                          </a:schemeClr>
                        </a:solidFill>
                        <a:effectLst/>
                        <a:latin typeface="+mn-lt"/>
                        <a:ea typeface="+mn-ea"/>
                        <a:cs typeface="+mn-cs"/>
                      </a:endParaRPr>
                    </a:p>
                    <a:p>
                      <a:pPr marL="800100" lvl="1" indent="-342900">
                        <a:buFont typeface="Arial" panose="020B0604020202020204" pitchFamily="34" charset="0"/>
                        <a:buChar char="•"/>
                      </a:pPr>
                      <a:endParaRPr lang="en-SG" sz="2400" b="0" kern="1200" dirty="0">
                        <a:solidFill>
                          <a:schemeClr val="tx1">
                            <a:lumMod val="65000"/>
                            <a:lumOff val="35000"/>
                          </a:schemeClr>
                        </a:solidFill>
                        <a:effectLst/>
                        <a:latin typeface="+mn-lt"/>
                        <a:ea typeface="+mn-ea"/>
                        <a:cs typeface="+mn-cs"/>
                      </a:endParaRPr>
                    </a:p>
                  </a:txBody>
                  <a:tcPr/>
                </a:tc>
                <a:extLst>
                  <a:ext uri="{0D108BD9-81ED-4DB2-BD59-A6C34878D82A}">
                    <a16:rowId xmlns:a16="http://schemas.microsoft.com/office/drawing/2014/main" val="2849912073"/>
                  </a:ext>
                </a:extLst>
              </a:tr>
            </a:tbl>
          </a:graphicData>
        </a:graphic>
      </p:graphicFrame>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136171" y="2128058"/>
            <a:ext cx="3117773" cy="3665913"/>
          </a:xfrm>
          <a:prstGeom prst="rect">
            <a:avLst/>
          </a:prstGeom>
        </p:spPr>
      </p:pic>
    </p:spTree>
    <p:extLst>
      <p:ext uri="{BB962C8B-B14F-4D97-AF65-F5344CB8AC3E}">
        <p14:creationId xmlns:p14="http://schemas.microsoft.com/office/powerpoint/2010/main" val="1168981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715" y="1386654"/>
            <a:ext cx="3244877" cy="649964"/>
          </a:xfrm>
        </p:spPr>
        <p:txBody>
          <a:bodyPr>
            <a:normAutofit fontScale="90000"/>
          </a:bodyPr>
          <a:lstStyle/>
          <a:p>
            <a:r>
              <a:rPr lang="en-GB" sz="2800" b="1" dirty="0"/>
              <a:t>Noun Groups:</a:t>
            </a:r>
            <a:br>
              <a:rPr lang="en-GB" sz="2800" b="1" dirty="0"/>
            </a:br>
            <a:r>
              <a:rPr lang="en-GB" sz="2800" b="1" dirty="0"/>
              <a:t>Subject-verb agreement</a:t>
            </a:r>
            <a:endParaRPr lang="en-SG" sz="2800" dirty="0">
              <a:solidFill>
                <a:srgbClr val="FF0000"/>
              </a:solidFill>
            </a:endParaRPr>
          </a:p>
        </p:txBody>
      </p:sp>
      <p:sp>
        <p:nvSpPr>
          <p:cNvPr id="5" name="TextBox 4"/>
          <p:cNvSpPr txBox="1"/>
          <p:nvPr/>
        </p:nvSpPr>
        <p:spPr>
          <a:xfrm>
            <a:off x="10971730" y="6079524"/>
            <a:ext cx="1220270" cy="276999"/>
          </a:xfrm>
          <a:prstGeom prst="rect">
            <a:avLst/>
          </a:prstGeom>
          <a:noFill/>
        </p:spPr>
        <p:txBody>
          <a:bodyPr wrap="square" rtlCol="0">
            <a:spAutoFit/>
          </a:bodyPr>
          <a:lstStyle/>
          <a:p>
            <a:r>
              <a:rPr lang="en-US" sz="1200" dirty="0"/>
              <a:t>AHS/CELC/2024</a:t>
            </a:r>
            <a:endParaRPr lang="en-SG" sz="1200"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13</a:t>
            </a:fld>
            <a:endParaRPr lang="en-US" dirty="0"/>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146716" y="2128058"/>
            <a:ext cx="3186688" cy="3665912"/>
          </a:xfrm>
          <a:prstGeom prst="rect">
            <a:avLst/>
          </a:prstGeom>
        </p:spPr>
      </p:pic>
      <p:sp>
        <p:nvSpPr>
          <p:cNvPr id="10" name="Rectangle 9"/>
          <p:cNvSpPr/>
          <p:nvPr/>
        </p:nvSpPr>
        <p:spPr>
          <a:xfrm>
            <a:off x="3543459" y="772640"/>
            <a:ext cx="8038406" cy="4524315"/>
          </a:xfrm>
          <a:prstGeom prst="rect">
            <a:avLst/>
          </a:prstGeom>
        </p:spPr>
        <p:txBody>
          <a:bodyPr wrap="square">
            <a:spAutoFit/>
          </a:bodyPr>
          <a:lstStyle/>
          <a:p>
            <a:pPr>
              <a:lnSpc>
                <a:spcPct val="150000"/>
              </a:lnSpc>
              <a:spcAft>
                <a:spcPts val="1000"/>
              </a:spcAft>
            </a:pPr>
            <a:r>
              <a:rPr lang="en-US" sz="1600" u="sng" dirty="0">
                <a:ea typeface="Times New Roman" panose="02020603050405020304" pitchFamily="18" charset="0"/>
                <a:cs typeface="Times New Roman" panose="02020603050405020304" pitchFamily="18" charset="0"/>
              </a:rPr>
              <a:t>A major </a:t>
            </a:r>
            <a:r>
              <a:rPr lang="en-US" sz="1600" u="sng" dirty="0">
                <a:highlight>
                  <a:srgbClr val="FFFF00"/>
                </a:highlight>
                <a:ea typeface="Times New Roman" panose="02020603050405020304" pitchFamily="18" charset="0"/>
                <a:cs typeface="Times New Roman" panose="02020603050405020304" pitchFamily="18" charset="0"/>
              </a:rPr>
              <a:t>change</a:t>
            </a:r>
            <a:r>
              <a:rPr lang="en-US" sz="1600" u="sng" dirty="0">
                <a:ea typeface="Times New Roman" panose="02020603050405020304" pitchFamily="18" charset="0"/>
                <a:cs typeface="Times New Roman" panose="02020603050405020304" pitchFamily="18" charset="0"/>
              </a:rPr>
              <a:t> which </a:t>
            </a:r>
            <a:r>
              <a:rPr lang="en-US" sz="1600" b="1" u="sng" dirty="0">
                <a:solidFill>
                  <a:schemeClr val="accent6">
                    <a:lumMod val="75000"/>
                  </a:schemeClr>
                </a:solidFill>
                <a:ea typeface="Times New Roman" panose="02020603050405020304" pitchFamily="18" charset="0"/>
                <a:cs typeface="Times New Roman" panose="02020603050405020304" pitchFamily="18" charset="0"/>
              </a:rPr>
              <a:t>has</a:t>
            </a:r>
            <a:r>
              <a:rPr lang="en-US" sz="1600" u="sng" dirty="0">
                <a:ea typeface="Times New Roman" panose="02020603050405020304" pitchFamily="18" charset="0"/>
                <a:cs typeface="Times New Roman" panose="02020603050405020304" pitchFamily="18" charset="0"/>
              </a:rPr>
              <a:t> occurred in the Western family</a:t>
            </a:r>
            <a:r>
              <a:rPr lang="en-US" sz="1600" dirty="0">
                <a:ea typeface="Times New Roman" panose="02020603050405020304" pitchFamily="18" charset="0"/>
                <a:cs typeface="Times New Roman" panose="02020603050405020304" pitchFamily="18" charset="0"/>
              </a:rPr>
              <a:t> is </a:t>
            </a:r>
            <a:r>
              <a:rPr lang="en-US" sz="1600" u="sng" dirty="0">
                <a:ea typeface="Times New Roman" panose="02020603050405020304" pitchFamily="18" charset="0"/>
                <a:cs typeface="Times New Roman" panose="02020603050405020304" pitchFamily="18" charset="0"/>
              </a:rPr>
              <a:t>an increased i</a:t>
            </a:r>
            <a:r>
              <a:rPr lang="en-US" sz="1600" u="sng" dirty="0">
                <a:highlight>
                  <a:srgbClr val="FFFF00"/>
                </a:highlight>
                <a:ea typeface="Times New Roman" panose="02020603050405020304" pitchFamily="18" charset="0"/>
                <a:cs typeface="Times New Roman" panose="02020603050405020304" pitchFamily="18" charset="0"/>
              </a:rPr>
              <a:t>ncidence</a:t>
            </a:r>
            <a:r>
              <a:rPr lang="en-US" sz="1600" u="sng" dirty="0">
                <a:ea typeface="Times New Roman" panose="02020603050405020304" pitchFamily="18" charset="0"/>
                <a:cs typeface="Times New Roman" panose="02020603050405020304" pitchFamily="18" charset="0"/>
              </a:rPr>
              <a:t> in divorce</a:t>
            </a:r>
            <a:r>
              <a:rPr lang="en-US" sz="1600" dirty="0">
                <a:ea typeface="Times New Roman" panose="02020603050405020304" pitchFamily="18" charset="0"/>
                <a:cs typeface="Times New Roman" panose="02020603050405020304" pitchFamily="18" charset="0"/>
              </a:rPr>
              <a:t>. Whereas in the past, divorce was </a:t>
            </a:r>
            <a:r>
              <a:rPr lang="en-US" sz="1600" u="sng" dirty="0">
                <a:ea typeface="Times New Roman" panose="02020603050405020304" pitchFamily="18" charset="0"/>
                <a:cs typeface="Times New Roman" panose="02020603050405020304" pitchFamily="18" charset="0"/>
              </a:rPr>
              <a:t>a relatively rare </a:t>
            </a:r>
            <a:r>
              <a:rPr lang="en-US" sz="1600" u="sng" dirty="0">
                <a:highlight>
                  <a:srgbClr val="FFFF00"/>
                </a:highlight>
                <a:ea typeface="Times New Roman" panose="02020603050405020304" pitchFamily="18" charset="0"/>
                <a:cs typeface="Times New Roman" panose="02020603050405020304" pitchFamily="18" charset="0"/>
              </a:rPr>
              <a:t>occurrence</a:t>
            </a:r>
            <a:r>
              <a:rPr lang="en-US" sz="1600" dirty="0">
                <a:ea typeface="Times New Roman" panose="02020603050405020304" pitchFamily="18" charset="0"/>
                <a:cs typeface="Times New Roman" panose="02020603050405020304" pitchFamily="18" charset="0"/>
              </a:rPr>
              <a:t>, in recent times it </a:t>
            </a:r>
            <a:r>
              <a:rPr lang="en-US" sz="1600" b="1" dirty="0">
                <a:solidFill>
                  <a:schemeClr val="accent6">
                    <a:lumMod val="75000"/>
                  </a:schemeClr>
                </a:solidFill>
                <a:ea typeface="Times New Roman" panose="02020603050405020304" pitchFamily="18" charset="0"/>
                <a:cs typeface="Times New Roman" panose="02020603050405020304" pitchFamily="18" charset="0"/>
              </a:rPr>
              <a:t>has</a:t>
            </a:r>
            <a:r>
              <a:rPr lang="en-US" sz="1600" dirty="0">
                <a:ea typeface="Times New Roman" panose="02020603050405020304" pitchFamily="18" charset="0"/>
                <a:cs typeface="Times New Roman" panose="02020603050405020304" pitchFamily="18" charset="0"/>
              </a:rPr>
              <a:t> become quite commonplace. This change is borne out clearly in census figures. For example, thirty years ago in Australia, </a:t>
            </a:r>
            <a:r>
              <a:rPr lang="en-US" sz="1600" u="sng" dirty="0">
                <a:ea typeface="Times New Roman" panose="02020603050405020304" pitchFamily="18" charset="0"/>
                <a:cs typeface="Times New Roman" panose="02020603050405020304" pitchFamily="18" charset="0"/>
              </a:rPr>
              <a:t>only one </a:t>
            </a:r>
            <a:r>
              <a:rPr lang="en-US" sz="1600" u="sng" dirty="0">
                <a:highlight>
                  <a:srgbClr val="FFFF00"/>
                </a:highlight>
                <a:ea typeface="Times New Roman" panose="02020603050405020304" pitchFamily="18" charset="0"/>
                <a:cs typeface="Times New Roman" panose="02020603050405020304" pitchFamily="18" charset="0"/>
              </a:rPr>
              <a:t>marriage</a:t>
            </a:r>
            <a:r>
              <a:rPr lang="en-US" sz="1600" u="sng" dirty="0">
                <a:ea typeface="Times New Roman" panose="02020603050405020304" pitchFamily="18" charset="0"/>
                <a:cs typeface="Times New Roman" panose="02020603050405020304" pitchFamily="18" charset="0"/>
              </a:rPr>
              <a:t> in ten</a:t>
            </a:r>
            <a:r>
              <a:rPr lang="en-US" sz="1600" dirty="0">
                <a:ea typeface="Times New Roman" panose="02020603050405020304" pitchFamily="18" charset="0"/>
                <a:cs typeface="Times New Roman" panose="02020603050405020304" pitchFamily="18" charset="0"/>
              </a:rPr>
              <a:t> </a:t>
            </a:r>
            <a:r>
              <a:rPr lang="en-US" sz="1600" b="1" dirty="0">
                <a:solidFill>
                  <a:schemeClr val="accent6">
                    <a:lumMod val="75000"/>
                  </a:schemeClr>
                </a:solidFill>
                <a:ea typeface="Times New Roman" panose="02020603050405020304" pitchFamily="18" charset="0"/>
                <a:cs typeface="Times New Roman" panose="02020603050405020304" pitchFamily="18" charset="0"/>
              </a:rPr>
              <a:t>ended</a:t>
            </a:r>
            <a:r>
              <a:rPr lang="en-US" sz="1600" dirty="0">
                <a:ea typeface="Times New Roman" panose="02020603050405020304" pitchFamily="18" charset="0"/>
                <a:cs typeface="Times New Roman" panose="02020603050405020304" pitchFamily="18" charset="0"/>
              </a:rPr>
              <a:t> in divorce; nowadays, the figure is more than one in three (Australian Bureau of Statistics, 1996: p.45). </a:t>
            </a:r>
            <a:r>
              <a:rPr lang="en-US" sz="1600" u="sng" dirty="0">
                <a:solidFill>
                  <a:srgbClr val="000000"/>
                </a:solidFill>
                <a:ea typeface="Times New Roman" panose="02020603050405020304" pitchFamily="18" charset="0"/>
                <a:cs typeface="Times New Roman" panose="02020603050405020304" pitchFamily="18" charset="0"/>
              </a:rPr>
              <a:t>A </a:t>
            </a:r>
            <a:r>
              <a:rPr lang="en-US" sz="1600" u="sng" dirty="0">
                <a:solidFill>
                  <a:srgbClr val="000000"/>
                </a:solidFill>
                <a:highlight>
                  <a:srgbClr val="FFFF00"/>
                </a:highlight>
                <a:ea typeface="Times New Roman" panose="02020603050405020304" pitchFamily="18" charset="0"/>
                <a:cs typeface="Times New Roman" panose="02020603050405020304" pitchFamily="18" charset="0"/>
              </a:rPr>
              <a:t>consequence</a:t>
            </a:r>
            <a:r>
              <a:rPr lang="en-US" sz="1600" u="sng" dirty="0">
                <a:solidFill>
                  <a:srgbClr val="000000"/>
                </a:solidFill>
                <a:ea typeface="Times New Roman" panose="02020603050405020304" pitchFamily="18" charset="0"/>
                <a:cs typeface="Times New Roman" panose="02020603050405020304" pitchFamily="18" charset="0"/>
              </a:rPr>
              <a:t> of this change</a:t>
            </a:r>
            <a:r>
              <a:rPr lang="en-US" sz="1600" dirty="0">
                <a:solidFill>
                  <a:srgbClr val="000000"/>
                </a:solidFill>
                <a:ea typeface="Times New Roman" panose="02020603050405020304" pitchFamily="18" charset="0"/>
                <a:cs typeface="Times New Roman" panose="02020603050405020304" pitchFamily="18" charset="0"/>
              </a:rPr>
              <a:t> </a:t>
            </a:r>
            <a:r>
              <a:rPr lang="en-US" sz="1600" b="1" dirty="0">
                <a:solidFill>
                  <a:schemeClr val="accent6">
                    <a:lumMod val="75000"/>
                  </a:schemeClr>
                </a:solidFill>
                <a:ea typeface="Times New Roman" panose="02020603050405020304" pitchFamily="18" charset="0"/>
                <a:cs typeface="Times New Roman" panose="02020603050405020304" pitchFamily="18" charset="0"/>
              </a:rPr>
              <a:t>has</a:t>
            </a:r>
            <a:r>
              <a:rPr lang="en-US" sz="1600" dirty="0">
                <a:solidFill>
                  <a:srgbClr val="000000"/>
                </a:solidFill>
                <a:ea typeface="Times New Roman" panose="02020603050405020304" pitchFamily="18" charset="0"/>
                <a:cs typeface="Times New Roman" panose="02020603050405020304" pitchFamily="18" charset="0"/>
              </a:rPr>
              <a:t> been </a:t>
            </a:r>
            <a:r>
              <a:rPr lang="en-US" sz="1600" u="sng" dirty="0">
                <a:solidFill>
                  <a:srgbClr val="000000"/>
                </a:solidFill>
                <a:ea typeface="Times New Roman" panose="02020603050405020304" pitchFamily="18" charset="0"/>
                <a:cs typeface="Times New Roman" panose="02020603050405020304" pitchFamily="18" charset="0"/>
              </a:rPr>
              <a:t>a substantial </a:t>
            </a:r>
            <a:r>
              <a:rPr lang="en-US" sz="1600" u="sng" dirty="0">
                <a:solidFill>
                  <a:srgbClr val="000000"/>
                </a:solidFill>
                <a:highlight>
                  <a:srgbClr val="FFFF00"/>
                </a:highlight>
                <a:ea typeface="Times New Roman" panose="02020603050405020304" pitchFamily="18" charset="0"/>
                <a:cs typeface="Times New Roman" panose="02020603050405020304" pitchFamily="18" charset="0"/>
              </a:rPr>
              <a:t>increase</a:t>
            </a:r>
            <a:r>
              <a:rPr lang="en-US" sz="1600" u="sng" dirty="0">
                <a:solidFill>
                  <a:srgbClr val="000000"/>
                </a:solidFill>
                <a:ea typeface="Times New Roman" panose="02020603050405020304" pitchFamily="18" charset="0"/>
                <a:cs typeface="Times New Roman" panose="02020603050405020304" pitchFamily="18" charset="0"/>
              </a:rPr>
              <a:t> in the number of single parent families</a:t>
            </a:r>
            <a:r>
              <a:rPr lang="en-US" sz="1600" dirty="0">
                <a:solidFill>
                  <a:srgbClr val="000000"/>
                </a:solidFill>
                <a:ea typeface="Times New Roman" panose="02020603050405020304" pitchFamily="18" charset="0"/>
                <a:cs typeface="Times New Roman" panose="02020603050405020304" pitchFamily="18" charset="0"/>
              </a:rPr>
              <a:t> and </a:t>
            </a:r>
            <a:r>
              <a:rPr lang="en-US" sz="1600" u="sng" dirty="0">
                <a:solidFill>
                  <a:srgbClr val="000000"/>
                </a:solidFill>
                <a:ea typeface="Times New Roman" panose="02020603050405020304" pitchFamily="18" charset="0"/>
                <a:cs typeface="Times New Roman" panose="02020603050405020304" pitchFamily="18" charset="0"/>
              </a:rPr>
              <a:t>the attendant </a:t>
            </a:r>
            <a:r>
              <a:rPr lang="en-US" sz="1600" u="sng" dirty="0">
                <a:solidFill>
                  <a:srgbClr val="000000"/>
                </a:solidFill>
                <a:highlight>
                  <a:srgbClr val="FFFF00"/>
                </a:highlight>
                <a:ea typeface="Times New Roman" panose="02020603050405020304" pitchFamily="18" charset="0"/>
                <a:cs typeface="Times New Roman" panose="02020603050405020304" pitchFamily="18" charset="0"/>
              </a:rPr>
              <a:t>problems</a:t>
            </a:r>
            <a:r>
              <a:rPr lang="en-US" sz="1600" u="sng" dirty="0">
                <a:solidFill>
                  <a:srgbClr val="000000"/>
                </a:solidFill>
                <a:ea typeface="Times New Roman" panose="02020603050405020304" pitchFamily="18" charset="0"/>
                <a:cs typeface="Times New Roman" panose="02020603050405020304" pitchFamily="18" charset="0"/>
              </a:rPr>
              <a:t> that this brings</a:t>
            </a:r>
            <a:r>
              <a:rPr lang="en-US" sz="1600" dirty="0">
                <a:solidFill>
                  <a:srgbClr val="000000"/>
                </a:solidFill>
                <a:ea typeface="Times New Roman" panose="02020603050405020304" pitchFamily="18" charset="0"/>
                <a:cs typeface="Times New Roman" panose="02020603050405020304" pitchFamily="18" charset="0"/>
              </a:rPr>
              <a:t> (Kilmartin, 1997). </a:t>
            </a:r>
            <a:r>
              <a:rPr lang="en-US" sz="1600" u="sng" dirty="0">
                <a:solidFill>
                  <a:srgbClr val="000000"/>
                </a:solidFill>
                <a:ea typeface="Times New Roman" panose="02020603050405020304" pitchFamily="18" charset="0"/>
                <a:cs typeface="Times New Roman" panose="02020603050405020304" pitchFamily="18" charset="0"/>
              </a:rPr>
              <a:t>An important </a:t>
            </a:r>
            <a:r>
              <a:rPr lang="en-US" sz="1600" u="sng" dirty="0">
                <a:solidFill>
                  <a:srgbClr val="000000"/>
                </a:solidFill>
                <a:highlight>
                  <a:srgbClr val="FFFF00"/>
                </a:highlight>
                <a:ea typeface="Times New Roman" panose="02020603050405020304" pitchFamily="18" charset="0"/>
                <a:cs typeface="Times New Roman" panose="02020603050405020304" pitchFamily="18" charset="0"/>
              </a:rPr>
              <a:t>issue</a:t>
            </a:r>
            <a:r>
              <a:rPr lang="en-US" sz="1600" u="sng" dirty="0">
                <a:solidFill>
                  <a:srgbClr val="000000"/>
                </a:solidFill>
                <a:ea typeface="Times New Roman" panose="02020603050405020304" pitchFamily="18" charset="0"/>
                <a:cs typeface="Times New Roman" panose="02020603050405020304" pitchFamily="18" charset="0"/>
              </a:rPr>
              <a:t> for sociologists</a:t>
            </a:r>
            <a:r>
              <a:rPr lang="en-US" sz="1600" dirty="0">
                <a:solidFill>
                  <a:srgbClr val="000000"/>
                </a:solidFill>
                <a:ea typeface="Times New Roman" panose="02020603050405020304" pitchFamily="18" charset="0"/>
                <a:cs typeface="Times New Roman" panose="02020603050405020304" pitchFamily="18" charset="0"/>
              </a:rPr>
              <a:t>, and indeed for all of society, </a:t>
            </a:r>
            <a:r>
              <a:rPr lang="en-US" sz="1600" b="1" dirty="0">
                <a:solidFill>
                  <a:schemeClr val="accent6">
                    <a:lumMod val="75000"/>
                  </a:schemeClr>
                </a:solidFill>
                <a:ea typeface="Times New Roman" panose="02020603050405020304" pitchFamily="18" charset="0"/>
                <a:cs typeface="Times New Roman" panose="02020603050405020304" pitchFamily="18" charset="0"/>
              </a:rPr>
              <a:t>is</a:t>
            </a:r>
            <a:r>
              <a:rPr lang="en-US" sz="1600" dirty="0">
                <a:solidFill>
                  <a:srgbClr val="000000"/>
                </a:solidFill>
                <a:ea typeface="Times New Roman" panose="02020603050405020304" pitchFamily="18" charset="0"/>
                <a:cs typeface="Times New Roman" panose="02020603050405020304" pitchFamily="18" charset="0"/>
              </a:rPr>
              <a:t> why </a:t>
            </a:r>
            <a:r>
              <a:rPr lang="en-US" sz="1600" u="sng" dirty="0">
                <a:solidFill>
                  <a:srgbClr val="000000"/>
                </a:solidFill>
                <a:ea typeface="Times New Roman" panose="02020603050405020304" pitchFamily="18" charset="0"/>
                <a:cs typeface="Times New Roman" panose="02020603050405020304" pitchFamily="18" charset="0"/>
              </a:rPr>
              <a:t>these </a:t>
            </a:r>
            <a:r>
              <a:rPr lang="en-US" sz="1600" u="sng" dirty="0">
                <a:solidFill>
                  <a:srgbClr val="000000"/>
                </a:solidFill>
                <a:highlight>
                  <a:srgbClr val="FFFF00"/>
                </a:highlight>
                <a:ea typeface="Times New Roman" panose="02020603050405020304" pitchFamily="18" charset="0"/>
                <a:cs typeface="Times New Roman" panose="02020603050405020304" pitchFamily="18" charset="0"/>
              </a:rPr>
              <a:t>changes</a:t>
            </a:r>
            <a:r>
              <a:rPr lang="en-US" sz="1600" u="sng" dirty="0">
                <a:solidFill>
                  <a:srgbClr val="000000"/>
                </a:solidFill>
                <a:ea typeface="Times New Roman" panose="02020603050405020304" pitchFamily="18" charset="0"/>
                <a:cs typeface="Times New Roman" panose="02020603050405020304" pitchFamily="18" charset="0"/>
              </a:rPr>
              <a:t> in marital patterns</a:t>
            </a:r>
            <a:r>
              <a:rPr lang="en-US" sz="1600" dirty="0">
                <a:solidFill>
                  <a:srgbClr val="000000"/>
                </a:solidFill>
                <a:ea typeface="Times New Roman" panose="02020603050405020304" pitchFamily="18" charset="0"/>
                <a:cs typeface="Times New Roman" panose="02020603050405020304" pitchFamily="18" charset="0"/>
              </a:rPr>
              <a:t> </a:t>
            </a:r>
            <a:r>
              <a:rPr lang="en-US" sz="1600" b="1" dirty="0">
                <a:solidFill>
                  <a:schemeClr val="accent6">
                    <a:lumMod val="75000"/>
                  </a:schemeClr>
                </a:solidFill>
                <a:ea typeface="Times New Roman" panose="02020603050405020304" pitchFamily="18" charset="0"/>
                <a:cs typeface="Times New Roman" panose="02020603050405020304" pitchFamily="18" charset="0"/>
              </a:rPr>
              <a:t>have</a:t>
            </a:r>
            <a:r>
              <a:rPr lang="en-US" sz="1600" dirty="0">
                <a:solidFill>
                  <a:srgbClr val="000000"/>
                </a:solidFill>
                <a:ea typeface="Times New Roman" panose="02020603050405020304" pitchFamily="18" charset="0"/>
                <a:cs typeface="Times New Roman" panose="02020603050405020304" pitchFamily="18" charset="0"/>
              </a:rPr>
              <a:t> occurred. In this essay I will seek to critically examine </a:t>
            </a:r>
            <a:r>
              <a:rPr lang="en-US" sz="1600" u="sng" dirty="0">
                <a:solidFill>
                  <a:srgbClr val="000000"/>
                </a:solidFill>
                <a:ea typeface="Times New Roman" panose="02020603050405020304" pitchFamily="18" charset="0"/>
                <a:cs typeface="Times New Roman" panose="02020603050405020304" pitchFamily="18" charset="0"/>
              </a:rPr>
              <a:t>a </a:t>
            </a:r>
            <a:r>
              <a:rPr lang="en-US" sz="1600" u="sng" dirty="0">
                <a:solidFill>
                  <a:srgbClr val="000000"/>
                </a:solidFill>
                <a:highlight>
                  <a:srgbClr val="FFFF00"/>
                </a:highlight>
                <a:ea typeface="Times New Roman" panose="02020603050405020304" pitchFamily="18" charset="0"/>
                <a:cs typeface="Times New Roman" panose="02020603050405020304" pitchFamily="18" charset="0"/>
              </a:rPr>
              <a:t>number</a:t>
            </a:r>
            <a:r>
              <a:rPr lang="en-US" sz="1600" u="sng" dirty="0">
                <a:solidFill>
                  <a:srgbClr val="000000"/>
                </a:solidFill>
                <a:ea typeface="Times New Roman" panose="02020603050405020304" pitchFamily="18" charset="0"/>
                <a:cs typeface="Times New Roman" panose="02020603050405020304" pitchFamily="18" charset="0"/>
              </a:rPr>
              <a:t> of sociological explanations for the 'divorce phenomenon'</a:t>
            </a:r>
            <a:r>
              <a:rPr lang="en-US" sz="1600" dirty="0">
                <a:solidFill>
                  <a:srgbClr val="000000"/>
                </a:solidFill>
                <a:ea typeface="Times New Roman" panose="02020603050405020304" pitchFamily="18" charset="0"/>
                <a:cs typeface="Times New Roman" panose="02020603050405020304" pitchFamily="18" charset="0"/>
              </a:rPr>
              <a:t> and also consider </a:t>
            </a:r>
            <a:r>
              <a:rPr lang="en-US" sz="1600" u="sng" dirty="0">
                <a:solidFill>
                  <a:srgbClr val="000000"/>
                </a:solidFill>
                <a:ea typeface="Times New Roman" panose="02020603050405020304" pitchFamily="18" charset="0"/>
                <a:cs typeface="Times New Roman" panose="02020603050405020304" pitchFamily="18" charset="0"/>
              </a:rPr>
              <a:t>the social policy </a:t>
            </a:r>
            <a:r>
              <a:rPr lang="en-US" sz="1600" u="sng" dirty="0">
                <a:solidFill>
                  <a:srgbClr val="000000"/>
                </a:solidFill>
                <a:highlight>
                  <a:srgbClr val="FFFF00"/>
                </a:highlight>
                <a:ea typeface="Times New Roman" panose="02020603050405020304" pitchFamily="18" charset="0"/>
                <a:cs typeface="Times New Roman" panose="02020603050405020304" pitchFamily="18" charset="0"/>
              </a:rPr>
              <a:t>implications</a:t>
            </a:r>
            <a:r>
              <a:rPr lang="en-US" sz="1600" u="sng" dirty="0">
                <a:solidFill>
                  <a:srgbClr val="000000"/>
                </a:solidFill>
                <a:ea typeface="Times New Roman" panose="02020603050405020304" pitchFamily="18" charset="0"/>
                <a:cs typeface="Times New Roman" panose="02020603050405020304" pitchFamily="18" charset="0"/>
              </a:rPr>
              <a:t> that each explanation carries with it</a:t>
            </a:r>
            <a:r>
              <a:rPr lang="en-US" sz="1600" dirty="0">
                <a:solidFill>
                  <a:srgbClr val="000000"/>
                </a:solidFill>
                <a:ea typeface="Times New Roman" panose="02020603050405020304" pitchFamily="18" charset="0"/>
                <a:cs typeface="Times New Roman" panose="02020603050405020304" pitchFamily="18" charset="0"/>
              </a:rPr>
              <a:t>. It will be argued that the best explanations </a:t>
            </a:r>
            <a:r>
              <a:rPr lang="en-US" sz="1600" dirty="0">
                <a:solidFill>
                  <a:schemeClr val="tx1">
                    <a:lumMod val="75000"/>
                    <a:lumOff val="25000"/>
                  </a:schemeClr>
                </a:solidFill>
                <a:ea typeface="Times New Roman" panose="02020603050405020304" pitchFamily="18" charset="0"/>
                <a:cs typeface="Times New Roman" panose="02020603050405020304" pitchFamily="18" charset="0"/>
              </a:rPr>
              <a:t>are</a:t>
            </a:r>
            <a:r>
              <a:rPr lang="en-US" sz="1600" dirty="0">
                <a:solidFill>
                  <a:srgbClr val="000000"/>
                </a:solidFill>
                <a:ea typeface="Times New Roman" panose="02020603050405020304" pitchFamily="18" charset="0"/>
                <a:cs typeface="Times New Roman" panose="02020603050405020304" pitchFamily="18" charset="0"/>
              </a:rPr>
              <a:t> to be found within a broad socio-economic framework.</a:t>
            </a:r>
            <a:endParaRPr lang="en-SG" sz="1600" dirty="0">
              <a:effectLst/>
              <a:ea typeface="SimSun" panose="02010600030101010101" pitchFamily="2" charset="-122"/>
              <a:cs typeface="Times New Roman" panose="02020603050405020304" pitchFamily="18" charset="0"/>
            </a:endParaRPr>
          </a:p>
        </p:txBody>
      </p:sp>
      <p:sp>
        <p:nvSpPr>
          <p:cNvPr id="11" name="Rectangle 10"/>
          <p:cNvSpPr/>
          <p:nvPr/>
        </p:nvSpPr>
        <p:spPr>
          <a:xfrm>
            <a:off x="3787832" y="5710192"/>
            <a:ext cx="1225015" cy="369332"/>
          </a:xfrm>
          <a:prstGeom prst="rect">
            <a:avLst/>
          </a:prstGeom>
          <a:ln>
            <a:solidFill>
              <a:schemeClr val="accent1">
                <a:lumMod val="75000"/>
              </a:schemeClr>
            </a:solidFill>
          </a:ln>
        </p:spPr>
        <p:txBody>
          <a:bodyPr wrap="none">
            <a:spAutoFit/>
          </a:bodyPr>
          <a:lstStyle/>
          <a:p>
            <a:r>
              <a:rPr lang="en-US" u="sng" dirty="0">
                <a:solidFill>
                  <a:srgbClr val="000000"/>
                </a:solidFill>
                <a:highlight>
                  <a:srgbClr val="FFFF00"/>
                </a:highlight>
              </a:rPr>
              <a:t>Head noun</a:t>
            </a:r>
            <a:endParaRPr lang="en-GB" dirty="0"/>
          </a:p>
        </p:txBody>
      </p:sp>
      <p:sp>
        <p:nvSpPr>
          <p:cNvPr id="3" name="Rectangle 2"/>
          <p:cNvSpPr/>
          <p:nvPr/>
        </p:nvSpPr>
        <p:spPr>
          <a:xfrm>
            <a:off x="5475682" y="5710192"/>
            <a:ext cx="625492" cy="369332"/>
          </a:xfrm>
          <a:prstGeom prst="rect">
            <a:avLst/>
          </a:prstGeom>
          <a:ln>
            <a:solidFill>
              <a:schemeClr val="accent1">
                <a:lumMod val="75000"/>
              </a:schemeClr>
            </a:solidFill>
          </a:ln>
        </p:spPr>
        <p:txBody>
          <a:bodyPr wrap="none">
            <a:spAutoFit/>
          </a:bodyPr>
          <a:lstStyle/>
          <a:p>
            <a:pPr algn="ctr"/>
            <a:r>
              <a:rPr lang="en-US" b="1" dirty="0">
                <a:solidFill>
                  <a:schemeClr val="accent6">
                    <a:lumMod val="75000"/>
                  </a:schemeClr>
                </a:solidFill>
              </a:rPr>
              <a:t>verb</a:t>
            </a:r>
            <a:endParaRPr lang="en-GB" dirty="0"/>
          </a:p>
        </p:txBody>
      </p:sp>
    </p:spTree>
    <p:extLst>
      <p:ext uri="{BB962C8B-B14F-4D97-AF65-F5344CB8AC3E}">
        <p14:creationId xmlns:p14="http://schemas.microsoft.com/office/powerpoint/2010/main" val="1531541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715" y="1386654"/>
            <a:ext cx="3244877" cy="649964"/>
          </a:xfrm>
        </p:spPr>
        <p:txBody>
          <a:bodyPr>
            <a:normAutofit fontScale="90000"/>
          </a:bodyPr>
          <a:lstStyle/>
          <a:p>
            <a:r>
              <a:rPr lang="en-GB" sz="2800" b="1" dirty="0"/>
              <a:t>Noun Groups:</a:t>
            </a:r>
            <a:br>
              <a:rPr lang="en-GB" sz="2800" b="1" dirty="0"/>
            </a:br>
            <a:r>
              <a:rPr lang="en-GB" sz="2800" b="1" dirty="0"/>
              <a:t>Subject-verb agreement</a:t>
            </a:r>
            <a:endParaRPr lang="en-SG" sz="2800" dirty="0">
              <a:solidFill>
                <a:srgbClr val="FF0000"/>
              </a:solidFill>
            </a:endParaRPr>
          </a:p>
        </p:txBody>
      </p:sp>
      <p:sp>
        <p:nvSpPr>
          <p:cNvPr id="5" name="TextBox 4"/>
          <p:cNvSpPr txBox="1"/>
          <p:nvPr/>
        </p:nvSpPr>
        <p:spPr>
          <a:xfrm>
            <a:off x="10971730" y="6079524"/>
            <a:ext cx="1220270" cy="276999"/>
          </a:xfrm>
          <a:prstGeom prst="rect">
            <a:avLst/>
          </a:prstGeom>
          <a:noFill/>
        </p:spPr>
        <p:txBody>
          <a:bodyPr wrap="square" rtlCol="0">
            <a:spAutoFit/>
          </a:bodyPr>
          <a:lstStyle/>
          <a:p>
            <a:r>
              <a:rPr lang="en-US" sz="1200" dirty="0"/>
              <a:t>AHS/CELC/2024</a:t>
            </a:r>
            <a:endParaRPr lang="en-SG" sz="1200"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14</a:t>
            </a:fld>
            <a:endParaRPr lang="en-US" dirty="0"/>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146716" y="2128058"/>
            <a:ext cx="3186688" cy="3665912"/>
          </a:xfrm>
          <a:prstGeom prst="rect">
            <a:avLst/>
          </a:prstGeom>
        </p:spPr>
      </p:pic>
      <p:sp>
        <p:nvSpPr>
          <p:cNvPr id="9" name="Rectangle 8"/>
          <p:cNvSpPr/>
          <p:nvPr/>
        </p:nvSpPr>
        <p:spPr>
          <a:xfrm>
            <a:off x="3787832" y="637279"/>
            <a:ext cx="7392786" cy="4524315"/>
          </a:xfrm>
          <a:prstGeom prst="rect">
            <a:avLst/>
          </a:prstGeom>
        </p:spPr>
        <p:txBody>
          <a:bodyPr wrap="square">
            <a:spAutoFit/>
          </a:bodyPr>
          <a:lstStyle/>
          <a:p>
            <a:pPr>
              <a:lnSpc>
                <a:spcPct val="150000"/>
              </a:lnSpc>
            </a:pPr>
            <a:r>
              <a:rPr lang="en-US" sz="1600" u="sng" dirty="0">
                <a:solidFill>
                  <a:srgbClr val="000000"/>
                </a:solidFill>
                <a:ea typeface="Times New Roman" panose="02020603050405020304" pitchFamily="18" charset="0"/>
              </a:rPr>
              <a:t>One </a:t>
            </a:r>
            <a:r>
              <a:rPr lang="en-US" sz="1600" u="sng" dirty="0">
                <a:solidFill>
                  <a:srgbClr val="000000"/>
                </a:solidFill>
                <a:highlight>
                  <a:srgbClr val="FFFF00"/>
                </a:highlight>
                <a:ea typeface="Times New Roman" panose="02020603050405020304" pitchFamily="18" charset="0"/>
              </a:rPr>
              <a:t>type</a:t>
            </a:r>
            <a:r>
              <a:rPr lang="en-US" sz="1600" u="sng" dirty="0">
                <a:solidFill>
                  <a:srgbClr val="000000"/>
                </a:solidFill>
                <a:ea typeface="Times New Roman" panose="02020603050405020304" pitchFamily="18" charset="0"/>
              </a:rPr>
              <a:t> of explanation for rising divorce</a:t>
            </a:r>
            <a:r>
              <a:rPr lang="en-US" sz="1600" dirty="0">
                <a:solidFill>
                  <a:srgbClr val="000000"/>
                </a:solidFill>
                <a:ea typeface="Times New Roman" panose="02020603050405020304" pitchFamily="18" charset="0"/>
              </a:rPr>
              <a:t> </a:t>
            </a:r>
            <a:r>
              <a:rPr lang="en-US" sz="1600" b="1" dirty="0">
                <a:solidFill>
                  <a:schemeClr val="accent6">
                    <a:lumMod val="75000"/>
                  </a:schemeClr>
                </a:solidFill>
                <a:ea typeface="Times New Roman" panose="02020603050405020304" pitchFamily="18" charset="0"/>
              </a:rPr>
              <a:t>has</a:t>
            </a:r>
            <a:r>
              <a:rPr lang="en-US" sz="1600" dirty="0">
                <a:solidFill>
                  <a:srgbClr val="000000"/>
                </a:solidFill>
                <a:ea typeface="Times New Roman" panose="02020603050405020304" pitchFamily="18" charset="0"/>
              </a:rPr>
              <a:t> focused on </a:t>
            </a:r>
            <a:r>
              <a:rPr lang="en-US" sz="1600" u="sng" dirty="0">
                <a:solidFill>
                  <a:srgbClr val="000000"/>
                </a:solidFill>
                <a:highlight>
                  <a:srgbClr val="FFFF00"/>
                </a:highlight>
                <a:ea typeface="Times New Roman" panose="02020603050405020304" pitchFamily="18" charset="0"/>
              </a:rPr>
              <a:t>changes</a:t>
            </a:r>
            <a:r>
              <a:rPr lang="en-US" sz="1600" u="sng" dirty="0">
                <a:solidFill>
                  <a:srgbClr val="000000"/>
                </a:solidFill>
                <a:ea typeface="Times New Roman" panose="02020603050405020304" pitchFamily="18" charset="0"/>
              </a:rPr>
              <a:t> in laws relating to marriage</a:t>
            </a:r>
            <a:r>
              <a:rPr lang="en-US" sz="1600" dirty="0">
                <a:solidFill>
                  <a:srgbClr val="000000"/>
                </a:solidFill>
                <a:ea typeface="Times New Roman" panose="02020603050405020304" pitchFamily="18" charset="0"/>
              </a:rPr>
              <a:t>. For example, Bilton, Bonnett and Jones (1987) argue that increased rates of divorce do not necessarily indicate that families are now more unstable. It is possible, they claim, that there has always been a degree of marital instability. They suggest that </a:t>
            </a:r>
            <a:r>
              <a:rPr lang="en-US" sz="1600" u="sng" dirty="0">
                <a:solidFill>
                  <a:srgbClr val="000000"/>
                </a:solidFill>
                <a:highlight>
                  <a:srgbClr val="FFFF00"/>
                </a:highlight>
                <a:ea typeface="Times New Roman" panose="02020603050405020304" pitchFamily="18" charset="0"/>
              </a:rPr>
              <a:t>changes</a:t>
            </a:r>
            <a:r>
              <a:rPr lang="en-US" sz="1600" u="sng" dirty="0">
                <a:solidFill>
                  <a:srgbClr val="000000"/>
                </a:solidFill>
                <a:ea typeface="Times New Roman" panose="02020603050405020304" pitchFamily="18" charset="0"/>
              </a:rPr>
              <a:t> in the law</a:t>
            </a:r>
            <a:r>
              <a:rPr lang="en-US" sz="1600" dirty="0">
                <a:solidFill>
                  <a:srgbClr val="000000"/>
                </a:solidFill>
                <a:ea typeface="Times New Roman" panose="02020603050405020304" pitchFamily="18" charset="0"/>
              </a:rPr>
              <a:t> </a:t>
            </a:r>
            <a:r>
              <a:rPr lang="en-US" sz="1600" b="1" dirty="0">
                <a:solidFill>
                  <a:schemeClr val="accent6">
                    <a:lumMod val="75000"/>
                  </a:schemeClr>
                </a:solidFill>
                <a:ea typeface="Times New Roman" panose="02020603050405020304" pitchFamily="18" charset="0"/>
              </a:rPr>
              <a:t>have</a:t>
            </a:r>
            <a:r>
              <a:rPr lang="en-US" sz="1600" dirty="0">
                <a:solidFill>
                  <a:srgbClr val="000000"/>
                </a:solidFill>
                <a:ea typeface="Times New Roman" panose="02020603050405020304" pitchFamily="18" charset="0"/>
              </a:rPr>
              <a:t> been significant, because they have provided unhappily married couples with 'access to a legal solution to pre-existent marital problems' (p.301). Bilton et al. therefore believe that </a:t>
            </a:r>
            <a:r>
              <a:rPr lang="en-US" sz="1600" u="sng" dirty="0">
                <a:solidFill>
                  <a:srgbClr val="000000"/>
                </a:solidFill>
                <a:highlight>
                  <a:srgbClr val="FFFF00"/>
                </a:highlight>
                <a:ea typeface="Times New Roman" panose="02020603050405020304" pitchFamily="18" charset="0"/>
              </a:rPr>
              <a:t>changes</a:t>
            </a:r>
            <a:r>
              <a:rPr lang="en-US" sz="1600" u="sng" dirty="0">
                <a:solidFill>
                  <a:srgbClr val="000000"/>
                </a:solidFill>
                <a:ea typeface="Times New Roman" panose="02020603050405020304" pitchFamily="18" charset="0"/>
              </a:rPr>
              <a:t> in divorce rates</a:t>
            </a:r>
            <a:r>
              <a:rPr lang="en-US" sz="1600" dirty="0">
                <a:solidFill>
                  <a:srgbClr val="000000"/>
                </a:solidFill>
                <a:ea typeface="Times New Roman" panose="02020603050405020304" pitchFamily="18" charset="0"/>
              </a:rPr>
              <a:t> </a:t>
            </a:r>
            <a:r>
              <a:rPr lang="en-US" sz="1600" b="1" dirty="0">
                <a:solidFill>
                  <a:schemeClr val="accent6">
                    <a:lumMod val="75000"/>
                  </a:schemeClr>
                </a:solidFill>
                <a:ea typeface="Times New Roman" panose="02020603050405020304" pitchFamily="18" charset="0"/>
              </a:rPr>
              <a:t>can</a:t>
            </a:r>
            <a:r>
              <a:rPr lang="en-US" sz="1600" dirty="0">
                <a:solidFill>
                  <a:srgbClr val="000000"/>
                </a:solidFill>
                <a:ea typeface="Times New Roman" panose="02020603050405020304" pitchFamily="18" charset="0"/>
              </a:rPr>
              <a:t> be best explained in terms of </a:t>
            </a:r>
            <a:r>
              <a:rPr lang="en-US" sz="1600" u="sng" dirty="0">
                <a:solidFill>
                  <a:srgbClr val="000000"/>
                </a:solidFill>
                <a:highlight>
                  <a:srgbClr val="FFFF00"/>
                </a:highlight>
                <a:ea typeface="Times New Roman" panose="02020603050405020304" pitchFamily="18" charset="0"/>
              </a:rPr>
              <a:t>changes</a:t>
            </a:r>
            <a:r>
              <a:rPr lang="en-US" sz="1600" u="sng" dirty="0">
                <a:solidFill>
                  <a:srgbClr val="000000"/>
                </a:solidFill>
                <a:ea typeface="Times New Roman" panose="02020603050405020304" pitchFamily="18" charset="0"/>
              </a:rPr>
              <a:t> in the legal system</a:t>
            </a:r>
            <a:r>
              <a:rPr lang="en-US" sz="1600" dirty="0">
                <a:solidFill>
                  <a:srgbClr val="000000"/>
                </a:solidFill>
                <a:ea typeface="Times New Roman" panose="02020603050405020304" pitchFamily="18" charset="0"/>
              </a:rPr>
              <a:t>. The problem with this type of explanation however, is that it does not consider why these laws have changed in the first place. It could be argued that </a:t>
            </a:r>
            <a:r>
              <a:rPr lang="en-US" sz="1600" u="sng" dirty="0">
                <a:solidFill>
                  <a:srgbClr val="000000"/>
                </a:solidFill>
                <a:highlight>
                  <a:srgbClr val="FFFF00"/>
                </a:highlight>
                <a:ea typeface="Times New Roman" panose="02020603050405020304" pitchFamily="18" charset="0"/>
              </a:rPr>
              <a:t>reforms</a:t>
            </a:r>
            <a:r>
              <a:rPr lang="en-US" sz="1600" u="sng" dirty="0">
                <a:solidFill>
                  <a:srgbClr val="000000"/>
                </a:solidFill>
                <a:ea typeface="Times New Roman" panose="02020603050405020304" pitchFamily="18" charset="0"/>
              </a:rPr>
              <a:t> to family law</a:t>
            </a:r>
            <a:r>
              <a:rPr lang="en-US" sz="1600" dirty="0">
                <a:solidFill>
                  <a:srgbClr val="000000"/>
                </a:solidFill>
                <a:ea typeface="Times New Roman" panose="02020603050405020304" pitchFamily="18" charset="0"/>
              </a:rPr>
              <a:t>, as well as the increased rate of divorce that has accompanied them, </a:t>
            </a:r>
            <a:r>
              <a:rPr lang="en-US" sz="1600" b="1" dirty="0">
                <a:solidFill>
                  <a:schemeClr val="accent6">
                    <a:lumMod val="75000"/>
                  </a:schemeClr>
                </a:solidFill>
                <a:ea typeface="Times New Roman" panose="02020603050405020304" pitchFamily="18" charset="0"/>
              </a:rPr>
              <a:t>are</a:t>
            </a:r>
            <a:r>
              <a:rPr lang="en-US" sz="1600" dirty="0">
                <a:solidFill>
                  <a:srgbClr val="000000"/>
                </a:solidFill>
                <a:ea typeface="Times New Roman" panose="02020603050405020304" pitchFamily="18" charset="0"/>
              </a:rPr>
              <a:t> the product of more fundamental changes in society</a:t>
            </a:r>
            <a:endParaRPr lang="en-GB" sz="1600" dirty="0"/>
          </a:p>
        </p:txBody>
      </p:sp>
      <p:sp>
        <p:nvSpPr>
          <p:cNvPr id="10" name="Rectangle 9"/>
          <p:cNvSpPr/>
          <p:nvPr/>
        </p:nvSpPr>
        <p:spPr>
          <a:xfrm>
            <a:off x="3787832" y="5710192"/>
            <a:ext cx="1225015" cy="369332"/>
          </a:xfrm>
          <a:prstGeom prst="rect">
            <a:avLst/>
          </a:prstGeom>
          <a:ln>
            <a:solidFill>
              <a:schemeClr val="accent1">
                <a:lumMod val="75000"/>
              </a:schemeClr>
            </a:solidFill>
          </a:ln>
        </p:spPr>
        <p:txBody>
          <a:bodyPr wrap="none">
            <a:spAutoFit/>
          </a:bodyPr>
          <a:lstStyle/>
          <a:p>
            <a:r>
              <a:rPr lang="en-US" u="sng" dirty="0">
                <a:solidFill>
                  <a:srgbClr val="000000"/>
                </a:solidFill>
                <a:highlight>
                  <a:srgbClr val="FFFF00"/>
                </a:highlight>
              </a:rPr>
              <a:t>Head noun</a:t>
            </a:r>
            <a:endParaRPr lang="en-GB" dirty="0"/>
          </a:p>
        </p:txBody>
      </p:sp>
      <p:sp>
        <p:nvSpPr>
          <p:cNvPr id="11" name="Rectangle 10"/>
          <p:cNvSpPr/>
          <p:nvPr/>
        </p:nvSpPr>
        <p:spPr>
          <a:xfrm>
            <a:off x="5475682" y="5710192"/>
            <a:ext cx="625492" cy="369332"/>
          </a:xfrm>
          <a:prstGeom prst="rect">
            <a:avLst/>
          </a:prstGeom>
          <a:ln>
            <a:solidFill>
              <a:schemeClr val="accent1">
                <a:lumMod val="75000"/>
              </a:schemeClr>
            </a:solidFill>
          </a:ln>
        </p:spPr>
        <p:txBody>
          <a:bodyPr wrap="none">
            <a:spAutoFit/>
          </a:bodyPr>
          <a:lstStyle/>
          <a:p>
            <a:pPr algn="ctr"/>
            <a:r>
              <a:rPr lang="en-US" b="1" dirty="0">
                <a:solidFill>
                  <a:schemeClr val="accent6">
                    <a:lumMod val="75000"/>
                  </a:schemeClr>
                </a:solidFill>
              </a:rPr>
              <a:t>verb</a:t>
            </a:r>
            <a:endParaRPr lang="en-GB" dirty="0"/>
          </a:p>
        </p:txBody>
      </p:sp>
    </p:spTree>
    <p:extLst>
      <p:ext uri="{BB962C8B-B14F-4D97-AF65-F5344CB8AC3E}">
        <p14:creationId xmlns:p14="http://schemas.microsoft.com/office/powerpoint/2010/main" val="4069251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170" y="1187148"/>
            <a:ext cx="3230485" cy="741404"/>
          </a:xfrm>
        </p:spPr>
        <p:txBody>
          <a:bodyPr>
            <a:normAutofit fontScale="90000"/>
          </a:bodyPr>
          <a:lstStyle/>
          <a:p>
            <a:r>
              <a:rPr lang="en-GB" sz="2800" b="1" dirty="0"/>
              <a:t>Noun Groups:</a:t>
            </a:r>
            <a:br>
              <a:rPr lang="en-GB" sz="2800" b="1" dirty="0"/>
            </a:br>
            <a:r>
              <a:rPr lang="en-GB" sz="2800" b="1" dirty="0"/>
              <a:t>Subject-verb agreement</a:t>
            </a:r>
            <a:endParaRPr lang="en-SG" sz="2800" dirty="0"/>
          </a:p>
        </p:txBody>
      </p:sp>
      <p:sp>
        <p:nvSpPr>
          <p:cNvPr id="3" name="Text Placeholder 2"/>
          <p:cNvSpPr>
            <a:spLocks noGrp="1"/>
          </p:cNvSpPr>
          <p:nvPr>
            <p:ph type="body" idx="1"/>
          </p:nvPr>
        </p:nvSpPr>
        <p:spPr>
          <a:xfrm>
            <a:off x="3481649" y="757943"/>
            <a:ext cx="8280859" cy="4629665"/>
          </a:xfrm>
        </p:spPr>
        <p:txBody>
          <a:bodyPr>
            <a:noAutofit/>
          </a:bodyPr>
          <a:lstStyle/>
          <a:p>
            <a:r>
              <a:rPr lang="en-US" sz="2800" b="1" dirty="0">
                <a:solidFill>
                  <a:schemeClr val="accent1">
                    <a:lumMod val="75000"/>
                  </a:schemeClr>
                </a:solidFill>
              </a:rPr>
              <a:t>Do not rely on grammar checking software </a:t>
            </a:r>
            <a:r>
              <a:rPr lang="en-US" sz="2800" dirty="0"/>
              <a:t>to spot subject-verb agreement errors in long noun groups.</a:t>
            </a:r>
          </a:p>
          <a:p>
            <a:endParaRPr lang="en-US" sz="800" dirty="0"/>
          </a:p>
          <a:p>
            <a:r>
              <a:rPr lang="en-US" sz="2800" dirty="0"/>
              <a:t>Most software refers back to the noun closest to the verb, which might not be the head noun in the noun group.</a:t>
            </a:r>
          </a:p>
          <a:p>
            <a:endParaRPr lang="en-US" sz="800" dirty="0"/>
          </a:p>
          <a:p>
            <a:r>
              <a:rPr lang="en-US" sz="2800" b="1" dirty="0">
                <a:solidFill>
                  <a:schemeClr val="accent1">
                    <a:lumMod val="75000"/>
                  </a:schemeClr>
                </a:solidFill>
              </a:rPr>
              <a:t>Always check </a:t>
            </a:r>
            <a:r>
              <a:rPr lang="en-US" sz="2800" dirty="0"/>
              <a:t>your writing for the appropriate subject-verb agreement.</a:t>
            </a:r>
            <a:endParaRPr lang="en-SG" sz="2800" dirty="0"/>
          </a:p>
          <a:p>
            <a:endParaRPr lang="en-SG" sz="2800" dirty="0"/>
          </a:p>
        </p:txBody>
      </p:sp>
      <p:sp>
        <p:nvSpPr>
          <p:cNvPr id="5" name="TextBox 4"/>
          <p:cNvSpPr txBox="1"/>
          <p:nvPr/>
        </p:nvSpPr>
        <p:spPr>
          <a:xfrm>
            <a:off x="10971730" y="6079524"/>
            <a:ext cx="1220270" cy="276999"/>
          </a:xfrm>
          <a:prstGeom prst="rect">
            <a:avLst/>
          </a:prstGeom>
          <a:noFill/>
        </p:spPr>
        <p:txBody>
          <a:bodyPr wrap="square" rtlCol="0">
            <a:spAutoFit/>
          </a:bodyPr>
          <a:lstStyle/>
          <a:p>
            <a:r>
              <a:rPr lang="en-US" sz="1200" dirty="0"/>
              <a:t>AHS/CELC/2024</a:t>
            </a:r>
            <a:endParaRPr lang="en-SG" sz="1200"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15</a:t>
            </a:fld>
            <a:endParaRPr lang="en-US" dirty="0"/>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136170" y="2003367"/>
            <a:ext cx="3139045" cy="3857106"/>
          </a:xfrm>
          <a:prstGeom prst="rect">
            <a:avLst/>
          </a:prstGeom>
        </p:spPr>
      </p:pic>
      <p:pic>
        <p:nvPicPr>
          <p:cNvPr id="8" name="Picture 7"/>
          <p:cNvPicPr/>
          <p:nvPr/>
        </p:nvPicPr>
        <p:blipFill>
          <a:blip r:embed="rId3">
            <a:extLst>
              <a:ext uri="{28A0092B-C50C-407E-A947-70E740481C1C}">
                <a14:useLocalDpi xmlns:a14="http://schemas.microsoft.com/office/drawing/2010/main" val="0"/>
              </a:ext>
            </a:extLst>
          </a:blip>
          <a:stretch>
            <a:fillRect/>
          </a:stretch>
        </p:blipFill>
        <p:spPr>
          <a:xfrm>
            <a:off x="8078287" y="4001942"/>
            <a:ext cx="3617720" cy="2077582"/>
          </a:xfrm>
          <a:prstGeom prst="rect">
            <a:avLst/>
          </a:prstGeom>
        </p:spPr>
      </p:pic>
    </p:spTree>
    <p:extLst>
      <p:ext uri="{BB962C8B-B14F-4D97-AF65-F5344CB8AC3E}">
        <p14:creationId xmlns:p14="http://schemas.microsoft.com/office/powerpoint/2010/main" val="1362858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171" y="1187148"/>
            <a:ext cx="3117774" cy="741404"/>
          </a:xfrm>
        </p:spPr>
        <p:txBody>
          <a:bodyPr>
            <a:normAutofit/>
          </a:bodyPr>
          <a:lstStyle/>
          <a:p>
            <a:r>
              <a:rPr lang="en-GB" sz="2800" b="1" dirty="0"/>
              <a:t>Nominalisation</a:t>
            </a:r>
            <a:endParaRPr lang="en-SG" sz="2800" dirty="0"/>
          </a:p>
        </p:txBody>
      </p:sp>
      <p:sp>
        <p:nvSpPr>
          <p:cNvPr id="3" name="Text Placeholder 2"/>
          <p:cNvSpPr>
            <a:spLocks noGrp="1"/>
          </p:cNvSpPr>
          <p:nvPr>
            <p:ph type="body" idx="1"/>
          </p:nvPr>
        </p:nvSpPr>
        <p:spPr>
          <a:xfrm>
            <a:off x="3473337" y="708067"/>
            <a:ext cx="8280859" cy="4629665"/>
          </a:xfrm>
        </p:spPr>
        <p:txBody>
          <a:bodyPr>
            <a:noAutofit/>
          </a:bodyPr>
          <a:lstStyle/>
          <a:p>
            <a:r>
              <a:rPr lang="en-US" sz="2800" b="1" dirty="0">
                <a:solidFill>
                  <a:schemeClr val="accent1">
                    <a:lumMod val="75000"/>
                  </a:schemeClr>
                </a:solidFill>
              </a:rPr>
              <a:t>Nominalisation</a:t>
            </a:r>
            <a:r>
              <a:rPr lang="en-US" sz="2800" dirty="0"/>
              <a:t> occurs when an </a:t>
            </a:r>
            <a:r>
              <a:rPr lang="en-US" sz="2800" b="1" dirty="0">
                <a:solidFill>
                  <a:schemeClr val="accent1">
                    <a:lumMod val="75000"/>
                  </a:schemeClr>
                </a:solidFill>
              </a:rPr>
              <a:t>action is expressed as a noun</a:t>
            </a:r>
            <a:r>
              <a:rPr lang="en-US" sz="2800" dirty="0"/>
              <a:t>. </a:t>
            </a:r>
          </a:p>
          <a:p>
            <a:r>
              <a:rPr lang="en-US" sz="2800" dirty="0"/>
              <a:t>Example</a:t>
            </a:r>
          </a:p>
          <a:p>
            <a:pPr marL="1371600" lvl="2" indent="-457200">
              <a:buFont typeface="Arial" panose="020B0604020202020204" pitchFamily="34" charset="0"/>
              <a:buChar char="•"/>
            </a:pPr>
            <a:r>
              <a:rPr lang="en-US" sz="2800" dirty="0">
                <a:solidFill>
                  <a:schemeClr val="tx1">
                    <a:lumMod val="65000"/>
                    <a:lumOff val="35000"/>
                  </a:schemeClr>
                </a:solidFill>
              </a:rPr>
              <a:t>is implied                implication is</a:t>
            </a:r>
          </a:p>
          <a:p>
            <a:pPr marL="1371600" lvl="2" indent="-457200">
              <a:buFont typeface="Arial" panose="020B0604020202020204" pitchFamily="34" charset="0"/>
              <a:buChar char="•"/>
            </a:pPr>
            <a:r>
              <a:rPr lang="en-US" sz="2800" dirty="0">
                <a:solidFill>
                  <a:schemeClr val="tx1">
                    <a:lumMod val="65000"/>
                    <a:lumOff val="35000"/>
                  </a:schemeClr>
                </a:solidFill>
              </a:rPr>
              <a:t>get better               improvement in</a:t>
            </a:r>
          </a:p>
          <a:p>
            <a:pPr marL="1371600" lvl="2" indent="-457200">
              <a:buFont typeface="Arial" panose="020B0604020202020204" pitchFamily="34" charset="0"/>
              <a:buChar char="•"/>
            </a:pPr>
            <a:r>
              <a:rPr lang="en-US" sz="2800" dirty="0">
                <a:solidFill>
                  <a:schemeClr val="tx1">
                    <a:lumMod val="65000"/>
                    <a:lumOff val="35000"/>
                  </a:schemeClr>
                </a:solidFill>
              </a:rPr>
              <a:t>referred to             reference made</a:t>
            </a:r>
          </a:p>
          <a:p>
            <a:endParaRPr lang="en-US" sz="800" dirty="0"/>
          </a:p>
          <a:p>
            <a:r>
              <a:rPr lang="en-US" sz="2800" dirty="0"/>
              <a:t>Nominalisation is a common feature in academic writing. </a:t>
            </a:r>
          </a:p>
          <a:p>
            <a:r>
              <a:rPr lang="en-US" sz="2800" dirty="0"/>
              <a:t>It allows  the writer to </a:t>
            </a:r>
            <a:r>
              <a:rPr lang="en-US" sz="2800" b="1" dirty="0">
                <a:solidFill>
                  <a:schemeClr val="accent1">
                    <a:lumMod val="75000"/>
                  </a:schemeClr>
                </a:solidFill>
              </a:rPr>
              <a:t>discuss abstract concepts </a:t>
            </a:r>
            <a:r>
              <a:rPr lang="en-US" sz="2800" dirty="0"/>
              <a:t>rather than staying at the level of who does what.</a:t>
            </a:r>
            <a:endParaRPr lang="en-US" sz="2800" b="1" dirty="0">
              <a:solidFill>
                <a:srgbClr val="FF0000"/>
              </a:solidFill>
            </a:endParaRPr>
          </a:p>
        </p:txBody>
      </p:sp>
      <p:sp>
        <p:nvSpPr>
          <p:cNvPr id="5" name="TextBox 4"/>
          <p:cNvSpPr txBox="1"/>
          <p:nvPr/>
        </p:nvSpPr>
        <p:spPr>
          <a:xfrm>
            <a:off x="10971730" y="6079524"/>
            <a:ext cx="1220270" cy="276999"/>
          </a:xfrm>
          <a:prstGeom prst="rect">
            <a:avLst/>
          </a:prstGeom>
          <a:noFill/>
        </p:spPr>
        <p:txBody>
          <a:bodyPr wrap="square" rtlCol="0">
            <a:spAutoFit/>
          </a:bodyPr>
          <a:lstStyle/>
          <a:p>
            <a:r>
              <a:rPr lang="en-US" sz="1200" dirty="0"/>
              <a:t>AHS/CELC/2024</a:t>
            </a:r>
            <a:endParaRPr lang="en-SG" sz="1200"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16</a:t>
            </a:fld>
            <a:endParaRPr lang="en-US" dirty="0"/>
          </a:p>
        </p:txBody>
      </p:sp>
      <p:sp>
        <p:nvSpPr>
          <p:cNvPr id="8" name="Right Arrow 7"/>
          <p:cNvSpPr/>
          <p:nvPr/>
        </p:nvSpPr>
        <p:spPr>
          <a:xfrm>
            <a:off x="6583680" y="2197498"/>
            <a:ext cx="731520" cy="1579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ight Arrow 8"/>
          <p:cNvSpPr/>
          <p:nvPr/>
        </p:nvSpPr>
        <p:spPr>
          <a:xfrm>
            <a:off x="6583680" y="2684397"/>
            <a:ext cx="731520" cy="1579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Right Arrow 9"/>
          <p:cNvSpPr/>
          <p:nvPr/>
        </p:nvSpPr>
        <p:spPr>
          <a:xfrm>
            <a:off x="6583680" y="3138045"/>
            <a:ext cx="731520" cy="1579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1" name="Picture 10"/>
          <p:cNvPicPr/>
          <p:nvPr/>
        </p:nvPicPr>
        <p:blipFill>
          <a:blip r:embed="rId2">
            <a:extLst>
              <a:ext uri="{28A0092B-C50C-407E-A947-70E740481C1C}">
                <a14:useLocalDpi xmlns:a14="http://schemas.microsoft.com/office/drawing/2010/main" val="0"/>
              </a:ext>
            </a:extLst>
          </a:blip>
          <a:stretch>
            <a:fillRect/>
          </a:stretch>
        </p:blipFill>
        <p:spPr>
          <a:xfrm>
            <a:off x="136171" y="1928552"/>
            <a:ext cx="3117774" cy="3918489"/>
          </a:xfrm>
          <a:prstGeom prst="rect">
            <a:avLst/>
          </a:prstGeom>
        </p:spPr>
      </p:pic>
    </p:spTree>
    <p:extLst>
      <p:ext uri="{BB962C8B-B14F-4D97-AF65-F5344CB8AC3E}">
        <p14:creationId xmlns:p14="http://schemas.microsoft.com/office/powerpoint/2010/main" val="2732156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171" y="1187148"/>
            <a:ext cx="3117774" cy="741404"/>
          </a:xfrm>
        </p:spPr>
        <p:txBody>
          <a:bodyPr>
            <a:normAutofit/>
          </a:bodyPr>
          <a:lstStyle/>
          <a:p>
            <a:r>
              <a:rPr lang="en-GB" sz="2800" b="1" dirty="0"/>
              <a:t>Nominalisation</a:t>
            </a:r>
            <a:endParaRPr lang="en-SG" sz="2800" dirty="0"/>
          </a:p>
        </p:txBody>
      </p:sp>
      <p:sp>
        <p:nvSpPr>
          <p:cNvPr id="3" name="Text Placeholder 2"/>
          <p:cNvSpPr>
            <a:spLocks noGrp="1"/>
          </p:cNvSpPr>
          <p:nvPr>
            <p:ph type="body" idx="1"/>
          </p:nvPr>
        </p:nvSpPr>
        <p:spPr>
          <a:xfrm>
            <a:off x="3473337" y="708067"/>
            <a:ext cx="8280859" cy="4629665"/>
          </a:xfrm>
        </p:spPr>
        <p:txBody>
          <a:bodyPr>
            <a:noAutofit/>
          </a:bodyPr>
          <a:lstStyle/>
          <a:p>
            <a:r>
              <a:rPr lang="en-US" sz="2800" dirty="0"/>
              <a:t>Compare the </a:t>
            </a:r>
            <a:r>
              <a:rPr lang="en-US" sz="2800" b="1" dirty="0">
                <a:solidFill>
                  <a:schemeClr val="accent1">
                    <a:lumMod val="75000"/>
                  </a:schemeClr>
                </a:solidFill>
              </a:rPr>
              <a:t>informal</a:t>
            </a:r>
            <a:r>
              <a:rPr lang="en-US" sz="2800" dirty="0"/>
              <a:t> forms with the </a:t>
            </a:r>
            <a:r>
              <a:rPr lang="en-US" sz="2800" b="1" dirty="0">
                <a:solidFill>
                  <a:schemeClr val="accent1">
                    <a:lumMod val="75000"/>
                  </a:schemeClr>
                </a:solidFill>
              </a:rPr>
              <a:t>formal </a:t>
            </a:r>
            <a:r>
              <a:rPr lang="en-US" sz="2800" dirty="0"/>
              <a:t>noun groups.</a:t>
            </a:r>
            <a:endParaRPr lang="en-SG" sz="2800" dirty="0"/>
          </a:p>
          <a:p>
            <a:endParaRPr lang="en-US" sz="2800" b="1" dirty="0">
              <a:solidFill>
                <a:srgbClr val="FF0000"/>
              </a:solidFill>
            </a:endParaRPr>
          </a:p>
          <a:p>
            <a:endParaRPr lang="en-US" sz="2800" b="1" dirty="0">
              <a:solidFill>
                <a:srgbClr val="FF0000"/>
              </a:solidFill>
            </a:endParaRPr>
          </a:p>
        </p:txBody>
      </p:sp>
      <p:sp>
        <p:nvSpPr>
          <p:cNvPr id="5" name="TextBox 4"/>
          <p:cNvSpPr txBox="1"/>
          <p:nvPr/>
        </p:nvSpPr>
        <p:spPr>
          <a:xfrm>
            <a:off x="10971730" y="6079524"/>
            <a:ext cx="1220270" cy="276999"/>
          </a:xfrm>
          <a:prstGeom prst="rect">
            <a:avLst/>
          </a:prstGeom>
          <a:noFill/>
        </p:spPr>
        <p:txBody>
          <a:bodyPr wrap="square" rtlCol="0">
            <a:spAutoFit/>
          </a:bodyPr>
          <a:lstStyle/>
          <a:p>
            <a:r>
              <a:rPr lang="en-US" sz="1200" dirty="0"/>
              <a:t>AHS/CELC/2024</a:t>
            </a:r>
            <a:endParaRPr lang="en-SG" sz="1200"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17</a:t>
            </a:fld>
            <a:endParaRPr lang="en-US" dirty="0"/>
          </a:p>
        </p:txBody>
      </p:sp>
      <p:pic>
        <p:nvPicPr>
          <p:cNvPr id="23" name="Picture 22"/>
          <p:cNvPicPr>
            <a:picLocks noChangeAspect="1"/>
          </p:cNvPicPr>
          <p:nvPr/>
        </p:nvPicPr>
        <p:blipFill>
          <a:blip r:embed="rId2"/>
          <a:stretch>
            <a:fillRect/>
          </a:stretch>
        </p:blipFill>
        <p:spPr>
          <a:xfrm>
            <a:off x="3473337" y="1682492"/>
            <a:ext cx="8147856" cy="4456145"/>
          </a:xfrm>
          <a:prstGeom prst="rect">
            <a:avLst/>
          </a:prstGeom>
        </p:spPr>
      </p:pic>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136171" y="1928552"/>
            <a:ext cx="3117774" cy="3918489"/>
          </a:xfrm>
          <a:prstGeom prst="rect">
            <a:avLst/>
          </a:prstGeom>
        </p:spPr>
      </p:pic>
    </p:spTree>
    <p:extLst>
      <p:ext uri="{BB962C8B-B14F-4D97-AF65-F5344CB8AC3E}">
        <p14:creationId xmlns:p14="http://schemas.microsoft.com/office/powerpoint/2010/main" val="2922859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171" y="1187148"/>
            <a:ext cx="3117774" cy="741404"/>
          </a:xfrm>
        </p:spPr>
        <p:txBody>
          <a:bodyPr>
            <a:normAutofit/>
          </a:bodyPr>
          <a:lstStyle/>
          <a:p>
            <a:r>
              <a:rPr lang="en-GB" sz="2800" b="1" dirty="0"/>
              <a:t>Nominalisation</a:t>
            </a:r>
            <a:endParaRPr lang="en-SG" sz="2800" dirty="0"/>
          </a:p>
        </p:txBody>
      </p:sp>
      <p:sp>
        <p:nvSpPr>
          <p:cNvPr id="3" name="Text Placeholder 2"/>
          <p:cNvSpPr>
            <a:spLocks noGrp="1"/>
          </p:cNvSpPr>
          <p:nvPr>
            <p:ph type="body" idx="1"/>
          </p:nvPr>
        </p:nvSpPr>
        <p:spPr>
          <a:xfrm>
            <a:off x="3473337" y="708067"/>
            <a:ext cx="8280859" cy="4629665"/>
          </a:xfrm>
        </p:spPr>
        <p:txBody>
          <a:bodyPr>
            <a:noAutofit/>
          </a:bodyPr>
          <a:lstStyle/>
          <a:p>
            <a:r>
              <a:rPr lang="en-US" sz="2800" b="1" dirty="0">
                <a:solidFill>
                  <a:schemeClr val="accent1">
                    <a:lumMod val="75000"/>
                  </a:schemeClr>
                </a:solidFill>
              </a:rPr>
              <a:t>Nominalisation</a:t>
            </a:r>
            <a:r>
              <a:rPr lang="en-US" sz="2800" dirty="0"/>
              <a:t> can be done by</a:t>
            </a:r>
          </a:p>
          <a:p>
            <a:endParaRPr lang="en-US" sz="800" dirty="0"/>
          </a:p>
          <a:p>
            <a:pPr marL="1371600" lvl="2" indent="-457200">
              <a:buFont typeface="Arial" panose="020B0604020202020204" pitchFamily="34" charset="0"/>
              <a:buChar char="•"/>
            </a:pPr>
            <a:r>
              <a:rPr lang="en-US" sz="2800" b="1" dirty="0">
                <a:solidFill>
                  <a:schemeClr val="accent1">
                    <a:lumMod val="75000"/>
                  </a:schemeClr>
                </a:solidFill>
              </a:rPr>
              <a:t>removing</a:t>
            </a:r>
            <a:r>
              <a:rPr lang="en-US" sz="2800" dirty="0">
                <a:solidFill>
                  <a:schemeClr val="tx1">
                    <a:lumMod val="65000"/>
                    <a:lumOff val="35000"/>
                  </a:schemeClr>
                </a:solidFill>
              </a:rPr>
              <a:t> reference to </a:t>
            </a:r>
            <a:r>
              <a:rPr lang="en-US" sz="2800" b="1" dirty="0">
                <a:solidFill>
                  <a:schemeClr val="accent1">
                    <a:lumMod val="75000"/>
                  </a:schemeClr>
                </a:solidFill>
              </a:rPr>
              <a:t>people</a:t>
            </a:r>
          </a:p>
          <a:p>
            <a:pPr lvl="2"/>
            <a:endParaRPr lang="en-SG" sz="800" dirty="0">
              <a:solidFill>
                <a:schemeClr val="tx1">
                  <a:lumMod val="65000"/>
                  <a:lumOff val="35000"/>
                </a:schemeClr>
              </a:solidFill>
            </a:endParaRPr>
          </a:p>
          <a:p>
            <a:pPr marL="1371600" lvl="2" indent="-457200">
              <a:buFont typeface="Arial" panose="020B0604020202020204" pitchFamily="34" charset="0"/>
              <a:buChar char="•"/>
            </a:pPr>
            <a:r>
              <a:rPr lang="en-US" sz="2800" b="1" dirty="0">
                <a:solidFill>
                  <a:schemeClr val="accent1">
                    <a:lumMod val="75000"/>
                  </a:schemeClr>
                </a:solidFill>
              </a:rPr>
              <a:t>focusing on the concept </a:t>
            </a:r>
            <a:r>
              <a:rPr lang="en-US" sz="2800" dirty="0">
                <a:solidFill>
                  <a:schemeClr val="tx1">
                    <a:lumMod val="65000"/>
                    <a:lumOff val="35000"/>
                  </a:schemeClr>
                </a:solidFill>
              </a:rPr>
              <a:t>or the phenomenon by making it into a noun and using it as a </a:t>
            </a:r>
            <a:r>
              <a:rPr lang="en-US" sz="2800" b="1" dirty="0">
                <a:solidFill>
                  <a:schemeClr val="accent1">
                    <a:lumMod val="75000"/>
                  </a:schemeClr>
                </a:solidFill>
              </a:rPr>
              <a:t>THEME</a:t>
            </a:r>
          </a:p>
          <a:p>
            <a:pPr lvl="2"/>
            <a:endParaRPr lang="en-US" sz="800" dirty="0">
              <a:solidFill>
                <a:schemeClr val="tx1">
                  <a:lumMod val="65000"/>
                  <a:lumOff val="35000"/>
                </a:schemeClr>
              </a:solidFill>
            </a:endParaRPr>
          </a:p>
          <a:p>
            <a:pPr marL="1371600" lvl="2" indent="-457200">
              <a:buFont typeface="Arial" panose="020B0604020202020204" pitchFamily="34" charset="0"/>
              <a:buChar char="•"/>
            </a:pPr>
            <a:r>
              <a:rPr lang="en-US" sz="2800" b="1" dirty="0">
                <a:solidFill>
                  <a:schemeClr val="accent1">
                    <a:lumMod val="75000"/>
                  </a:schemeClr>
                </a:solidFill>
              </a:rPr>
              <a:t>developing the concept further </a:t>
            </a:r>
            <a:r>
              <a:rPr lang="en-US" sz="2800" dirty="0">
                <a:solidFill>
                  <a:schemeClr val="tx1">
                    <a:lumMod val="65000"/>
                    <a:lumOff val="35000"/>
                  </a:schemeClr>
                </a:solidFill>
              </a:rPr>
              <a:t>in the </a:t>
            </a:r>
            <a:r>
              <a:rPr lang="en-US" sz="2800" b="1" dirty="0">
                <a:solidFill>
                  <a:schemeClr val="accent1">
                    <a:lumMod val="75000"/>
                  </a:schemeClr>
                </a:solidFill>
              </a:rPr>
              <a:t>NEW</a:t>
            </a:r>
          </a:p>
          <a:p>
            <a:pPr lvl="2"/>
            <a:endParaRPr lang="en-US" sz="800" dirty="0">
              <a:solidFill>
                <a:schemeClr val="tx1">
                  <a:lumMod val="65000"/>
                  <a:lumOff val="35000"/>
                </a:schemeClr>
              </a:solidFill>
            </a:endParaRPr>
          </a:p>
          <a:p>
            <a:pPr marL="1371600" lvl="2" indent="-457200">
              <a:buFont typeface="Arial" panose="020B0604020202020204" pitchFamily="34" charset="0"/>
              <a:buChar char="•"/>
            </a:pPr>
            <a:r>
              <a:rPr lang="en-US" sz="2800" b="1" dirty="0">
                <a:solidFill>
                  <a:schemeClr val="accent1">
                    <a:lumMod val="75000"/>
                  </a:schemeClr>
                </a:solidFill>
              </a:rPr>
              <a:t>using verbs </a:t>
            </a:r>
            <a:r>
              <a:rPr lang="en-US" sz="2800" dirty="0">
                <a:solidFill>
                  <a:schemeClr val="tx1">
                    <a:lumMod val="65000"/>
                    <a:lumOff val="35000"/>
                  </a:schemeClr>
                </a:solidFill>
              </a:rPr>
              <a:t>to carry the logical </a:t>
            </a:r>
            <a:r>
              <a:rPr lang="en-US" sz="2800" b="1" dirty="0">
                <a:solidFill>
                  <a:schemeClr val="accent1">
                    <a:lumMod val="75000"/>
                  </a:schemeClr>
                </a:solidFill>
              </a:rPr>
              <a:t>relation</a:t>
            </a:r>
            <a:r>
              <a:rPr lang="en-US" sz="2800" dirty="0">
                <a:solidFill>
                  <a:schemeClr val="tx1">
                    <a:lumMod val="65000"/>
                    <a:lumOff val="35000"/>
                  </a:schemeClr>
                </a:solidFill>
              </a:rPr>
              <a:t> between the THEME and the NEW</a:t>
            </a:r>
            <a:endParaRPr lang="en-US" dirty="0"/>
          </a:p>
          <a:p>
            <a:endParaRPr lang="en-US" sz="2800" b="1" dirty="0">
              <a:solidFill>
                <a:srgbClr val="FF0000"/>
              </a:solidFill>
            </a:endParaRPr>
          </a:p>
        </p:txBody>
      </p:sp>
      <p:sp>
        <p:nvSpPr>
          <p:cNvPr id="5" name="TextBox 4"/>
          <p:cNvSpPr txBox="1"/>
          <p:nvPr/>
        </p:nvSpPr>
        <p:spPr>
          <a:xfrm>
            <a:off x="10971730" y="6079524"/>
            <a:ext cx="1220270" cy="276999"/>
          </a:xfrm>
          <a:prstGeom prst="rect">
            <a:avLst/>
          </a:prstGeom>
          <a:noFill/>
        </p:spPr>
        <p:txBody>
          <a:bodyPr wrap="square" rtlCol="0">
            <a:spAutoFit/>
          </a:bodyPr>
          <a:lstStyle/>
          <a:p>
            <a:r>
              <a:rPr lang="en-US" sz="1200" dirty="0"/>
              <a:t>AHS/CELC/2024</a:t>
            </a:r>
            <a:endParaRPr lang="en-SG" sz="1200"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18</a:t>
            </a:fld>
            <a:endParaRPr lang="en-US" dirty="0"/>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136171" y="1928552"/>
            <a:ext cx="3117774" cy="3918489"/>
          </a:xfrm>
          <a:prstGeom prst="rect">
            <a:avLst/>
          </a:prstGeom>
        </p:spPr>
      </p:pic>
    </p:spTree>
    <p:extLst>
      <p:ext uri="{BB962C8B-B14F-4D97-AF65-F5344CB8AC3E}">
        <p14:creationId xmlns:p14="http://schemas.microsoft.com/office/powerpoint/2010/main" val="2227971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170" y="1170747"/>
            <a:ext cx="3117774" cy="741404"/>
          </a:xfrm>
        </p:spPr>
        <p:txBody>
          <a:bodyPr>
            <a:normAutofit/>
          </a:bodyPr>
          <a:lstStyle/>
          <a:p>
            <a:r>
              <a:rPr lang="en-GB" sz="2800" b="1" dirty="0"/>
              <a:t>Nominalisation</a:t>
            </a:r>
            <a:endParaRPr lang="en-SG" sz="2800" dirty="0">
              <a:solidFill>
                <a:srgbClr val="FF0000"/>
              </a:solidFill>
            </a:endParaRPr>
          </a:p>
        </p:txBody>
      </p:sp>
      <p:sp>
        <p:nvSpPr>
          <p:cNvPr id="5" name="TextBox 4"/>
          <p:cNvSpPr txBox="1"/>
          <p:nvPr/>
        </p:nvSpPr>
        <p:spPr>
          <a:xfrm>
            <a:off x="10971730" y="6079524"/>
            <a:ext cx="1220270" cy="27699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rbel" panose="020B0503020204020204"/>
                <a:ea typeface="+mn-ea"/>
                <a:cs typeface="+mn-cs"/>
              </a:rPr>
              <a:t>AHS/CELC/2024</a:t>
            </a:r>
            <a:endParaRPr kumimoji="0" lang="en-SG" sz="1200" b="0" i="0" u="none" strike="noStrike" kern="1200" cap="none" spc="0" normalizeH="0" baseline="0" noProof="0" dirty="0">
              <a:ln>
                <a:noFill/>
              </a:ln>
              <a:solidFill>
                <a:srgbClr val="000000"/>
              </a:solidFill>
              <a:effectLst/>
              <a:uLnTx/>
              <a:uFillTx/>
              <a:latin typeface="Corbel" panose="020B0503020204020204"/>
              <a:ea typeface="+mn-ea"/>
              <a:cs typeface="+mn-cs"/>
            </a:endParaRPr>
          </a:p>
        </p:txBody>
      </p:sp>
      <p:sp>
        <p:nvSpPr>
          <p:cNvPr id="9" name="Slide Number Placeholder 8"/>
          <p:cNvSpPr>
            <a:spLocks noGrp="1"/>
          </p:cNvSpPr>
          <p:nvPr>
            <p:ph type="sldNum" sz="quarter" idx="12"/>
          </p:nvPr>
        </p:nvSpPr>
        <p:spPr/>
        <p:txBody>
          <a:bodyPr/>
          <a:lstStyle/>
          <a:p>
            <a:fld id="{4FAB73BC-B049-4115-A692-8D63A059BFB8}" type="slidenum">
              <a:rPr lang="en-US" smtClean="0"/>
              <a:pPr/>
              <a:t>19</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582355785"/>
              </p:ext>
            </p:extLst>
          </p:nvPr>
        </p:nvGraphicFramePr>
        <p:xfrm>
          <a:off x="3749039" y="783071"/>
          <a:ext cx="7556269" cy="4160520"/>
        </p:xfrm>
        <a:graphic>
          <a:graphicData uri="http://schemas.openxmlformats.org/drawingml/2006/table">
            <a:tbl>
              <a:tblPr firstRow="1" bandRow="1">
                <a:tableStyleId>{5C22544A-7EE6-4342-B048-85BDC9FD1C3A}</a:tableStyleId>
              </a:tblPr>
              <a:tblGrid>
                <a:gridCol w="7556269">
                  <a:extLst>
                    <a:ext uri="{9D8B030D-6E8A-4147-A177-3AD203B41FA5}">
                      <a16:colId xmlns:a16="http://schemas.microsoft.com/office/drawing/2014/main" val="3361755636"/>
                    </a:ext>
                  </a:extLst>
                </a:gridCol>
              </a:tblGrid>
              <a:tr h="444135">
                <a:tc>
                  <a:txBody>
                    <a:bodyPr/>
                    <a:lstStyle/>
                    <a:p>
                      <a:pPr algn="ctr"/>
                      <a:r>
                        <a:rPr lang="en-US" sz="2800" dirty="0">
                          <a:solidFill>
                            <a:schemeClr val="bg1"/>
                          </a:solidFill>
                        </a:rPr>
                        <a:t>Task 3</a:t>
                      </a:r>
                      <a:endParaRPr lang="en-SG" sz="2800" dirty="0">
                        <a:solidFill>
                          <a:schemeClr val="bg1"/>
                        </a:solidFill>
                      </a:endParaRPr>
                    </a:p>
                  </a:txBody>
                  <a:tcPr/>
                </a:tc>
                <a:extLst>
                  <a:ext uri="{0D108BD9-81ED-4DB2-BD59-A6C34878D82A}">
                    <a16:rowId xmlns:a16="http://schemas.microsoft.com/office/drawing/2014/main" val="1285153410"/>
                  </a:ext>
                </a:extLst>
              </a:tr>
              <a:tr h="3120350">
                <a:tc>
                  <a:txBody>
                    <a:bodyPr/>
                    <a:lstStyle/>
                    <a:p>
                      <a:endParaRPr lang="en-US" sz="1100" kern="1200" dirty="0">
                        <a:solidFill>
                          <a:schemeClr val="tx1">
                            <a:lumMod val="65000"/>
                            <a:lumOff val="35000"/>
                          </a:schemeClr>
                        </a:solidFill>
                        <a:effectLst/>
                        <a:latin typeface="+mn-lt"/>
                        <a:ea typeface="+mn-ea"/>
                        <a:cs typeface="+mn-cs"/>
                      </a:endParaRPr>
                    </a:p>
                    <a:p>
                      <a:r>
                        <a:rPr lang="en-US" sz="2400" kern="1200" dirty="0">
                          <a:solidFill>
                            <a:schemeClr val="tx1">
                              <a:lumMod val="65000"/>
                              <a:lumOff val="35000"/>
                            </a:schemeClr>
                          </a:solidFill>
                          <a:effectLst/>
                          <a:latin typeface="+mn-lt"/>
                          <a:ea typeface="+mn-ea"/>
                          <a:cs typeface="+mn-cs"/>
                        </a:rPr>
                        <a:t>Look at the sentences in the table on page 12 of </a:t>
                      </a:r>
                      <a:r>
                        <a:rPr lang="en-US" sz="2400" kern="1200" baseline="0" dirty="0">
                          <a:solidFill>
                            <a:schemeClr val="tx1">
                              <a:lumMod val="65000"/>
                              <a:lumOff val="35000"/>
                            </a:schemeClr>
                          </a:solidFill>
                          <a:effectLst/>
                          <a:latin typeface="+mn-lt"/>
                          <a:ea typeface="+mn-ea"/>
                          <a:cs typeface="+mn-cs"/>
                        </a:rPr>
                        <a:t> </a:t>
                      </a:r>
                      <a:r>
                        <a:rPr lang="en-US" sz="2400" kern="1200" dirty="0">
                          <a:solidFill>
                            <a:schemeClr val="tx1">
                              <a:lumMod val="65000"/>
                              <a:lumOff val="35000"/>
                            </a:schemeClr>
                          </a:solidFill>
                          <a:effectLst/>
                          <a:latin typeface="+mn-lt"/>
                          <a:ea typeface="+mn-ea"/>
                          <a:cs typeface="+mn-cs"/>
                        </a:rPr>
                        <a:t>the  Tutorial 5</a:t>
                      </a:r>
                      <a:r>
                        <a:rPr lang="en-US" sz="2400" kern="1200" baseline="0" dirty="0">
                          <a:solidFill>
                            <a:schemeClr val="tx1">
                              <a:lumMod val="65000"/>
                              <a:lumOff val="35000"/>
                            </a:schemeClr>
                          </a:solidFill>
                          <a:effectLst/>
                          <a:latin typeface="+mn-lt"/>
                          <a:ea typeface="+mn-ea"/>
                          <a:cs typeface="+mn-cs"/>
                        </a:rPr>
                        <a:t> (Part B)</a:t>
                      </a:r>
                      <a:r>
                        <a:rPr lang="en-US" sz="2400" kern="1200" dirty="0">
                          <a:solidFill>
                            <a:schemeClr val="tx1">
                              <a:lumMod val="65000"/>
                              <a:lumOff val="35000"/>
                            </a:schemeClr>
                          </a:solidFill>
                          <a:effectLst/>
                          <a:latin typeface="+mn-lt"/>
                          <a:ea typeface="+mn-ea"/>
                          <a:cs typeface="+mn-cs"/>
                        </a:rPr>
                        <a:t> notes </a:t>
                      </a:r>
                      <a:r>
                        <a:rPr lang="en-US" sz="2400" b="1" kern="1200" baseline="0" dirty="0">
                          <a:solidFill>
                            <a:schemeClr val="tx1">
                              <a:lumMod val="65000"/>
                              <a:lumOff val="35000"/>
                            </a:schemeClr>
                          </a:solidFill>
                          <a:effectLst/>
                          <a:latin typeface="+mn-lt"/>
                          <a:ea typeface="+mn-ea"/>
                          <a:cs typeface="+mn-cs"/>
                        </a:rPr>
                        <a:t>‘Noun Groups and Nominalisation</a:t>
                      </a:r>
                      <a:r>
                        <a:rPr lang="en-US" sz="2400" kern="1200" baseline="0" dirty="0">
                          <a:solidFill>
                            <a:schemeClr val="tx1">
                              <a:lumMod val="65000"/>
                              <a:lumOff val="35000"/>
                            </a:schemeClr>
                          </a:solidFill>
                          <a:effectLst/>
                          <a:latin typeface="+mn-lt"/>
                          <a:ea typeface="+mn-ea"/>
                          <a:cs typeface="+mn-cs"/>
                        </a:rPr>
                        <a:t>’. </a:t>
                      </a:r>
                    </a:p>
                    <a:p>
                      <a:endParaRPr lang="en-US" sz="1100" kern="1200" baseline="0" dirty="0">
                        <a:solidFill>
                          <a:schemeClr val="tx1">
                            <a:lumMod val="65000"/>
                            <a:lumOff val="35000"/>
                          </a:schemeClr>
                        </a:solidFill>
                        <a:effectLst/>
                        <a:latin typeface="+mn-lt"/>
                        <a:ea typeface="+mn-ea"/>
                        <a:cs typeface="+mn-cs"/>
                      </a:endParaRPr>
                    </a:p>
                    <a:p>
                      <a:pPr marL="800100" lvl="1" indent="-342900">
                        <a:buFont typeface="Arial" panose="020B0604020202020204" pitchFamily="34" charset="0"/>
                        <a:buChar char="•"/>
                      </a:pPr>
                      <a:r>
                        <a:rPr lang="en-US" sz="2400" kern="1200" dirty="0">
                          <a:solidFill>
                            <a:schemeClr val="tx1">
                              <a:lumMod val="65000"/>
                              <a:lumOff val="35000"/>
                            </a:schemeClr>
                          </a:solidFill>
                          <a:effectLst/>
                          <a:latin typeface="+mn-lt"/>
                          <a:ea typeface="+mn-ea"/>
                          <a:cs typeface="+mn-cs"/>
                        </a:rPr>
                        <a:t>Use nominalisation to convert the informal English to formal academic English.</a:t>
                      </a:r>
                    </a:p>
                    <a:p>
                      <a:pPr marL="457200" lvl="1" indent="0">
                        <a:buFont typeface="Arial" panose="020B0604020202020204" pitchFamily="34" charset="0"/>
                        <a:buNone/>
                      </a:pPr>
                      <a:endParaRPr lang="en-US" sz="800" kern="1200" dirty="0">
                        <a:solidFill>
                          <a:schemeClr val="tx1">
                            <a:lumMod val="65000"/>
                            <a:lumOff val="35000"/>
                          </a:schemeClr>
                        </a:solidFill>
                        <a:effectLst/>
                        <a:latin typeface="+mn-lt"/>
                        <a:ea typeface="+mn-ea"/>
                        <a:cs typeface="+mn-cs"/>
                      </a:endParaRPr>
                    </a:p>
                    <a:p>
                      <a:pPr marL="800100" lvl="1" indent="-342900">
                        <a:buFont typeface="Arial" panose="020B0604020202020204" pitchFamily="34" charset="0"/>
                        <a:buChar char="•"/>
                      </a:pPr>
                      <a:r>
                        <a:rPr lang="en-US" sz="2400" kern="1200" dirty="0">
                          <a:solidFill>
                            <a:schemeClr val="tx1">
                              <a:lumMod val="65000"/>
                              <a:lumOff val="35000"/>
                            </a:schemeClr>
                          </a:solidFill>
                          <a:effectLst/>
                          <a:latin typeface="+mn-lt"/>
                          <a:ea typeface="+mn-ea"/>
                          <a:cs typeface="+mn-cs"/>
                        </a:rPr>
                        <a:t>You </a:t>
                      </a:r>
                      <a:r>
                        <a:rPr lang="en-US" sz="2400" u="sng" kern="1200" dirty="0">
                          <a:solidFill>
                            <a:schemeClr val="tx1">
                              <a:lumMod val="65000"/>
                              <a:lumOff val="35000"/>
                            </a:schemeClr>
                          </a:solidFill>
                          <a:effectLst/>
                          <a:latin typeface="+mn-lt"/>
                          <a:ea typeface="+mn-ea"/>
                          <a:cs typeface="+mn-cs"/>
                        </a:rPr>
                        <a:t>do not need</a:t>
                      </a:r>
                      <a:r>
                        <a:rPr lang="en-US" sz="2400" kern="1200" dirty="0">
                          <a:solidFill>
                            <a:schemeClr val="tx1">
                              <a:lumMod val="65000"/>
                              <a:lumOff val="35000"/>
                            </a:schemeClr>
                          </a:solidFill>
                          <a:effectLst/>
                          <a:latin typeface="+mn-lt"/>
                          <a:ea typeface="+mn-ea"/>
                          <a:cs typeface="+mn-cs"/>
                        </a:rPr>
                        <a:t> to write a complete</a:t>
                      </a:r>
                      <a:r>
                        <a:rPr lang="en-US" sz="2400" kern="1200" baseline="0" dirty="0">
                          <a:solidFill>
                            <a:schemeClr val="tx1">
                              <a:lumMod val="65000"/>
                              <a:lumOff val="35000"/>
                            </a:schemeClr>
                          </a:solidFill>
                          <a:effectLst/>
                          <a:latin typeface="+mn-lt"/>
                          <a:ea typeface="+mn-ea"/>
                          <a:cs typeface="+mn-cs"/>
                        </a:rPr>
                        <a:t> sentence.</a:t>
                      </a:r>
                      <a:r>
                        <a:rPr lang="en-US" sz="2400" kern="1200" dirty="0">
                          <a:solidFill>
                            <a:schemeClr val="tx1">
                              <a:lumMod val="65000"/>
                              <a:lumOff val="35000"/>
                            </a:schemeClr>
                          </a:solidFill>
                          <a:effectLst/>
                          <a:latin typeface="+mn-lt"/>
                          <a:ea typeface="+mn-ea"/>
                          <a:cs typeface="+mn-cs"/>
                        </a:rPr>
                        <a:t> </a:t>
                      </a:r>
                    </a:p>
                    <a:p>
                      <a:pPr marL="457200" lvl="1" indent="0">
                        <a:buFont typeface="Arial" panose="020B0604020202020204" pitchFamily="34" charset="0"/>
                        <a:buNone/>
                      </a:pPr>
                      <a:endParaRPr lang="en-US" sz="1100" kern="1200" dirty="0">
                        <a:solidFill>
                          <a:schemeClr val="tx1">
                            <a:lumMod val="65000"/>
                            <a:lumOff val="35000"/>
                          </a:schemeClr>
                        </a:solidFill>
                        <a:effectLst/>
                        <a:latin typeface="+mn-lt"/>
                        <a:ea typeface="+mn-ea"/>
                        <a:cs typeface="+mn-cs"/>
                      </a:endParaRPr>
                    </a:p>
                    <a:p>
                      <a:pPr marL="800100" lvl="1" indent="-342900">
                        <a:buFont typeface="Arial" panose="020B0604020202020204" pitchFamily="34" charset="0"/>
                        <a:buChar char="•"/>
                      </a:pPr>
                      <a:endParaRPr lang="en-US" sz="2400" kern="1200" baseline="0" dirty="0">
                        <a:solidFill>
                          <a:schemeClr val="tx1">
                            <a:lumMod val="65000"/>
                            <a:lumOff val="35000"/>
                          </a:schemeClr>
                        </a:solidFill>
                        <a:effectLst/>
                        <a:latin typeface="+mn-lt"/>
                        <a:ea typeface="+mn-ea"/>
                        <a:cs typeface="+mn-cs"/>
                      </a:endParaRPr>
                    </a:p>
                    <a:p>
                      <a:pPr marL="800100" lvl="1" indent="-342900">
                        <a:buFont typeface="Arial" panose="020B0604020202020204" pitchFamily="34" charset="0"/>
                        <a:buChar char="•"/>
                      </a:pPr>
                      <a:endParaRPr lang="en-US" sz="2400" kern="1200" dirty="0">
                        <a:solidFill>
                          <a:schemeClr val="tx1">
                            <a:lumMod val="65000"/>
                            <a:lumOff val="35000"/>
                          </a:schemeClr>
                        </a:solidFill>
                        <a:effectLst/>
                        <a:latin typeface="+mn-lt"/>
                        <a:ea typeface="+mn-ea"/>
                        <a:cs typeface="+mn-cs"/>
                      </a:endParaRPr>
                    </a:p>
                  </a:txBody>
                  <a:tcPr/>
                </a:tc>
                <a:extLst>
                  <a:ext uri="{0D108BD9-81ED-4DB2-BD59-A6C34878D82A}">
                    <a16:rowId xmlns:a16="http://schemas.microsoft.com/office/drawing/2014/main" val="2849912073"/>
                  </a:ext>
                </a:extLst>
              </a:tr>
            </a:tbl>
          </a:graphicData>
        </a:graphic>
      </p:graphicFrame>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136171" y="2128058"/>
            <a:ext cx="3117773" cy="3665913"/>
          </a:xfrm>
          <a:prstGeom prst="rect">
            <a:avLst/>
          </a:prstGeom>
        </p:spPr>
      </p:pic>
    </p:spTree>
    <p:extLst>
      <p:ext uri="{BB962C8B-B14F-4D97-AF65-F5344CB8AC3E}">
        <p14:creationId xmlns:p14="http://schemas.microsoft.com/office/powerpoint/2010/main" val="2190098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171" y="1062682"/>
            <a:ext cx="3117774" cy="741404"/>
          </a:xfrm>
        </p:spPr>
        <p:txBody>
          <a:bodyPr>
            <a:normAutofit fontScale="90000"/>
          </a:bodyPr>
          <a:lstStyle/>
          <a:p>
            <a:r>
              <a:rPr lang="en-GB" sz="2800" b="1" dirty="0"/>
              <a:t>Tutorial </a:t>
            </a:r>
            <a:br>
              <a:rPr lang="en-GB" sz="2800" b="1" dirty="0"/>
            </a:br>
            <a:r>
              <a:rPr lang="en-GB" sz="2800" b="1" dirty="0"/>
              <a:t>Learning Outcomes</a:t>
            </a:r>
            <a:endParaRPr lang="en-SG" sz="2800" dirty="0"/>
          </a:p>
        </p:txBody>
      </p:sp>
      <p:sp>
        <p:nvSpPr>
          <p:cNvPr id="3" name="Text Placeholder 2"/>
          <p:cNvSpPr>
            <a:spLocks noGrp="1"/>
          </p:cNvSpPr>
          <p:nvPr>
            <p:ph type="body" idx="1"/>
          </p:nvPr>
        </p:nvSpPr>
        <p:spPr>
          <a:xfrm>
            <a:off x="3525795" y="774356"/>
            <a:ext cx="8155459" cy="4629665"/>
          </a:xfrm>
        </p:spPr>
        <p:txBody>
          <a:bodyPr>
            <a:noAutofit/>
          </a:bodyPr>
          <a:lstStyle/>
          <a:p>
            <a:pPr algn="just">
              <a:spcAft>
                <a:spcPts val="0"/>
              </a:spcAft>
            </a:pPr>
            <a:r>
              <a:rPr lang="en-GB" sz="2800" dirty="0">
                <a:ea typeface="Times New Roman" panose="02020603050405020304" pitchFamily="18" charset="0"/>
              </a:rPr>
              <a:t>By the end of the tutorial, you should be able to:</a:t>
            </a:r>
          </a:p>
          <a:p>
            <a:pPr algn="just">
              <a:spcAft>
                <a:spcPts val="0"/>
              </a:spcAft>
            </a:pPr>
            <a:endParaRPr lang="en-GB" sz="800" dirty="0">
              <a:ea typeface="Times New Roman" panose="02020603050405020304" pitchFamily="18" charset="0"/>
            </a:endParaRPr>
          </a:p>
          <a:p>
            <a:pPr marL="914400" lvl="1" indent="-457200">
              <a:buFont typeface="Arial" panose="020B0604020202020204" pitchFamily="34" charset="0"/>
              <a:buChar char="•"/>
            </a:pPr>
            <a:r>
              <a:rPr lang="en-US" sz="2800" dirty="0">
                <a:solidFill>
                  <a:schemeClr val="tx1">
                    <a:lumMod val="65000"/>
                    <a:lumOff val="35000"/>
                  </a:schemeClr>
                </a:solidFill>
              </a:rPr>
              <a:t>read complex and dense groups more easily by breaking down their parts</a:t>
            </a:r>
            <a:endParaRPr lang="en-SG" sz="2800" dirty="0">
              <a:solidFill>
                <a:schemeClr val="tx1">
                  <a:lumMod val="65000"/>
                  <a:lumOff val="35000"/>
                </a:schemeClr>
              </a:solidFill>
            </a:endParaRPr>
          </a:p>
          <a:p>
            <a:pPr marL="914400" lvl="1" indent="-457200">
              <a:buFont typeface="Arial" panose="020B0604020202020204" pitchFamily="34" charset="0"/>
              <a:buChar char="•"/>
            </a:pPr>
            <a:r>
              <a:rPr lang="en-US" sz="2800" dirty="0">
                <a:solidFill>
                  <a:schemeClr val="tx1">
                    <a:lumMod val="65000"/>
                    <a:lumOff val="35000"/>
                  </a:schemeClr>
                </a:solidFill>
              </a:rPr>
              <a:t>shift your grammar to an academic style using nominalisation</a:t>
            </a:r>
            <a:endParaRPr lang="en-GB" sz="2800" dirty="0">
              <a:solidFill>
                <a:schemeClr val="tx1">
                  <a:lumMod val="65000"/>
                  <a:lumOff val="35000"/>
                </a:schemeClr>
              </a:solidFill>
              <a:ea typeface="Times New Roman" panose="02020603050405020304" pitchFamily="18" charset="0"/>
            </a:endParaRPr>
          </a:p>
          <a:p>
            <a:pPr lvl="1"/>
            <a:r>
              <a:rPr lang="en-US" sz="3000" dirty="0">
                <a:solidFill>
                  <a:schemeClr val="tx1">
                    <a:lumMod val="65000"/>
                    <a:lumOff val="35000"/>
                  </a:schemeClr>
                </a:solidFill>
              </a:rPr>
              <a:t> </a:t>
            </a:r>
            <a:endParaRPr lang="en-GB" sz="3000" dirty="0">
              <a:solidFill>
                <a:schemeClr val="tx1">
                  <a:lumMod val="65000"/>
                  <a:lumOff val="35000"/>
                </a:schemeClr>
              </a:solidFill>
              <a:ea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36171" y="1804086"/>
            <a:ext cx="3117774" cy="4085968"/>
          </a:xfrm>
          <a:prstGeom prst="rect">
            <a:avLst/>
          </a:prstGeom>
        </p:spPr>
      </p:pic>
      <p:sp>
        <p:nvSpPr>
          <p:cNvPr id="5" name="TextBox 4"/>
          <p:cNvSpPr txBox="1"/>
          <p:nvPr/>
        </p:nvSpPr>
        <p:spPr>
          <a:xfrm>
            <a:off x="10971730" y="6079524"/>
            <a:ext cx="1220270" cy="276999"/>
          </a:xfrm>
          <a:prstGeom prst="rect">
            <a:avLst/>
          </a:prstGeom>
          <a:noFill/>
        </p:spPr>
        <p:txBody>
          <a:bodyPr wrap="square" rtlCol="0">
            <a:spAutoFit/>
          </a:bodyPr>
          <a:lstStyle/>
          <a:p>
            <a:r>
              <a:rPr lang="en-US" sz="1200" dirty="0"/>
              <a:t>AHS/CELC/2024</a:t>
            </a:r>
            <a:endParaRPr lang="en-SG" sz="1200"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2</a:t>
            </a:fld>
            <a:endParaRPr lang="en-US" dirty="0"/>
          </a:p>
        </p:txBody>
      </p:sp>
    </p:spTree>
    <p:extLst>
      <p:ext uri="{BB962C8B-B14F-4D97-AF65-F5344CB8AC3E}">
        <p14:creationId xmlns:p14="http://schemas.microsoft.com/office/powerpoint/2010/main" val="38142310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716" y="1386654"/>
            <a:ext cx="3117774" cy="649964"/>
          </a:xfrm>
        </p:spPr>
        <p:txBody>
          <a:bodyPr>
            <a:normAutofit/>
          </a:bodyPr>
          <a:lstStyle/>
          <a:p>
            <a:r>
              <a:rPr lang="en-GB" sz="2800" b="1" dirty="0"/>
              <a:t>Nominalisation</a:t>
            </a:r>
            <a:endParaRPr lang="en-SG" sz="2800" dirty="0">
              <a:solidFill>
                <a:srgbClr val="FF0000"/>
              </a:solidFill>
            </a:endParaRPr>
          </a:p>
        </p:txBody>
      </p:sp>
      <p:sp>
        <p:nvSpPr>
          <p:cNvPr id="5" name="TextBox 4"/>
          <p:cNvSpPr txBox="1"/>
          <p:nvPr/>
        </p:nvSpPr>
        <p:spPr>
          <a:xfrm>
            <a:off x="10971730" y="6079524"/>
            <a:ext cx="1220270" cy="276999"/>
          </a:xfrm>
          <a:prstGeom prst="rect">
            <a:avLst/>
          </a:prstGeom>
          <a:noFill/>
        </p:spPr>
        <p:txBody>
          <a:bodyPr wrap="square" rtlCol="0">
            <a:spAutoFit/>
          </a:bodyPr>
          <a:lstStyle/>
          <a:p>
            <a:r>
              <a:rPr lang="en-US" sz="1200" dirty="0"/>
              <a:t>AHS/CELC/2024</a:t>
            </a:r>
            <a:endParaRPr lang="en-SG" sz="1200"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20</a:t>
            </a:fld>
            <a:endParaRPr lang="en-US" dirty="0"/>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146716" y="2128058"/>
            <a:ext cx="3186688" cy="3665912"/>
          </a:xfrm>
          <a:prstGeom prst="rect">
            <a:avLst/>
          </a:prstGeom>
        </p:spPr>
      </p:pic>
      <p:graphicFrame>
        <p:nvGraphicFramePr>
          <p:cNvPr id="4" name="Table 3"/>
          <p:cNvGraphicFramePr>
            <a:graphicFrameLocks noGrp="1"/>
          </p:cNvGraphicFramePr>
          <p:nvPr>
            <p:extLst>
              <p:ext uri="{D42A27DB-BD31-4B8C-83A1-F6EECF244321}">
                <p14:modId xmlns:p14="http://schemas.microsoft.com/office/powerpoint/2010/main" val="3406889862"/>
              </p:ext>
            </p:extLst>
          </p:nvPr>
        </p:nvGraphicFramePr>
        <p:xfrm>
          <a:off x="3845933" y="774233"/>
          <a:ext cx="7567443" cy="5307968"/>
        </p:xfrm>
        <a:graphic>
          <a:graphicData uri="http://schemas.openxmlformats.org/drawingml/2006/table">
            <a:tbl>
              <a:tblPr firstRow="1" firstCol="1" bandRow="1"/>
              <a:tblGrid>
                <a:gridCol w="426809">
                  <a:extLst>
                    <a:ext uri="{9D8B030D-6E8A-4147-A177-3AD203B41FA5}">
                      <a16:colId xmlns:a16="http://schemas.microsoft.com/office/drawing/2014/main" val="3489083949"/>
                    </a:ext>
                  </a:extLst>
                </a:gridCol>
                <a:gridCol w="4064592">
                  <a:extLst>
                    <a:ext uri="{9D8B030D-6E8A-4147-A177-3AD203B41FA5}">
                      <a16:colId xmlns:a16="http://schemas.microsoft.com/office/drawing/2014/main" val="1510002420"/>
                    </a:ext>
                  </a:extLst>
                </a:gridCol>
                <a:gridCol w="3076042">
                  <a:extLst>
                    <a:ext uri="{9D8B030D-6E8A-4147-A177-3AD203B41FA5}">
                      <a16:colId xmlns:a16="http://schemas.microsoft.com/office/drawing/2014/main" val="817762507"/>
                    </a:ext>
                  </a:extLst>
                </a:gridCol>
              </a:tblGrid>
              <a:tr h="0">
                <a:tc>
                  <a:txBody>
                    <a:bodyPr/>
                    <a:lstStyle/>
                    <a:p>
                      <a:pPr>
                        <a:lnSpc>
                          <a:spcPct val="115000"/>
                        </a:lnSpc>
                        <a:spcAft>
                          <a:spcPts val="1000"/>
                        </a:spcAft>
                      </a:pPr>
                      <a:endParaRPr lang="en-SG" sz="11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a:lnSpc>
                          <a:spcPct val="100000"/>
                        </a:lnSpc>
                        <a:spcAft>
                          <a:spcPts val="0"/>
                        </a:spcAft>
                      </a:pPr>
                      <a:r>
                        <a:rPr lang="en-US" sz="1600" b="1" dirty="0">
                          <a:effectLst/>
                          <a:latin typeface="Segoe UI" panose="020B0502040204020203" pitchFamily="34" charset="0"/>
                          <a:ea typeface="SimSun" panose="02010600030101010101" pitchFamily="2" charset="-122"/>
                          <a:cs typeface="Times New Roman" panose="02020603050405020304" pitchFamily="18" charset="0"/>
                        </a:rPr>
                        <a:t>Informal English</a:t>
                      </a:r>
                    </a:p>
                    <a:p>
                      <a:pPr algn="ctr">
                        <a:lnSpc>
                          <a:spcPct val="100000"/>
                        </a:lnSpc>
                        <a:spcAft>
                          <a:spcPts val="0"/>
                        </a:spcAft>
                      </a:pPr>
                      <a:r>
                        <a:rPr lang="en-US" sz="1600" dirty="0">
                          <a:effectLst/>
                          <a:latin typeface="Segoe UI" panose="020B0502040204020203" pitchFamily="34" charset="0"/>
                          <a:ea typeface="SimSun" panose="02010600030101010101" pitchFamily="2" charset="-122"/>
                          <a:cs typeface="Times New Roman" panose="02020603050405020304" pitchFamily="18" charset="0"/>
                        </a:rPr>
                        <a:t>(idea as expressed as clause)</a:t>
                      </a:r>
                      <a:endParaRPr lang="en-SG"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a:lnSpc>
                          <a:spcPct val="115000"/>
                        </a:lnSpc>
                        <a:spcAft>
                          <a:spcPts val="1000"/>
                        </a:spcAft>
                      </a:pPr>
                      <a:r>
                        <a:rPr lang="en-US" sz="1600" b="1" dirty="0">
                          <a:effectLst/>
                          <a:latin typeface="Segoe UI" panose="020B0502040204020203" pitchFamily="34" charset="0"/>
                          <a:ea typeface="SimSun" panose="02010600030101010101" pitchFamily="2" charset="-122"/>
                          <a:cs typeface="Times New Roman" panose="02020603050405020304" pitchFamily="18" charset="0"/>
                        </a:rPr>
                        <a:t>Academic English </a:t>
                      </a:r>
                      <a:br>
                        <a:rPr lang="en-US" sz="1600" dirty="0">
                          <a:effectLst/>
                          <a:latin typeface="Segoe UI" panose="020B0502040204020203" pitchFamily="34" charset="0"/>
                          <a:ea typeface="SimSun" panose="02010600030101010101" pitchFamily="2" charset="-122"/>
                          <a:cs typeface="Times New Roman" panose="02020603050405020304" pitchFamily="18" charset="0"/>
                        </a:rPr>
                      </a:br>
                      <a:r>
                        <a:rPr lang="en-US" sz="1600" dirty="0">
                          <a:effectLst/>
                          <a:latin typeface="Segoe UI" panose="020B0502040204020203" pitchFamily="34" charset="0"/>
                          <a:ea typeface="SimSun" panose="02010600030101010101" pitchFamily="2" charset="-122"/>
                          <a:cs typeface="Times New Roman" panose="02020603050405020304" pitchFamily="18" charset="0"/>
                        </a:rPr>
                        <a:t>(idea expressed in </a:t>
                      </a:r>
                      <a:r>
                        <a:rPr lang="en-US" sz="1600" b="1" dirty="0">
                          <a:solidFill>
                            <a:schemeClr val="accent6">
                              <a:lumMod val="75000"/>
                            </a:schemeClr>
                          </a:solidFill>
                          <a:effectLst/>
                          <a:latin typeface="Segoe UI" panose="020B0502040204020203" pitchFamily="34" charset="0"/>
                          <a:ea typeface="SimSun" panose="02010600030101010101" pitchFamily="2" charset="-122"/>
                          <a:cs typeface="Times New Roman" panose="02020603050405020304" pitchFamily="18" charset="0"/>
                        </a:rPr>
                        <a:t>noun group</a:t>
                      </a:r>
                      <a:r>
                        <a:rPr lang="en-US" sz="1600" dirty="0">
                          <a:effectLst/>
                          <a:latin typeface="Segoe UI" panose="020B0502040204020203" pitchFamily="34" charset="0"/>
                          <a:ea typeface="SimSun" panose="02010600030101010101" pitchFamily="2" charset="-122"/>
                          <a:cs typeface="Times New Roman" panose="02020603050405020304" pitchFamily="18" charset="0"/>
                        </a:rPr>
                        <a:t>)</a:t>
                      </a:r>
                      <a:endParaRPr lang="en-SG"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775507863"/>
                  </a:ext>
                </a:extLst>
              </a:tr>
              <a:tr h="0">
                <a:tc>
                  <a:txBody>
                    <a:bodyPr/>
                    <a:lstStyle/>
                    <a:p>
                      <a:pPr algn="ctr">
                        <a:lnSpc>
                          <a:spcPct val="115000"/>
                        </a:lnSpc>
                        <a:spcAft>
                          <a:spcPts val="1000"/>
                        </a:spcAft>
                      </a:pPr>
                      <a:r>
                        <a:rPr lang="en-US" sz="1800" dirty="0">
                          <a:effectLst/>
                          <a:latin typeface="Segoe UI" panose="020B0502040204020203" pitchFamily="34" charset="0"/>
                          <a:ea typeface="SimSun" panose="02010600030101010101" pitchFamily="2" charset="-122"/>
                          <a:cs typeface="Times New Roman" panose="02020603050405020304" pitchFamily="18" charset="0"/>
                        </a:rPr>
                        <a:t>1</a:t>
                      </a:r>
                      <a:endParaRPr lang="en-SG" sz="18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800" dirty="0">
                          <a:effectLst/>
                          <a:latin typeface="Segoe UI" panose="020B0502040204020203" pitchFamily="34" charset="0"/>
                          <a:ea typeface="SimSun" panose="02010600030101010101" pitchFamily="2" charset="-122"/>
                          <a:cs typeface="Times New Roman" panose="02020603050405020304" pitchFamily="18" charset="0"/>
                        </a:rPr>
                        <a:t>Because of this change, there are a lot more families that have only one parent.</a:t>
                      </a:r>
                    </a:p>
                    <a:p>
                      <a:pPr>
                        <a:lnSpc>
                          <a:spcPct val="115000"/>
                        </a:lnSpc>
                        <a:spcAft>
                          <a:spcPts val="1000"/>
                        </a:spcAft>
                      </a:pPr>
                      <a:endParaRPr lang="en-SG" sz="8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800" dirty="0">
                          <a:effectLst/>
                          <a:latin typeface="Segoe UI" panose="020B0502040204020203" pitchFamily="34" charset="0"/>
                          <a:ea typeface="SimSun" panose="02010600030101010101" pitchFamily="2" charset="-122"/>
                          <a:cs typeface="Times New Roman" panose="02020603050405020304" pitchFamily="18" charset="0"/>
                        </a:rPr>
                        <a:t> </a:t>
                      </a:r>
                      <a:endParaRPr lang="en-SG" sz="18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16628575"/>
                  </a:ext>
                </a:extLst>
              </a:tr>
              <a:tr h="0">
                <a:tc>
                  <a:txBody>
                    <a:bodyPr/>
                    <a:lstStyle/>
                    <a:p>
                      <a:pPr algn="ctr">
                        <a:lnSpc>
                          <a:spcPct val="115000"/>
                        </a:lnSpc>
                        <a:spcAft>
                          <a:spcPts val="1000"/>
                        </a:spcAft>
                      </a:pPr>
                      <a:r>
                        <a:rPr lang="en-US" sz="1800" dirty="0">
                          <a:effectLst/>
                          <a:latin typeface="Segoe UI" panose="020B0502040204020203" pitchFamily="34" charset="0"/>
                          <a:ea typeface="SimSun" panose="02010600030101010101" pitchFamily="2" charset="-122"/>
                          <a:cs typeface="Times New Roman" panose="02020603050405020304" pitchFamily="18" charset="0"/>
                        </a:rPr>
                        <a:t>2</a:t>
                      </a:r>
                      <a:endParaRPr lang="en-SG" sz="18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800" dirty="0">
                          <a:effectLst/>
                          <a:latin typeface="Segoe UI" panose="020B0502040204020203" pitchFamily="34" charset="0"/>
                          <a:ea typeface="SimSun" panose="02010600030101010101" pitchFamily="2" charset="-122"/>
                          <a:cs typeface="Times New Roman" panose="02020603050405020304" pitchFamily="18" charset="0"/>
                        </a:rPr>
                        <a:t>People want to have more things</a:t>
                      </a:r>
                    </a:p>
                    <a:p>
                      <a:pPr>
                        <a:lnSpc>
                          <a:spcPct val="115000"/>
                        </a:lnSpc>
                        <a:spcAft>
                          <a:spcPts val="1000"/>
                        </a:spcAft>
                      </a:pPr>
                      <a:endParaRPr lang="en-SG" sz="8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800" dirty="0">
                          <a:effectLst/>
                          <a:latin typeface="Segoe UI" panose="020B0502040204020203" pitchFamily="34" charset="0"/>
                          <a:ea typeface="SimSun" panose="02010600030101010101" pitchFamily="2" charset="-122"/>
                          <a:cs typeface="Times New Roman" panose="02020603050405020304" pitchFamily="18" charset="0"/>
                        </a:rPr>
                        <a:t> </a:t>
                      </a:r>
                      <a:endParaRPr lang="en-SG" sz="18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01512594"/>
                  </a:ext>
                </a:extLst>
              </a:tr>
              <a:tr h="0">
                <a:tc>
                  <a:txBody>
                    <a:bodyPr/>
                    <a:lstStyle/>
                    <a:p>
                      <a:pPr algn="ctr">
                        <a:lnSpc>
                          <a:spcPct val="115000"/>
                        </a:lnSpc>
                        <a:spcAft>
                          <a:spcPts val="1000"/>
                        </a:spcAft>
                      </a:pPr>
                      <a:r>
                        <a:rPr lang="en-US" sz="1800" dirty="0">
                          <a:effectLst/>
                          <a:latin typeface="Segoe UI" panose="020B0502040204020203" pitchFamily="34" charset="0"/>
                          <a:ea typeface="SimSun" panose="02010600030101010101" pitchFamily="2" charset="-122"/>
                          <a:cs typeface="Times New Roman" panose="02020603050405020304" pitchFamily="18" charset="0"/>
                        </a:rPr>
                        <a:t>3</a:t>
                      </a:r>
                      <a:endParaRPr lang="en-SG" sz="18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800" dirty="0">
                          <a:effectLst/>
                          <a:latin typeface="Segoe UI" panose="020B0502040204020203" pitchFamily="34" charset="0"/>
                          <a:ea typeface="SimSun" panose="02010600030101010101" pitchFamily="2" charset="-122"/>
                          <a:cs typeface="Times New Roman" panose="02020603050405020304" pitchFamily="18" charset="0"/>
                        </a:rPr>
                        <a:t>If we make it harder for people to get a divorce</a:t>
                      </a:r>
                    </a:p>
                    <a:p>
                      <a:pPr>
                        <a:lnSpc>
                          <a:spcPct val="115000"/>
                        </a:lnSpc>
                        <a:spcAft>
                          <a:spcPts val="1000"/>
                        </a:spcAft>
                      </a:pPr>
                      <a:endParaRPr lang="en-SG" sz="8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800" dirty="0">
                          <a:effectLst/>
                          <a:latin typeface="Segoe UI" panose="020B0502040204020203" pitchFamily="34" charset="0"/>
                          <a:ea typeface="SimSun" panose="02010600030101010101" pitchFamily="2" charset="-122"/>
                          <a:cs typeface="Times New Roman" panose="02020603050405020304" pitchFamily="18" charset="0"/>
                        </a:rPr>
                        <a:t> </a:t>
                      </a:r>
                      <a:endParaRPr lang="en-SG" sz="18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2274783"/>
                  </a:ext>
                </a:extLst>
              </a:tr>
              <a:tr h="0">
                <a:tc>
                  <a:txBody>
                    <a:bodyPr/>
                    <a:lstStyle/>
                    <a:p>
                      <a:pPr algn="ctr">
                        <a:lnSpc>
                          <a:spcPct val="115000"/>
                        </a:lnSpc>
                        <a:spcAft>
                          <a:spcPts val="1000"/>
                        </a:spcAft>
                      </a:pPr>
                      <a:r>
                        <a:rPr lang="en-US" sz="1800" dirty="0">
                          <a:effectLst/>
                          <a:latin typeface="Segoe UI" panose="020B0502040204020203" pitchFamily="34" charset="0"/>
                          <a:ea typeface="SimSun" panose="02010600030101010101" pitchFamily="2" charset="-122"/>
                          <a:cs typeface="Times New Roman" panose="02020603050405020304" pitchFamily="18" charset="0"/>
                        </a:rPr>
                        <a:t>4</a:t>
                      </a:r>
                      <a:endParaRPr lang="en-SG" sz="18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800" dirty="0">
                          <a:effectLst/>
                          <a:latin typeface="Segoe UI" panose="020B0502040204020203" pitchFamily="34" charset="0"/>
                          <a:ea typeface="SimSun" panose="02010600030101010101" pitchFamily="2" charset="-122"/>
                          <a:cs typeface="Times New Roman" panose="02020603050405020304" pitchFamily="18" charset="0"/>
                        </a:rPr>
                        <a:t>People are less and less willing to give money to this type of social welfare program</a:t>
                      </a:r>
                    </a:p>
                    <a:p>
                      <a:pPr>
                        <a:lnSpc>
                          <a:spcPct val="115000"/>
                        </a:lnSpc>
                        <a:spcAft>
                          <a:spcPts val="1000"/>
                        </a:spcAft>
                      </a:pPr>
                      <a:endParaRPr lang="en-SG" sz="8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800" dirty="0">
                          <a:effectLst/>
                          <a:latin typeface="Segoe UI" panose="020B0502040204020203" pitchFamily="34" charset="0"/>
                          <a:ea typeface="SimSun" panose="02010600030101010101" pitchFamily="2" charset="-122"/>
                          <a:cs typeface="Times New Roman" panose="02020603050405020304" pitchFamily="18" charset="0"/>
                        </a:rPr>
                        <a:t> </a:t>
                      </a:r>
                      <a:endParaRPr lang="en-SG" sz="18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79231689"/>
                  </a:ext>
                </a:extLst>
              </a:tr>
              <a:tr h="0">
                <a:tc>
                  <a:txBody>
                    <a:bodyPr/>
                    <a:lstStyle/>
                    <a:p>
                      <a:pPr algn="ctr">
                        <a:lnSpc>
                          <a:spcPct val="115000"/>
                        </a:lnSpc>
                        <a:spcAft>
                          <a:spcPts val="1000"/>
                        </a:spcAft>
                      </a:pPr>
                      <a:r>
                        <a:rPr lang="en-US" sz="1800" dirty="0">
                          <a:effectLst/>
                          <a:latin typeface="Segoe UI" panose="020B0502040204020203" pitchFamily="34" charset="0"/>
                          <a:ea typeface="SimSun" panose="02010600030101010101" pitchFamily="2" charset="-122"/>
                          <a:cs typeface="Times New Roman" panose="02020603050405020304" pitchFamily="18" charset="0"/>
                        </a:rPr>
                        <a:t>5</a:t>
                      </a:r>
                      <a:endParaRPr lang="en-SG" sz="18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800" dirty="0">
                          <a:effectLst/>
                          <a:latin typeface="Segoe UI" panose="020B0502040204020203" pitchFamily="34" charset="0"/>
                          <a:ea typeface="SimSun" panose="02010600030101010101" pitchFamily="2" charset="-122"/>
                          <a:cs typeface="Times New Roman" panose="02020603050405020304" pitchFamily="18" charset="0"/>
                        </a:rPr>
                        <a:t>A time when families are more and more unstable</a:t>
                      </a:r>
                      <a:endParaRPr lang="en-SG" sz="1800" dirty="0">
                        <a:effectLst/>
                        <a:latin typeface="Calibri" panose="020F0502020204030204" pitchFamily="34" charset="0"/>
                        <a:ea typeface="SimSun" panose="02010600030101010101" pitchFamily="2" charset="-122"/>
                        <a:cs typeface="Times New Roman" panose="02020603050405020304" pitchFamily="18" charset="0"/>
                      </a:endParaRPr>
                    </a:p>
                    <a:p>
                      <a:pPr>
                        <a:lnSpc>
                          <a:spcPct val="115000"/>
                        </a:lnSpc>
                        <a:spcAft>
                          <a:spcPts val="1000"/>
                        </a:spcAft>
                      </a:pPr>
                      <a:endParaRPr lang="en-SG" sz="8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800" dirty="0">
                          <a:effectLst/>
                          <a:latin typeface="Segoe UI" panose="020B0502040204020203" pitchFamily="34" charset="0"/>
                          <a:ea typeface="SimSun" panose="02010600030101010101" pitchFamily="2" charset="-122"/>
                          <a:cs typeface="Times New Roman" panose="02020603050405020304" pitchFamily="18" charset="0"/>
                        </a:rPr>
                        <a:t> </a:t>
                      </a:r>
                      <a:endParaRPr lang="en-SG" sz="18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63812806"/>
                  </a:ext>
                </a:extLst>
              </a:tr>
            </a:tbl>
          </a:graphicData>
        </a:graphic>
      </p:graphicFrame>
    </p:spTree>
    <p:extLst>
      <p:ext uri="{BB962C8B-B14F-4D97-AF65-F5344CB8AC3E}">
        <p14:creationId xmlns:p14="http://schemas.microsoft.com/office/powerpoint/2010/main" val="32835008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716" y="1386654"/>
            <a:ext cx="3117774" cy="649964"/>
          </a:xfrm>
        </p:spPr>
        <p:txBody>
          <a:bodyPr>
            <a:normAutofit/>
          </a:bodyPr>
          <a:lstStyle/>
          <a:p>
            <a:r>
              <a:rPr lang="en-GB" sz="2800" b="1" dirty="0"/>
              <a:t>Nominalisation</a:t>
            </a:r>
            <a:endParaRPr lang="en-SG" sz="2800" dirty="0">
              <a:solidFill>
                <a:srgbClr val="FF0000"/>
              </a:solidFill>
            </a:endParaRPr>
          </a:p>
        </p:txBody>
      </p:sp>
      <p:sp>
        <p:nvSpPr>
          <p:cNvPr id="5" name="TextBox 4"/>
          <p:cNvSpPr txBox="1"/>
          <p:nvPr/>
        </p:nvSpPr>
        <p:spPr>
          <a:xfrm>
            <a:off x="10971730" y="6079524"/>
            <a:ext cx="1220270" cy="276999"/>
          </a:xfrm>
          <a:prstGeom prst="rect">
            <a:avLst/>
          </a:prstGeom>
          <a:noFill/>
        </p:spPr>
        <p:txBody>
          <a:bodyPr wrap="square" rtlCol="0">
            <a:spAutoFit/>
          </a:bodyPr>
          <a:lstStyle/>
          <a:p>
            <a:r>
              <a:rPr lang="en-US" sz="1200" dirty="0"/>
              <a:t>AHS/CELC/2024</a:t>
            </a:r>
            <a:endParaRPr lang="en-SG" sz="1200"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21</a:t>
            </a:fld>
            <a:endParaRPr lang="en-US" dirty="0"/>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146716" y="2128058"/>
            <a:ext cx="3186688" cy="3665912"/>
          </a:xfrm>
          <a:prstGeom prst="rect">
            <a:avLst/>
          </a:prstGeom>
        </p:spPr>
      </p:pic>
      <p:graphicFrame>
        <p:nvGraphicFramePr>
          <p:cNvPr id="4" name="Table 3"/>
          <p:cNvGraphicFramePr>
            <a:graphicFrameLocks noGrp="1"/>
          </p:cNvGraphicFramePr>
          <p:nvPr>
            <p:extLst>
              <p:ext uri="{D42A27DB-BD31-4B8C-83A1-F6EECF244321}">
                <p14:modId xmlns:p14="http://schemas.microsoft.com/office/powerpoint/2010/main" val="1711921976"/>
              </p:ext>
            </p:extLst>
          </p:nvPr>
        </p:nvGraphicFramePr>
        <p:xfrm>
          <a:off x="3535583" y="782546"/>
          <a:ext cx="8160424" cy="4691382"/>
        </p:xfrm>
        <a:graphic>
          <a:graphicData uri="http://schemas.openxmlformats.org/drawingml/2006/table">
            <a:tbl>
              <a:tblPr firstRow="1" firstCol="1" bandRow="1"/>
              <a:tblGrid>
                <a:gridCol w="433362">
                  <a:extLst>
                    <a:ext uri="{9D8B030D-6E8A-4147-A177-3AD203B41FA5}">
                      <a16:colId xmlns:a16="http://schemas.microsoft.com/office/drawing/2014/main" val="3489083949"/>
                    </a:ext>
                  </a:extLst>
                </a:gridCol>
                <a:gridCol w="4210778">
                  <a:extLst>
                    <a:ext uri="{9D8B030D-6E8A-4147-A177-3AD203B41FA5}">
                      <a16:colId xmlns:a16="http://schemas.microsoft.com/office/drawing/2014/main" val="1510002420"/>
                    </a:ext>
                  </a:extLst>
                </a:gridCol>
                <a:gridCol w="3516284">
                  <a:extLst>
                    <a:ext uri="{9D8B030D-6E8A-4147-A177-3AD203B41FA5}">
                      <a16:colId xmlns:a16="http://schemas.microsoft.com/office/drawing/2014/main" val="817762507"/>
                    </a:ext>
                  </a:extLst>
                </a:gridCol>
              </a:tblGrid>
              <a:tr h="0">
                <a:tc>
                  <a:txBody>
                    <a:bodyPr/>
                    <a:lstStyle/>
                    <a:p>
                      <a:pPr>
                        <a:lnSpc>
                          <a:spcPct val="115000"/>
                        </a:lnSpc>
                        <a:spcAft>
                          <a:spcPts val="1000"/>
                        </a:spcAft>
                      </a:pPr>
                      <a:endParaRPr lang="en-SG" sz="11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a:lnSpc>
                          <a:spcPct val="100000"/>
                        </a:lnSpc>
                        <a:spcAft>
                          <a:spcPts val="0"/>
                        </a:spcAft>
                      </a:pPr>
                      <a:r>
                        <a:rPr lang="en-US" sz="1600" b="1" dirty="0">
                          <a:effectLst/>
                          <a:latin typeface="Segoe UI" panose="020B0502040204020203" pitchFamily="34" charset="0"/>
                          <a:ea typeface="SimSun" panose="02010600030101010101" pitchFamily="2" charset="-122"/>
                          <a:cs typeface="Times New Roman" panose="02020603050405020304" pitchFamily="18" charset="0"/>
                        </a:rPr>
                        <a:t>Informal English</a:t>
                      </a:r>
                    </a:p>
                    <a:p>
                      <a:pPr algn="ctr">
                        <a:lnSpc>
                          <a:spcPct val="100000"/>
                        </a:lnSpc>
                        <a:spcAft>
                          <a:spcPts val="0"/>
                        </a:spcAft>
                      </a:pPr>
                      <a:r>
                        <a:rPr lang="en-US" sz="1600" dirty="0">
                          <a:effectLst/>
                          <a:latin typeface="Segoe UI" panose="020B0502040204020203" pitchFamily="34" charset="0"/>
                          <a:ea typeface="SimSun" panose="02010600030101010101" pitchFamily="2" charset="-122"/>
                          <a:cs typeface="Times New Roman" panose="02020603050405020304" pitchFamily="18" charset="0"/>
                        </a:rPr>
                        <a:t>(idea as expressed as clause)</a:t>
                      </a:r>
                      <a:endParaRPr lang="en-SG"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a:lnSpc>
                          <a:spcPct val="115000"/>
                        </a:lnSpc>
                        <a:spcAft>
                          <a:spcPts val="1000"/>
                        </a:spcAft>
                      </a:pPr>
                      <a:r>
                        <a:rPr lang="en-US" sz="1600" b="1" dirty="0">
                          <a:effectLst/>
                          <a:latin typeface="Segoe UI" panose="020B0502040204020203" pitchFamily="34" charset="0"/>
                          <a:ea typeface="SimSun" panose="02010600030101010101" pitchFamily="2" charset="-122"/>
                          <a:cs typeface="Times New Roman" panose="02020603050405020304" pitchFamily="18" charset="0"/>
                        </a:rPr>
                        <a:t>Academic English </a:t>
                      </a:r>
                      <a:br>
                        <a:rPr lang="en-US" sz="1600" dirty="0">
                          <a:effectLst/>
                          <a:latin typeface="Segoe UI" panose="020B0502040204020203" pitchFamily="34" charset="0"/>
                          <a:ea typeface="SimSun" panose="02010600030101010101" pitchFamily="2" charset="-122"/>
                          <a:cs typeface="Times New Roman" panose="02020603050405020304" pitchFamily="18" charset="0"/>
                        </a:rPr>
                      </a:br>
                      <a:r>
                        <a:rPr lang="en-US" sz="1600" dirty="0">
                          <a:effectLst/>
                          <a:latin typeface="Segoe UI" panose="020B0502040204020203" pitchFamily="34" charset="0"/>
                          <a:ea typeface="SimSun" panose="02010600030101010101" pitchFamily="2" charset="-122"/>
                          <a:cs typeface="Times New Roman" panose="02020603050405020304" pitchFamily="18" charset="0"/>
                        </a:rPr>
                        <a:t>(idea expressed as </a:t>
                      </a:r>
                      <a:r>
                        <a:rPr lang="en-US" sz="1600" b="1" dirty="0">
                          <a:solidFill>
                            <a:schemeClr val="accent6">
                              <a:lumMod val="75000"/>
                            </a:schemeClr>
                          </a:solidFill>
                          <a:effectLst/>
                          <a:latin typeface="Segoe UI" panose="020B0502040204020203" pitchFamily="34" charset="0"/>
                          <a:ea typeface="SimSun" panose="02010600030101010101" pitchFamily="2" charset="-122"/>
                          <a:cs typeface="Times New Roman" panose="02020603050405020304" pitchFamily="18" charset="0"/>
                        </a:rPr>
                        <a:t>noun group</a:t>
                      </a:r>
                      <a:r>
                        <a:rPr lang="en-US" sz="1600" dirty="0">
                          <a:effectLst/>
                          <a:latin typeface="Segoe UI" panose="020B0502040204020203" pitchFamily="34" charset="0"/>
                          <a:ea typeface="SimSun" panose="02010600030101010101" pitchFamily="2" charset="-122"/>
                          <a:cs typeface="Times New Roman" panose="02020603050405020304" pitchFamily="18" charset="0"/>
                        </a:rPr>
                        <a:t>)</a:t>
                      </a:r>
                      <a:endParaRPr lang="en-SG"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775507863"/>
                  </a:ext>
                </a:extLst>
              </a:tr>
              <a:tr h="0">
                <a:tc>
                  <a:txBody>
                    <a:bodyPr/>
                    <a:lstStyle/>
                    <a:p>
                      <a:pPr algn="ctr">
                        <a:lnSpc>
                          <a:spcPct val="115000"/>
                        </a:lnSpc>
                        <a:spcAft>
                          <a:spcPts val="1000"/>
                        </a:spcAft>
                      </a:pPr>
                      <a:r>
                        <a:rPr lang="en-US" sz="1800" dirty="0">
                          <a:effectLst/>
                          <a:latin typeface="Segoe UI" panose="020B0502040204020203" pitchFamily="34" charset="0"/>
                          <a:ea typeface="SimSun" panose="02010600030101010101" pitchFamily="2" charset="-122"/>
                          <a:cs typeface="Times New Roman" panose="02020603050405020304" pitchFamily="18" charset="0"/>
                        </a:rPr>
                        <a:t>1</a:t>
                      </a:r>
                      <a:endParaRPr lang="en-SG" sz="18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800" dirty="0">
                          <a:effectLst/>
                          <a:latin typeface="Segoe UI" panose="020B0502040204020203" pitchFamily="34" charset="0"/>
                          <a:ea typeface="SimSun" panose="02010600030101010101" pitchFamily="2" charset="-122"/>
                          <a:cs typeface="Times New Roman" panose="02020603050405020304" pitchFamily="18" charset="0"/>
                        </a:rPr>
                        <a:t>Because of this change, there are a lot more families that have only one parent.</a:t>
                      </a:r>
                    </a:p>
                    <a:p>
                      <a:pPr>
                        <a:lnSpc>
                          <a:spcPct val="115000"/>
                        </a:lnSpc>
                        <a:spcAft>
                          <a:spcPts val="1000"/>
                        </a:spcAft>
                      </a:pPr>
                      <a:endParaRPr lang="en-SG" sz="8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US" sz="1800" dirty="0">
                          <a:solidFill>
                            <a:srgbClr val="0070C0"/>
                          </a:solidFill>
                          <a:effectLst/>
                          <a:latin typeface="Segoe UI" panose="020B0502040204020203" pitchFamily="34" charset="0"/>
                          <a:ea typeface="SimSun" panose="02010600030101010101" pitchFamily="2" charset="-122"/>
                          <a:cs typeface="Times New Roman" panose="02020603050405020304" pitchFamily="18" charset="0"/>
                        </a:rPr>
                        <a:t>The result of this change is an increase in single-parent families.</a:t>
                      </a:r>
                      <a:endParaRPr lang="en-SG" sz="1800" dirty="0">
                        <a:solidFill>
                          <a:srgbClr val="0070C0"/>
                        </a:solidFill>
                        <a:effectLst/>
                        <a:latin typeface="Calibri" panose="020F0502020204030204" pitchFamily="34" charset="0"/>
                        <a:ea typeface="SimSun" panose="02010600030101010101" pitchFamily="2" charset="-122"/>
                        <a:cs typeface="Times New Roman" panose="02020603050405020304" pitchFamily="18" charset="0"/>
                      </a:endParaRPr>
                    </a:p>
                    <a:p>
                      <a:pPr>
                        <a:lnSpc>
                          <a:spcPct val="115000"/>
                        </a:lnSpc>
                        <a:spcAft>
                          <a:spcPts val="1000"/>
                        </a:spcAft>
                      </a:pPr>
                      <a:endParaRPr lang="en-SG" sz="800" dirty="0">
                        <a:solidFill>
                          <a:srgbClr val="0070C0"/>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16628575"/>
                  </a:ext>
                </a:extLst>
              </a:tr>
              <a:tr h="0">
                <a:tc>
                  <a:txBody>
                    <a:bodyPr/>
                    <a:lstStyle/>
                    <a:p>
                      <a:pPr algn="ctr">
                        <a:lnSpc>
                          <a:spcPct val="115000"/>
                        </a:lnSpc>
                        <a:spcAft>
                          <a:spcPts val="1000"/>
                        </a:spcAft>
                      </a:pPr>
                      <a:r>
                        <a:rPr lang="en-US" sz="1800" dirty="0">
                          <a:effectLst/>
                          <a:latin typeface="Segoe UI" panose="020B0502040204020203" pitchFamily="34" charset="0"/>
                          <a:ea typeface="SimSun" panose="02010600030101010101" pitchFamily="2" charset="-122"/>
                          <a:cs typeface="Times New Roman" panose="02020603050405020304" pitchFamily="18" charset="0"/>
                        </a:rPr>
                        <a:t>2</a:t>
                      </a:r>
                      <a:endParaRPr lang="en-SG" sz="18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800" dirty="0">
                          <a:effectLst/>
                          <a:latin typeface="Segoe UI" panose="020B0502040204020203" pitchFamily="34" charset="0"/>
                          <a:ea typeface="SimSun" panose="02010600030101010101" pitchFamily="2" charset="-122"/>
                          <a:cs typeface="Times New Roman" panose="02020603050405020304" pitchFamily="18" charset="0"/>
                        </a:rPr>
                        <a:t>People want to have more things</a:t>
                      </a:r>
                    </a:p>
                    <a:p>
                      <a:pPr>
                        <a:lnSpc>
                          <a:spcPct val="115000"/>
                        </a:lnSpc>
                        <a:spcAft>
                          <a:spcPts val="1000"/>
                        </a:spcAft>
                      </a:pPr>
                      <a:endParaRPr lang="en-SG" sz="8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US" sz="1800" dirty="0">
                          <a:solidFill>
                            <a:srgbClr val="0070C0"/>
                          </a:solidFill>
                          <a:effectLst/>
                          <a:latin typeface="Segoe UI" panose="020B0502040204020203" pitchFamily="34" charset="0"/>
                          <a:ea typeface="SimSun" panose="02010600030101010101" pitchFamily="2" charset="-122"/>
                          <a:cs typeface="Times New Roman" panose="02020603050405020304" pitchFamily="18" charset="0"/>
                        </a:rPr>
                        <a:t>an increase</a:t>
                      </a:r>
                      <a:r>
                        <a:rPr lang="en-US" sz="1800" baseline="0" dirty="0">
                          <a:solidFill>
                            <a:srgbClr val="0070C0"/>
                          </a:solidFill>
                          <a:effectLst/>
                          <a:latin typeface="Segoe UI" panose="020B0502040204020203" pitchFamily="34" charset="0"/>
                          <a:ea typeface="SimSun" panose="02010600030101010101" pitchFamily="2" charset="-122"/>
                          <a:cs typeface="Times New Roman" panose="02020603050405020304" pitchFamily="18" charset="0"/>
                        </a:rPr>
                        <a:t> in</a:t>
                      </a:r>
                      <a:r>
                        <a:rPr lang="en-US" sz="1800" dirty="0">
                          <a:solidFill>
                            <a:srgbClr val="0070C0"/>
                          </a:solidFill>
                          <a:effectLst/>
                          <a:latin typeface="Segoe UI" panose="020B0502040204020203" pitchFamily="34" charset="0"/>
                          <a:ea typeface="SimSun" panose="02010600030101010101" pitchFamily="2" charset="-122"/>
                          <a:cs typeface="Times New Roman" panose="02020603050405020304" pitchFamily="18" charset="0"/>
                        </a:rPr>
                        <a:t> materialism</a:t>
                      </a:r>
                      <a:endParaRPr lang="en-SG" sz="1800" dirty="0">
                        <a:solidFill>
                          <a:srgbClr val="0070C0"/>
                        </a:solidFill>
                        <a:effectLst/>
                        <a:latin typeface="Calibri" panose="020F0502020204030204" pitchFamily="34" charset="0"/>
                        <a:ea typeface="SimSun" panose="02010600030101010101" pitchFamily="2" charset="-122"/>
                        <a:cs typeface="Times New Roman" panose="02020603050405020304" pitchFamily="18" charset="0"/>
                      </a:endParaRPr>
                    </a:p>
                    <a:p>
                      <a:pPr>
                        <a:lnSpc>
                          <a:spcPct val="115000"/>
                        </a:lnSpc>
                        <a:spcAft>
                          <a:spcPts val="1000"/>
                        </a:spcAft>
                      </a:pPr>
                      <a:endParaRPr lang="en-SG" sz="800" dirty="0">
                        <a:solidFill>
                          <a:srgbClr val="0070C0"/>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01512594"/>
                  </a:ext>
                </a:extLst>
              </a:tr>
              <a:tr h="0">
                <a:tc>
                  <a:txBody>
                    <a:bodyPr/>
                    <a:lstStyle/>
                    <a:p>
                      <a:pPr algn="ctr">
                        <a:lnSpc>
                          <a:spcPct val="115000"/>
                        </a:lnSpc>
                        <a:spcAft>
                          <a:spcPts val="1000"/>
                        </a:spcAft>
                      </a:pPr>
                      <a:r>
                        <a:rPr lang="en-US" sz="1800" dirty="0">
                          <a:effectLst/>
                          <a:latin typeface="Segoe UI" panose="020B0502040204020203" pitchFamily="34" charset="0"/>
                          <a:ea typeface="SimSun" panose="02010600030101010101" pitchFamily="2" charset="-122"/>
                          <a:cs typeface="Times New Roman" panose="02020603050405020304" pitchFamily="18" charset="0"/>
                        </a:rPr>
                        <a:t>3</a:t>
                      </a:r>
                      <a:endParaRPr lang="en-SG" sz="18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800" dirty="0">
                          <a:effectLst/>
                          <a:latin typeface="Segoe UI" panose="020B0502040204020203" pitchFamily="34" charset="0"/>
                          <a:ea typeface="SimSun" panose="02010600030101010101" pitchFamily="2" charset="-122"/>
                          <a:cs typeface="Times New Roman" panose="02020603050405020304" pitchFamily="18" charset="0"/>
                        </a:rPr>
                        <a:t>If we make it harder for people to get a divorce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US" sz="1800" dirty="0">
                          <a:solidFill>
                            <a:srgbClr val="0070C0"/>
                          </a:solidFill>
                          <a:effectLst/>
                          <a:latin typeface="Segoe UI" panose="020B0502040204020203" pitchFamily="34" charset="0"/>
                          <a:ea typeface="SimSun" panose="02010600030101010101" pitchFamily="2" charset="-122"/>
                          <a:cs typeface="Times New Roman" panose="02020603050405020304" pitchFamily="18" charset="0"/>
                        </a:rPr>
                        <a:t>an</a:t>
                      </a:r>
                      <a:r>
                        <a:rPr lang="en-US" sz="1800" baseline="0" dirty="0">
                          <a:solidFill>
                            <a:srgbClr val="0070C0"/>
                          </a:solidFill>
                          <a:effectLst/>
                          <a:latin typeface="Segoe UI" panose="020B0502040204020203" pitchFamily="34" charset="0"/>
                          <a:ea typeface="SimSun" panose="02010600030101010101" pitchFamily="2" charset="-122"/>
                          <a:cs typeface="Times New Roman" panose="02020603050405020304" pitchFamily="18" charset="0"/>
                        </a:rPr>
                        <a:t> i</a:t>
                      </a:r>
                      <a:r>
                        <a:rPr lang="en-US" sz="1800" dirty="0">
                          <a:solidFill>
                            <a:srgbClr val="0070C0"/>
                          </a:solidFill>
                          <a:effectLst/>
                          <a:latin typeface="Segoe UI" panose="020B0502040204020203" pitchFamily="34" charset="0"/>
                          <a:ea typeface="SimSun" panose="02010600030101010101" pitchFamily="2" charset="-122"/>
                          <a:cs typeface="Times New Roman" panose="02020603050405020304" pitchFamily="18" charset="0"/>
                        </a:rPr>
                        <a:t>ncrease</a:t>
                      </a:r>
                      <a:r>
                        <a:rPr lang="en-US" sz="1800" baseline="0" dirty="0">
                          <a:solidFill>
                            <a:srgbClr val="0070C0"/>
                          </a:solidFill>
                          <a:effectLst/>
                          <a:latin typeface="Segoe UI" panose="020B0502040204020203" pitchFamily="34" charset="0"/>
                          <a:ea typeface="SimSun" panose="02010600030101010101" pitchFamily="2" charset="-122"/>
                          <a:cs typeface="Times New Roman" panose="02020603050405020304" pitchFamily="18" charset="0"/>
                        </a:rPr>
                        <a:t> in</a:t>
                      </a:r>
                      <a:r>
                        <a:rPr lang="en-US" sz="1800" dirty="0">
                          <a:solidFill>
                            <a:srgbClr val="0070C0"/>
                          </a:solidFill>
                          <a:effectLst/>
                          <a:latin typeface="Segoe UI" panose="020B0502040204020203" pitchFamily="34" charset="0"/>
                          <a:ea typeface="SimSun" panose="02010600030101010101" pitchFamily="2" charset="-122"/>
                          <a:cs typeface="Times New Roman" panose="02020603050405020304" pitchFamily="18" charset="0"/>
                        </a:rPr>
                        <a:t> the difficulty to obtain a divorce will cause…</a:t>
                      </a:r>
                      <a:endParaRPr lang="en-SG" sz="1800" dirty="0">
                        <a:solidFill>
                          <a:srgbClr val="0070C0"/>
                        </a:solidFill>
                        <a:effectLst/>
                        <a:latin typeface="Calibri" panose="020F0502020204030204" pitchFamily="34" charset="0"/>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15000"/>
                        </a:lnSpc>
                        <a:spcBef>
                          <a:spcPts val="0"/>
                        </a:spcBef>
                        <a:spcAft>
                          <a:spcPts val="1000"/>
                        </a:spcAft>
                        <a:buClrTx/>
                        <a:buSzTx/>
                        <a:buFontTx/>
                        <a:buNone/>
                        <a:tabLst/>
                        <a:defRPr/>
                      </a:pPr>
                      <a:endParaRPr lang="en-SG" sz="800" dirty="0">
                        <a:solidFill>
                          <a:srgbClr val="0070C0"/>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2274783"/>
                  </a:ext>
                </a:extLst>
              </a:tr>
              <a:tr h="0">
                <a:tc>
                  <a:txBody>
                    <a:bodyPr/>
                    <a:lstStyle/>
                    <a:p>
                      <a:pPr algn="ctr">
                        <a:lnSpc>
                          <a:spcPct val="115000"/>
                        </a:lnSpc>
                        <a:spcAft>
                          <a:spcPts val="1000"/>
                        </a:spcAft>
                      </a:pPr>
                      <a:r>
                        <a:rPr lang="en-US" sz="1800" dirty="0">
                          <a:effectLst/>
                          <a:latin typeface="Segoe UI" panose="020B0502040204020203" pitchFamily="34" charset="0"/>
                          <a:ea typeface="SimSun" panose="02010600030101010101" pitchFamily="2" charset="-122"/>
                          <a:cs typeface="Times New Roman" panose="02020603050405020304" pitchFamily="18" charset="0"/>
                        </a:rPr>
                        <a:t>4</a:t>
                      </a:r>
                      <a:endParaRPr lang="en-SG" sz="18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800" dirty="0">
                          <a:effectLst/>
                          <a:latin typeface="Segoe UI" panose="020B0502040204020203" pitchFamily="34" charset="0"/>
                          <a:ea typeface="SimSun" panose="02010600030101010101" pitchFamily="2" charset="-122"/>
                          <a:cs typeface="Times New Roman" panose="02020603050405020304" pitchFamily="18" charset="0"/>
                        </a:rPr>
                        <a:t>People are less and less willing to give money to this type of social welfare program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US" sz="1800" dirty="0">
                          <a:solidFill>
                            <a:srgbClr val="0070C0"/>
                          </a:solidFill>
                          <a:effectLst/>
                          <a:latin typeface="Segoe UI" panose="020B0502040204020203" pitchFamily="34" charset="0"/>
                          <a:ea typeface="SimSun" panose="02010600030101010101" pitchFamily="2" charset="-122"/>
                          <a:cs typeface="Times New Roman" panose="02020603050405020304" pitchFamily="18" charset="0"/>
                        </a:rPr>
                        <a:t>a decrease</a:t>
                      </a:r>
                      <a:r>
                        <a:rPr lang="en-US" sz="1800" baseline="0" dirty="0">
                          <a:solidFill>
                            <a:srgbClr val="0070C0"/>
                          </a:solidFill>
                          <a:effectLst/>
                          <a:latin typeface="Segoe UI" panose="020B0502040204020203" pitchFamily="34" charset="0"/>
                          <a:ea typeface="SimSun" panose="02010600030101010101" pitchFamily="2" charset="-122"/>
                          <a:cs typeface="Times New Roman" panose="02020603050405020304" pitchFamily="18" charset="0"/>
                        </a:rPr>
                        <a:t> in</a:t>
                      </a:r>
                      <a:r>
                        <a:rPr lang="en-US" sz="1800" dirty="0">
                          <a:solidFill>
                            <a:srgbClr val="0070C0"/>
                          </a:solidFill>
                          <a:effectLst/>
                          <a:latin typeface="Segoe UI" panose="020B0502040204020203" pitchFamily="34" charset="0"/>
                          <a:ea typeface="SimSun" panose="02010600030101010101" pitchFamily="2" charset="-122"/>
                          <a:cs typeface="Times New Roman" panose="02020603050405020304" pitchFamily="18" charset="0"/>
                        </a:rPr>
                        <a:t> willingness to make donations to…</a:t>
                      </a:r>
                      <a:endParaRPr lang="en-SG" sz="1800" dirty="0">
                        <a:solidFill>
                          <a:srgbClr val="0070C0"/>
                        </a:solidFill>
                        <a:effectLst/>
                        <a:latin typeface="Calibri" panose="020F0502020204030204" pitchFamily="34" charset="0"/>
                        <a:ea typeface="SimSun" panose="02010600030101010101" pitchFamily="2" charset="-122"/>
                        <a:cs typeface="Times New Roman" panose="02020603050405020304" pitchFamily="18" charset="0"/>
                      </a:endParaRPr>
                    </a:p>
                    <a:p>
                      <a:pPr>
                        <a:lnSpc>
                          <a:spcPct val="115000"/>
                        </a:lnSpc>
                        <a:spcAft>
                          <a:spcPts val="1000"/>
                        </a:spcAft>
                      </a:pPr>
                      <a:endParaRPr lang="en-SG" sz="1800" dirty="0">
                        <a:solidFill>
                          <a:srgbClr val="0070C0"/>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79231689"/>
                  </a:ext>
                </a:extLst>
              </a:tr>
              <a:tr h="0">
                <a:tc>
                  <a:txBody>
                    <a:bodyPr/>
                    <a:lstStyle/>
                    <a:p>
                      <a:pPr algn="ctr">
                        <a:lnSpc>
                          <a:spcPct val="115000"/>
                        </a:lnSpc>
                        <a:spcAft>
                          <a:spcPts val="1000"/>
                        </a:spcAft>
                      </a:pPr>
                      <a:r>
                        <a:rPr lang="en-US" sz="1800" dirty="0">
                          <a:effectLst/>
                          <a:latin typeface="Segoe UI" panose="020B0502040204020203" pitchFamily="34" charset="0"/>
                          <a:ea typeface="SimSun" panose="02010600030101010101" pitchFamily="2" charset="-122"/>
                          <a:cs typeface="Times New Roman" panose="02020603050405020304" pitchFamily="18" charset="0"/>
                        </a:rPr>
                        <a:t>5</a:t>
                      </a:r>
                      <a:endParaRPr lang="en-SG" sz="18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800" dirty="0">
                          <a:effectLst/>
                          <a:latin typeface="Segoe UI" panose="020B0502040204020203" pitchFamily="34" charset="0"/>
                          <a:ea typeface="SimSun" panose="02010600030101010101" pitchFamily="2" charset="-122"/>
                          <a:cs typeface="Times New Roman" panose="02020603050405020304" pitchFamily="18" charset="0"/>
                        </a:rPr>
                        <a:t>A time when families are more and more unstable</a:t>
                      </a:r>
                      <a:endParaRPr lang="en-SG" sz="18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US" sz="1800" dirty="0">
                          <a:solidFill>
                            <a:srgbClr val="4F81BD"/>
                          </a:solidFill>
                          <a:effectLst/>
                          <a:latin typeface="Segoe UI" panose="020B0502040204020203" pitchFamily="34" charset="0"/>
                          <a:ea typeface="SimSun" panose="02010600030101010101" pitchFamily="2" charset="-122"/>
                          <a:cs typeface="Times New Roman" panose="02020603050405020304" pitchFamily="18" charset="0"/>
                        </a:rPr>
                        <a:t>a decrease</a:t>
                      </a:r>
                      <a:r>
                        <a:rPr lang="en-US" sz="1800" baseline="0" dirty="0">
                          <a:solidFill>
                            <a:srgbClr val="4F81BD"/>
                          </a:solidFill>
                          <a:effectLst/>
                          <a:latin typeface="Segoe UI" panose="020B0502040204020203" pitchFamily="34" charset="0"/>
                          <a:ea typeface="SimSun" panose="02010600030101010101" pitchFamily="2" charset="-122"/>
                          <a:cs typeface="Times New Roman" panose="02020603050405020304" pitchFamily="18" charset="0"/>
                        </a:rPr>
                        <a:t> in</a:t>
                      </a:r>
                      <a:r>
                        <a:rPr lang="en-US" sz="1800" dirty="0">
                          <a:solidFill>
                            <a:srgbClr val="4F81BD"/>
                          </a:solidFill>
                          <a:effectLst/>
                          <a:latin typeface="Segoe UI" panose="020B0502040204020203" pitchFamily="34" charset="0"/>
                          <a:ea typeface="SimSun" panose="02010600030101010101" pitchFamily="2" charset="-122"/>
                          <a:cs typeface="Times New Roman" panose="02020603050405020304" pitchFamily="18" charset="0"/>
                        </a:rPr>
                        <a:t> family stability</a:t>
                      </a:r>
                      <a:endParaRPr lang="en-SG" sz="1800" dirty="0">
                        <a:effectLst/>
                        <a:latin typeface="Calibri" panose="020F0502020204030204" pitchFamily="34" charset="0"/>
                        <a:ea typeface="SimSun" panose="02010600030101010101" pitchFamily="2" charset="-122"/>
                        <a:cs typeface="Times New Roman" panose="02020603050405020304" pitchFamily="18" charset="0"/>
                      </a:endParaRPr>
                    </a:p>
                    <a:p>
                      <a:pPr>
                        <a:lnSpc>
                          <a:spcPct val="115000"/>
                        </a:lnSpc>
                        <a:spcAft>
                          <a:spcPts val="1000"/>
                        </a:spcAft>
                      </a:pPr>
                      <a:endParaRPr lang="en-SG" sz="18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63812806"/>
                  </a:ext>
                </a:extLst>
              </a:tr>
            </a:tbl>
          </a:graphicData>
        </a:graphic>
      </p:graphicFrame>
      <p:sp>
        <p:nvSpPr>
          <p:cNvPr id="7" name="Rectangle 6"/>
          <p:cNvSpPr/>
          <p:nvPr/>
        </p:nvSpPr>
        <p:spPr>
          <a:xfrm>
            <a:off x="8154785" y="782547"/>
            <a:ext cx="3541222" cy="4771136"/>
          </a:xfrm>
          <a:prstGeom prst="rect">
            <a:avLst/>
          </a:prstGeom>
          <a:no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8"/>
          <p:cNvSpPr/>
          <p:nvPr/>
        </p:nvSpPr>
        <p:spPr>
          <a:xfrm>
            <a:off x="3599410" y="5699082"/>
            <a:ext cx="2552007" cy="518941"/>
          </a:xfrm>
          <a:prstGeom prst="rect">
            <a:avLst/>
          </a:prstGeom>
          <a:no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TextBox 2"/>
          <p:cNvSpPr txBox="1"/>
          <p:nvPr/>
        </p:nvSpPr>
        <p:spPr>
          <a:xfrm>
            <a:off x="3674224" y="5793970"/>
            <a:ext cx="2660073" cy="369332"/>
          </a:xfrm>
          <a:prstGeom prst="rect">
            <a:avLst/>
          </a:prstGeom>
          <a:noFill/>
        </p:spPr>
        <p:txBody>
          <a:bodyPr wrap="square" rtlCol="0">
            <a:spAutoFit/>
          </a:bodyPr>
          <a:lstStyle/>
          <a:p>
            <a:r>
              <a:rPr lang="en-GB" dirty="0">
                <a:solidFill>
                  <a:srgbClr val="0070C0"/>
                </a:solidFill>
              </a:rPr>
              <a:t>possible nominalisation</a:t>
            </a:r>
          </a:p>
        </p:txBody>
      </p:sp>
    </p:spTree>
    <p:extLst>
      <p:ext uri="{BB962C8B-B14F-4D97-AF65-F5344CB8AC3E}">
        <p14:creationId xmlns:p14="http://schemas.microsoft.com/office/powerpoint/2010/main" val="922329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170" y="1170747"/>
            <a:ext cx="3117774" cy="741404"/>
          </a:xfrm>
        </p:spPr>
        <p:txBody>
          <a:bodyPr>
            <a:normAutofit/>
          </a:bodyPr>
          <a:lstStyle/>
          <a:p>
            <a:r>
              <a:rPr lang="en-GB" sz="2800" b="1" dirty="0"/>
              <a:t>Nominalisation</a:t>
            </a:r>
            <a:endParaRPr lang="en-SG" sz="2800" b="1" dirty="0">
              <a:solidFill>
                <a:srgbClr val="FF0000"/>
              </a:solidFill>
            </a:endParaRPr>
          </a:p>
        </p:txBody>
      </p:sp>
      <p:sp>
        <p:nvSpPr>
          <p:cNvPr id="5" name="TextBox 4"/>
          <p:cNvSpPr txBox="1"/>
          <p:nvPr/>
        </p:nvSpPr>
        <p:spPr>
          <a:xfrm>
            <a:off x="10971730" y="6079524"/>
            <a:ext cx="1220270" cy="27699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rbel" panose="020B0503020204020204"/>
                <a:ea typeface="+mn-ea"/>
                <a:cs typeface="+mn-cs"/>
              </a:rPr>
              <a:t>AHS/CELC/2024</a:t>
            </a:r>
            <a:endParaRPr kumimoji="0" lang="en-SG" sz="1200" b="0" i="0" u="none" strike="noStrike" kern="1200" cap="none" spc="0" normalizeH="0" baseline="0" noProof="0" dirty="0">
              <a:ln>
                <a:noFill/>
              </a:ln>
              <a:solidFill>
                <a:srgbClr val="000000"/>
              </a:solidFill>
              <a:effectLst/>
              <a:uLnTx/>
              <a:uFillTx/>
              <a:latin typeface="Corbel" panose="020B0503020204020204"/>
              <a:ea typeface="+mn-ea"/>
              <a:cs typeface="+mn-cs"/>
            </a:endParaRPr>
          </a:p>
        </p:txBody>
      </p:sp>
      <p:sp>
        <p:nvSpPr>
          <p:cNvPr id="9" name="Slide Number Placeholder 8"/>
          <p:cNvSpPr>
            <a:spLocks noGrp="1"/>
          </p:cNvSpPr>
          <p:nvPr>
            <p:ph type="sldNum" sz="quarter" idx="12"/>
          </p:nvPr>
        </p:nvSpPr>
        <p:spPr/>
        <p:txBody>
          <a:bodyPr/>
          <a:lstStyle/>
          <a:p>
            <a:fld id="{4FAB73BC-B049-4115-A692-8D63A059BFB8}" type="slidenum">
              <a:rPr lang="en-US" smtClean="0"/>
              <a:pPr/>
              <a:t>22</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845068487"/>
              </p:ext>
            </p:extLst>
          </p:nvPr>
        </p:nvGraphicFramePr>
        <p:xfrm>
          <a:off x="3749039" y="783071"/>
          <a:ext cx="7556269" cy="3672840"/>
        </p:xfrm>
        <a:graphic>
          <a:graphicData uri="http://schemas.openxmlformats.org/drawingml/2006/table">
            <a:tbl>
              <a:tblPr firstRow="1" bandRow="1">
                <a:tableStyleId>{5C22544A-7EE6-4342-B048-85BDC9FD1C3A}</a:tableStyleId>
              </a:tblPr>
              <a:tblGrid>
                <a:gridCol w="7556269">
                  <a:extLst>
                    <a:ext uri="{9D8B030D-6E8A-4147-A177-3AD203B41FA5}">
                      <a16:colId xmlns:a16="http://schemas.microsoft.com/office/drawing/2014/main" val="3361755636"/>
                    </a:ext>
                  </a:extLst>
                </a:gridCol>
              </a:tblGrid>
              <a:tr h="498396">
                <a:tc>
                  <a:txBody>
                    <a:bodyPr/>
                    <a:lstStyle/>
                    <a:p>
                      <a:pPr algn="ctr"/>
                      <a:r>
                        <a:rPr lang="en-US" sz="2800" dirty="0"/>
                        <a:t>Task</a:t>
                      </a:r>
                      <a:r>
                        <a:rPr lang="en-US" sz="2800" dirty="0">
                          <a:solidFill>
                            <a:srgbClr val="FF0000"/>
                          </a:solidFill>
                        </a:rPr>
                        <a:t> </a:t>
                      </a:r>
                      <a:r>
                        <a:rPr lang="en-US" sz="2800" dirty="0">
                          <a:solidFill>
                            <a:schemeClr val="bg1"/>
                          </a:solidFill>
                        </a:rPr>
                        <a:t>4</a:t>
                      </a:r>
                      <a:endParaRPr lang="en-SG" sz="2800" dirty="0">
                        <a:solidFill>
                          <a:schemeClr val="bg1"/>
                        </a:solidFill>
                      </a:endParaRPr>
                    </a:p>
                  </a:txBody>
                  <a:tcPr/>
                </a:tc>
                <a:extLst>
                  <a:ext uri="{0D108BD9-81ED-4DB2-BD59-A6C34878D82A}">
                    <a16:rowId xmlns:a16="http://schemas.microsoft.com/office/drawing/2014/main" val="1285153410"/>
                  </a:ext>
                </a:extLst>
              </a:tr>
              <a:tr h="2966337">
                <a:tc>
                  <a:txBody>
                    <a:bodyPr/>
                    <a:lstStyle/>
                    <a:p>
                      <a:endParaRPr lang="en-US" sz="1100" kern="1200" dirty="0">
                        <a:solidFill>
                          <a:schemeClr val="tx1">
                            <a:lumMod val="65000"/>
                            <a:lumOff val="35000"/>
                          </a:schemeClr>
                        </a:solidFill>
                        <a:effectLst/>
                        <a:latin typeface="+mn-lt"/>
                        <a:ea typeface="+mn-ea"/>
                        <a:cs typeface="+mn-cs"/>
                      </a:endParaRPr>
                    </a:p>
                    <a:p>
                      <a:r>
                        <a:rPr lang="en-US" sz="2400" kern="1200" dirty="0">
                          <a:solidFill>
                            <a:schemeClr val="tx1">
                              <a:lumMod val="65000"/>
                              <a:lumOff val="35000"/>
                            </a:schemeClr>
                          </a:solidFill>
                          <a:effectLst/>
                          <a:latin typeface="+mn-lt"/>
                          <a:ea typeface="+mn-ea"/>
                          <a:cs typeface="+mn-cs"/>
                        </a:rPr>
                        <a:t>Look at the task on</a:t>
                      </a:r>
                      <a:r>
                        <a:rPr lang="en-US" sz="2400" kern="1200" baseline="0" dirty="0">
                          <a:solidFill>
                            <a:schemeClr val="tx1">
                              <a:lumMod val="65000"/>
                              <a:lumOff val="35000"/>
                            </a:schemeClr>
                          </a:solidFill>
                          <a:effectLst/>
                          <a:latin typeface="+mn-lt"/>
                          <a:ea typeface="+mn-ea"/>
                          <a:cs typeface="+mn-cs"/>
                        </a:rPr>
                        <a:t> </a:t>
                      </a:r>
                      <a:r>
                        <a:rPr lang="en-US" sz="2400" kern="1200" dirty="0">
                          <a:solidFill>
                            <a:schemeClr val="tx1">
                              <a:lumMod val="65000"/>
                              <a:lumOff val="35000"/>
                            </a:schemeClr>
                          </a:solidFill>
                          <a:effectLst/>
                          <a:latin typeface="+mn-lt"/>
                          <a:ea typeface="+mn-ea"/>
                          <a:cs typeface="+mn-cs"/>
                        </a:rPr>
                        <a:t>page</a:t>
                      </a:r>
                      <a:r>
                        <a:rPr lang="en-US" sz="2400" kern="1200" baseline="0" dirty="0">
                          <a:solidFill>
                            <a:schemeClr val="tx1">
                              <a:lumMod val="65000"/>
                              <a:lumOff val="35000"/>
                            </a:schemeClr>
                          </a:solidFill>
                          <a:effectLst/>
                          <a:latin typeface="+mn-lt"/>
                          <a:ea typeface="+mn-ea"/>
                          <a:cs typeface="+mn-cs"/>
                        </a:rPr>
                        <a:t> 13</a:t>
                      </a:r>
                      <a:r>
                        <a:rPr lang="en-US" sz="2400" kern="1200" dirty="0">
                          <a:solidFill>
                            <a:schemeClr val="tx1">
                              <a:lumMod val="65000"/>
                              <a:lumOff val="35000"/>
                            </a:schemeClr>
                          </a:solidFill>
                          <a:effectLst/>
                          <a:latin typeface="+mn-lt"/>
                          <a:ea typeface="+mn-ea"/>
                          <a:cs typeface="+mn-cs"/>
                        </a:rPr>
                        <a:t> of the Tutorial 5</a:t>
                      </a:r>
                      <a:r>
                        <a:rPr lang="en-US" sz="2400" kern="1200" baseline="0" dirty="0">
                          <a:solidFill>
                            <a:schemeClr val="tx1">
                              <a:lumMod val="65000"/>
                              <a:lumOff val="35000"/>
                            </a:schemeClr>
                          </a:solidFill>
                          <a:effectLst/>
                          <a:latin typeface="+mn-lt"/>
                          <a:ea typeface="+mn-ea"/>
                          <a:cs typeface="+mn-cs"/>
                        </a:rPr>
                        <a:t> (Part B)</a:t>
                      </a:r>
                      <a:r>
                        <a:rPr lang="en-US" sz="2400" kern="1200" dirty="0">
                          <a:solidFill>
                            <a:schemeClr val="tx1">
                              <a:lumMod val="65000"/>
                              <a:lumOff val="35000"/>
                            </a:schemeClr>
                          </a:solidFill>
                          <a:effectLst/>
                          <a:latin typeface="+mn-lt"/>
                          <a:ea typeface="+mn-ea"/>
                          <a:cs typeface="+mn-cs"/>
                        </a:rPr>
                        <a:t> notes </a:t>
                      </a:r>
                      <a:r>
                        <a:rPr lang="en-US" sz="2400" b="1" kern="1200" baseline="0" dirty="0">
                          <a:solidFill>
                            <a:schemeClr val="tx1">
                              <a:lumMod val="65000"/>
                              <a:lumOff val="35000"/>
                            </a:schemeClr>
                          </a:solidFill>
                          <a:effectLst/>
                          <a:latin typeface="+mn-lt"/>
                          <a:ea typeface="+mn-ea"/>
                          <a:cs typeface="+mn-cs"/>
                        </a:rPr>
                        <a:t>‘Noun Groups and Nominalisation</a:t>
                      </a:r>
                      <a:r>
                        <a:rPr lang="en-US" sz="2400" kern="1200" baseline="0" dirty="0">
                          <a:solidFill>
                            <a:schemeClr val="tx1">
                              <a:lumMod val="65000"/>
                              <a:lumOff val="35000"/>
                            </a:schemeClr>
                          </a:solidFill>
                          <a:effectLst/>
                          <a:latin typeface="+mn-lt"/>
                          <a:ea typeface="+mn-ea"/>
                          <a:cs typeface="+mn-cs"/>
                        </a:rPr>
                        <a:t>’.  </a:t>
                      </a:r>
                    </a:p>
                    <a:p>
                      <a:endParaRPr lang="en-US" sz="1100" kern="1200" baseline="0" dirty="0">
                        <a:solidFill>
                          <a:schemeClr val="tx1">
                            <a:lumMod val="65000"/>
                            <a:lumOff val="35000"/>
                          </a:schemeClr>
                        </a:solidFill>
                        <a:effectLst/>
                        <a:latin typeface="+mn-lt"/>
                        <a:ea typeface="+mn-ea"/>
                        <a:cs typeface="+mn-cs"/>
                      </a:endParaRPr>
                    </a:p>
                    <a:p>
                      <a:pPr marL="800100" lvl="1" indent="-342900">
                        <a:buFont typeface="Arial" panose="020B0604020202020204" pitchFamily="34" charset="0"/>
                        <a:buChar char="•"/>
                      </a:pPr>
                      <a:r>
                        <a:rPr lang="en-US" sz="2400" kern="1200" dirty="0">
                          <a:solidFill>
                            <a:schemeClr val="tx1">
                              <a:lumMod val="65000"/>
                              <a:lumOff val="35000"/>
                            </a:schemeClr>
                          </a:solidFill>
                          <a:effectLst/>
                          <a:latin typeface="+mn-lt"/>
                          <a:ea typeface="+mn-ea"/>
                          <a:cs typeface="+mn-cs"/>
                        </a:rPr>
                        <a:t>Practise converting</a:t>
                      </a:r>
                      <a:r>
                        <a:rPr lang="en-US" sz="2400" kern="1200" baseline="0" dirty="0">
                          <a:solidFill>
                            <a:schemeClr val="tx1">
                              <a:lumMod val="65000"/>
                              <a:lumOff val="35000"/>
                            </a:schemeClr>
                          </a:solidFill>
                          <a:effectLst/>
                          <a:latin typeface="+mn-lt"/>
                          <a:ea typeface="+mn-ea"/>
                          <a:cs typeface="+mn-cs"/>
                        </a:rPr>
                        <a:t> the sentences</a:t>
                      </a:r>
                      <a:r>
                        <a:rPr lang="en-US" sz="2400" kern="1200" dirty="0">
                          <a:solidFill>
                            <a:schemeClr val="tx1">
                              <a:lumMod val="65000"/>
                              <a:lumOff val="35000"/>
                            </a:schemeClr>
                          </a:solidFill>
                          <a:effectLst/>
                          <a:latin typeface="+mn-lt"/>
                          <a:ea typeface="+mn-ea"/>
                          <a:cs typeface="+mn-cs"/>
                        </a:rPr>
                        <a:t> from a less formal style to a more academic style using nominalisation. </a:t>
                      </a:r>
                    </a:p>
                    <a:p>
                      <a:pPr marL="457200" lvl="1" indent="0">
                        <a:buFont typeface="Arial" panose="020B0604020202020204" pitchFamily="34" charset="0"/>
                        <a:buNone/>
                      </a:pPr>
                      <a:endParaRPr lang="en-US" sz="1100" kern="1200" dirty="0">
                        <a:solidFill>
                          <a:schemeClr val="tx1">
                            <a:lumMod val="65000"/>
                            <a:lumOff val="35000"/>
                          </a:schemeClr>
                        </a:solidFill>
                        <a:effectLst/>
                        <a:latin typeface="+mn-lt"/>
                        <a:ea typeface="+mn-ea"/>
                        <a:cs typeface="+mn-cs"/>
                      </a:endParaRPr>
                    </a:p>
                    <a:p>
                      <a:pPr marL="800100" lvl="1" indent="-342900">
                        <a:buFont typeface="Arial" panose="020B0604020202020204" pitchFamily="34" charset="0"/>
                        <a:buChar char="•"/>
                      </a:pPr>
                      <a:r>
                        <a:rPr lang="en-US" sz="2400" kern="1200" dirty="0">
                          <a:solidFill>
                            <a:schemeClr val="tx1">
                              <a:lumMod val="65000"/>
                              <a:lumOff val="35000"/>
                            </a:schemeClr>
                          </a:solidFill>
                          <a:effectLst/>
                          <a:latin typeface="+mn-lt"/>
                          <a:ea typeface="+mn-ea"/>
                          <a:cs typeface="+mn-cs"/>
                        </a:rPr>
                        <a:t>Select the most appropriate words in the box to help with</a:t>
                      </a:r>
                      <a:r>
                        <a:rPr lang="en-US" sz="2400" kern="1200" baseline="0" dirty="0">
                          <a:solidFill>
                            <a:schemeClr val="tx1">
                              <a:lumMod val="65000"/>
                              <a:lumOff val="35000"/>
                            </a:schemeClr>
                          </a:solidFill>
                          <a:effectLst/>
                          <a:latin typeface="+mn-lt"/>
                          <a:ea typeface="+mn-ea"/>
                          <a:cs typeface="+mn-cs"/>
                        </a:rPr>
                        <a:t> your nominalisation.</a:t>
                      </a:r>
                      <a:endParaRPr lang="en-US" sz="2400" kern="1200" dirty="0">
                        <a:solidFill>
                          <a:schemeClr val="tx1">
                            <a:lumMod val="65000"/>
                            <a:lumOff val="35000"/>
                          </a:schemeClr>
                        </a:solidFill>
                        <a:effectLst/>
                        <a:latin typeface="+mn-lt"/>
                        <a:ea typeface="+mn-ea"/>
                        <a:cs typeface="+mn-cs"/>
                      </a:endParaRPr>
                    </a:p>
                    <a:p>
                      <a:pPr marL="800100" lvl="1" indent="-342900">
                        <a:buFont typeface="Arial" panose="020B0604020202020204" pitchFamily="34" charset="0"/>
                        <a:buChar char="•"/>
                      </a:pPr>
                      <a:endParaRPr lang="en-SG" sz="2400" b="0" kern="1200" dirty="0">
                        <a:solidFill>
                          <a:schemeClr val="tx1">
                            <a:lumMod val="65000"/>
                            <a:lumOff val="35000"/>
                          </a:schemeClr>
                        </a:solidFill>
                        <a:effectLst/>
                        <a:latin typeface="+mn-lt"/>
                        <a:ea typeface="+mn-ea"/>
                        <a:cs typeface="+mn-cs"/>
                      </a:endParaRPr>
                    </a:p>
                  </a:txBody>
                  <a:tcPr/>
                </a:tc>
                <a:extLst>
                  <a:ext uri="{0D108BD9-81ED-4DB2-BD59-A6C34878D82A}">
                    <a16:rowId xmlns:a16="http://schemas.microsoft.com/office/drawing/2014/main" val="2849912073"/>
                  </a:ext>
                </a:extLst>
              </a:tr>
            </a:tbl>
          </a:graphicData>
        </a:graphic>
      </p:graphicFrame>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136171" y="2128058"/>
            <a:ext cx="3117773" cy="3665913"/>
          </a:xfrm>
          <a:prstGeom prst="rect">
            <a:avLst/>
          </a:prstGeom>
        </p:spPr>
      </p:pic>
    </p:spTree>
    <p:extLst>
      <p:ext uri="{BB962C8B-B14F-4D97-AF65-F5344CB8AC3E}">
        <p14:creationId xmlns:p14="http://schemas.microsoft.com/office/powerpoint/2010/main" val="32078047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716" y="1386654"/>
            <a:ext cx="3117774" cy="649964"/>
          </a:xfrm>
        </p:spPr>
        <p:txBody>
          <a:bodyPr>
            <a:normAutofit/>
          </a:bodyPr>
          <a:lstStyle/>
          <a:p>
            <a:r>
              <a:rPr lang="en-GB" sz="2800" b="1" dirty="0"/>
              <a:t>Nominalisation</a:t>
            </a:r>
            <a:endParaRPr lang="en-SG" sz="2800" dirty="0">
              <a:solidFill>
                <a:srgbClr val="FF0000"/>
              </a:solidFill>
            </a:endParaRPr>
          </a:p>
        </p:txBody>
      </p:sp>
      <p:sp>
        <p:nvSpPr>
          <p:cNvPr id="5" name="TextBox 4"/>
          <p:cNvSpPr txBox="1"/>
          <p:nvPr/>
        </p:nvSpPr>
        <p:spPr>
          <a:xfrm>
            <a:off x="10971730" y="6079524"/>
            <a:ext cx="1220270" cy="276999"/>
          </a:xfrm>
          <a:prstGeom prst="rect">
            <a:avLst/>
          </a:prstGeom>
          <a:noFill/>
        </p:spPr>
        <p:txBody>
          <a:bodyPr wrap="square" rtlCol="0">
            <a:spAutoFit/>
          </a:bodyPr>
          <a:lstStyle/>
          <a:p>
            <a:r>
              <a:rPr lang="en-US" sz="1200" dirty="0"/>
              <a:t>AHS/CELC/2024</a:t>
            </a:r>
            <a:endParaRPr lang="en-SG" sz="1200"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23</a:t>
            </a:fld>
            <a:endParaRPr lang="en-US" dirty="0"/>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146716" y="2128058"/>
            <a:ext cx="3186688" cy="3665912"/>
          </a:xfrm>
          <a:prstGeom prst="rect">
            <a:avLst/>
          </a:prstGeom>
        </p:spPr>
      </p:pic>
      <p:sp>
        <p:nvSpPr>
          <p:cNvPr id="3" name="Rectangle 2"/>
          <p:cNvSpPr/>
          <p:nvPr/>
        </p:nvSpPr>
        <p:spPr>
          <a:xfrm>
            <a:off x="3607724" y="772913"/>
            <a:ext cx="8055033" cy="4001095"/>
          </a:xfrm>
          <a:prstGeom prst="rect">
            <a:avLst/>
          </a:prstGeom>
        </p:spPr>
        <p:txBody>
          <a:bodyPr wrap="square">
            <a:spAutoFit/>
          </a:bodyPr>
          <a:lstStyle/>
          <a:p>
            <a:r>
              <a:rPr lang="en-US" sz="2800" dirty="0">
                <a:solidFill>
                  <a:schemeClr val="tx1">
                    <a:lumMod val="65000"/>
                    <a:lumOff val="35000"/>
                  </a:schemeClr>
                </a:solidFill>
              </a:rPr>
              <a:t>Example</a:t>
            </a:r>
          </a:p>
          <a:p>
            <a:endParaRPr lang="en-US" sz="1200" dirty="0">
              <a:solidFill>
                <a:schemeClr val="tx1">
                  <a:lumMod val="65000"/>
                  <a:lumOff val="35000"/>
                </a:schemeClr>
              </a:solidFill>
            </a:endParaRPr>
          </a:p>
          <a:p>
            <a:r>
              <a:rPr lang="en-US" sz="2800" b="1" dirty="0">
                <a:solidFill>
                  <a:schemeClr val="accent1">
                    <a:lumMod val="75000"/>
                  </a:schemeClr>
                </a:solidFill>
              </a:rPr>
              <a:t>Less formal style: </a:t>
            </a:r>
          </a:p>
          <a:p>
            <a:r>
              <a:rPr lang="en-US" sz="2800" dirty="0">
                <a:solidFill>
                  <a:schemeClr val="tx1">
                    <a:lumMod val="65000"/>
                    <a:lumOff val="35000"/>
                  </a:schemeClr>
                </a:solidFill>
              </a:rPr>
              <a:t>If we keep cutting down trees in the Amazon region, we will have less oxygen everywhere. </a:t>
            </a:r>
          </a:p>
          <a:p>
            <a:endParaRPr lang="en-US" sz="2800" dirty="0">
              <a:solidFill>
                <a:schemeClr val="tx1">
                  <a:lumMod val="65000"/>
                  <a:lumOff val="35000"/>
                </a:schemeClr>
              </a:solidFill>
            </a:endParaRPr>
          </a:p>
          <a:p>
            <a:r>
              <a:rPr lang="en-US" sz="2800" b="1" dirty="0">
                <a:solidFill>
                  <a:schemeClr val="accent1">
                    <a:lumMod val="75000"/>
                  </a:schemeClr>
                </a:solidFill>
              </a:rPr>
              <a:t>Academic style:</a:t>
            </a:r>
            <a:r>
              <a:rPr lang="en-US" sz="2800" dirty="0">
                <a:solidFill>
                  <a:schemeClr val="tx1">
                    <a:lumMod val="65000"/>
                    <a:lumOff val="35000"/>
                  </a:schemeClr>
                </a:solidFill>
              </a:rPr>
              <a:t> </a:t>
            </a:r>
          </a:p>
          <a:p>
            <a:r>
              <a:rPr lang="en-US" sz="2800" dirty="0">
                <a:solidFill>
                  <a:schemeClr val="tx1">
                    <a:lumMod val="65000"/>
                    <a:lumOff val="35000"/>
                  </a:schemeClr>
                </a:solidFill>
              </a:rPr>
              <a:t>Continued deforestation of the Amazon region will lead to worldwide oxygen depletion.</a:t>
            </a:r>
          </a:p>
          <a:p>
            <a:endParaRPr lang="en-US" dirty="0"/>
          </a:p>
        </p:txBody>
      </p:sp>
    </p:spTree>
    <p:extLst>
      <p:ext uri="{BB962C8B-B14F-4D97-AF65-F5344CB8AC3E}">
        <p14:creationId xmlns:p14="http://schemas.microsoft.com/office/powerpoint/2010/main" val="11517288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716" y="1386654"/>
            <a:ext cx="3117774" cy="649964"/>
          </a:xfrm>
        </p:spPr>
        <p:txBody>
          <a:bodyPr>
            <a:normAutofit/>
          </a:bodyPr>
          <a:lstStyle/>
          <a:p>
            <a:r>
              <a:rPr lang="en-GB" sz="2800" b="1" dirty="0"/>
              <a:t>Nominalisation</a:t>
            </a:r>
            <a:endParaRPr lang="en-SG" sz="2800" dirty="0">
              <a:solidFill>
                <a:srgbClr val="FF0000"/>
              </a:solidFill>
            </a:endParaRPr>
          </a:p>
        </p:txBody>
      </p:sp>
      <p:sp>
        <p:nvSpPr>
          <p:cNvPr id="5" name="TextBox 4"/>
          <p:cNvSpPr txBox="1"/>
          <p:nvPr/>
        </p:nvSpPr>
        <p:spPr>
          <a:xfrm>
            <a:off x="10971730" y="6079524"/>
            <a:ext cx="1220270" cy="276999"/>
          </a:xfrm>
          <a:prstGeom prst="rect">
            <a:avLst/>
          </a:prstGeom>
          <a:noFill/>
        </p:spPr>
        <p:txBody>
          <a:bodyPr wrap="square" rtlCol="0">
            <a:spAutoFit/>
          </a:bodyPr>
          <a:lstStyle/>
          <a:p>
            <a:r>
              <a:rPr lang="en-US" sz="1200" dirty="0"/>
              <a:t>AHS/CELC/2024</a:t>
            </a:r>
            <a:endParaRPr lang="en-SG" sz="1200"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24</a:t>
            </a:fld>
            <a:endParaRPr lang="en-US" dirty="0"/>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146716" y="2128058"/>
            <a:ext cx="3186688" cy="3665912"/>
          </a:xfrm>
          <a:prstGeom prst="rect">
            <a:avLst/>
          </a:prstGeom>
        </p:spPr>
      </p:pic>
      <p:sp>
        <p:nvSpPr>
          <p:cNvPr id="3" name="Rectangle 2"/>
          <p:cNvSpPr/>
          <p:nvPr/>
        </p:nvSpPr>
        <p:spPr>
          <a:xfrm>
            <a:off x="3574473" y="761659"/>
            <a:ext cx="8146472" cy="1577868"/>
          </a:xfrm>
          <a:prstGeom prst="rect">
            <a:avLst/>
          </a:prstGeom>
        </p:spPr>
        <p:txBody>
          <a:bodyPr wrap="square">
            <a:spAutoFit/>
          </a:bodyPr>
          <a:lstStyle/>
          <a:p>
            <a:pPr>
              <a:lnSpc>
                <a:spcPct val="115000"/>
              </a:lnSpc>
              <a:spcAft>
                <a:spcPts val="1000"/>
              </a:spcAft>
            </a:pPr>
            <a:r>
              <a:rPr lang="en-US" sz="2800" b="1" dirty="0">
                <a:solidFill>
                  <a:schemeClr val="tx1">
                    <a:lumMod val="65000"/>
                    <a:lumOff val="35000"/>
                  </a:schemeClr>
                </a:solidFill>
                <a:latin typeface="Segoe UI" panose="020B0502040204020203" pitchFamily="34" charset="0"/>
                <a:ea typeface="SimSun" panose="02010600030101010101" pitchFamily="2" charset="-122"/>
                <a:cs typeface="Times New Roman" panose="02020603050405020304" pitchFamily="18" charset="0"/>
              </a:rPr>
              <a:t>Less formal style</a:t>
            </a:r>
            <a:r>
              <a:rPr lang="en-US" sz="2800" dirty="0">
                <a:solidFill>
                  <a:schemeClr val="tx1">
                    <a:lumMod val="65000"/>
                    <a:lumOff val="35000"/>
                  </a:schemeClr>
                </a:solidFill>
                <a:latin typeface="Segoe UI" panose="020B0502040204020203" pitchFamily="34" charset="0"/>
                <a:ea typeface="SimSun" panose="02010600030101010101" pitchFamily="2" charset="-122"/>
                <a:cs typeface="Times New Roman" panose="02020603050405020304" pitchFamily="18" charset="0"/>
              </a:rPr>
              <a:t> </a:t>
            </a:r>
          </a:p>
          <a:p>
            <a:r>
              <a:rPr lang="en-US" sz="2800" dirty="0">
                <a:solidFill>
                  <a:schemeClr val="tx1">
                    <a:lumMod val="65000"/>
                    <a:lumOff val="35000"/>
                  </a:schemeClr>
                </a:solidFill>
                <a:ea typeface="SimSun" panose="02010600030101010101" pitchFamily="2" charset="-122"/>
                <a:cs typeface="Times New Roman" panose="02020603050405020304" pitchFamily="18" charset="0"/>
              </a:rPr>
              <a:t>How much weight you lose depends on how often you exercise.</a:t>
            </a:r>
            <a:endParaRPr lang="en-SG" sz="2800" dirty="0">
              <a:solidFill>
                <a:schemeClr val="tx1">
                  <a:lumMod val="65000"/>
                  <a:lumOff val="35000"/>
                </a:schemeClr>
              </a:solidFill>
              <a:ea typeface="SimSun" panose="02010600030101010101" pitchFamily="2" charset="-122"/>
              <a:cs typeface="Times New Roman" panose="02020603050405020304" pitchFamily="18" charset="0"/>
            </a:endParaRPr>
          </a:p>
        </p:txBody>
      </p:sp>
      <p:sp>
        <p:nvSpPr>
          <p:cNvPr id="9" name="Rectangle 8"/>
          <p:cNvSpPr/>
          <p:nvPr/>
        </p:nvSpPr>
        <p:spPr>
          <a:xfrm>
            <a:off x="3585556" y="2504830"/>
            <a:ext cx="8146472" cy="1384995"/>
          </a:xfrm>
          <a:prstGeom prst="rect">
            <a:avLst/>
          </a:prstGeom>
        </p:spPr>
        <p:txBody>
          <a:bodyPr wrap="square">
            <a:spAutoFit/>
          </a:bodyPr>
          <a:lstStyle/>
          <a:p>
            <a:r>
              <a:rPr lang="en-US" sz="2800" dirty="0">
                <a:solidFill>
                  <a:schemeClr val="tx1">
                    <a:lumMod val="65000"/>
                    <a:lumOff val="35000"/>
                  </a:schemeClr>
                </a:solidFill>
                <a:ea typeface="SimSun" panose="02010600030101010101" pitchFamily="2" charset="-122"/>
              </a:rPr>
              <a:t>Being tolerant of the ways people are different is something that they often try to teach in courses about civics. </a:t>
            </a:r>
            <a:endParaRPr lang="en-GB" sz="2800" dirty="0">
              <a:solidFill>
                <a:schemeClr val="tx1">
                  <a:lumMod val="65000"/>
                  <a:lumOff val="35000"/>
                </a:schemeClr>
              </a:solidFill>
            </a:endParaRPr>
          </a:p>
        </p:txBody>
      </p:sp>
      <p:sp>
        <p:nvSpPr>
          <p:cNvPr id="10" name="Rectangle 9"/>
          <p:cNvSpPr/>
          <p:nvPr/>
        </p:nvSpPr>
        <p:spPr>
          <a:xfrm>
            <a:off x="3596640" y="4095041"/>
            <a:ext cx="8124305" cy="954107"/>
          </a:xfrm>
          <a:prstGeom prst="rect">
            <a:avLst/>
          </a:prstGeom>
        </p:spPr>
        <p:txBody>
          <a:bodyPr wrap="square">
            <a:spAutoFit/>
          </a:bodyPr>
          <a:lstStyle/>
          <a:p>
            <a:r>
              <a:rPr lang="en-US" sz="2800" dirty="0">
                <a:solidFill>
                  <a:schemeClr val="tx1">
                    <a:lumMod val="65000"/>
                    <a:lumOff val="35000"/>
                  </a:schemeClr>
                </a:solidFill>
                <a:ea typeface="SimSun" panose="02010600030101010101" pitchFamily="2" charset="-122"/>
              </a:rPr>
              <a:t>People get cancer more if there’s a lot of mercury in the water. </a:t>
            </a:r>
            <a:endParaRPr lang="en-GB" sz="2800" dirty="0">
              <a:solidFill>
                <a:schemeClr val="tx1">
                  <a:lumMod val="65000"/>
                  <a:lumOff val="35000"/>
                </a:schemeClr>
              </a:solidFill>
            </a:endParaRPr>
          </a:p>
        </p:txBody>
      </p:sp>
      <p:sp>
        <p:nvSpPr>
          <p:cNvPr id="11" name="Rectangle 10"/>
          <p:cNvSpPr/>
          <p:nvPr/>
        </p:nvSpPr>
        <p:spPr>
          <a:xfrm>
            <a:off x="3585556" y="5219481"/>
            <a:ext cx="7841672" cy="954107"/>
          </a:xfrm>
          <a:prstGeom prst="rect">
            <a:avLst/>
          </a:prstGeom>
        </p:spPr>
        <p:txBody>
          <a:bodyPr wrap="square">
            <a:spAutoFit/>
          </a:bodyPr>
          <a:lstStyle/>
          <a:p>
            <a:r>
              <a:rPr lang="en-US" sz="2800" dirty="0">
                <a:solidFill>
                  <a:schemeClr val="tx1">
                    <a:lumMod val="65000"/>
                    <a:lumOff val="35000"/>
                  </a:schemeClr>
                </a:solidFill>
                <a:ea typeface="SimSun" panose="02010600030101010101" pitchFamily="2" charset="-122"/>
              </a:rPr>
              <a:t>One of the ways a company can produce more is by encouraging employees to work together. </a:t>
            </a:r>
            <a:endParaRPr lang="en-GB" sz="2800" dirty="0">
              <a:solidFill>
                <a:schemeClr val="tx1">
                  <a:lumMod val="65000"/>
                  <a:lumOff val="35000"/>
                </a:schemeClr>
              </a:solidFill>
            </a:endParaRPr>
          </a:p>
        </p:txBody>
      </p:sp>
    </p:spTree>
    <p:extLst>
      <p:ext uri="{BB962C8B-B14F-4D97-AF65-F5344CB8AC3E}">
        <p14:creationId xmlns:p14="http://schemas.microsoft.com/office/powerpoint/2010/main" val="3979613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170" y="1170747"/>
            <a:ext cx="3117774" cy="741404"/>
          </a:xfrm>
        </p:spPr>
        <p:txBody>
          <a:bodyPr>
            <a:normAutofit/>
          </a:bodyPr>
          <a:lstStyle/>
          <a:p>
            <a:r>
              <a:rPr lang="en-GB" sz="2800" b="1" dirty="0"/>
              <a:t>Nominalisation</a:t>
            </a:r>
            <a:endParaRPr lang="en-SG" sz="2800" b="1" dirty="0">
              <a:solidFill>
                <a:srgbClr val="FF0000"/>
              </a:solidFill>
            </a:endParaRPr>
          </a:p>
        </p:txBody>
      </p:sp>
      <p:sp>
        <p:nvSpPr>
          <p:cNvPr id="5" name="TextBox 4"/>
          <p:cNvSpPr txBox="1"/>
          <p:nvPr/>
        </p:nvSpPr>
        <p:spPr>
          <a:xfrm>
            <a:off x="10971730" y="6079524"/>
            <a:ext cx="1220270" cy="27699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rbel" panose="020B0503020204020204"/>
                <a:ea typeface="+mn-ea"/>
                <a:cs typeface="+mn-cs"/>
              </a:rPr>
              <a:t>AHS/CELC/2024</a:t>
            </a:r>
            <a:endParaRPr kumimoji="0" lang="en-SG" sz="1200" b="0" i="0" u="none" strike="noStrike" kern="1200" cap="none" spc="0" normalizeH="0" baseline="0" noProof="0" dirty="0">
              <a:ln>
                <a:noFill/>
              </a:ln>
              <a:solidFill>
                <a:srgbClr val="000000"/>
              </a:solidFill>
              <a:effectLst/>
              <a:uLnTx/>
              <a:uFillTx/>
              <a:latin typeface="Corbel" panose="020B0503020204020204"/>
              <a:ea typeface="+mn-ea"/>
              <a:cs typeface="+mn-cs"/>
            </a:endParaRPr>
          </a:p>
        </p:txBody>
      </p:sp>
      <p:sp>
        <p:nvSpPr>
          <p:cNvPr id="9" name="Slide Number Placeholder 8"/>
          <p:cNvSpPr>
            <a:spLocks noGrp="1"/>
          </p:cNvSpPr>
          <p:nvPr>
            <p:ph type="sldNum" sz="quarter" idx="12"/>
          </p:nvPr>
        </p:nvSpPr>
        <p:spPr/>
        <p:txBody>
          <a:bodyPr/>
          <a:lstStyle/>
          <a:p>
            <a:fld id="{4FAB73BC-B049-4115-A692-8D63A059BFB8}" type="slidenum">
              <a:rPr lang="en-US" smtClean="0"/>
              <a:pPr/>
              <a:t>25</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844075087"/>
              </p:ext>
            </p:extLst>
          </p:nvPr>
        </p:nvGraphicFramePr>
        <p:xfrm>
          <a:off x="3749039" y="783071"/>
          <a:ext cx="7556269" cy="3688080"/>
        </p:xfrm>
        <a:graphic>
          <a:graphicData uri="http://schemas.openxmlformats.org/drawingml/2006/table">
            <a:tbl>
              <a:tblPr firstRow="1" bandRow="1">
                <a:tableStyleId>{5C22544A-7EE6-4342-B048-85BDC9FD1C3A}</a:tableStyleId>
              </a:tblPr>
              <a:tblGrid>
                <a:gridCol w="7556269">
                  <a:extLst>
                    <a:ext uri="{9D8B030D-6E8A-4147-A177-3AD203B41FA5}">
                      <a16:colId xmlns:a16="http://schemas.microsoft.com/office/drawing/2014/main" val="3361755636"/>
                    </a:ext>
                  </a:extLst>
                </a:gridCol>
              </a:tblGrid>
              <a:tr h="498396">
                <a:tc>
                  <a:txBody>
                    <a:bodyPr/>
                    <a:lstStyle/>
                    <a:p>
                      <a:pPr algn="ctr"/>
                      <a:r>
                        <a:rPr lang="en-US" sz="2800" dirty="0">
                          <a:solidFill>
                            <a:schemeClr val="bg1"/>
                          </a:solidFill>
                        </a:rPr>
                        <a:t>Task 5</a:t>
                      </a:r>
                      <a:endParaRPr lang="en-SG" sz="2800" dirty="0">
                        <a:solidFill>
                          <a:schemeClr val="bg1"/>
                        </a:solidFill>
                      </a:endParaRPr>
                    </a:p>
                  </a:txBody>
                  <a:tcPr/>
                </a:tc>
                <a:extLst>
                  <a:ext uri="{0D108BD9-81ED-4DB2-BD59-A6C34878D82A}">
                    <a16:rowId xmlns:a16="http://schemas.microsoft.com/office/drawing/2014/main" val="1285153410"/>
                  </a:ext>
                </a:extLst>
              </a:tr>
              <a:tr h="2966337">
                <a:tc>
                  <a:txBody>
                    <a:bodyPr/>
                    <a:lstStyle/>
                    <a:p>
                      <a:endParaRPr lang="en-US" sz="1100" kern="1200" dirty="0">
                        <a:solidFill>
                          <a:schemeClr val="tx1">
                            <a:lumMod val="65000"/>
                            <a:lumOff val="35000"/>
                          </a:schemeClr>
                        </a:solidFill>
                        <a:effectLst/>
                        <a:latin typeface="+mn-lt"/>
                        <a:ea typeface="+mn-ea"/>
                        <a:cs typeface="+mn-cs"/>
                      </a:endParaRPr>
                    </a:p>
                    <a:p>
                      <a:r>
                        <a:rPr lang="en-US" sz="2400" kern="1200" dirty="0">
                          <a:solidFill>
                            <a:schemeClr val="tx1">
                              <a:lumMod val="65000"/>
                              <a:lumOff val="35000"/>
                            </a:schemeClr>
                          </a:solidFill>
                          <a:effectLst/>
                          <a:latin typeface="+mn-lt"/>
                          <a:ea typeface="+mn-ea"/>
                          <a:cs typeface="+mn-cs"/>
                        </a:rPr>
                        <a:t>Look at the task on</a:t>
                      </a:r>
                      <a:r>
                        <a:rPr lang="en-US" sz="2400" kern="1200" baseline="0" dirty="0">
                          <a:solidFill>
                            <a:schemeClr val="tx1">
                              <a:lumMod val="65000"/>
                              <a:lumOff val="35000"/>
                            </a:schemeClr>
                          </a:solidFill>
                          <a:effectLst/>
                          <a:latin typeface="+mn-lt"/>
                          <a:ea typeface="+mn-ea"/>
                          <a:cs typeface="+mn-cs"/>
                        </a:rPr>
                        <a:t> </a:t>
                      </a:r>
                      <a:r>
                        <a:rPr lang="en-US" sz="2400" kern="1200" dirty="0">
                          <a:solidFill>
                            <a:schemeClr val="tx1">
                              <a:lumMod val="65000"/>
                              <a:lumOff val="35000"/>
                            </a:schemeClr>
                          </a:solidFill>
                          <a:effectLst/>
                          <a:latin typeface="+mn-lt"/>
                          <a:ea typeface="+mn-ea"/>
                          <a:cs typeface="+mn-cs"/>
                        </a:rPr>
                        <a:t>pages 14-15 of the Tutorial 5</a:t>
                      </a:r>
                      <a:r>
                        <a:rPr lang="en-US" sz="2400" kern="1200" baseline="0" dirty="0">
                          <a:solidFill>
                            <a:schemeClr val="tx1">
                              <a:lumMod val="65000"/>
                              <a:lumOff val="35000"/>
                            </a:schemeClr>
                          </a:solidFill>
                          <a:effectLst/>
                          <a:latin typeface="+mn-lt"/>
                          <a:ea typeface="+mn-ea"/>
                          <a:cs typeface="+mn-cs"/>
                        </a:rPr>
                        <a:t> (Part B)</a:t>
                      </a:r>
                      <a:r>
                        <a:rPr lang="en-US" sz="2400" kern="1200" dirty="0">
                          <a:solidFill>
                            <a:schemeClr val="tx1">
                              <a:lumMod val="65000"/>
                              <a:lumOff val="35000"/>
                            </a:schemeClr>
                          </a:solidFill>
                          <a:effectLst/>
                          <a:latin typeface="+mn-lt"/>
                          <a:ea typeface="+mn-ea"/>
                          <a:cs typeface="+mn-cs"/>
                        </a:rPr>
                        <a:t> notes </a:t>
                      </a:r>
                      <a:r>
                        <a:rPr lang="en-US" sz="2400" b="1" kern="1200" baseline="0" dirty="0">
                          <a:solidFill>
                            <a:schemeClr val="tx1">
                              <a:lumMod val="65000"/>
                              <a:lumOff val="35000"/>
                            </a:schemeClr>
                          </a:solidFill>
                          <a:effectLst/>
                          <a:latin typeface="+mn-lt"/>
                          <a:ea typeface="+mn-ea"/>
                          <a:cs typeface="+mn-cs"/>
                        </a:rPr>
                        <a:t>‘Noun Groups and Nominalisation</a:t>
                      </a:r>
                      <a:r>
                        <a:rPr lang="en-US" sz="2400" kern="1200" baseline="0" dirty="0">
                          <a:solidFill>
                            <a:schemeClr val="tx1">
                              <a:lumMod val="65000"/>
                              <a:lumOff val="35000"/>
                            </a:schemeClr>
                          </a:solidFill>
                          <a:effectLst/>
                          <a:latin typeface="+mn-lt"/>
                          <a:ea typeface="+mn-ea"/>
                          <a:cs typeface="+mn-cs"/>
                        </a:rPr>
                        <a:t>’. </a:t>
                      </a:r>
                    </a:p>
                    <a:p>
                      <a:endParaRPr lang="en-US" sz="1100" kern="1200" baseline="0" dirty="0">
                        <a:solidFill>
                          <a:schemeClr val="tx1">
                            <a:lumMod val="65000"/>
                            <a:lumOff val="35000"/>
                          </a:schemeClr>
                        </a:solidFill>
                        <a:effectLst/>
                        <a:latin typeface="+mn-lt"/>
                        <a:ea typeface="+mn-ea"/>
                        <a:cs typeface="+mn-cs"/>
                      </a:endParaRPr>
                    </a:p>
                    <a:p>
                      <a:pPr marL="800100" lvl="1" indent="-342900">
                        <a:buFont typeface="Arial" panose="020B0604020202020204" pitchFamily="34" charset="0"/>
                        <a:buChar char="•"/>
                      </a:pPr>
                      <a:r>
                        <a:rPr lang="en-US" sz="2400" kern="1200" dirty="0">
                          <a:solidFill>
                            <a:schemeClr val="tx1">
                              <a:lumMod val="65000"/>
                              <a:lumOff val="35000"/>
                            </a:schemeClr>
                          </a:solidFill>
                          <a:effectLst/>
                          <a:latin typeface="+mn-lt"/>
                          <a:ea typeface="+mn-ea"/>
                          <a:cs typeface="+mn-cs"/>
                        </a:rPr>
                        <a:t>Re-write the sentences by using the noun form of the </a:t>
                      </a:r>
                      <a:r>
                        <a:rPr lang="en-US" sz="2400" u="sng" kern="1200" dirty="0">
                          <a:solidFill>
                            <a:schemeClr val="tx1">
                              <a:lumMod val="65000"/>
                              <a:lumOff val="35000"/>
                            </a:schemeClr>
                          </a:solidFill>
                          <a:effectLst/>
                          <a:latin typeface="+mn-lt"/>
                          <a:ea typeface="+mn-ea"/>
                          <a:cs typeface="+mn-cs"/>
                        </a:rPr>
                        <a:t>underlined</a:t>
                      </a:r>
                      <a:r>
                        <a:rPr lang="en-US" sz="2400" kern="1200" dirty="0">
                          <a:solidFill>
                            <a:schemeClr val="tx1">
                              <a:lumMod val="65000"/>
                              <a:lumOff val="35000"/>
                            </a:schemeClr>
                          </a:solidFill>
                          <a:effectLst/>
                          <a:latin typeface="+mn-lt"/>
                          <a:ea typeface="+mn-ea"/>
                          <a:cs typeface="+mn-cs"/>
                        </a:rPr>
                        <a:t> verbs</a:t>
                      </a:r>
                      <a:r>
                        <a:rPr lang="en-US" sz="2400" kern="1200" baseline="0" dirty="0">
                          <a:solidFill>
                            <a:schemeClr val="tx1">
                              <a:lumMod val="65000"/>
                              <a:lumOff val="35000"/>
                            </a:schemeClr>
                          </a:solidFill>
                          <a:effectLst/>
                          <a:latin typeface="+mn-lt"/>
                          <a:ea typeface="+mn-ea"/>
                          <a:cs typeface="+mn-cs"/>
                        </a:rPr>
                        <a:t> and </a:t>
                      </a:r>
                      <a:r>
                        <a:rPr lang="en-US" sz="2400" kern="1200" dirty="0">
                          <a:solidFill>
                            <a:schemeClr val="tx1">
                              <a:lumMod val="65000"/>
                              <a:lumOff val="35000"/>
                            </a:schemeClr>
                          </a:solidFill>
                          <a:effectLst/>
                          <a:latin typeface="+mn-lt"/>
                          <a:ea typeface="+mn-ea"/>
                          <a:cs typeface="+mn-cs"/>
                        </a:rPr>
                        <a:t>adjectives.</a:t>
                      </a:r>
                    </a:p>
                    <a:p>
                      <a:pPr marL="457200" lvl="1" indent="0">
                        <a:buFont typeface="Arial" panose="020B0604020202020204" pitchFamily="34" charset="0"/>
                        <a:buNone/>
                      </a:pPr>
                      <a:endParaRPr lang="en-US" sz="1200" kern="1200" dirty="0">
                        <a:solidFill>
                          <a:schemeClr val="tx1">
                            <a:lumMod val="65000"/>
                            <a:lumOff val="35000"/>
                          </a:schemeClr>
                        </a:solidFill>
                        <a:effectLst/>
                        <a:latin typeface="+mn-lt"/>
                        <a:ea typeface="+mn-ea"/>
                        <a:cs typeface="+mn-cs"/>
                      </a:endParaRPr>
                    </a:p>
                    <a:p>
                      <a:pPr marL="800100" lvl="1" indent="-342900">
                        <a:buFont typeface="Arial" panose="020B0604020202020204" pitchFamily="34" charset="0"/>
                        <a:buChar char="•"/>
                      </a:pPr>
                      <a:r>
                        <a:rPr lang="en-US" sz="2400" kern="1200" dirty="0">
                          <a:solidFill>
                            <a:schemeClr val="tx1">
                              <a:lumMod val="65000"/>
                              <a:lumOff val="35000"/>
                            </a:schemeClr>
                          </a:solidFill>
                          <a:effectLst/>
                          <a:latin typeface="+mn-lt"/>
                          <a:ea typeface="+mn-ea"/>
                          <a:cs typeface="+mn-cs"/>
                        </a:rPr>
                        <a:t>You may need to change word order, forms of other words in the phrase,</a:t>
                      </a:r>
                      <a:r>
                        <a:rPr lang="en-US" sz="2400" kern="1200" baseline="0" dirty="0">
                          <a:solidFill>
                            <a:schemeClr val="tx1">
                              <a:lumMod val="65000"/>
                              <a:lumOff val="35000"/>
                            </a:schemeClr>
                          </a:solidFill>
                          <a:effectLst/>
                          <a:latin typeface="+mn-lt"/>
                          <a:ea typeface="+mn-ea"/>
                          <a:cs typeface="+mn-cs"/>
                        </a:rPr>
                        <a:t> </a:t>
                      </a:r>
                      <a:r>
                        <a:rPr lang="en-US" sz="2400" kern="1200" dirty="0">
                          <a:solidFill>
                            <a:schemeClr val="tx1">
                              <a:lumMod val="65000"/>
                              <a:lumOff val="35000"/>
                            </a:schemeClr>
                          </a:solidFill>
                          <a:effectLst/>
                          <a:latin typeface="+mn-lt"/>
                          <a:ea typeface="+mn-ea"/>
                          <a:cs typeface="+mn-cs"/>
                        </a:rPr>
                        <a:t>add articles,</a:t>
                      </a:r>
                      <a:r>
                        <a:rPr lang="en-US" sz="2400" kern="1200" baseline="0" dirty="0">
                          <a:solidFill>
                            <a:schemeClr val="tx1">
                              <a:lumMod val="65000"/>
                              <a:lumOff val="35000"/>
                            </a:schemeClr>
                          </a:solidFill>
                          <a:effectLst/>
                          <a:latin typeface="+mn-lt"/>
                          <a:ea typeface="+mn-ea"/>
                          <a:cs typeface="+mn-cs"/>
                        </a:rPr>
                        <a:t> </a:t>
                      </a:r>
                      <a:r>
                        <a:rPr lang="en-US" sz="2400" kern="1200" dirty="0">
                          <a:solidFill>
                            <a:schemeClr val="tx1">
                              <a:lumMod val="65000"/>
                              <a:lumOff val="35000"/>
                            </a:schemeClr>
                          </a:solidFill>
                          <a:effectLst/>
                          <a:latin typeface="+mn-lt"/>
                          <a:ea typeface="+mn-ea"/>
                          <a:cs typeface="+mn-cs"/>
                        </a:rPr>
                        <a:t>add prepositions.</a:t>
                      </a:r>
                    </a:p>
                    <a:p>
                      <a:pPr marL="457200" lvl="1" indent="0">
                        <a:buFont typeface="Arial" panose="020B0604020202020204" pitchFamily="34" charset="0"/>
                        <a:buNone/>
                      </a:pPr>
                      <a:endParaRPr lang="en-SG" sz="2400" b="0" kern="1200" dirty="0">
                        <a:solidFill>
                          <a:schemeClr val="tx1">
                            <a:lumMod val="65000"/>
                            <a:lumOff val="35000"/>
                          </a:schemeClr>
                        </a:solidFill>
                        <a:effectLst/>
                        <a:latin typeface="+mn-lt"/>
                        <a:ea typeface="+mn-ea"/>
                        <a:cs typeface="+mn-cs"/>
                      </a:endParaRPr>
                    </a:p>
                  </a:txBody>
                  <a:tcPr/>
                </a:tc>
                <a:extLst>
                  <a:ext uri="{0D108BD9-81ED-4DB2-BD59-A6C34878D82A}">
                    <a16:rowId xmlns:a16="http://schemas.microsoft.com/office/drawing/2014/main" val="2849912073"/>
                  </a:ext>
                </a:extLst>
              </a:tr>
            </a:tbl>
          </a:graphicData>
        </a:graphic>
      </p:graphicFrame>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136171" y="2128058"/>
            <a:ext cx="3117773" cy="3665913"/>
          </a:xfrm>
          <a:prstGeom prst="rect">
            <a:avLst/>
          </a:prstGeom>
        </p:spPr>
      </p:pic>
    </p:spTree>
    <p:extLst>
      <p:ext uri="{BB962C8B-B14F-4D97-AF65-F5344CB8AC3E}">
        <p14:creationId xmlns:p14="http://schemas.microsoft.com/office/powerpoint/2010/main" val="5581099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716" y="1386654"/>
            <a:ext cx="3117774" cy="649964"/>
          </a:xfrm>
        </p:spPr>
        <p:txBody>
          <a:bodyPr>
            <a:normAutofit/>
          </a:bodyPr>
          <a:lstStyle/>
          <a:p>
            <a:r>
              <a:rPr lang="en-GB" sz="2800" b="1" dirty="0"/>
              <a:t>Nominalisation</a:t>
            </a:r>
            <a:endParaRPr lang="en-SG" sz="2800" dirty="0">
              <a:solidFill>
                <a:srgbClr val="FF0000"/>
              </a:solidFill>
            </a:endParaRPr>
          </a:p>
        </p:txBody>
      </p:sp>
      <p:sp>
        <p:nvSpPr>
          <p:cNvPr id="5" name="TextBox 4"/>
          <p:cNvSpPr txBox="1"/>
          <p:nvPr/>
        </p:nvSpPr>
        <p:spPr>
          <a:xfrm>
            <a:off x="10971730" y="6079524"/>
            <a:ext cx="1220270" cy="276999"/>
          </a:xfrm>
          <a:prstGeom prst="rect">
            <a:avLst/>
          </a:prstGeom>
          <a:noFill/>
        </p:spPr>
        <p:txBody>
          <a:bodyPr wrap="square" rtlCol="0">
            <a:spAutoFit/>
          </a:bodyPr>
          <a:lstStyle/>
          <a:p>
            <a:r>
              <a:rPr lang="en-US" sz="1200" dirty="0"/>
              <a:t>AHS/CELC/2024</a:t>
            </a:r>
            <a:endParaRPr lang="en-SG" sz="1200"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26</a:t>
            </a:fld>
            <a:endParaRPr lang="en-US" dirty="0"/>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146716" y="2128058"/>
            <a:ext cx="3186688" cy="3665912"/>
          </a:xfrm>
          <a:prstGeom prst="rect">
            <a:avLst/>
          </a:prstGeom>
        </p:spPr>
      </p:pic>
      <p:graphicFrame>
        <p:nvGraphicFramePr>
          <p:cNvPr id="4" name="Table 3"/>
          <p:cNvGraphicFramePr>
            <a:graphicFrameLocks noGrp="1"/>
          </p:cNvGraphicFramePr>
          <p:nvPr>
            <p:extLst>
              <p:ext uri="{D42A27DB-BD31-4B8C-83A1-F6EECF244321}">
                <p14:modId xmlns:p14="http://schemas.microsoft.com/office/powerpoint/2010/main" val="1091210470"/>
              </p:ext>
            </p:extLst>
          </p:nvPr>
        </p:nvGraphicFramePr>
        <p:xfrm>
          <a:off x="3599412" y="880716"/>
          <a:ext cx="7980218" cy="4002151"/>
        </p:xfrm>
        <a:graphic>
          <a:graphicData uri="http://schemas.openxmlformats.org/drawingml/2006/table">
            <a:tbl>
              <a:tblPr firstRow="1" firstCol="1" bandRow="1"/>
              <a:tblGrid>
                <a:gridCol w="7980218">
                  <a:extLst>
                    <a:ext uri="{9D8B030D-6E8A-4147-A177-3AD203B41FA5}">
                      <a16:colId xmlns:a16="http://schemas.microsoft.com/office/drawing/2014/main" val="1015324051"/>
                    </a:ext>
                  </a:extLst>
                </a:gridCol>
              </a:tblGrid>
              <a:tr h="0">
                <a:tc>
                  <a:txBody>
                    <a:bodyPr/>
                    <a:lstStyle/>
                    <a:p>
                      <a:pPr>
                        <a:lnSpc>
                          <a:spcPct val="115000"/>
                        </a:lnSpc>
                        <a:spcAft>
                          <a:spcPts val="0"/>
                        </a:spcAft>
                      </a:pPr>
                      <a:r>
                        <a:rPr lang="en-US" sz="2800" dirty="0">
                          <a:solidFill>
                            <a:schemeClr val="tx1">
                              <a:lumMod val="65000"/>
                              <a:lumOff val="35000"/>
                            </a:schemeClr>
                          </a:solidFill>
                          <a:effectLst/>
                          <a:latin typeface="+mn-lt"/>
                          <a:ea typeface="SimSun" panose="02010600030101010101" pitchFamily="2" charset="-122"/>
                          <a:cs typeface="Times New Roman" panose="02020603050405020304" pitchFamily="18" charset="0"/>
                        </a:rPr>
                        <a:t>Example:</a:t>
                      </a:r>
                      <a:endParaRPr lang="en-SG" sz="2800" dirty="0">
                        <a:solidFill>
                          <a:schemeClr val="tx1">
                            <a:lumMod val="65000"/>
                            <a:lumOff val="35000"/>
                          </a:schemeClr>
                        </a:solidFill>
                        <a:effectLst/>
                        <a:latin typeface="+mn-lt"/>
                        <a:ea typeface="SimSun" panose="02010600030101010101" pitchFamily="2" charset="-122"/>
                        <a:cs typeface="Times New Roman" panose="02020603050405020304" pitchFamily="18" charset="0"/>
                      </a:endParaRPr>
                    </a:p>
                    <a:p>
                      <a:pPr>
                        <a:lnSpc>
                          <a:spcPct val="115000"/>
                        </a:lnSpc>
                        <a:spcAft>
                          <a:spcPts val="0"/>
                        </a:spcAft>
                      </a:pPr>
                      <a:endParaRPr lang="en-US" sz="2800" dirty="0">
                        <a:effectLst/>
                        <a:latin typeface="+mn-lt"/>
                        <a:ea typeface="SimSun" panose="02010600030101010101" pitchFamily="2" charset="-122"/>
                        <a:cs typeface="Times New Roman" panose="02020603050405020304" pitchFamily="18" charset="0"/>
                      </a:endParaRPr>
                    </a:p>
                    <a:p>
                      <a:pPr>
                        <a:lnSpc>
                          <a:spcPct val="115000"/>
                        </a:lnSpc>
                        <a:spcAft>
                          <a:spcPts val="0"/>
                        </a:spcAft>
                      </a:pPr>
                      <a:r>
                        <a:rPr lang="en-US" sz="2800" dirty="0">
                          <a:solidFill>
                            <a:schemeClr val="tx1">
                              <a:lumMod val="65000"/>
                              <a:lumOff val="35000"/>
                            </a:schemeClr>
                          </a:solidFill>
                          <a:effectLst/>
                          <a:latin typeface="+mn-lt"/>
                          <a:ea typeface="SimSun" panose="02010600030101010101" pitchFamily="2" charset="-122"/>
                          <a:cs typeface="Times New Roman" panose="02020603050405020304" pitchFamily="18" charset="0"/>
                        </a:rPr>
                        <a:t>The students’ performance has </a:t>
                      </a:r>
                      <a:r>
                        <a:rPr lang="en-US" sz="2800" u="sng" dirty="0">
                          <a:solidFill>
                            <a:schemeClr val="tx1">
                              <a:lumMod val="65000"/>
                              <a:lumOff val="35000"/>
                            </a:schemeClr>
                          </a:solidFill>
                          <a:effectLst/>
                          <a:latin typeface="+mn-lt"/>
                          <a:ea typeface="SimSun" panose="02010600030101010101" pitchFamily="2" charset="-122"/>
                          <a:cs typeface="Times New Roman" panose="02020603050405020304" pitchFamily="18" charset="0"/>
                        </a:rPr>
                        <a:t>improved</a:t>
                      </a:r>
                      <a:r>
                        <a:rPr lang="en-US" sz="2800" dirty="0">
                          <a:solidFill>
                            <a:schemeClr val="tx1">
                              <a:lumMod val="65000"/>
                              <a:lumOff val="35000"/>
                            </a:schemeClr>
                          </a:solidFill>
                          <a:effectLst/>
                          <a:latin typeface="+mn-lt"/>
                          <a:ea typeface="SimSun" panose="02010600030101010101" pitchFamily="2" charset="-122"/>
                          <a:cs typeface="Times New Roman" panose="02020603050405020304" pitchFamily="18" charset="0"/>
                        </a:rPr>
                        <a:t> </a:t>
                      </a:r>
                      <a:r>
                        <a:rPr lang="en-US" sz="2800" dirty="0">
                          <a:solidFill>
                            <a:schemeClr val="tx1">
                              <a:lumMod val="65000"/>
                              <a:lumOff val="35000"/>
                            </a:schemeClr>
                          </a:solidFill>
                          <a:effectLst/>
                          <a:latin typeface="+mn-lt"/>
                          <a:ea typeface="SimSun" panose="02010600030101010101" pitchFamily="2" charset="-122"/>
                          <a:cs typeface="Segoe UI" panose="020B0502040204020203" pitchFamily="34" charset="0"/>
                          <a:sym typeface="Wingdings" panose="05000000000000000000" pitchFamily="2" charset="2"/>
                        </a:rPr>
                        <a:t></a:t>
                      </a:r>
                      <a:r>
                        <a:rPr lang="en-US" sz="2800" dirty="0">
                          <a:solidFill>
                            <a:schemeClr val="tx1">
                              <a:lumMod val="65000"/>
                              <a:lumOff val="35000"/>
                            </a:schemeClr>
                          </a:solidFill>
                          <a:effectLst/>
                          <a:latin typeface="+mn-lt"/>
                          <a:ea typeface="SimSun" panose="02010600030101010101" pitchFamily="2" charset="-122"/>
                          <a:cs typeface="Times New Roman" panose="02020603050405020304" pitchFamily="18" charset="0"/>
                        </a:rPr>
                        <a:t> university’s ranking has </a:t>
                      </a:r>
                      <a:r>
                        <a:rPr lang="en-US" sz="2800" u="sng" dirty="0">
                          <a:solidFill>
                            <a:schemeClr val="tx1">
                              <a:lumMod val="65000"/>
                              <a:lumOff val="35000"/>
                            </a:schemeClr>
                          </a:solidFill>
                          <a:effectLst/>
                          <a:latin typeface="+mn-lt"/>
                          <a:ea typeface="SimSun" panose="02010600030101010101" pitchFamily="2" charset="-122"/>
                          <a:cs typeface="Times New Roman" panose="02020603050405020304" pitchFamily="18" charset="0"/>
                        </a:rPr>
                        <a:t>increased</a:t>
                      </a:r>
                      <a:endParaRPr lang="en-SG" sz="2800" u="sng" dirty="0">
                        <a:solidFill>
                          <a:schemeClr val="tx1">
                            <a:lumMod val="65000"/>
                            <a:lumOff val="35000"/>
                          </a:schemeClr>
                        </a:solidFill>
                        <a:effectLst/>
                        <a:latin typeface="+mn-lt"/>
                        <a:ea typeface="SimSun" panose="02010600030101010101" pitchFamily="2" charset="-122"/>
                        <a:cs typeface="Times New Roman" panose="02020603050405020304" pitchFamily="18" charset="0"/>
                      </a:endParaRPr>
                    </a:p>
                    <a:p>
                      <a:pPr>
                        <a:lnSpc>
                          <a:spcPct val="115000"/>
                        </a:lnSpc>
                        <a:spcAft>
                          <a:spcPts val="0"/>
                        </a:spcAft>
                      </a:pPr>
                      <a:r>
                        <a:rPr lang="en-US" sz="2800" dirty="0">
                          <a:effectLst/>
                          <a:latin typeface="+mn-lt"/>
                          <a:ea typeface="SimSun" panose="02010600030101010101" pitchFamily="2" charset="-122"/>
                          <a:cs typeface="Times New Roman" panose="02020603050405020304" pitchFamily="18" charset="0"/>
                        </a:rPr>
                        <a:t> </a:t>
                      </a:r>
                      <a:endParaRPr lang="en-SG" sz="2800" dirty="0">
                        <a:effectLst/>
                        <a:latin typeface="+mn-lt"/>
                        <a:ea typeface="SimSun" panose="02010600030101010101" pitchFamily="2" charset="-122"/>
                        <a:cs typeface="Times New Roman" panose="02020603050405020304" pitchFamily="18" charset="0"/>
                      </a:endParaRPr>
                    </a:p>
                    <a:p>
                      <a:pPr>
                        <a:lnSpc>
                          <a:spcPct val="115000"/>
                        </a:lnSpc>
                        <a:spcAft>
                          <a:spcPts val="0"/>
                        </a:spcAft>
                      </a:pPr>
                      <a:r>
                        <a:rPr lang="en-US" sz="2800" b="1" u="none" dirty="0">
                          <a:solidFill>
                            <a:schemeClr val="accent1">
                              <a:lumMod val="75000"/>
                            </a:schemeClr>
                          </a:solidFill>
                          <a:effectLst/>
                          <a:latin typeface="+mn-lt"/>
                          <a:ea typeface="SimSun" panose="02010600030101010101" pitchFamily="2" charset="-122"/>
                          <a:cs typeface="Times New Roman" panose="02020603050405020304" pitchFamily="18" charset="0"/>
                        </a:rPr>
                        <a:t>Improvement in </a:t>
                      </a:r>
                      <a:r>
                        <a:rPr lang="en-US" sz="2800" u="none" dirty="0">
                          <a:solidFill>
                            <a:schemeClr val="tx1">
                              <a:lumMod val="65000"/>
                              <a:lumOff val="35000"/>
                            </a:schemeClr>
                          </a:solidFill>
                          <a:effectLst/>
                          <a:latin typeface="+mn-lt"/>
                          <a:ea typeface="SimSun" panose="02010600030101010101" pitchFamily="2" charset="-122"/>
                          <a:cs typeface="Times New Roman" panose="02020603050405020304" pitchFamily="18" charset="0"/>
                        </a:rPr>
                        <a:t>student performance </a:t>
                      </a:r>
                      <a:r>
                        <a:rPr lang="en-US" sz="2800" dirty="0">
                          <a:solidFill>
                            <a:schemeClr val="tx1">
                              <a:lumMod val="65000"/>
                              <a:lumOff val="35000"/>
                            </a:schemeClr>
                          </a:solidFill>
                          <a:effectLst/>
                          <a:latin typeface="+mn-lt"/>
                          <a:ea typeface="SimSun" panose="02010600030101010101" pitchFamily="2" charset="-122"/>
                          <a:cs typeface="Times New Roman" panose="02020603050405020304" pitchFamily="18" charset="0"/>
                        </a:rPr>
                        <a:t>has led to </a:t>
                      </a:r>
                      <a:r>
                        <a:rPr lang="en-US" sz="2800" b="1" u="none" dirty="0">
                          <a:solidFill>
                            <a:schemeClr val="accent1">
                              <a:lumMod val="75000"/>
                            </a:schemeClr>
                          </a:solidFill>
                          <a:effectLst/>
                          <a:latin typeface="+mn-lt"/>
                          <a:ea typeface="SimSun" panose="02010600030101010101" pitchFamily="2" charset="-122"/>
                          <a:cs typeface="Times New Roman" panose="02020603050405020304" pitchFamily="18" charset="0"/>
                        </a:rPr>
                        <a:t>an increase in </a:t>
                      </a:r>
                      <a:r>
                        <a:rPr lang="en-US" sz="2800" u="none" dirty="0">
                          <a:solidFill>
                            <a:schemeClr val="tx1">
                              <a:lumMod val="65000"/>
                              <a:lumOff val="35000"/>
                            </a:schemeClr>
                          </a:solidFill>
                          <a:effectLst/>
                          <a:latin typeface="+mn-lt"/>
                          <a:ea typeface="SimSun" panose="02010600030101010101" pitchFamily="2" charset="-122"/>
                          <a:cs typeface="Times New Roman" panose="02020603050405020304" pitchFamily="18" charset="0"/>
                        </a:rPr>
                        <a:t>the university’s ranking</a:t>
                      </a:r>
                      <a:r>
                        <a:rPr lang="en-US" sz="2800" dirty="0">
                          <a:solidFill>
                            <a:schemeClr val="tx1">
                              <a:lumMod val="65000"/>
                              <a:lumOff val="35000"/>
                            </a:schemeClr>
                          </a:solidFill>
                          <a:effectLst/>
                          <a:latin typeface="+mn-lt"/>
                          <a:ea typeface="SimSun" panose="02010600030101010101" pitchFamily="2" charset="-122"/>
                          <a:cs typeface="Times New Roman" panose="02020603050405020304" pitchFamily="18" charset="0"/>
                        </a:rPr>
                        <a:t>.</a:t>
                      </a:r>
                      <a:endParaRPr lang="en-SG" sz="2800" dirty="0">
                        <a:solidFill>
                          <a:schemeClr val="tx1">
                            <a:lumMod val="65000"/>
                            <a:lumOff val="35000"/>
                          </a:schemeClr>
                        </a:solidFill>
                        <a:effectLst/>
                        <a:latin typeface="+mn-lt"/>
                        <a:ea typeface="SimSun" panose="02010600030101010101" pitchFamily="2" charset="-122"/>
                        <a:cs typeface="Times New Roman" panose="02020603050405020304" pitchFamily="18" charset="0"/>
                      </a:endParaRPr>
                    </a:p>
                    <a:p>
                      <a:pPr>
                        <a:lnSpc>
                          <a:spcPct val="115000"/>
                        </a:lnSpc>
                        <a:spcAft>
                          <a:spcPts val="0"/>
                        </a:spcAft>
                      </a:pPr>
                      <a:r>
                        <a:rPr lang="en-US" sz="1100" dirty="0">
                          <a:effectLst/>
                          <a:latin typeface="Segoe UI" panose="020B0502040204020203" pitchFamily="34" charset="0"/>
                          <a:ea typeface="SimSun" panose="02010600030101010101" pitchFamily="2" charset="-122"/>
                          <a:cs typeface="Times New Roman" panose="02020603050405020304" pitchFamily="18" charset="0"/>
                        </a:rPr>
                        <a:t> </a:t>
                      </a:r>
                    </a:p>
                    <a:p>
                      <a:pPr>
                        <a:lnSpc>
                          <a:spcPct val="115000"/>
                        </a:lnSpc>
                        <a:spcAft>
                          <a:spcPts val="0"/>
                        </a:spcAft>
                      </a:pPr>
                      <a:endParaRPr lang="en-US" sz="1100" dirty="0">
                        <a:effectLst/>
                        <a:latin typeface="Segoe UI" panose="020B0502040204020203" pitchFamily="34" charset="0"/>
                        <a:ea typeface="SimSun" panose="02010600030101010101" pitchFamily="2" charset="-122"/>
                        <a:cs typeface="Times New Roman" panose="02020603050405020304" pitchFamily="18" charset="0"/>
                      </a:endParaRPr>
                    </a:p>
                    <a:p>
                      <a:pPr>
                        <a:lnSpc>
                          <a:spcPct val="115000"/>
                        </a:lnSpc>
                        <a:spcAft>
                          <a:spcPts val="0"/>
                        </a:spcAft>
                      </a:pPr>
                      <a:endParaRPr lang="en-SG" sz="11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64841831"/>
                  </a:ext>
                </a:extLst>
              </a:tr>
            </a:tbl>
          </a:graphicData>
        </a:graphic>
      </p:graphicFrame>
    </p:spTree>
    <p:extLst>
      <p:ext uri="{BB962C8B-B14F-4D97-AF65-F5344CB8AC3E}">
        <p14:creationId xmlns:p14="http://schemas.microsoft.com/office/powerpoint/2010/main" val="21431631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716" y="1386654"/>
            <a:ext cx="3117774" cy="649964"/>
          </a:xfrm>
        </p:spPr>
        <p:txBody>
          <a:bodyPr>
            <a:normAutofit/>
          </a:bodyPr>
          <a:lstStyle/>
          <a:p>
            <a:r>
              <a:rPr lang="en-GB" sz="2800" b="1" dirty="0"/>
              <a:t>Nominalisation</a:t>
            </a:r>
            <a:endParaRPr lang="en-SG" sz="2800" dirty="0">
              <a:solidFill>
                <a:srgbClr val="FF0000"/>
              </a:solidFill>
            </a:endParaRPr>
          </a:p>
        </p:txBody>
      </p:sp>
      <p:sp>
        <p:nvSpPr>
          <p:cNvPr id="5" name="TextBox 4"/>
          <p:cNvSpPr txBox="1"/>
          <p:nvPr/>
        </p:nvSpPr>
        <p:spPr>
          <a:xfrm>
            <a:off x="10971730" y="6079524"/>
            <a:ext cx="1220270" cy="276999"/>
          </a:xfrm>
          <a:prstGeom prst="rect">
            <a:avLst/>
          </a:prstGeom>
          <a:noFill/>
        </p:spPr>
        <p:txBody>
          <a:bodyPr wrap="square" rtlCol="0">
            <a:spAutoFit/>
          </a:bodyPr>
          <a:lstStyle/>
          <a:p>
            <a:r>
              <a:rPr lang="en-US" sz="1200" dirty="0"/>
              <a:t>AHS/CELC/2024</a:t>
            </a:r>
            <a:endParaRPr lang="en-SG" sz="1200"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27</a:t>
            </a:fld>
            <a:endParaRPr lang="en-US" dirty="0"/>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146716" y="2128058"/>
            <a:ext cx="3186688" cy="3665912"/>
          </a:xfrm>
          <a:prstGeom prst="rect">
            <a:avLst/>
          </a:prstGeom>
        </p:spPr>
      </p:pic>
      <p:sp>
        <p:nvSpPr>
          <p:cNvPr id="3" name="Rectangle 2"/>
          <p:cNvSpPr/>
          <p:nvPr/>
        </p:nvSpPr>
        <p:spPr>
          <a:xfrm>
            <a:off x="3632662" y="879402"/>
            <a:ext cx="8113222" cy="5295296"/>
          </a:xfrm>
          <a:prstGeom prst="rect">
            <a:avLst/>
          </a:prstGeom>
        </p:spPr>
        <p:txBody>
          <a:bodyPr wrap="square">
            <a:spAutoFit/>
          </a:bodyPr>
          <a:lstStyle/>
          <a:p>
            <a:pPr>
              <a:lnSpc>
                <a:spcPct val="115000"/>
              </a:lnSpc>
              <a:spcAft>
                <a:spcPts val="0"/>
              </a:spcAft>
            </a:pPr>
            <a:r>
              <a:rPr lang="en-US" dirty="0">
                <a:ea typeface="SimSun" panose="02010600030101010101" pitchFamily="2" charset="-122"/>
                <a:cs typeface="Times New Roman" panose="02020603050405020304" pitchFamily="18" charset="0"/>
              </a:rPr>
              <a:t>1. It is </a:t>
            </a:r>
            <a:r>
              <a:rPr lang="en-US" b="1" u="wavy" dirty="0">
                <a:solidFill>
                  <a:schemeClr val="accent6">
                    <a:lumMod val="75000"/>
                  </a:schemeClr>
                </a:solidFill>
                <a:ea typeface="SimSun" panose="02010600030101010101" pitchFamily="2" charset="-122"/>
                <a:cs typeface="Times New Roman" panose="02020603050405020304" pitchFamily="18" charset="0"/>
              </a:rPr>
              <a:t>difficult</a:t>
            </a:r>
            <a:r>
              <a:rPr lang="en-US" dirty="0">
                <a:ea typeface="SimSun" panose="02010600030101010101" pitchFamily="2" charset="-122"/>
                <a:cs typeface="Times New Roman" panose="02020603050405020304" pitchFamily="18" charset="0"/>
              </a:rPr>
              <a:t> to balance studies and part-time jobs </a:t>
            </a:r>
            <a:r>
              <a:rPr lang="en-US" dirty="0">
                <a:ea typeface="SimSun" panose="02010600030101010101" pitchFamily="2" charset="-122"/>
                <a:cs typeface="Segoe UI" panose="020B0502040204020203" pitchFamily="34" charset="0"/>
                <a:sym typeface="Wingdings" panose="05000000000000000000" pitchFamily="2" charset="2"/>
              </a:rPr>
              <a:t></a:t>
            </a:r>
            <a:r>
              <a:rPr lang="en-US" dirty="0">
                <a:ea typeface="SimSun" panose="02010600030101010101" pitchFamily="2" charset="-122"/>
                <a:cs typeface="Times New Roman" panose="02020603050405020304" pitchFamily="18" charset="0"/>
              </a:rPr>
              <a:t> time management is </a:t>
            </a:r>
            <a:r>
              <a:rPr lang="en-US" b="1" u="wavy" dirty="0">
                <a:solidFill>
                  <a:schemeClr val="accent6">
                    <a:lumMod val="75000"/>
                  </a:schemeClr>
                </a:solidFill>
                <a:ea typeface="SimSun" panose="02010600030101010101" pitchFamily="2" charset="-122"/>
                <a:cs typeface="Times New Roman" panose="02020603050405020304" pitchFamily="18" charset="0"/>
              </a:rPr>
              <a:t>important</a:t>
            </a:r>
            <a:endParaRPr lang="en-SG" b="1" dirty="0">
              <a:solidFill>
                <a:schemeClr val="accent6">
                  <a:lumMod val="75000"/>
                </a:schemeClr>
              </a:solidFill>
              <a:ea typeface="SimSun" panose="02010600030101010101" pitchFamily="2" charset="-122"/>
              <a:cs typeface="Times New Roman" panose="02020603050405020304" pitchFamily="18" charset="0"/>
            </a:endParaRPr>
          </a:p>
          <a:p>
            <a:pPr>
              <a:lnSpc>
                <a:spcPct val="115000"/>
              </a:lnSpc>
              <a:spcAft>
                <a:spcPts val="0"/>
              </a:spcAft>
            </a:pPr>
            <a:endParaRPr lang="en-SG" sz="800" dirty="0">
              <a:ea typeface="SimSun" panose="02010600030101010101" pitchFamily="2" charset="-122"/>
              <a:cs typeface="Times New Roman" panose="02020603050405020304" pitchFamily="18" charset="0"/>
            </a:endParaRPr>
          </a:p>
          <a:p>
            <a:pPr>
              <a:lnSpc>
                <a:spcPct val="115000"/>
              </a:lnSpc>
              <a:spcAft>
                <a:spcPts val="0"/>
              </a:spcAft>
            </a:pPr>
            <a:r>
              <a:rPr lang="en-US" dirty="0">
                <a:ea typeface="SimSun" panose="02010600030101010101" pitchFamily="2" charset="-122"/>
                <a:cs typeface="Times New Roman" panose="02020603050405020304" pitchFamily="18" charset="0"/>
              </a:rPr>
              <a:t>____________________________ demonstrates _____________________________.</a:t>
            </a:r>
            <a:endParaRPr lang="en-SG" dirty="0">
              <a:ea typeface="SimSun" panose="02010600030101010101" pitchFamily="2" charset="-122"/>
              <a:cs typeface="Times New Roman" panose="02020603050405020304" pitchFamily="18" charset="0"/>
            </a:endParaRPr>
          </a:p>
          <a:p>
            <a:pPr>
              <a:lnSpc>
                <a:spcPct val="115000"/>
              </a:lnSpc>
              <a:spcAft>
                <a:spcPts val="0"/>
              </a:spcAft>
            </a:pPr>
            <a:r>
              <a:rPr lang="en-US" dirty="0">
                <a:ea typeface="SimSun" panose="02010600030101010101" pitchFamily="2" charset="-122"/>
                <a:cs typeface="Times New Roman" panose="02020603050405020304" pitchFamily="18" charset="0"/>
              </a:rPr>
              <a:t> </a:t>
            </a:r>
            <a:endParaRPr lang="en-SG" dirty="0">
              <a:ea typeface="SimSun" panose="02010600030101010101" pitchFamily="2" charset="-122"/>
              <a:cs typeface="Times New Roman" panose="02020603050405020304" pitchFamily="18" charset="0"/>
            </a:endParaRPr>
          </a:p>
          <a:p>
            <a:pPr>
              <a:lnSpc>
                <a:spcPct val="115000"/>
              </a:lnSpc>
              <a:spcAft>
                <a:spcPts val="0"/>
              </a:spcAft>
            </a:pPr>
            <a:r>
              <a:rPr lang="en-US" dirty="0">
                <a:ea typeface="SimSun" panose="02010600030101010101" pitchFamily="2" charset="-122"/>
                <a:cs typeface="Times New Roman" panose="02020603050405020304" pitchFamily="18" charset="0"/>
              </a:rPr>
              <a:t> </a:t>
            </a:r>
          </a:p>
          <a:p>
            <a:pPr>
              <a:lnSpc>
                <a:spcPct val="115000"/>
              </a:lnSpc>
              <a:spcAft>
                <a:spcPts val="0"/>
              </a:spcAft>
            </a:pPr>
            <a:endParaRPr lang="en-SG" dirty="0">
              <a:ea typeface="SimSun" panose="02010600030101010101" pitchFamily="2" charset="-122"/>
              <a:cs typeface="Times New Roman" panose="02020603050405020304" pitchFamily="18" charset="0"/>
            </a:endParaRPr>
          </a:p>
          <a:p>
            <a:pPr>
              <a:lnSpc>
                <a:spcPct val="115000"/>
              </a:lnSpc>
              <a:spcAft>
                <a:spcPts val="0"/>
              </a:spcAft>
            </a:pPr>
            <a:r>
              <a:rPr lang="en-US" dirty="0">
                <a:ea typeface="SimSun" panose="02010600030101010101" pitchFamily="2" charset="-122"/>
                <a:cs typeface="Times New Roman" panose="02020603050405020304" pitchFamily="18" charset="0"/>
              </a:rPr>
              <a:t>2. [People] </a:t>
            </a:r>
            <a:r>
              <a:rPr lang="en-US" b="1" u="wavy" dirty="0">
                <a:solidFill>
                  <a:schemeClr val="accent6">
                    <a:lumMod val="75000"/>
                  </a:schemeClr>
                </a:solidFill>
                <a:ea typeface="SimSun" panose="02010600030101010101" pitchFamily="2" charset="-122"/>
                <a:cs typeface="Times New Roman" panose="02020603050405020304" pitchFamily="18" charset="0"/>
              </a:rPr>
              <a:t>succeed</a:t>
            </a:r>
            <a:r>
              <a:rPr lang="en-US" dirty="0">
                <a:ea typeface="SimSun" panose="02010600030101010101" pitchFamily="2" charset="-122"/>
                <a:cs typeface="Times New Roman" panose="02020603050405020304" pitchFamily="18" charset="0"/>
              </a:rPr>
              <a:t> in examinations </a:t>
            </a:r>
            <a:r>
              <a:rPr lang="en-US" dirty="0">
                <a:ea typeface="SimSun" panose="02010600030101010101" pitchFamily="2" charset="-122"/>
                <a:cs typeface="Segoe UI" panose="020B0502040204020203" pitchFamily="34" charset="0"/>
                <a:sym typeface="Wingdings" panose="05000000000000000000" pitchFamily="2" charset="2"/>
              </a:rPr>
              <a:t></a:t>
            </a:r>
            <a:r>
              <a:rPr lang="en-US" dirty="0">
                <a:ea typeface="SimSun" panose="02010600030101010101" pitchFamily="2" charset="-122"/>
                <a:cs typeface="Times New Roman" panose="02020603050405020304" pitchFamily="18" charset="0"/>
              </a:rPr>
              <a:t> they </a:t>
            </a:r>
            <a:r>
              <a:rPr lang="en-US" b="1" u="wavy" dirty="0">
                <a:solidFill>
                  <a:schemeClr val="accent6">
                    <a:lumMod val="75000"/>
                  </a:schemeClr>
                </a:solidFill>
                <a:ea typeface="SimSun" panose="02010600030101010101" pitchFamily="2" charset="-122"/>
                <a:cs typeface="Times New Roman" panose="02020603050405020304" pitchFamily="18" charset="0"/>
              </a:rPr>
              <a:t>apply</a:t>
            </a:r>
            <a:r>
              <a:rPr lang="en-US" dirty="0">
                <a:ea typeface="SimSun" panose="02010600030101010101" pitchFamily="2" charset="-122"/>
                <a:cs typeface="Times New Roman" panose="02020603050405020304" pitchFamily="18" charset="0"/>
              </a:rPr>
              <a:t> appropriate strategies</a:t>
            </a:r>
            <a:endParaRPr lang="en-SG" dirty="0">
              <a:ea typeface="SimSun" panose="02010600030101010101" pitchFamily="2" charset="-122"/>
              <a:cs typeface="Times New Roman" panose="02020603050405020304" pitchFamily="18" charset="0"/>
            </a:endParaRPr>
          </a:p>
          <a:p>
            <a:pPr>
              <a:lnSpc>
                <a:spcPct val="115000"/>
              </a:lnSpc>
              <a:spcAft>
                <a:spcPts val="0"/>
              </a:spcAft>
            </a:pPr>
            <a:endParaRPr lang="en-SG" sz="800" dirty="0">
              <a:ea typeface="SimSun" panose="02010600030101010101" pitchFamily="2" charset="-122"/>
              <a:cs typeface="Times New Roman" panose="02020603050405020304" pitchFamily="18" charset="0"/>
            </a:endParaRPr>
          </a:p>
          <a:p>
            <a:pPr>
              <a:lnSpc>
                <a:spcPct val="115000"/>
              </a:lnSpc>
              <a:spcAft>
                <a:spcPts val="0"/>
              </a:spcAft>
            </a:pPr>
            <a:r>
              <a:rPr lang="en-US" dirty="0">
                <a:ea typeface="SimSun" panose="02010600030101010101" pitchFamily="2" charset="-122"/>
                <a:cs typeface="Times New Roman" panose="02020603050405020304" pitchFamily="18" charset="0"/>
              </a:rPr>
              <a:t>_________________________ is dependent on ______________________________.</a:t>
            </a:r>
            <a:endParaRPr lang="en-SG" dirty="0">
              <a:ea typeface="SimSun" panose="02010600030101010101" pitchFamily="2" charset="-122"/>
              <a:cs typeface="Times New Roman" panose="02020603050405020304" pitchFamily="18" charset="0"/>
            </a:endParaRPr>
          </a:p>
          <a:p>
            <a:pPr>
              <a:lnSpc>
                <a:spcPct val="115000"/>
              </a:lnSpc>
              <a:spcAft>
                <a:spcPts val="0"/>
              </a:spcAft>
            </a:pPr>
            <a:r>
              <a:rPr lang="en-US" dirty="0">
                <a:ea typeface="SimSun" panose="02010600030101010101" pitchFamily="2" charset="-122"/>
                <a:cs typeface="Times New Roman" panose="02020603050405020304" pitchFamily="18" charset="0"/>
              </a:rPr>
              <a:t> </a:t>
            </a:r>
            <a:endParaRPr lang="en-SG" dirty="0">
              <a:ea typeface="SimSun" panose="02010600030101010101" pitchFamily="2" charset="-122"/>
              <a:cs typeface="Times New Roman" panose="02020603050405020304" pitchFamily="18" charset="0"/>
            </a:endParaRPr>
          </a:p>
          <a:p>
            <a:pPr>
              <a:lnSpc>
                <a:spcPct val="115000"/>
              </a:lnSpc>
              <a:spcAft>
                <a:spcPts val="0"/>
              </a:spcAft>
            </a:pPr>
            <a:r>
              <a:rPr lang="en-US" dirty="0">
                <a:ea typeface="SimSun" panose="02010600030101010101" pitchFamily="2" charset="-122"/>
                <a:cs typeface="Times New Roman" panose="02020603050405020304" pitchFamily="18" charset="0"/>
              </a:rPr>
              <a:t> </a:t>
            </a:r>
          </a:p>
          <a:p>
            <a:pPr>
              <a:lnSpc>
                <a:spcPct val="115000"/>
              </a:lnSpc>
              <a:spcAft>
                <a:spcPts val="0"/>
              </a:spcAft>
            </a:pPr>
            <a:endParaRPr lang="en-SG" dirty="0">
              <a:ea typeface="SimSun" panose="02010600030101010101" pitchFamily="2" charset="-122"/>
              <a:cs typeface="Times New Roman" panose="02020603050405020304" pitchFamily="18" charset="0"/>
            </a:endParaRPr>
          </a:p>
          <a:p>
            <a:pPr>
              <a:lnSpc>
                <a:spcPct val="115000"/>
              </a:lnSpc>
              <a:spcAft>
                <a:spcPts val="0"/>
              </a:spcAft>
            </a:pPr>
            <a:r>
              <a:rPr lang="en-US" dirty="0">
                <a:ea typeface="SimSun" panose="02010600030101010101" pitchFamily="2" charset="-122"/>
                <a:cs typeface="Times New Roman" panose="02020603050405020304" pitchFamily="18" charset="0"/>
              </a:rPr>
              <a:t>3. Information technology has </a:t>
            </a:r>
            <a:r>
              <a:rPr lang="en-US" b="1" u="wavy" dirty="0">
                <a:solidFill>
                  <a:schemeClr val="accent6">
                    <a:lumMod val="75000"/>
                  </a:schemeClr>
                </a:solidFill>
                <a:ea typeface="SimSun" panose="02010600030101010101" pitchFamily="2" charset="-122"/>
                <a:cs typeface="Times New Roman" panose="02020603050405020304" pitchFamily="18" charset="0"/>
              </a:rPr>
              <a:t>developed</a:t>
            </a:r>
            <a:r>
              <a:rPr lang="en-US" dirty="0">
                <a:ea typeface="SimSun" panose="02010600030101010101" pitchFamily="2" charset="-122"/>
                <a:cs typeface="Times New Roman" panose="02020603050405020304" pitchFamily="18" charset="0"/>
              </a:rPr>
              <a:t> rapidly </a:t>
            </a:r>
            <a:r>
              <a:rPr lang="en-US" dirty="0">
                <a:ea typeface="SimSun" panose="02010600030101010101" pitchFamily="2" charset="-122"/>
                <a:cs typeface="Segoe UI" panose="020B0502040204020203" pitchFamily="34" charset="0"/>
                <a:sym typeface="Wingdings" panose="05000000000000000000" pitchFamily="2" charset="2"/>
              </a:rPr>
              <a:t></a:t>
            </a:r>
            <a:r>
              <a:rPr lang="en-US" dirty="0">
                <a:ea typeface="SimSun" panose="02010600030101010101" pitchFamily="2" charset="-122"/>
                <a:cs typeface="Times New Roman" panose="02020603050405020304" pitchFamily="18" charset="0"/>
              </a:rPr>
              <a:t> older generation is occasionally </a:t>
            </a:r>
            <a:r>
              <a:rPr lang="en-US" b="1" u="wavy" dirty="0">
                <a:solidFill>
                  <a:schemeClr val="accent6">
                    <a:lumMod val="75000"/>
                  </a:schemeClr>
                </a:solidFill>
                <a:ea typeface="SimSun" panose="02010600030101010101" pitchFamily="2" charset="-122"/>
                <a:cs typeface="Times New Roman" panose="02020603050405020304" pitchFamily="18" charset="0"/>
              </a:rPr>
              <a:t>confused</a:t>
            </a:r>
            <a:endParaRPr lang="en-SG" b="1" dirty="0">
              <a:solidFill>
                <a:schemeClr val="accent6">
                  <a:lumMod val="75000"/>
                </a:schemeClr>
              </a:solidFill>
              <a:ea typeface="SimSun" panose="02010600030101010101" pitchFamily="2" charset="-122"/>
              <a:cs typeface="Times New Roman" panose="02020603050405020304" pitchFamily="18" charset="0"/>
            </a:endParaRPr>
          </a:p>
          <a:p>
            <a:pPr>
              <a:lnSpc>
                <a:spcPct val="115000"/>
              </a:lnSpc>
              <a:spcAft>
                <a:spcPts val="0"/>
              </a:spcAft>
            </a:pPr>
            <a:endParaRPr lang="en-SG" sz="800" dirty="0">
              <a:ea typeface="SimSun" panose="02010600030101010101" pitchFamily="2" charset="-122"/>
              <a:cs typeface="Times New Roman" panose="02020603050405020304" pitchFamily="18" charset="0"/>
            </a:endParaRPr>
          </a:p>
          <a:p>
            <a:pPr>
              <a:lnSpc>
                <a:spcPct val="115000"/>
              </a:lnSpc>
              <a:spcAft>
                <a:spcPts val="0"/>
              </a:spcAft>
            </a:pPr>
            <a:r>
              <a:rPr lang="en-US" dirty="0">
                <a:ea typeface="SimSun" panose="02010600030101010101" pitchFamily="2" charset="-122"/>
                <a:cs typeface="Times New Roman" panose="02020603050405020304" pitchFamily="18" charset="0"/>
              </a:rPr>
              <a:t>______________________________ causes __________________________________.</a:t>
            </a:r>
            <a:endParaRPr lang="en-SG" dirty="0">
              <a:ea typeface="SimSun" panose="02010600030101010101" pitchFamily="2" charset="-122"/>
              <a:cs typeface="Times New Roman" panose="02020603050405020304" pitchFamily="18" charset="0"/>
            </a:endParaRPr>
          </a:p>
          <a:p>
            <a:pPr>
              <a:lnSpc>
                <a:spcPct val="115000"/>
              </a:lnSpc>
              <a:spcAft>
                <a:spcPts val="0"/>
              </a:spcAft>
            </a:pPr>
            <a:r>
              <a:rPr lang="en-US" dirty="0">
                <a:latin typeface="Segoe UI" panose="020B0502040204020203" pitchFamily="34" charset="0"/>
                <a:ea typeface="SimSun" panose="02010600030101010101" pitchFamily="2" charset="-122"/>
                <a:cs typeface="Times New Roman" panose="02020603050405020304" pitchFamily="18" charset="0"/>
              </a:rPr>
              <a:t> </a:t>
            </a:r>
            <a:endParaRPr lang="en-SG" dirty="0">
              <a:latin typeface="Calibri" panose="020F050202020403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3544708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716" y="1386654"/>
            <a:ext cx="3117774" cy="649964"/>
          </a:xfrm>
        </p:spPr>
        <p:txBody>
          <a:bodyPr>
            <a:normAutofit/>
          </a:bodyPr>
          <a:lstStyle/>
          <a:p>
            <a:r>
              <a:rPr lang="en-GB" sz="2800" b="1" dirty="0"/>
              <a:t>Nominalisation</a:t>
            </a:r>
            <a:endParaRPr lang="en-SG" sz="2800" dirty="0">
              <a:solidFill>
                <a:srgbClr val="FF0000"/>
              </a:solidFill>
            </a:endParaRPr>
          </a:p>
        </p:txBody>
      </p:sp>
      <p:sp>
        <p:nvSpPr>
          <p:cNvPr id="5" name="TextBox 4"/>
          <p:cNvSpPr txBox="1"/>
          <p:nvPr/>
        </p:nvSpPr>
        <p:spPr>
          <a:xfrm>
            <a:off x="10971730" y="6079524"/>
            <a:ext cx="1220270" cy="276999"/>
          </a:xfrm>
          <a:prstGeom prst="rect">
            <a:avLst/>
          </a:prstGeom>
          <a:noFill/>
        </p:spPr>
        <p:txBody>
          <a:bodyPr wrap="square" rtlCol="0">
            <a:spAutoFit/>
          </a:bodyPr>
          <a:lstStyle/>
          <a:p>
            <a:r>
              <a:rPr lang="en-US" sz="1200" dirty="0"/>
              <a:t>AHS/CELC/2024</a:t>
            </a:r>
            <a:endParaRPr lang="en-SG" sz="1200"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28</a:t>
            </a:fld>
            <a:endParaRPr lang="en-US" dirty="0"/>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146716" y="2128058"/>
            <a:ext cx="3186688" cy="3665912"/>
          </a:xfrm>
          <a:prstGeom prst="rect">
            <a:avLst/>
          </a:prstGeom>
        </p:spPr>
      </p:pic>
      <p:sp>
        <p:nvSpPr>
          <p:cNvPr id="4" name="Rectangle 3"/>
          <p:cNvSpPr/>
          <p:nvPr/>
        </p:nvSpPr>
        <p:spPr>
          <a:xfrm>
            <a:off x="3593772" y="760151"/>
            <a:ext cx="8473440" cy="4658198"/>
          </a:xfrm>
          <a:prstGeom prst="rect">
            <a:avLst/>
          </a:prstGeom>
        </p:spPr>
        <p:txBody>
          <a:bodyPr wrap="square">
            <a:spAutoFit/>
          </a:bodyPr>
          <a:lstStyle/>
          <a:p>
            <a:pPr>
              <a:lnSpc>
                <a:spcPct val="115000"/>
              </a:lnSpc>
              <a:spcAft>
                <a:spcPts val="0"/>
              </a:spcAft>
            </a:pPr>
            <a:r>
              <a:rPr lang="en-US" dirty="0">
                <a:ea typeface="SimSun" panose="02010600030101010101" pitchFamily="2" charset="-122"/>
                <a:cs typeface="Times New Roman" panose="02020603050405020304" pitchFamily="18" charset="0"/>
              </a:rPr>
              <a:t>4. Problems in the workplace are </a:t>
            </a:r>
            <a:r>
              <a:rPr lang="en-US" b="1" u="sng" dirty="0">
                <a:solidFill>
                  <a:schemeClr val="accent6">
                    <a:lumMod val="75000"/>
                  </a:schemeClr>
                </a:solidFill>
                <a:ea typeface="SimSun" panose="02010600030101010101" pitchFamily="2" charset="-122"/>
                <a:cs typeface="Times New Roman" panose="02020603050405020304" pitchFamily="18" charset="0"/>
              </a:rPr>
              <a:t>solved</a:t>
            </a:r>
            <a:r>
              <a:rPr lang="en-US" dirty="0">
                <a:ea typeface="SimSun" panose="02010600030101010101" pitchFamily="2" charset="-122"/>
                <a:cs typeface="Times New Roman" panose="02020603050405020304" pitchFamily="18" charset="0"/>
              </a:rPr>
              <a:t>  </a:t>
            </a:r>
            <a:r>
              <a:rPr lang="en-US" dirty="0">
                <a:ea typeface="SimSun" panose="02010600030101010101" pitchFamily="2" charset="-122"/>
                <a:cs typeface="Segoe UI" panose="020B0502040204020203" pitchFamily="34" charset="0"/>
                <a:sym typeface="Wingdings" panose="05000000000000000000" pitchFamily="2" charset="2"/>
              </a:rPr>
              <a:t></a:t>
            </a:r>
            <a:r>
              <a:rPr lang="en-US" dirty="0">
                <a:ea typeface="SimSun" panose="02010600030101010101" pitchFamily="2" charset="-122"/>
                <a:cs typeface="Times New Roman" panose="02020603050405020304" pitchFamily="18" charset="0"/>
              </a:rPr>
              <a:t> [People are] </a:t>
            </a:r>
            <a:r>
              <a:rPr lang="en-US" b="1" u="sng" dirty="0">
                <a:solidFill>
                  <a:schemeClr val="accent6">
                    <a:lumMod val="75000"/>
                  </a:schemeClr>
                </a:solidFill>
                <a:ea typeface="SimSun" panose="02010600030101010101" pitchFamily="2" charset="-122"/>
                <a:cs typeface="Times New Roman" panose="02020603050405020304" pitchFamily="18" charset="0"/>
              </a:rPr>
              <a:t>creative</a:t>
            </a:r>
            <a:endParaRPr lang="en-SG" b="1" u="sng" dirty="0">
              <a:solidFill>
                <a:schemeClr val="accent6">
                  <a:lumMod val="75000"/>
                </a:schemeClr>
              </a:solidFill>
              <a:ea typeface="SimSun" panose="02010600030101010101" pitchFamily="2" charset="-122"/>
              <a:cs typeface="Times New Roman" panose="02020603050405020304" pitchFamily="18" charset="0"/>
            </a:endParaRPr>
          </a:p>
          <a:p>
            <a:pPr>
              <a:lnSpc>
                <a:spcPct val="115000"/>
              </a:lnSpc>
              <a:spcAft>
                <a:spcPts val="0"/>
              </a:spcAft>
            </a:pPr>
            <a:endParaRPr lang="en-SG" sz="800" dirty="0">
              <a:ea typeface="SimSun" panose="02010600030101010101" pitchFamily="2" charset="-122"/>
              <a:cs typeface="Times New Roman" panose="02020603050405020304" pitchFamily="18" charset="0"/>
            </a:endParaRPr>
          </a:p>
          <a:p>
            <a:pPr>
              <a:lnSpc>
                <a:spcPct val="115000"/>
              </a:lnSpc>
              <a:spcAft>
                <a:spcPts val="0"/>
              </a:spcAft>
            </a:pPr>
            <a:r>
              <a:rPr lang="en-US" dirty="0">
                <a:ea typeface="SimSun" panose="02010600030101010101" pitchFamily="2" charset="-122"/>
                <a:cs typeface="Times New Roman" panose="02020603050405020304" pitchFamily="18" charset="0"/>
              </a:rPr>
              <a:t>_____________________________ require[s] _________________________________. </a:t>
            </a:r>
            <a:endParaRPr lang="en-SG" dirty="0">
              <a:ea typeface="SimSun" panose="02010600030101010101" pitchFamily="2" charset="-122"/>
              <a:cs typeface="Times New Roman" panose="02020603050405020304" pitchFamily="18" charset="0"/>
            </a:endParaRPr>
          </a:p>
          <a:p>
            <a:pPr>
              <a:lnSpc>
                <a:spcPct val="115000"/>
              </a:lnSpc>
              <a:spcAft>
                <a:spcPts val="0"/>
              </a:spcAft>
            </a:pPr>
            <a:endParaRPr lang="en-US" dirty="0">
              <a:ea typeface="SimSun" panose="02010600030101010101" pitchFamily="2" charset="-122"/>
              <a:cs typeface="Times New Roman" panose="02020603050405020304" pitchFamily="18" charset="0"/>
            </a:endParaRPr>
          </a:p>
          <a:p>
            <a:pPr>
              <a:lnSpc>
                <a:spcPct val="115000"/>
              </a:lnSpc>
              <a:spcAft>
                <a:spcPts val="0"/>
              </a:spcAft>
            </a:pPr>
            <a:r>
              <a:rPr lang="en-US" dirty="0">
                <a:ea typeface="SimSun" panose="02010600030101010101" pitchFamily="2" charset="-122"/>
                <a:cs typeface="Times New Roman" panose="02020603050405020304" pitchFamily="18" charset="0"/>
              </a:rPr>
              <a:t> </a:t>
            </a:r>
            <a:endParaRPr lang="en-SG" dirty="0">
              <a:ea typeface="SimSun" panose="02010600030101010101" pitchFamily="2" charset="-122"/>
              <a:cs typeface="Times New Roman" panose="02020603050405020304" pitchFamily="18" charset="0"/>
            </a:endParaRPr>
          </a:p>
          <a:p>
            <a:pPr>
              <a:lnSpc>
                <a:spcPct val="115000"/>
              </a:lnSpc>
              <a:spcAft>
                <a:spcPts val="0"/>
              </a:spcAft>
            </a:pPr>
            <a:r>
              <a:rPr lang="en-US" dirty="0">
                <a:ea typeface="SimSun" panose="02010600030101010101" pitchFamily="2" charset="-122"/>
                <a:cs typeface="Times New Roman" panose="02020603050405020304" pitchFamily="18" charset="0"/>
              </a:rPr>
              <a:t> </a:t>
            </a:r>
            <a:endParaRPr lang="en-SG" dirty="0">
              <a:ea typeface="SimSun" panose="02010600030101010101" pitchFamily="2" charset="-122"/>
              <a:cs typeface="Times New Roman" panose="02020603050405020304" pitchFamily="18" charset="0"/>
            </a:endParaRPr>
          </a:p>
          <a:p>
            <a:pPr>
              <a:lnSpc>
                <a:spcPct val="115000"/>
              </a:lnSpc>
              <a:spcAft>
                <a:spcPts val="0"/>
              </a:spcAft>
            </a:pPr>
            <a:r>
              <a:rPr lang="en-US" dirty="0">
                <a:ea typeface="SimSun" panose="02010600030101010101" pitchFamily="2" charset="-122"/>
                <a:cs typeface="Times New Roman" panose="02020603050405020304" pitchFamily="18" charset="0"/>
              </a:rPr>
              <a:t>5. [People are] </a:t>
            </a:r>
            <a:r>
              <a:rPr lang="en-US" b="1" u="sng" dirty="0">
                <a:solidFill>
                  <a:schemeClr val="accent6">
                    <a:lumMod val="75000"/>
                  </a:schemeClr>
                </a:solidFill>
                <a:ea typeface="SimSun" panose="02010600030101010101" pitchFamily="2" charset="-122"/>
                <a:cs typeface="Times New Roman" panose="02020603050405020304" pitchFamily="18" charset="0"/>
              </a:rPr>
              <a:t>able</a:t>
            </a:r>
            <a:r>
              <a:rPr lang="en-US" dirty="0">
                <a:ea typeface="SimSun" panose="02010600030101010101" pitchFamily="2" charset="-122"/>
                <a:cs typeface="Times New Roman" panose="02020603050405020304" pitchFamily="18" charset="0"/>
              </a:rPr>
              <a:t> to speak several languages </a:t>
            </a:r>
            <a:r>
              <a:rPr lang="en-US" dirty="0">
                <a:ea typeface="SimSun" panose="02010600030101010101" pitchFamily="2" charset="-122"/>
                <a:cs typeface="Segoe UI" panose="020B0502040204020203" pitchFamily="34" charset="0"/>
                <a:sym typeface="Wingdings" panose="05000000000000000000" pitchFamily="2" charset="2"/>
              </a:rPr>
              <a:t></a:t>
            </a:r>
            <a:r>
              <a:rPr lang="en-US" dirty="0">
                <a:ea typeface="SimSun" panose="02010600030101010101" pitchFamily="2" charset="-122"/>
                <a:cs typeface="Times New Roman" panose="02020603050405020304" pitchFamily="18" charset="0"/>
              </a:rPr>
              <a:t> better careers are </a:t>
            </a:r>
            <a:r>
              <a:rPr lang="en-US" b="1" u="sng" dirty="0">
                <a:solidFill>
                  <a:schemeClr val="accent6">
                    <a:lumMod val="75000"/>
                  </a:schemeClr>
                </a:solidFill>
                <a:ea typeface="SimSun" panose="02010600030101010101" pitchFamily="2" charset="-122"/>
                <a:cs typeface="Times New Roman" panose="02020603050405020304" pitchFamily="18" charset="0"/>
              </a:rPr>
              <a:t>possible</a:t>
            </a:r>
            <a:endParaRPr lang="en-SG" b="1" u="sng" dirty="0">
              <a:solidFill>
                <a:schemeClr val="accent6">
                  <a:lumMod val="75000"/>
                </a:schemeClr>
              </a:solidFill>
              <a:ea typeface="SimSun" panose="02010600030101010101" pitchFamily="2" charset="-122"/>
              <a:cs typeface="Times New Roman" panose="02020603050405020304" pitchFamily="18" charset="0"/>
            </a:endParaRPr>
          </a:p>
          <a:p>
            <a:pPr>
              <a:lnSpc>
                <a:spcPct val="115000"/>
              </a:lnSpc>
              <a:spcAft>
                <a:spcPts val="0"/>
              </a:spcAft>
            </a:pPr>
            <a:endParaRPr lang="en-SG" sz="800" dirty="0">
              <a:ea typeface="SimSun" panose="02010600030101010101" pitchFamily="2" charset="-122"/>
              <a:cs typeface="Times New Roman" panose="02020603050405020304" pitchFamily="18" charset="0"/>
            </a:endParaRPr>
          </a:p>
          <a:p>
            <a:pPr>
              <a:lnSpc>
                <a:spcPct val="115000"/>
              </a:lnSpc>
              <a:spcAft>
                <a:spcPts val="0"/>
              </a:spcAft>
            </a:pPr>
            <a:r>
              <a:rPr lang="en-US" dirty="0">
                <a:ea typeface="SimSun" panose="02010600030101010101" pitchFamily="2" charset="-122"/>
                <a:cs typeface="Times New Roman" panose="02020603050405020304" pitchFamily="18" charset="0"/>
              </a:rPr>
              <a:t>_______________________________ can lead to ______________________________.</a:t>
            </a:r>
            <a:endParaRPr lang="en-SG" dirty="0">
              <a:ea typeface="SimSun" panose="02010600030101010101" pitchFamily="2" charset="-122"/>
              <a:cs typeface="Times New Roman" panose="02020603050405020304" pitchFamily="18" charset="0"/>
            </a:endParaRPr>
          </a:p>
          <a:p>
            <a:pPr>
              <a:lnSpc>
                <a:spcPct val="115000"/>
              </a:lnSpc>
              <a:spcAft>
                <a:spcPts val="0"/>
              </a:spcAft>
            </a:pPr>
            <a:r>
              <a:rPr lang="en-US" dirty="0">
                <a:ea typeface="SimSun" panose="02010600030101010101" pitchFamily="2" charset="-122"/>
                <a:cs typeface="Times New Roman" panose="02020603050405020304" pitchFamily="18" charset="0"/>
              </a:rPr>
              <a:t> </a:t>
            </a:r>
          </a:p>
          <a:p>
            <a:pPr>
              <a:lnSpc>
                <a:spcPct val="115000"/>
              </a:lnSpc>
              <a:spcAft>
                <a:spcPts val="0"/>
              </a:spcAft>
            </a:pPr>
            <a:endParaRPr lang="en-SG" dirty="0">
              <a:ea typeface="SimSun" panose="02010600030101010101" pitchFamily="2" charset="-122"/>
              <a:cs typeface="Times New Roman" panose="02020603050405020304" pitchFamily="18" charset="0"/>
            </a:endParaRPr>
          </a:p>
          <a:p>
            <a:pPr>
              <a:lnSpc>
                <a:spcPct val="115000"/>
              </a:lnSpc>
              <a:spcAft>
                <a:spcPts val="0"/>
              </a:spcAft>
            </a:pPr>
            <a:r>
              <a:rPr lang="en-US" dirty="0">
                <a:ea typeface="SimSun" panose="02010600030101010101" pitchFamily="2" charset="-122"/>
                <a:cs typeface="Times New Roman" panose="02020603050405020304" pitchFamily="18" charset="0"/>
              </a:rPr>
              <a:t> </a:t>
            </a:r>
            <a:endParaRPr lang="en-SG" dirty="0">
              <a:ea typeface="SimSun" panose="02010600030101010101" pitchFamily="2" charset="-122"/>
              <a:cs typeface="Times New Roman" panose="02020603050405020304" pitchFamily="18" charset="0"/>
            </a:endParaRPr>
          </a:p>
          <a:p>
            <a:pPr>
              <a:lnSpc>
                <a:spcPct val="115000"/>
              </a:lnSpc>
              <a:spcAft>
                <a:spcPts val="0"/>
              </a:spcAft>
            </a:pPr>
            <a:r>
              <a:rPr lang="en-US" dirty="0">
                <a:ea typeface="SimSun" panose="02010600030101010101" pitchFamily="2" charset="-122"/>
                <a:cs typeface="Times New Roman" panose="02020603050405020304" pitchFamily="18" charset="0"/>
              </a:rPr>
              <a:t>6. The two countries </a:t>
            </a:r>
            <a:r>
              <a:rPr lang="en-US" b="1" u="sng" dirty="0">
                <a:solidFill>
                  <a:schemeClr val="accent6">
                    <a:lumMod val="75000"/>
                  </a:schemeClr>
                </a:solidFill>
                <a:ea typeface="SimSun" panose="02010600030101010101" pitchFamily="2" charset="-122"/>
                <a:cs typeface="Times New Roman" panose="02020603050405020304" pitchFamily="18" charset="0"/>
              </a:rPr>
              <a:t>agreed</a:t>
            </a:r>
            <a:r>
              <a:rPr lang="en-US" dirty="0">
                <a:ea typeface="SimSun" panose="02010600030101010101" pitchFamily="2" charset="-122"/>
                <a:cs typeface="Times New Roman" panose="02020603050405020304" pitchFamily="18" charset="0"/>
              </a:rPr>
              <a:t> </a:t>
            </a:r>
            <a:r>
              <a:rPr lang="en-US" dirty="0">
                <a:ea typeface="SimSun" panose="02010600030101010101" pitchFamily="2" charset="-122"/>
                <a:cs typeface="Segoe UI" panose="020B0502040204020203" pitchFamily="34" charset="0"/>
                <a:sym typeface="Wingdings" panose="05000000000000000000" pitchFamily="2" charset="2"/>
              </a:rPr>
              <a:t></a:t>
            </a:r>
            <a:r>
              <a:rPr lang="en-US" dirty="0">
                <a:ea typeface="SimSun" panose="02010600030101010101" pitchFamily="2" charset="-122"/>
                <a:cs typeface="Times New Roman" panose="02020603050405020304" pitchFamily="18" charset="0"/>
              </a:rPr>
              <a:t> they </a:t>
            </a:r>
            <a:r>
              <a:rPr lang="en-US" b="1" u="sng" dirty="0">
                <a:solidFill>
                  <a:schemeClr val="accent6">
                    <a:lumMod val="75000"/>
                  </a:schemeClr>
                </a:solidFill>
                <a:ea typeface="SimSun" panose="02010600030101010101" pitchFamily="2" charset="-122"/>
                <a:cs typeface="Times New Roman" panose="02020603050405020304" pitchFamily="18" charset="0"/>
              </a:rPr>
              <a:t>reduced</a:t>
            </a:r>
            <a:r>
              <a:rPr lang="en-US" dirty="0">
                <a:ea typeface="SimSun" panose="02010600030101010101" pitchFamily="2" charset="-122"/>
                <a:cs typeface="Times New Roman" panose="02020603050405020304" pitchFamily="18" charset="0"/>
              </a:rPr>
              <a:t> their supplies of nuclear arms.</a:t>
            </a:r>
            <a:endParaRPr lang="en-SG" dirty="0">
              <a:ea typeface="SimSun" panose="02010600030101010101" pitchFamily="2" charset="-122"/>
              <a:cs typeface="Times New Roman" panose="02020603050405020304" pitchFamily="18" charset="0"/>
            </a:endParaRPr>
          </a:p>
          <a:p>
            <a:pPr>
              <a:lnSpc>
                <a:spcPct val="115000"/>
              </a:lnSpc>
              <a:spcAft>
                <a:spcPts val="0"/>
              </a:spcAft>
            </a:pPr>
            <a:endParaRPr lang="en-SG" sz="800" dirty="0">
              <a:ea typeface="SimSun" panose="02010600030101010101" pitchFamily="2" charset="-122"/>
              <a:cs typeface="Times New Roman" panose="02020603050405020304" pitchFamily="18" charset="0"/>
            </a:endParaRPr>
          </a:p>
          <a:p>
            <a:pPr>
              <a:lnSpc>
                <a:spcPct val="115000"/>
              </a:lnSpc>
              <a:spcAft>
                <a:spcPts val="0"/>
              </a:spcAft>
            </a:pPr>
            <a:r>
              <a:rPr lang="en-US" dirty="0">
                <a:ea typeface="SimSun" panose="02010600030101010101" pitchFamily="2" charset="-122"/>
                <a:cs typeface="Times New Roman" panose="02020603050405020304" pitchFamily="18" charset="0"/>
              </a:rPr>
              <a:t>_______________ between _____________ resulted in a ________________________.</a:t>
            </a:r>
            <a:endParaRPr lang="en-SG" dirty="0">
              <a:ea typeface="SimSun" panose="02010600030101010101" pitchFamily="2" charset="-122"/>
              <a:cs typeface="Times New Roman" panose="02020603050405020304" pitchFamily="18" charset="0"/>
            </a:endParaRPr>
          </a:p>
          <a:p>
            <a:pPr>
              <a:lnSpc>
                <a:spcPct val="115000"/>
              </a:lnSpc>
              <a:spcAft>
                <a:spcPts val="1000"/>
              </a:spcAft>
            </a:pPr>
            <a:r>
              <a:rPr lang="en-US" dirty="0">
                <a:ea typeface="SimSun" panose="02010600030101010101" pitchFamily="2" charset="-122"/>
                <a:cs typeface="Times New Roman" panose="02020603050405020304" pitchFamily="18" charset="0"/>
              </a:rPr>
              <a:t> </a:t>
            </a:r>
            <a:endParaRPr lang="en-SG" dirty="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9115876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169" y="1710851"/>
            <a:ext cx="3117774" cy="741404"/>
          </a:xfrm>
        </p:spPr>
        <p:txBody>
          <a:bodyPr>
            <a:noAutofit/>
          </a:bodyPr>
          <a:lstStyle/>
          <a:p>
            <a:br>
              <a:rPr lang="en-US" sz="2400" b="1" dirty="0"/>
            </a:br>
            <a:r>
              <a:rPr lang="en-US" sz="2400" b="1" dirty="0"/>
              <a:t>Noun Groups and Nominalisation</a:t>
            </a:r>
            <a:br>
              <a:rPr lang="en-GB" sz="1600" b="1" dirty="0"/>
            </a:br>
            <a:endParaRPr lang="en-SG" sz="2400" dirty="0">
              <a:solidFill>
                <a:srgbClr val="FF0000"/>
              </a:solidFill>
            </a:endParaRPr>
          </a:p>
        </p:txBody>
      </p:sp>
      <p:sp>
        <p:nvSpPr>
          <p:cNvPr id="5" name="TextBox 4"/>
          <p:cNvSpPr txBox="1"/>
          <p:nvPr/>
        </p:nvSpPr>
        <p:spPr>
          <a:xfrm>
            <a:off x="10971730" y="6079524"/>
            <a:ext cx="1220270" cy="27699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rbel" panose="020B0503020204020204"/>
                <a:ea typeface="+mn-ea"/>
                <a:cs typeface="+mn-cs"/>
              </a:rPr>
              <a:t>AHS/CELC/2024</a:t>
            </a:r>
            <a:endParaRPr kumimoji="0" lang="en-SG" sz="1200" b="0" i="0" u="none" strike="noStrike" kern="1200" cap="none" spc="0" normalizeH="0" baseline="0" noProof="0" dirty="0">
              <a:ln>
                <a:noFill/>
              </a:ln>
              <a:solidFill>
                <a:srgbClr val="000000"/>
              </a:solidFill>
              <a:effectLst/>
              <a:uLnTx/>
              <a:uFillTx/>
              <a:latin typeface="Corbel" panose="020B0503020204020204"/>
              <a:ea typeface="+mn-ea"/>
              <a:cs typeface="+mn-cs"/>
            </a:endParaRPr>
          </a:p>
        </p:txBody>
      </p:sp>
      <p:sp>
        <p:nvSpPr>
          <p:cNvPr id="9" name="Slide Number Placeholder 8"/>
          <p:cNvSpPr>
            <a:spLocks noGrp="1"/>
          </p:cNvSpPr>
          <p:nvPr>
            <p:ph type="sldNum" sz="quarter" idx="12"/>
          </p:nvPr>
        </p:nvSpPr>
        <p:spPr/>
        <p:txBody>
          <a:bodyPr/>
          <a:lstStyle/>
          <a:p>
            <a:fld id="{4FAB73BC-B049-4115-A692-8D63A059BFB8}" type="slidenum">
              <a:rPr lang="en-US" smtClean="0"/>
              <a:pPr/>
              <a:t>29</a:t>
            </a:fld>
            <a:endParaRPr lang="en-US" dirty="0"/>
          </a:p>
        </p:txBody>
      </p:sp>
      <p:sp>
        <p:nvSpPr>
          <p:cNvPr id="3" name="Rectangle 2"/>
          <p:cNvSpPr/>
          <p:nvPr/>
        </p:nvSpPr>
        <p:spPr>
          <a:xfrm>
            <a:off x="3582863" y="725154"/>
            <a:ext cx="7897013" cy="2308324"/>
          </a:xfrm>
          <a:prstGeom prst="rect">
            <a:avLst/>
          </a:prstGeom>
        </p:spPr>
        <p:txBody>
          <a:bodyPr wrap="square">
            <a:spAutoFit/>
          </a:bodyPr>
          <a:lstStyle/>
          <a:p>
            <a:r>
              <a:rPr lang="en-US" sz="2400" dirty="0">
                <a:solidFill>
                  <a:schemeClr val="tx1">
                    <a:lumMod val="65000"/>
                    <a:lumOff val="35000"/>
                  </a:schemeClr>
                </a:solidFill>
              </a:rPr>
              <a:t>Developing sentences with noun groups and nominalisation is important for presenting abstract ideas clearly and logically in academic writing.</a:t>
            </a:r>
          </a:p>
          <a:p>
            <a:endParaRPr lang="en-US" sz="2400" dirty="0">
              <a:solidFill>
                <a:srgbClr val="FF0000"/>
              </a:solidFill>
            </a:endParaRPr>
          </a:p>
          <a:p>
            <a:r>
              <a:rPr lang="en-US" sz="2400" dirty="0">
                <a:solidFill>
                  <a:schemeClr val="tx1">
                    <a:lumMod val="65000"/>
                    <a:lumOff val="35000"/>
                  </a:schemeClr>
                </a:solidFill>
              </a:rPr>
              <a:t>Familiarising yourself with these techniques will be of benefit in your writing at university.</a:t>
            </a:r>
            <a:endParaRPr lang="en-GB" sz="2400" dirty="0">
              <a:solidFill>
                <a:schemeClr val="tx1">
                  <a:lumMod val="65000"/>
                  <a:lumOff val="35000"/>
                </a:schemeClr>
              </a:solidFill>
            </a:endParaRPr>
          </a:p>
        </p:txBody>
      </p:sp>
      <p:pic>
        <p:nvPicPr>
          <p:cNvPr id="10" name="Picture 9"/>
          <p:cNvPicPr/>
          <p:nvPr/>
        </p:nvPicPr>
        <p:blipFill>
          <a:blip r:embed="rId2">
            <a:extLst>
              <a:ext uri="{28A0092B-C50C-407E-A947-70E740481C1C}">
                <a14:useLocalDpi xmlns:a14="http://schemas.microsoft.com/office/drawing/2010/main" val="0"/>
              </a:ext>
            </a:extLst>
          </a:blip>
          <a:stretch>
            <a:fillRect/>
          </a:stretch>
        </p:blipFill>
        <p:spPr>
          <a:xfrm>
            <a:off x="290944" y="2202873"/>
            <a:ext cx="2962999" cy="3674225"/>
          </a:xfrm>
          <a:prstGeom prst="rect">
            <a:avLst/>
          </a:prstGeom>
        </p:spPr>
      </p:pic>
    </p:spTree>
    <p:extLst>
      <p:ext uri="{BB962C8B-B14F-4D97-AF65-F5344CB8AC3E}">
        <p14:creationId xmlns:p14="http://schemas.microsoft.com/office/powerpoint/2010/main" val="174032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171" y="1187148"/>
            <a:ext cx="3117774" cy="741404"/>
          </a:xfrm>
        </p:spPr>
        <p:txBody>
          <a:bodyPr>
            <a:normAutofit/>
          </a:bodyPr>
          <a:lstStyle/>
          <a:p>
            <a:r>
              <a:rPr lang="en-GB" sz="2800" b="1" dirty="0"/>
              <a:t>Noun Groups</a:t>
            </a:r>
            <a:endParaRPr lang="en-SG" sz="2800" dirty="0"/>
          </a:p>
        </p:txBody>
      </p:sp>
      <p:sp>
        <p:nvSpPr>
          <p:cNvPr id="3" name="Text Placeholder 2"/>
          <p:cNvSpPr>
            <a:spLocks noGrp="1"/>
          </p:cNvSpPr>
          <p:nvPr>
            <p:ph type="body" idx="1"/>
          </p:nvPr>
        </p:nvSpPr>
        <p:spPr>
          <a:xfrm>
            <a:off x="3481649" y="757943"/>
            <a:ext cx="8280859" cy="4629665"/>
          </a:xfrm>
        </p:spPr>
        <p:txBody>
          <a:bodyPr>
            <a:noAutofit/>
          </a:bodyPr>
          <a:lstStyle/>
          <a:p>
            <a:r>
              <a:rPr lang="en-US" sz="2800" b="1" dirty="0"/>
              <a:t>Using Noun Groups</a:t>
            </a:r>
            <a:endParaRPr lang="en-SG" sz="2800" dirty="0"/>
          </a:p>
          <a:p>
            <a:endParaRPr lang="en-US" sz="800" dirty="0"/>
          </a:p>
          <a:p>
            <a:r>
              <a:rPr lang="en-US" sz="2800" dirty="0"/>
              <a:t>Complex noun groups enable a writer to </a:t>
            </a:r>
            <a:r>
              <a:rPr lang="en-US" sz="2800" b="1" dirty="0">
                <a:solidFill>
                  <a:schemeClr val="accent1">
                    <a:lumMod val="75000"/>
                  </a:schemeClr>
                </a:solidFill>
              </a:rPr>
              <a:t>condense meaning</a:t>
            </a:r>
            <a:r>
              <a:rPr lang="en-US" sz="2800" dirty="0"/>
              <a:t> to discuss </a:t>
            </a:r>
            <a:r>
              <a:rPr lang="en-US" sz="2800" b="1" dirty="0">
                <a:solidFill>
                  <a:schemeClr val="accent1">
                    <a:lumMod val="75000"/>
                  </a:schemeClr>
                </a:solidFill>
              </a:rPr>
              <a:t>abstract concepts</a:t>
            </a:r>
            <a:r>
              <a:rPr lang="en-US" sz="2800" dirty="0">
                <a:solidFill>
                  <a:schemeClr val="accent1">
                    <a:lumMod val="75000"/>
                  </a:schemeClr>
                </a:solidFill>
              </a:rPr>
              <a:t> </a:t>
            </a:r>
            <a:r>
              <a:rPr lang="en-US" sz="2800" dirty="0"/>
              <a:t>in a precise and economical way. </a:t>
            </a:r>
          </a:p>
          <a:p>
            <a:endParaRPr lang="en-US" sz="800" dirty="0"/>
          </a:p>
          <a:p>
            <a:r>
              <a:rPr lang="en-US" sz="2800" dirty="0"/>
              <a:t>Complex noun groups are also a means to sounding more </a:t>
            </a:r>
            <a:r>
              <a:rPr lang="en-US" sz="2800" b="1" dirty="0">
                <a:solidFill>
                  <a:schemeClr val="accent1">
                    <a:lumMod val="75000"/>
                  </a:schemeClr>
                </a:solidFill>
              </a:rPr>
              <a:t>impersonal</a:t>
            </a:r>
            <a:r>
              <a:rPr lang="en-US" sz="2800" dirty="0"/>
              <a:t>, taking away the person who ‘does’ the action or presenting a debatable </a:t>
            </a:r>
            <a:r>
              <a:rPr lang="en-US" sz="2800" b="1" dirty="0">
                <a:solidFill>
                  <a:schemeClr val="accent1">
                    <a:lumMod val="75000"/>
                  </a:schemeClr>
                </a:solidFill>
              </a:rPr>
              <a:t>interpretation</a:t>
            </a:r>
            <a:r>
              <a:rPr lang="en-US" sz="2800" dirty="0"/>
              <a:t> as an accepted fact. </a:t>
            </a:r>
            <a:endParaRPr lang="en-SG" sz="2800" dirty="0"/>
          </a:p>
          <a:p>
            <a:endParaRPr lang="en-SG" sz="2800" dirty="0"/>
          </a:p>
        </p:txBody>
      </p:sp>
      <p:sp>
        <p:nvSpPr>
          <p:cNvPr id="5" name="TextBox 4"/>
          <p:cNvSpPr txBox="1"/>
          <p:nvPr/>
        </p:nvSpPr>
        <p:spPr>
          <a:xfrm>
            <a:off x="10971730" y="6079524"/>
            <a:ext cx="1220270" cy="276999"/>
          </a:xfrm>
          <a:prstGeom prst="rect">
            <a:avLst/>
          </a:prstGeom>
          <a:noFill/>
        </p:spPr>
        <p:txBody>
          <a:bodyPr wrap="square" rtlCol="0">
            <a:spAutoFit/>
          </a:bodyPr>
          <a:lstStyle/>
          <a:p>
            <a:r>
              <a:rPr lang="en-US" sz="1200" dirty="0"/>
              <a:t>AHS/CELC/2024</a:t>
            </a:r>
            <a:endParaRPr lang="en-SG" sz="1200"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3</a:t>
            </a:fld>
            <a:endParaRPr lang="en-US" dirty="0"/>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162461" y="1936865"/>
            <a:ext cx="3065193" cy="3931920"/>
          </a:xfrm>
          <a:prstGeom prst="rect">
            <a:avLst/>
          </a:prstGeom>
        </p:spPr>
      </p:pic>
    </p:spTree>
    <p:extLst>
      <p:ext uri="{BB962C8B-B14F-4D97-AF65-F5344CB8AC3E}">
        <p14:creationId xmlns:p14="http://schemas.microsoft.com/office/powerpoint/2010/main" val="2847155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171" y="889686"/>
            <a:ext cx="3117774" cy="873211"/>
          </a:xfrm>
        </p:spPr>
        <p:txBody>
          <a:bodyPr>
            <a:normAutofit/>
          </a:bodyPr>
          <a:lstStyle/>
          <a:p>
            <a:r>
              <a:rPr lang="en-GB" sz="2800" b="1" dirty="0"/>
              <a:t>Summary</a:t>
            </a:r>
            <a:endParaRPr lang="en-SG" sz="2800" dirty="0"/>
          </a:p>
        </p:txBody>
      </p:sp>
      <p:sp>
        <p:nvSpPr>
          <p:cNvPr id="3" name="Text Placeholder 2"/>
          <p:cNvSpPr>
            <a:spLocks noGrp="1"/>
          </p:cNvSpPr>
          <p:nvPr>
            <p:ph type="body" idx="1"/>
          </p:nvPr>
        </p:nvSpPr>
        <p:spPr>
          <a:xfrm>
            <a:off x="3468130" y="782594"/>
            <a:ext cx="8452021" cy="4629665"/>
          </a:xfrm>
        </p:spPr>
        <p:txBody>
          <a:bodyPr>
            <a:noAutofit/>
          </a:bodyPr>
          <a:lstStyle/>
          <a:p>
            <a:r>
              <a:rPr lang="en-GB" sz="2800" dirty="0"/>
              <a:t>In this tutorial, we have considered how to: </a:t>
            </a:r>
          </a:p>
          <a:p>
            <a:endParaRPr lang="en-SG" sz="800" dirty="0"/>
          </a:p>
          <a:p>
            <a:pPr marL="914400" lvl="1" indent="-457200">
              <a:buFont typeface="Arial" panose="020B0604020202020204" pitchFamily="34" charset="0"/>
              <a:buChar char="•"/>
            </a:pPr>
            <a:r>
              <a:rPr lang="en-US" sz="2800" dirty="0">
                <a:solidFill>
                  <a:schemeClr val="tx1">
                    <a:lumMod val="65000"/>
                    <a:lumOff val="35000"/>
                  </a:schemeClr>
                </a:solidFill>
              </a:rPr>
              <a:t>read complex and dense groups more easily by breaking down their parts</a:t>
            </a:r>
            <a:endParaRPr lang="en-SG" sz="2800" dirty="0">
              <a:solidFill>
                <a:schemeClr val="tx1">
                  <a:lumMod val="65000"/>
                  <a:lumOff val="35000"/>
                </a:schemeClr>
              </a:solidFill>
            </a:endParaRPr>
          </a:p>
          <a:p>
            <a:pPr marL="914400" lvl="1" indent="-457200">
              <a:buFont typeface="Arial" panose="020B0604020202020204" pitchFamily="34" charset="0"/>
              <a:buChar char="•"/>
            </a:pPr>
            <a:r>
              <a:rPr lang="en-US" sz="2800" dirty="0">
                <a:solidFill>
                  <a:schemeClr val="tx1">
                    <a:lumMod val="65000"/>
                    <a:lumOff val="35000"/>
                  </a:schemeClr>
                </a:solidFill>
              </a:rPr>
              <a:t>shift your grammar to an academic style using nominalisation</a:t>
            </a:r>
            <a:endParaRPr lang="en-GB" sz="2800" dirty="0">
              <a:solidFill>
                <a:schemeClr val="tx1">
                  <a:lumMod val="65000"/>
                  <a:lumOff val="35000"/>
                </a:schemeClr>
              </a:solidFill>
              <a:ea typeface="Times New Roman" panose="02020603050405020304" pitchFamily="18" charset="0"/>
            </a:endParaRPr>
          </a:p>
          <a:p>
            <a:pPr marL="342900" lvl="0" indent="-342900">
              <a:spcAft>
                <a:spcPts val="0"/>
              </a:spcAft>
              <a:buFont typeface="Arial" panose="020B0604020202020204" pitchFamily="34" charset="0"/>
              <a:buChar char="•"/>
            </a:pPr>
            <a:endParaRPr lang="en-GB" sz="2800" dirty="0">
              <a:ea typeface="Times New Roman" panose="02020603050405020304" pitchFamily="18" charset="0"/>
            </a:endParaRPr>
          </a:p>
          <a:p>
            <a:endParaRPr lang="en-SG" sz="2800"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36171" y="1762897"/>
            <a:ext cx="3183678" cy="4054475"/>
          </a:xfrm>
          <a:prstGeom prst="rect">
            <a:avLst/>
          </a:prstGeom>
        </p:spPr>
      </p:pic>
      <p:sp>
        <p:nvSpPr>
          <p:cNvPr id="5" name="TextBox 4"/>
          <p:cNvSpPr txBox="1"/>
          <p:nvPr/>
        </p:nvSpPr>
        <p:spPr>
          <a:xfrm>
            <a:off x="10971730" y="6079524"/>
            <a:ext cx="1220270" cy="276999"/>
          </a:xfrm>
          <a:prstGeom prst="rect">
            <a:avLst/>
          </a:prstGeom>
          <a:noFill/>
        </p:spPr>
        <p:txBody>
          <a:bodyPr wrap="square" rtlCol="0">
            <a:spAutoFit/>
          </a:bodyPr>
          <a:lstStyle/>
          <a:p>
            <a:r>
              <a:rPr lang="en-US" sz="1200" dirty="0"/>
              <a:t>AHS/CELC/2024</a:t>
            </a:r>
            <a:endParaRPr lang="en-SG" sz="1200"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30</a:t>
            </a:fld>
            <a:endParaRPr lang="en-US" dirty="0"/>
          </a:p>
        </p:txBody>
      </p:sp>
    </p:spTree>
    <p:extLst>
      <p:ext uri="{BB962C8B-B14F-4D97-AF65-F5344CB8AC3E}">
        <p14:creationId xmlns:p14="http://schemas.microsoft.com/office/powerpoint/2010/main" val="20067625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171" y="889686"/>
            <a:ext cx="3117774" cy="873211"/>
          </a:xfrm>
        </p:spPr>
        <p:txBody>
          <a:bodyPr>
            <a:normAutofit/>
          </a:bodyPr>
          <a:lstStyle/>
          <a:p>
            <a:r>
              <a:rPr lang="en-GB" sz="2800" b="1" dirty="0"/>
              <a:t>Acknowledgements</a:t>
            </a:r>
            <a:endParaRPr lang="en-SG" sz="2800" dirty="0"/>
          </a:p>
        </p:txBody>
      </p:sp>
      <p:sp>
        <p:nvSpPr>
          <p:cNvPr id="3" name="Text Placeholder 2"/>
          <p:cNvSpPr>
            <a:spLocks noGrp="1"/>
          </p:cNvSpPr>
          <p:nvPr>
            <p:ph type="body" idx="1"/>
          </p:nvPr>
        </p:nvSpPr>
        <p:spPr>
          <a:xfrm>
            <a:off x="3468130" y="782594"/>
            <a:ext cx="8452021" cy="4629665"/>
          </a:xfrm>
        </p:spPr>
        <p:txBody>
          <a:bodyPr>
            <a:noAutofit/>
          </a:bodyPr>
          <a:lstStyle/>
          <a:p>
            <a:r>
              <a:rPr lang="en-US" sz="2800" dirty="0"/>
              <a:t>All still images in these slides are used under the Creative Commons License.</a:t>
            </a:r>
            <a:endParaRPr lang="en-SG" sz="2800" dirty="0"/>
          </a:p>
        </p:txBody>
      </p:sp>
      <p:pic>
        <p:nvPicPr>
          <p:cNvPr id="5" name="Picture 4" descr="C:\Users\elcgpb\AppData\Local\Microsoft\Windows\Temporary Internet Files\Content.IE5\ZXVWSHYC\MP900431153[1].jpg"/>
          <p:cNvPicPr/>
          <p:nvPr/>
        </p:nvPicPr>
        <p:blipFill>
          <a:blip r:embed="rId2" cstate="print"/>
          <a:srcRect/>
          <a:stretch>
            <a:fillRect/>
          </a:stretch>
        </p:blipFill>
        <p:spPr bwMode="auto">
          <a:xfrm>
            <a:off x="136171" y="1762897"/>
            <a:ext cx="3132895" cy="4003461"/>
          </a:xfrm>
          <a:prstGeom prst="rect">
            <a:avLst/>
          </a:prstGeom>
          <a:noFill/>
        </p:spPr>
      </p:pic>
      <p:sp>
        <p:nvSpPr>
          <p:cNvPr id="6" name="TextBox 5"/>
          <p:cNvSpPr txBox="1"/>
          <p:nvPr/>
        </p:nvSpPr>
        <p:spPr>
          <a:xfrm>
            <a:off x="10971730" y="6079524"/>
            <a:ext cx="1220270" cy="276999"/>
          </a:xfrm>
          <a:prstGeom prst="rect">
            <a:avLst/>
          </a:prstGeom>
          <a:noFill/>
        </p:spPr>
        <p:txBody>
          <a:bodyPr wrap="square" rtlCol="0">
            <a:spAutoFit/>
          </a:bodyPr>
          <a:lstStyle/>
          <a:p>
            <a:r>
              <a:rPr lang="en-US" sz="1200" dirty="0"/>
              <a:t>AHS/CELC/2024</a:t>
            </a:r>
            <a:endParaRPr lang="en-SG" sz="1200"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31</a:t>
            </a:fld>
            <a:endParaRPr lang="en-US" dirty="0"/>
          </a:p>
        </p:txBody>
      </p:sp>
    </p:spTree>
    <p:extLst>
      <p:ext uri="{BB962C8B-B14F-4D97-AF65-F5344CB8AC3E}">
        <p14:creationId xmlns:p14="http://schemas.microsoft.com/office/powerpoint/2010/main" val="2685100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171" y="1062682"/>
            <a:ext cx="3117774" cy="741404"/>
          </a:xfrm>
        </p:spPr>
        <p:txBody>
          <a:bodyPr>
            <a:normAutofit fontScale="90000"/>
          </a:bodyPr>
          <a:lstStyle/>
          <a:p>
            <a:r>
              <a:rPr lang="en-GB" sz="2800" b="1" dirty="0"/>
              <a:t>Noun Groups:</a:t>
            </a:r>
            <a:br>
              <a:rPr lang="en-GB" sz="2800" b="1" dirty="0"/>
            </a:br>
            <a:r>
              <a:rPr lang="en-GB" sz="2800" b="1" dirty="0"/>
              <a:t>Toolkit 3</a:t>
            </a:r>
            <a:endParaRPr lang="en-SG" sz="2800" dirty="0"/>
          </a:p>
        </p:txBody>
      </p:sp>
      <p:sp>
        <p:nvSpPr>
          <p:cNvPr id="5" name="TextBox 4"/>
          <p:cNvSpPr txBox="1"/>
          <p:nvPr/>
        </p:nvSpPr>
        <p:spPr>
          <a:xfrm>
            <a:off x="10971730" y="6079524"/>
            <a:ext cx="1220270" cy="276999"/>
          </a:xfrm>
          <a:prstGeom prst="rect">
            <a:avLst/>
          </a:prstGeom>
          <a:noFill/>
        </p:spPr>
        <p:txBody>
          <a:bodyPr wrap="square" rtlCol="0">
            <a:spAutoFit/>
          </a:bodyPr>
          <a:lstStyle/>
          <a:p>
            <a:r>
              <a:rPr lang="en-US" sz="1200" dirty="0"/>
              <a:t>AHS/CELC/2024</a:t>
            </a:r>
            <a:endParaRPr lang="en-SG" sz="1200"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4</a:t>
            </a:fld>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246946160"/>
              </p:ext>
            </p:extLst>
          </p:nvPr>
        </p:nvGraphicFramePr>
        <p:xfrm>
          <a:off x="3507971" y="769545"/>
          <a:ext cx="8214822" cy="4488343"/>
        </p:xfrm>
        <a:graphic>
          <a:graphicData uri="http://schemas.openxmlformats.org/drawingml/2006/table">
            <a:tbl>
              <a:tblPr firstRow="1" bandRow="1">
                <a:tableStyleId>{5C22544A-7EE6-4342-B048-85BDC9FD1C3A}</a:tableStyleId>
              </a:tblPr>
              <a:tblGrid>
                <a:gridCol w="1239691">
                  <a:extLst>
                    <a:ext uri="{9D8B030D-6E8A-4147-A177-3AD203B41FA5}">
                      <a16:colId xmlns:a16="http://schemas.microsoft.com/office/drawing/2014/main" val="3559212124"/>
                    </a:ext>
                  </a:extLst>
                </a:gridCol>
                <a:gridCol w="6975131">
                  <a:extLst>
                    <a:ext uri="{9D8B030D-6E8A-4147-A177-3AD203B41FA5}">
                      <a16:colId xmlns:a16="http://schemas.microsoft.com/office/drawing/2014/main" val="183102135"/>
                    </a:ext>
                  </a:extLst>
                </a:gridCol>
              </a:tblGrid>
              <a:tr h="393660">
                <a:tc gridSpan="2">
                  <a:txBody>
                    <a:bodyPr/>
                    <a:lstStyle/>
                    <a:p>
                      <a:pPr algn="ctr"/>
                      <a:r>
                        <a:rPr lang="en-GB" sz="2000" dirty="0"/>
                        <a:t>Noun Groups</a:t>
                      </a:r>
                    </a:p>
                  </a:txBody>
                  <a:tcPr/>
                </a:tc>
                <a:tc hMerge="1">
                  <a:txBody>
                    <a:bodyPr/>
                    <a:lstStyle/>
                    <a:p>
                      <a:endParaRPr lang="en-GB"/>
                    </a:p>
                  </a:txBody>
                  <a:tcPr/>
                </a:tc>
                <a:extLst>
                  <a:ext uri="{0D108BD9-81ED-4DB2-BD59-A6C34878D82A}">
                    <a16:rowId xmlns:a16="http://schemas.microsoft.com/office/drawing/2014/main" val="1059126534"/>
                  </a:ext>
                </a:extLst>
              </a:tr>
              <a:tr h="475660">
                <a:tc>
                  <a:txBody>
                    <a:bodyPr/>
                    <a:lstStyle/>
                    <a:p>
                      <a:r>
                        <a:rPr lang="en-US" sz="1800" b="1" kern="1200" dirty="0">
                          <a:solidFill>
                            <a:schemeClr val="dk1"/>
                          </a:solidFill>
                          <a:effectLst/>
                          <a:latin typeface="+mn-lt"/>
                          <a:ea typeface="+mn-ea"/>
                          <a:cs typeface="+mn-cs"/>
                        </a:rPr>
                        <a:t>Purpose</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mn-lt"/>
                          <a:ea typeface="+mn-ea"/>
                          <a:cs typeface="+mn-cs"/>
                        </a:rPr>
                        <a:t>To discuss abstract concepts</a:t>
                      </a:r>
                      <a:endParaRPr lang="en-GB" sz="1600" dirty="0"/>
                    </a:p>
                  </a:txBody>
                  <a:tcPr/>
                </a:tc>
                <a:extLst>
                  <a:ext uri="{0D108BD9-81ED-4DB2-BD59-A6C34878D82A}">
                    <a16:rowId xmlns:a16="http://schemas.microsoft.com/office/drawing/2014/main" val="3303761962"/>
                  </a:ext>
                </a:extLst>
              </a:tr>
              <a:tr h="2132533">
                <a:tc>
                  <a:txBody>
                    <a:bodyPr/>
                    <a:lstStyle/>
                    <a:p>
                      <a:r>
                        <a:rPr lang="en-GB" b="1" dirty="0"/>
                        <a:t>Features</a:t>
                      </a:r>
                    </a:p>
                  </a:txBody>
                  <a:tcPr/>
                </a:tc>
                <a:tc>
                  <a:txBody>
                    <a:bodyPr/>
                    <a:lstStyle/>
                    <a:p>
                      <a:r>
                        <a:rPr lang="en-US" sz="1600" b="0" i="0" kern="1200" dirty="0">
                          <a:solidFill>
                            <a:schemeClr val="dk1"/>
                          </a:solidFill>
                          <a:effectLst/>
                          <a:latin typeface="+mn-lt"/>
                          <a:ea typeface="+mn-ea"/>
                          <a:cs typeface="+mn-cs"/>
                        </a:rPr>
                        <a:t>Noun groups use</a:t>
                      </a:r>
                      <a:r>
                        <a:rPr lang="en-US" sz="1600" b="0" i="0" kern="1200" baseline="0" dirty="0">
                          <a:solidFill>
                            <a:schemeClr val="dk1"/>
                          </a:solidFill>
                          <a:effectLst/>
                          <a:latin typeface="+mn-lt"/>
                          <a:ea typeface="+mn-ea"/>
                          <a:cs typeface="+mn-cs"/>
                        </a:rPr>
                        <a:t> of </a:t>
                      </a:r>
                      <a:r>
                        <a:rPr lang="en-US" sz="1600" i="1" u="none" kern="1200" dirty="0">
                          <a:solidFill>
                            <a:schemeClr val="dk1"/>
                          </a:solidFill>
                          <a:effectLst/>
                          <a:latin typeface="+mn-lt"/>
                          <a:ea typeface="+mn-ea"/>
                          <a:cs typeface="+mn-cs"/>
                        </a:rPr>
                        <a:t>head nouns</a:t>
                      </a:r>
                      <a:r>
                        <a:rPr lang="en-US" sz="1600" kern="1200" dirty="0">
                          <a:solidFill>
                            <a:schemeClr val="dk1"/>
                          </a:solidFill>
                          <a:effectLst/>
                          <a:latin typeface="+mn-lt"/>
                          <a:ea typeface="+mn-ea"/>
                          <a:cs typeface="+mn-cs"/>
                        </a:rPr>
                        <a:t> </a:t>
                      </a:r>
                      <a:r>
                        <a:rPr lang="en-US" sz="1600" b="0" kern="1200" dirty="0">
                          <a:solidFill>
                            <a:schemeClr val="accent6">
                              <a:lumMod val="75000"/>
                            </a:schemeClr>
                          </a:solidFill>
                          <a:effectLst/>
                          <a:latin typeface="+mn-lt"/>
                          <a:ea typeface="+mn-ea"/>
                          <a:cs typeface="+mn-cs"/>
                        </a:rPr>
                        <a:t>(Continued </a:t>
                      </a:r>
                      <a:r>
                        <a:rPr lang="en-US" sz="1600" b="0" i="1" u="none" kern="1200" dirty="0">
                          <a:solidFill>
                            <a:schemeClr val="accent6">
                              <a:lumMod val="75000"/>
                            </a:schemeClr>
                          </a:solidFill>
                          <a:effectLst/>
                          <a:latin typeface="+mn-lt"/>
                          <a:ea typeface="+mn-ea"/>
                          <a:cs typeface="+mn-cs"/>
                        </a:rPr>
                        <a:t>exposure</a:t>
                      </a:r>
                      <a:r>
                        <a:rPr lang="en-US" sz="1600" b="0" u="none" kern="1200" dirty="0">
                          <a:solidFill>
                            <a:schemeClr val="accent6">
                              <a:lumMod val="75000"/>
                            </a:schemeClr>
                          </a:solidFill>
                          <a:effectLst/>
                          <a:latin typeface="+mn-lt"/>
                          <a:ea typeface="+mn-ea"/>
                          <a:cs typeface="+mn-cs"/>
                        </a:rPr>
                        <a:t> </a:t>
                      </a:r>
                      <a:r>
                        <a:rPr lang="en-US" sz="1600" b="0" kern="1200" dirty="0">
                          <a:solidFill>
                            <a:schemeClr val="accent6">
                              <a:lumMod val="75000"/>
                            </a:schemeClr>
                          </a:solidFill>
                          <a:effectLst/>
                          <a:latin typeface="+mn-lt"/>
                          <a:ea typeface="+mn-ea"/>
                          <a:cs typeface="+mn-cs"/>
                        </a:rPr>
                        <a:t>to such chemicals can lead to reduced </a:t>
                      </a:r>
                      <a:r>
                        <a:rPr lang="en-US" sz="1600" b="0" i="1" u="none" kern="1200" dirty="0">
                          <a:solidFill>
                            <a:schemeClr val="accent6">
                              <a:lumMod val="75000"/>
                            </a:schemeClr>
                          </a:solidFill>
                          <a:effectLst/>
                          <a:latin typeface="+mn-lt"/>
                          <a:ea typeface="+mn-ea"/>
                          <a:cs typeface="+mn-cs"/>
                        </a:rPr>
                        <a:t>functioning</a:t>
                      </a:r>
                      <a:r>
                        <a:rPr lang="en-US" sz="1600" b="0" u="none" kern="1200" dirty="0">
                          <a:solidFill>
                            <a:schemeClr val="accent6">
                              <a:lumMod val="75000"/>
                            </a:schemeClr>
                          </a:solidFill>
                          <a:effectLst/>
                          <a:latin typeface="+mn-lt"/>
                          <a:ea typeface="+mn-ea"/>
                          <a:cs typeface="+mn-cs"/>
                        </a:rPr>
                        <a:t> </a:t>
                      </a:r>
                      <a:r>
                        <a:rPr lang="en-US" sz="1600" b="0" kern="1200" dirty="0">
                          <a:solidFill>
                            <a:schemeClr val="accent6">
                              <a:lumMod val="75000"/>
                            </a:schemeClr>
                          </a:solidFill>
                          <a:effectLst/>
                          <a:latin typeface="+mn-lt"/>
                          <a:ea typeface="+mn-ea"/>
                          <a:cs typeface="+mn-cs"/>
                        </a:rPr>
                        <a:t>of the auto-immune system.)</a:t>
                      </a:r>
                    </a:p>
                    <a:p>
                      <a:endParaRPr lang="en-US" sz="1600" kern="1200" dirty="0">
                        <a:solidFill>
                          <a:schemeClr val="tx1"/>
                        </a:solidFill>
                        <a:effectLst/>
                        <a:latin typeface="+mn-lt"/>
                        <a:ea typeface="+mn-ea"/>
                        <a:cs typeface="+mn-cs"/>
                      </a:endParaRPr>
                    </a:p>
                    <a:p>
                      <a:r>
                        <a:rPr lang="en-US" sz="1600" b="0" kern="1200" dirty="0">
                          <a:solidFill>
                            <a:schemeClr val="dk1"/>
                          </a:solidFill>
                          <a:effectLst/>
                          <a:latin typeface="+mn-lt"/>
                          <a:ea typeface="+mn-ea"/>
                          <a:cs typeface="+mn-cs"/>
                        </a:rPr>
                        <a:t>Modifiers</a:t>
                      </a:r>
                      <a:endParaRPr lang="en-US" sz="1600" b="0" kern="1200" dirty="0">
                        <a:solidFill>
                          <a:schemeClr val="accent6">
                            <a:lumMod val="75000"/>
                          </a:schemeClr>
                        </a:solidFill>
                        <a:effectLst/>
                        <a:latin typeface="+mn-lt"/>
                        <a:ea typeface="+mn-ea"/>
                        <a:cs typeface="+mn-cs"/>
                      </a:endParaRPr>
                    </a:p>
                    <a:p>
                      <a:pPr marL="285750" indent="-285750">
                        <a:buFont typeface="Arial" panose="020B0604020202020204" pitchFamily="34" charset="0"/>
                        <a:buChar char="•"/>
                      </a:pPr>
                      <a:r>
                        <a:rPr lang="en-US" sz="1600" kern="1200" dirty="0">
                          <a:solidFill>
                            <a:schemeClr val="tx1"/>
                          </a:solidFill>
                          <a:effectLst/>
                          <a:latin typeface="+mn-lt"/>
                          <a:ea typeface="+mn-ea"/>
                          <a:cs typeface="+mn-cs"/>
                        </a:rPr>
                        <a:t>Prepositional phrase</a:t>
                      </a:r>
                      <a:r>
                        <a:rPr lang="en-US" sz="1600" kern="1200" baseline="0" dirty="0">
                          <a:solidFill>
                            <a:schemeClr val="tx1"/>
                          </a:solidFill>
                          <a:effectLst/>
                          <a:latin typeface="+mn-lt"/>
                          <a:ea typeface="+mn-ea"/>
                          <a:cs typeface="+mn-cs"/>
                        </a:rPr>
                        <a:t> </a:t>
                      </a:r>
                      <a:r>
                        <a:rPr lang="en-US" sz="1600" kern="1200" baseline="0" dirty="0">
                          <a:solidFill>
                            <a:schemeClr val="accent6">
                              <a:lumMod val="75000"/>
                            </a:schemeClr>
                          </a:solidFill>
                          <a:effectLst/>
                          <a:latin typeface="+mn-lt"/>
                          <a:ea typeface="+mn-ea"/>
                          <a:cs typeface="+mn-cs"/>
                        </a:rPr>
                        <a:t>(</a:t>
                      </a:r>
                      <a:r>
                        <a:rPr lang="en-US" sz="1600" b="0" kern="1200" dirty="0">
                          <a:solidFill>
                            <a:schemeClr val="accent6">
                              <a:lumMod val="75000"/>
                            </a:schemeClr>
                          </a:solidFill>
                          <a:effectLst/>
                          <a:latin typeface="+mn-lt"/>
                          <a:ea typeface="+mn-ea"/>
                          <a:cs typeface="+mn-cs"/>
                        </a:rPr>
                        <a:t>of the auto-immune system, in the lab, at the top</a:t>
                      </a:r>
                      <a:r>
                        <a:rPr lang="en-US" sz="1600" kern="1200" dirty="0">
                          <a:solidFill>
                            <a:schemeClr val="accent6">
                              <a:lumMod val="75000"/>
                            </a:schemeClr>
                          </a:solidFill>
                          <a:effectLst/>
                          <a:latin typeface="+mn-lt"/>
                          <a:ea typeface="+mn-ea"/>
                          <a:cs typeface="+mn-cs"/>
                        </a:rPr>
                        <a:t>)</a:t>
                      </a:r>
                    </a:p>
                    <a:p>
                      <a:pPr marL="285750" indent="-285750">
                        <a:buFont typeface="Arial" panose="020B0604020202020204" pitchFamily="34" charset="0"/>
                        <a:buChar char="•"/>
                      </a:pPr>
                      <a:r>
                        <a:rPr lang="en-US" sz="1600" kern="1200" dirty="0">
                          <a:solidFill>
                            <a:schemeClr val="tx1"/>
                          </a:solidFill>
                          <a:effectLst/>
                          <a:latin typeface="+mn-lt"/>
                          <a:ea typeface="+mn-ea"/>
                          <a:cs typeface="+mn-cs"/>
                        </a:rPr>
                        <a:t>Adjective</a:t>
                      </a:r>
                      <a:r>
                        <a:rPr lang="en-US" sz="1600" kern="1200" baseline="0" dirty="0">
                          <a:solidFill>
                            <a:schemeClr val="tx1"/>
                          </a:solidFill>
                          <a:effectLst/>
                          <a:latin typeface="+mn-lt"/>
                          <a:ea typeface="+mn-ea"/>
                          <a:cs typeface="+mn-cs"/>
                        </a:rPr>
                        <a:t> </a:t>
                      </a:r>
                      <a:r>
                        <a:rPr lang="en-US" sz="1600" kern="1200" dirty="0">
                          <a:solidFill>
                            <a:schemeClr val="accent6">
                              <a:lumMod val="75000"/>
                            </a:schemeClr>
                          </a:solidFill>
                          <a:effectLst/>
                          <a:latin typeface="+mn-lt"/>
                          <a:ea typeface="+mn-ea"/>
                          <a:cs typeface="+mn-cs"/>
                        </a:rPr>
                        <a:t>(difficult,</a:t>
                      </a:r>
                      <a:r>
                        <a:rPr lang="en-US" sz="1600" kern="1200" baseline="0" dirty="0">
                          <a:solidFill>
                            <a:schemeClr val="accent6">
                              <a:lumMod val="75000"/>
                            </a:schemeClr>
                          </a:solidFill>
                          <a:effectLst/>
                          <a:latin typeface="+mn-lt"/>
                          <a:ea typeface="+mn-ea"/>
                          <a:cs typeface="+mn-cs"/>
                        </a:rPr>
                        <a:t> complicated</a:t>
                      </a:r>
                      <a:r>
                        <a:rPr lang="en-US" sz="1600" kern="1200" dirty="0">
                          <a:solidFill>
                            <a:schemeClr val="accent6">
                              <a:lumMod val="75000"/>
                            </a:schemeClr>
                          </a:solidFill>
                          <a:effectLst/>
                          <a:latin typeface="+mn-lt"/>
                          <a:ea typeface="+mn-ea"/>
                          <a:cs typeface="+mn-cs"/>
                        </a:rPr>
                        <a:t>)</a:t>
                      </a:r>
                    </a:p>
                    <a:p>
                      <a:pPr marL="285750" indent="-285750">
                        <a:buFont typeface="Arial" panose="020B0604020202020204" pitchFamily="34" charset="0"/>
                        <a:buChar char="•"/>
                      </a:pPr>
                      <a:r>
                        <a:rPr lang="en-US" sz="1600" kern="1200" dirty="0">
                          <a:solidFill>
                            <a:schemeClr val="tx1"/>
                          </a:solidFill>
                          <a:effectLst/>
                          <a:latin typeface="+mn-lt"/>
                          <a:ea typeface="+mn-ea"/>
                          <a:cs typeface="+mn-cs"/>
                        </a:rPr>
                        <a:t>Relative clauses </a:t>
                      </a:r>
                      <a:r>
                        <a:rPr lang="en-US" sz="1600" kern="1200" dirty="0">
                          <a:solidFill>
                            <a:schemeClr val="accent6">
                              <a:lumMod val="75000"/>
                            </a:schemeClr>
                          </a:solidFill>
                          <a:effectLst/>
                          <a:latin typeface="+mn-lt"/>
                          <a:ea typeface="+mn-ea"/>
                          <a:cs typeface="+mn-cs"/>
                        </a:rPr>
                        <a:t>(who, which, whose, that</a:t>
                      </a:r>
                      <a:r>
                        <a:rPr lang="en-US" sz="1600" kern="1200" baseline="0" dirty="0">
                          <a:solidFill>
                            <a:schemeClr val="accent6">
                              <a:lumMod val="75000"/>
                            </a:schemeClr>
                          </a:solidFill>
                          <a:effectLst/>
                          <a:latin typeface="+mn-lt"/>
                          <a:ea typeface="+mn-ea"/>
                          <a:cs typeface="+mn-cs"/>
                        </a:rPr>
                        <a:t>)</a:t>
                      </a:r>
                    </a:p>
                    <a:p>
                      <a:pPr marL="285750" indent="-285750">
                        <a:buFont typeface="Arial" panose="020B0604020202020204" pitchFamily="34" charset="0"/>
                        <a:buChar char="•"/>
                      </a:pPr>
                      <a:endParaRPr lang="en-US" sz="1600" kern="1200" baseline="0" dirty="0">
                        <a:solidFill>
                          <a:schemeClr val="accent6">
                            <a:lumMod val="75000"/>
                          </a:schemeClr>
                        </a:solidFill>
                        <a:effectLst/>
                        <a:latin typeface="+mn-lt"/>
                        <a:ea typeface="+mn-ea"/>
                        <a:cs typeface="+mn-cs"/>
                      </a:endParaRPr>
                    </a:p>
                    <a:p>
                      <a:pPr marL="0" indent="0">
                        <a:buFont typeface="Arial" panose="020B0604020202020204" pitchFamily="34" charset="0"/>
                        <a:buNone/>
                      </a:pPr>
                      <a:r>
                        <a:rPr lang="en-US" sz="1600" kern="1200" baseline="0" dirty="0">
                          <a:solidFill>
                            <a:schemeClr val="tx1"/>
                          </a:solidFill>
                          <a:effectLst/>
                          <a:latin typeface="+mn-lt"/>
                          <a:ea typeface="+mn-ea"/>
                          <a:cs typeface="+mn-cs"/>
                        </a:rPr>
                        <a:t>Nominalisation</a:t>
                      </a:r>
                    </a:p>
                    <a:p>
                      <a:pPr marL="285750" indent="-285750">
                        <a:buFont typeface="Arial" panose="020B0604020202020204" pitchFamily="34" charset="0"/>
                        <a:buChar char="•"/>
                      </a:pPr>
                      <a:r>
                        <a:rPr lang="en-US" sz="1600" kern="1200" baseline="0" dirty="0">
                          <a:solidFill>
                            <a:schemeClr val="tx1"/>
                          </a:solidFill>
                          <a:effectLst/>
                          <a:latin typeface="+mn-lt"/>
                          <a:ea typeface="+mn-ea"/>
                          <a:cs typeface="+mn-cs"/>
                        </a:rPr>
                        <a:t>Verb</a:t>
                      </a:r>
                      <a:r>
                        <a:rPr lang="en-US" sz="1600" kern="1200" dirty="0">
                          <a:solidFill>
                            <a:schemeClr val="tx1"/>
                          </a:solidFill>
                          <a:effectLst/>
                          <a:latin typeface="+mn-lt"/>
                          <a:ea typeface="+mn-ea"/>
                          <a:cs typeface="+mn-cs"/>
                        </a:rPr>
                        <a:t>→</a:t>
                      </a:r>
                      <a:r>
                        <a:rPr lang="en-US" sz="1600" kern="1200" baseline="0" dirty="0">
                          <a:solidFill>
                            <a:schemeClr val="tx1"/>
                          </a:solidFill>
                          <a:effectLst/>
                          <a:latin typeface="+mn-lt"/>
                          <a:ea typeface="+mn-ea"/>
                          <a:cs typeface="+mn-cs"/>
                        </a:rPr>
                        <a:t>noun</a:t>
                      </a:r>
                      <a:r>
                        <a:rPr lang="en-US" sz="1600" kern="1200" baseline="0" dirty="0">
                          <a:solidFill>
                            <a:schemeClr val="accent6">
                              <a:lumMod val="75000"/>
                            </a:schemeClr>
                          </a:solidFill>
                          <a:effectLst/>
                          <a:latin typeface="+mn-lt"/>
                          <a:ea typeface="+mn-ea"/>
                          <a:cs typeface="+mn-cs"/>
                        </a:rPr>
                        <a:t> (to formulate</a:t>
                      </a:r>
                      <a:r>
                        <a:rPr lang="en-US" sz="1600" kern="1200" dirty="0">
                          <a:solidFill>
                            <a:schemeClr val="accent6">
                              <a:lumMod val="75000"/>
                            </a:schemeClr>
                          </a:solidFill>
                          <a:effectLst/>
                          <a:latin typeface="+mn-lt"/>
                          <a:ea typeface="+mn-ea"/>
                          <a:cs typeface="+mn-cs"/>
                        </a:rPr>
                        <a:t>→formulation)</a:t>
                      </a:r>
                    </a:p>
                    <a:p>
                      <a:pPr marL="285750" indent="-285750">
                        <a:buFont typeface="Arial" panose="020B0604020202020204" pitchFamily="34" charset="0"/>
                        <a:buChar char="•"/>
                      </a:pPr>
                      <a:r>
                        <a:rPr lang="en-US" sz="1600" kern="1200" dirty="0">
                          <a:solidFill>
                            <a:schemeClr val="tx1"/>
                          </a:solidFill>
                          <a:effectLst/>
                          <a:latin typeface="+mn-lt"/>
                          <a:ea typeface="+mn-ea"/>
                          <a:cs typeface="+mn-cs"/>
                        </a:rPr>
                        <a:t>Adjective→noun </a:t>
                      </a:r>
                      <a:r>
                        <a:rPr lang="en-US" sz="1600" kern="1200" dirty="0">
                          <a:solidFill>
                            <a:schemeClr val="accent6">
                              <a:lumMod val="75000"/>
                            </a:schemeClr>
                          </a:solidFill>
                          <a:effectLst/>
                          <a:latin typeface="+mn-lt"/>
                          <a:ea typeface="+mn-ea"/>
                          <a:cs typeface="+mn-cs"/>
                        </a:rPr>
                        <a:t>(complex→complexity)</a:t>
                      </a:r>
                      <a:endParaRPr lang="en-US" sz="1600" kern="1200" dirty="0">
                        <a:solidFill>
                          <a:schemeClr val="tx1"/>
                        </a:solidFill>
                        <a:effectLst/>
                        <a:latin typeface="+mn-lt"/>
                        <a:ea typeface="+mn-ea"/>
                        <a:cs typeface="+mn-cs"/>
                      </a:endParaRPr>
                    </a:p>
                    <a:p>
                      <a:pPr marL="0" indent="0">
                        <a:buFont typeface="Arial" panose="020B0604020202020204" pitchFamily="34" charset="0"/>
                        <a:buNone/>
                      </a:pPr>
                      <a:endParaRPr lang="en-US" sz="1600" kern="1200" dirty="0">
                        <a:solidFill>
                          <a:srgbClr val="FF0000"/>
                        </a:solidFill>
                        <a:effectLst/>
                        <a:latin typeface="+mn-lt"/>
                        <a:ea typeface="+mn-ea"/>
                        <a:cs typeface="+mn-cs"/>
                      </a:endParaRPr>
                    </a:p>
                  </a:txBody>
                  <a:tcPr/>
                </a:tc>
                <a:extLst>
                  <a:ext uri="{0D108BD9-81ED-4DB2-BD59-A6C34878D82A}">
                    <a16:rowId xmlns:a16="http://schemas.microsoft.com/office/drawing/2014/main" val="3984594931"/>
                  </a:ext>
                </a:extLst>
              </a:tr>
              <a:tr h="598923">
                <a:tc gridSpan="2">
                  <a:txBody>
                    <a:bodyPr/>
                    <a:lstStyle/>
                    <a:p>
                      <a:pPr algn="ctr"/>
                      <a:r>
                        <a:rPr lang="en-US" sz="1600" kern="1200" dirty="0">
                          <a:solidFill>
                            <a:schemeClr val="dk1"/>
                          </a:solidFill>
                          <a:effectLst/>
                          <a:latin typeface="+mn-lt"/>
                          <a:ea typeface="+mn-ea"/>
                          <a:cs typeface="+mn-cs"/>
                        </a:rPr>
                        <a:t>This is the toolkit to express the content of your discipline,</a:t>
                      </a:r>
                      <a:r>
                        <a:rPr lang="en-US" sz="1600" kern="1200" baseline="0" dirty="0">
                          <a:solidFill>
                            <a:schemeClr val="dk1"/>
                          </a:solidFill>
                          <a:effectLst/>
                          <a:latin typeface="+mn-lt"/>
                          <a:ea typeface="+mn-ea"/>
                          <a:cs typeface="+mn-cs"/>
                        </a:rPr>
                        <a:t> including </a:t>
                      </a:r>
                      <a:r>
                        <a:rPr lang="en-US" sz="1600" kern="1200" dirty="0">
                          <a:solidFill>
                            <a:schemeClr val="dk1"/>
                          </a:solidFill>
                          <a:effectLst/>
                          <a:latin typeface="+mn-lt"/>
                          <a:ea typeface="+mn-ea"/>
                          <a:cs typeface="+mn-cs"/>
                        </a:rPr>
                        <a:t>the technical words.</a:t>
                      </a:r>
                      <a:endParaRPr lang="en-GB" sz="1600" dirty="0"/>
                    </a:p>
                  </a:txBody>
                  <a:tcPr/>
                </a:tc>
                <a:tc hMerge="1">
                  <a:txBody>
                    <a:bodyPr/>
                    <a:lstStyle/>
                    <a:p>
                      <a:endParaRPr lang="en-GB"/>
                    </a:p>
                  </a:txBody>
                  <a:tcPr/>
                </a:tc>
                <a:extLst>
                  <a:ext uri="{0D108BD9-81ED-4DB2-BD59-A6C34878D82A}">
                    <a16:rowId xmlns:a16="http://schemas.microsoft.com/office/drawing/2014/main" val="1214969452"/>
                  </a:ext>
                </a:extLst>
              </a:tr>
            </a:tbl>
          </a:graphicData>
        </a:graphic>
      </p:graphicFrame>
      <p:pic>
        <p:nvPicPr>
          <p:cNvPr id="7" name="Picture 6"/>
          <p:cNvPicPr/>
          <p:nvPr/>
        </p:nvPicPr>
        <p:blipFill rotWithShape="1">
          <a:blip r:embed="rId2">
            <a:extLst>
              <a:ext uri="{28A0092B-C50C-407E-A947-70E740481C1C}">
                <a14:useLocalDpi xmlns:a14="http://schemas.microsoft.com/office/drawing/2010/main" val="0"/>
              </a:ext>
            </a:extLst>
          </a:blip>
          <a:srcRect t="19506" b="15308"/>
          <a:stretch/>
        </p:blipFill>
        <p:spPr bwMode="auto">
          <a:xfrm>
            <a:off x="207817" y="1936866"/>
            <a:ext cx="3046127" cy="414265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49027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171" y="1187148"/>
            <a:ext cx="3117774" cy="741404"/>
          </a:xfrm>
        </p:spPr>
        <p:txBody>
          <a:bodyPr>
            <a:normAutofit/>
          </a:bodyPr>
          <a:lstStyle/>
          <a:p>
            <a:r>
              <a:rPr lang="en-GB" sz="2800" b="1" dirty="0"/>
              <a:t>Noun Groups</a:t>
            </a:r>
            <a:endParaRPr lang="en-SG" sz="2800" dirty="0"/>
          </a:p>
        </p:txBody>
      </p:sp>
      <p:sp>
        <p:nvSpPr>
          <p:cNvPr id="3" name="Text Placeholder 2"/>
          <p:cNvSpPr>
            <a:spLocks noGrp="1"/>
          </p:cNvSpPr>
          <p:nvPr>
            <p:ph type="body" idx="1"/>
          </p:nvPr>
        </p:nvSpPr>
        <p:spPr>
          <a:xfrm>
            <a:off x="3473337" y="708067"/>
            <a:ext cx="8280859" cy="4629665"/>
          </a:xfrm>
        </p:spPr>
        <p:txBody>
          <a:bodyPr>
            <a:noAutofit/>
          </a:bodyPr>
          <a:lstStyle/>
          <a:p>
            <a:r>
              <a:rPr lang="en-US" sz="2800" dirty="0"/>
              <a:t>A </a:t>
            </a:r>
            <a:r>
              <a:rPr lang="en-US" sz="2800" b="1" dirty="0">
                <a:solidFill>
                  <a:schemeClr val="accent1">
                    <a:lumMod val="75000"/>
                  </a:schemeClr>
                </a:solidFill>
              </a:rPr>
              <a:t>noun group </a:t>
            </a:r>
            <a:r>
              <a:rPr lang="en-US" sz="2800" dirty="0"/>
              <a:t>can become increasingly complex when we add information.</a:t>
            </a:r>
          </a:p>
          <a:p>
            <a:r>
              <a:rPr lang="en-US" sz="2800" dirty="0"/>
              <a:t>	this book</a:t>
            </a:r>
          </a:p>
          <a:p>
            <a:r>
              <a:rPr lang="en-US" sz="2800" dirty="0"/>
              <a:t>	this interesting book</a:t>
            </a:r>
          </a:p>
          <a:p>
            <a:r>
              <a:rPr lang="en-US" sz="2800" dirty="0"/>
              <a:t>	this interesting children’s book</a:t>
            </a:r>
          </a:p>
          <a:p>
            <a:endParaRPr lang="en-US" sz="2800" b="1" dirty="0"/>
          </a:p>
          <a:p>
            <a:r>
              <a:rPr lang="en-US" sz="2800" dirty="0"/>
              <a:t>The words that appear before ‘book’ are </a:t>
            </a:r>
            <a:r>
              <a:rPr lang="en-US" sz="2800" b="1" dirty="0">
                <a:solidFill>
                  <a:schemeClr val="accent1">
                    <a:lumMod val="75000"/>
                  </a:schemeClr>
                </a:solidFill>
              </a:rPr>
              <a:t>pre-modifiers</a:t>
            </a:r>
            <a:r>
              <a:rPr lang="en-US" sz="2800" dirty="0"/>
              <a:t>. </a:t>
            </a:r>
          </a:p>
          <a:p>
            <a:r>
              <a:rPr lang="en-US" sz="2800" dirty="0"/>
              <a:t>These words tell us something about the ‘book’.</a:t>
            </a:r>
          </a:p>
          <a:p>
            <a:r>
              <a:rPr lang="en-US" sz="2800" dirty="0"/>
              <a:t>In the examples above, ‘book’ is the </a:t>
            </a:r>
            <a:r>
              <a:rPr lang="en-US" sz="2800" b="1" dirty="0">
                <a:solidFill>
                  <a:schemeClr val="accent1">
                    <a:lumMod val="75000"/>
                  </a:schemeClr>
                </a:solidFill>
              </a:rPr>
              <a:t>head noun</a:t>
            </a:r>
            <a:r>
              <a:rPr lang="en-US" sz="2800" dirty="0"/>
              <a:t>.</a:t>
            </a:r>
            <a:endParaRPr lang="en-SG" sz="2800" dirty="0"/>
          </a:p>
        </p:txBody>
      </p:sp>
      <p:sp>
        <p:nvSpPr>
          <p:cNvPr id="5" name="TextBox 4"/>
          <p:cNvSpPr txBox="1"/>
          <p:nvPr/>
        </p:nvSpPr>
        <p:spPr>
          <a:xfrm>
            <a:off x="10971730" y="6079524"/>
            <a:ext cx="1220270" cy="276999"/>
          </a:xfrm>
          <a:prstGeom prst="rect">
            <a:avLst/>
          </a:prstGeom>
          <a:noFill/>
        </p:spPr>
        <p:txBody>
          <a:bodyPr wrap="square" rtlCol="0">
            <a:spAutoFit/>
          </a:bodyPr>
          <a:lstStyle/>
          <a:p>
            <a:r>
              <a:rPr lang="en-US" sz="1200" dirty="0"/>
              <a:t>AHS/CELC/2024</a:t>
            </a:r>
            <a:endParaRPr lang="en-SG" sz="1200"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5</a:t>
            </a:fld>
            <a:endParaRPr lang="en-US" dirty="0"/>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162461" y="1936865"/>
            <a:ext cx="3065193" cy="3931920"/>
          </a:xfrm>
          <a:prstGeom prst="rect">
            <a:avLst/>
          </a:prstGeom>
        </p:spPr>
      </p:pic>
    </p:spTree>
    <p:extLst>
      <p:ext uri="{BB962C8B-B14F-4D97-AF65-F5344CB8AC3E}">
        <p14:creationId xmlns:p14="http://schemas.microsoft.com/office/powerpoint/2010/main" val="4012731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171" y="1187148"/>
            <a:ext cx="3117774" cy="741404"/>
          </a:xfrm>
        </p:spPr>
        <p:txBody>
          <a:bodyPr>
            <a:normAutofit fontScale="90000"/>
          </a:bodyPr>
          <a:lstStyle/>
          <a:p>
            <a:r>
              <a:rPr lang="en-GB" sz="2800" b="1" dirty="0"/>
              <a:t>Noun Groups:</a:t>
            </a:r>
            <a:br>
              <a:rPr lang="en-GB" sz="2800" b="1" dirty="0"/>
            </a:br>
            <a:r>
              <a:rPr lang="en-GB" sz="2800" b="1" dirty="0"/>
              <a:t>Pre-modifiers</a:t>
            </a:r>
            <a:endParaRPr lang="en-SG" sz="2800" dirty="0"/>
          </a:p>
        </p:txBody>
      </p:sp>
      <p:sp>
        <p:nvSpPr>
          <p:cNvPr id="3" name="Text Placeholder 2"/>
          <p:cNvSpPr>
            <a:spLocks noGrp="1"/>
          </p:cNvSpPr>
          <p:nvPr>
            <p:ph type="body" idx="1"/>
          </p:nvPr>
        </p:nvSpPr>
        <p:spPr>
          <a:xfrm>
            <a:off x="3473337" y="708067"/>
            <a:ext cx="8155459" cy="4629665"/>
          </a:xfrm>
        </p:spPr>
        <p:txBody>
          <a:bodyPr>
            <a:noAutofit/>
          </a:bodyPr>
          <a:lstStyle/>
          <a:p>
            <a:r>
              <a:rPr lang="en-US" sz="2800" dirty="0"/>
              <a:t>There is a range of </a:t>
            </a:r>
            <a:r>
              <a:rPr lang="en-US" sz="2800" b="1" dirty="0">
                <a:solidFill>
                  <a:schemeClr val="accent1">
                    <a:lumMod val="75000"/>
                  </a:schemeClr>
                </a:solidFill>
              </a:rPr>
              <a:t>pre-modifiers</a:t>
            </a:r>
            <a:r>
              <a:rPr lang="en-US" sz="2800" dirty="0"/>
              <a:t> that can be used in noun groups. </a:t>
            </a:r>
          </a:p>
          <a:p>
            <a:r>
              <a:rPr lang="en-US" sz="2800" dirty="0"/>
              <a:t>The number of pre-modifiers depends on how much information the writer wants to give about the </a:t>
            </a:r>
            <a:r>
              <a:rPr lang="en-US" sz="2800" b="1" dirty="0">
                <a:solidFill>
                  <a:schemeClr val="accent1">
                    <a:lumMod val="75000"/>
                  </a:schemeClr>
                </a:solidFill>
              </a:rPr>
              <a:t>head noun</a:t>
            </a:r>
            <a:r>
              <a:rPr lang="en-US" sz="2800" dirty="0"/>
              <a:t>.</a:t>
            </a:r>
          </a:p>
          <a:p>
            <a:endParaRPr lang="en-US" sz="2800" dirty="0"/>
          </a:p>
          <a:p>
            <a:endParaRPr lang="en-US" sz="2800" b="1" dirty="0">
              <a:solidFill>
                <a:srgbClr val="FF0000"/>
              </a:solidFill>
            </a:endParaRPr>
          </a:p>
        </p:txBody>
      </p:sp>
      <p:sp>
        <p:nvSpPr>
          <p:cNvPr id="5" name="TextBox 4"/>
          <p:cNvSpPr txBox="1"/>
          <p:nvPr/>
        </p:nvSpPr>
        <p:spPr>
          <a:xfrm>
            <a:off x="10971730" y="6079524"/>
            <a:ext cx="1220270" cy="276999"/>
          </a:xfrm>
          <a:prstGeom prst="rect">
            <a:avLst/>
          </a:prstGeom>
          <a:noFill/>
        </p:spPr>
        <p:txBody>
          <a:bodyPr wrap="square" rtlCol="0">
            <a:spAutoFit/>
          </a:bodyPr>
          <a:lstStyle/>
          <a:p>
            <a:r>
              <a:rPr lang="en-US" sz="1200" dirty="0"/>
              <a:t>AHS/CELC/2024</a:t>
            </a:r>
            <a:endParaRPr lang="en-SG" sz="1200"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6</a:t>
            </a:fld>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409435894"/>
              </p:ext>
            </p:extLst>
          </p:nvPr>
        </p:nvGraphicFramePr>
        <p:xfrm>
          <a:off x="3539838" y="3079519"/>
          <a:ext cx="8218805" cy="2677160"/>
        </p:xfrm>
        <a:graphic>
          <a:graphicData uri="http://schemas.openxmlformats.org/drawingml/2006/table">
            <a:tbl>
              <a:tblPr firstRow="1" bandRow="1">
                <a:tableStyleId>{5C22544A-7EE6-4342-B048-85BDC9FD1C3A}</a:tableStyleId>
              </a:tblPr>
              <a:tblGrid>
                <a:gridCol w="1215041">
                  <a:extLst>
                    <a:ext uri="{9D8B030D-6E8A-4147-A177-3AD203B41FA5}">
                      <a16:colId xmlns:a16="http://schemas.microsoft.com/office/drawing/2014/main" val="4276418660"/>
                    </a:ext>
                  </a:extLst>
                </a:gridCol>
                <a:gridCol w="1133189">
                  <a:extLst>
                    <a:ext uri="{9D8B030D-6E8A-4147-A177-3AD203B41FA5}">
                      <a16:colId xmlns:a16="http://schemas.microsoft.com/office/drawing/2014/main" val="4032199668"/>
                    </a:ext>
                  </a:extLst>
                </a:gridCol>
                <a:gridCol w="1174115">
                  <a:extLst>
                    <a:ext uri="{9D8B030D-6E8A-4147-A177-3AD203B41FA5}">
                      <a16:colId xmlns:a16="http://schemas.microsoft.com/office/drawing/2014/main" val="843978116"/>
                    </a:ext>
                  </a:extLst>
                </a:gridCol>
                <a:gridCol w="1174115">
                  <a:extLst>
                    <a:ext uri="{9D8B030D-6E8A-4147-A177-3AD203B41FA5}">
                      <a16:colId xmlns:a16="http://schemas.microsoft.com/office/drawing/2014/main" val="1858375108"/>
                    </a:ext>
                  </a:extLst>
                </a:gridCol>
                <a:gridCol w="1174115">
                  <a:extLst>
                    <a:ext uri="{9D8B030D-6E8A-4147-A177-3AD203B41FA5}">
                      <a16:colId xmlns:a16="http://schemas.microsoft.com/office/drawing/2014/main" val="535007085"/>
                    </a:ext>
                  </a:extLst>
                </a:gridCol>
                <a:gridCol w="1174115">
                  <a:extLst>
                    <a:ext uri="{9D8B030D-6E8A-4147-A177-3AD203B41FA5}">
                      <a16:colId xmlns:a16="http://schemas.microsoft.com/office/drawing/2014/main" val="3876142321"/>
                    </a:ext>
                  </a:extLst>
                </a:gridCol>
                <a:gridCol w="1174115">
                  <a:extLst>
                    <a:ext uri="{9D8B030D-6E8A-4147-A177-3AD203B41FA5}">
                      <a16:colId xmlns:a16="http://schemas.microsoft.com/office/drawing/2014/main" val="1634186637"/>
                    </a:ext>
                  </a:extLst>
                </a:gridCol>
              </a:tblGrid>
              <a:tr h="370840">
                <a:tc gridSpan="6">
                  <a:txBody>
                    <a:bodyPr/>
                    <a:lstStyle/>
                    <a:p>
                      <a:pPr algn="ctr"/>
                      <a:r>
                        <a:rPr lang="en-GB" sz="1600" dirty="0">
                          <a:solidFill>
                            <a:schemeClr val="tx1">
                              <a:lumMod val="65000"/>
                              <a:lumOff val="35000"/>
                            </a:schemeClr>
                          </a:solidFill>
                        </a:rPr>
                        <a:t>Pre-modifiers</a:t>
                      </a:r>
                    </a:p>
                  </a:txBody>
                  <a:tcPr>
                    <a:solidFill>
                      <a:schemeClr val="accent1">
                        <a:lumMod val="60000"/>
                        <a:lumOff val="40000"/>
                      </a:schemeClr>
                    </a:solidFill>
                  </a:tcPr>
                </a:tc>
                <a:tc hMerge="1">
                  <a:txBody>
                    <a:bodyPr/>
                    <a:lstStyle/>
                    <a:p>
                      <a:pPr algn="ctr"/>
                      <a:endParaRPr lang="en-GB" sz="1600" dirty="0">
                        <a:solidFill>
                          <a:schemeClr val="tx1">
                            <a:lumMod val="65000"/>
                            <a:lumOff val="35000"/>
                          </a:schemeClr>
                        </a:solidFill>
                      </a:endParaRPr>
                    </a:p>
                  </a:txBody>
                  <a:tcPr>
                    <a:solidFill>
                      <a:schemeClr val="accent1">
                        <a:lumMod val="60000"/>
                        <a:lumOff val="40000"/>
                      </a:schemeClr>
                    </a:solidFill>
                  </a:tcPr>
                </a:tc>
                <a:tc hMerge="1">
                  <a:txBody>
                    <a:bodyPr/>
                    <a:lstStyle/>
                    <a:p>
                      <a:pPr algn="ctr"/>
                      <a:endParaRPr lang="en-GB" sz="1600" dirty="0">
                        <a:solidFill>
                          <a:schemeClr val="tx1">
                            <a:lumMod val="65000"/>
                            <a:lumOff val="35000"/>
                          </a:schemeClr>
                        </a:solidFill>
                      </a:endParaRPr>
                    </a:p>
                  </a:txBody>
                  <a:tcPr>
                    <a:solidFill>
                      <a:schemeClr val="accent1">
                        <a:lumMod val="60000"/>
                        <a:lumOff val="40000"/>
                      </a:schemeClr>
                    </a:solidFill>
                  </a:tcPr>
                </a:tc>
                <a:tc hMerge="1">
                  <a:txBody>
                    <a:bodyPr/>
                    <a:lstStyle/>
                    <a:p>
                      <a:pPr algn="ctr"/>
                      <a:endParaRPr lang="en-GB" sz="1600" dirty="0">
                        <a:solidFill>
                          <a:schemeClr val="tx1">
                            <a:lumMod val="65000"/>
                            <a:lumOff val="35000"/>
                          </a:schemeClr>
                        </a:solidFill>
                      </a:endParaRPr>
                    </a:p>
                  </a:txBody>
                  <a:tcPr>
                    <a:solidFill>
                      <a:schemeClr val="accent1">
                        <a:lumMod val="60000"/>
                        <a:lumOff val="40000"/>
                      </a:schemeClr>
                    </a:solidFill>
                  </a:tcPr>
                </a:tc>
                <a:tc hMerge="1">
                  <a:txBody>
                    <a:bodyPr/>
                    <a:lstStyle/>
                    <a:p>
                      <a:pPr algn="ctr"/>
                      <a:endParaRPr lang="en-GB" sz="1600" dirty="0">
                        <a:solidFill>
                          <a:schemeClr val="tx1">
                            <a:lumMod val="65000"/>
                            <a:lumOff val="35000"/>
                          </a:schemeClr>
                        </a:solidFill>
                      </a:endParaRPr>
                    </a:p>
                  </a:txBody>
                  <a:tcPr>
                    <a:solidFill>
                      <a:schemeClr val="accent1">
                        <a:lumMod val="60000"/>
                        <a:lumOff val="40000"/>
                      </a:schemeClr>
                    </a:solidFill>
                  </a:tcPr>
                </a:tc>
                <a:tc hMerge="1">
                  <a:txBody>
                    <a:bodyPr/>
                    <a:lstStyle/>
                    <a:p>
                      <a:pPr algn="ctr"/>
                      <a:endParaRPr lang="en-GB" sz="1600" dirty="0">
                        <a:solidFill>
                          <a:schemeClr val="tx1">
                            <a:lumMod val="65000"/>
                            <a:lumOff val="35000"/>
                          </a:schemeClr>
                        </a:solidFill>
                      </a:endParaRPr>
                    </a:p>
                  </a:txBody>
                  <a:tcPr>
                    <a:solidFill>
                      <a:schemeClr val="accent1">
                        <a:lumMod val="60000"/>
                        <a:lumOff val="40000"/>
                      </a:schemeClr>
                    </a:solidFill>
                  </a:tcPr>
                </a:tc>
                <a:tc>
                  <a:txBody>
                    <a:bodyPr/>
                    <a:lstStyle/>
                    <a:p>
                      <a:pPr algn="ctr"/>
                      <a:r>
                        <a:rPr lang="en-GB" sz="1600" dirty="0">
                          <a:solidFill>
                            <a:schemeClr val="tx1">
                              <a:lumMod val="65000"/>
                              <a:lumOff val="35000"/>
                            </a:schemeClr>
                          </a:solidFill>
                        </a:rPr>
                        <a:t>Head noun</a:t>
                      </a:r>
                    </a:p>
                  </a:txBody>
                  <a:tcPr>
                    <a:solidFill>
                      <a:schemeClr val="accent1">
                        <a:lumMod val="60000"/>
                        <a:lumOff val="40000"/>
                      </a:schemeClr>
                    </a:solidFill>
                  </a:tcPr>
                </a:tc>
                <a:extLst>
                  <a:ext uri="{0D108BD9-81ED-4DB2-BD59-A6C34878D82A}">
                    <a16:rowId xmlns:a16="http://schemas.microsoft.com/office/drawing/2014/main" val="41574988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dirty="0">
                          <a:solidFill>
                            <a:schemeClr val="tx1">
                              <a:lumMod val="75000"/>
                              <a:lumOff val="25000"/>
                            </a:schemeClr>
                          </a:solidFill>
                        </a:rPr>
                        <a:t>Determiner</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SG" sz="1600" b="1" dirty="0">
                        <a:solidFill>
                          <a:schemeClr val="tx1">
                            <a:lumMod val="75000"/>
                            <a:lumOff val="25000"/>
                          </a:schemeClr>
                        </a:solidFill>
                        <a:effectLst/>
                        <a:latin typeface="Calibri" panose="020F0502020204030204" pitchFamily="34" charset="0"/>
                        <a:ea typeface="SimSun" panose="02010600030101010101" pitchFamily="2" charset="-122"/>
                        <a:cs typeface="Times New Roman" panose="02020603050405020304" pitchFamily="18" charset="0"/>
                      </a:endParaRPr>
                    </a:p>
                    <a:p>
                      <a:pPr algn="ctr"/>
                      <a:endParaRPr lang="en-GB" sz="1600" dirty="0">
                        <a:solidFill>
                          <a:schemeClr val="tx1">
                            <a:lumMod val="75000"/>
                            <a:lumOff val="25000"/>
                          </a:schemeClr>
                        </a:solidFill>
                      </a:endParaRPr>
                    </a:p>
                  </a:txBody>
                  <a:tcPr>
                    <a:solidFill>
                      <a:schemeClr val="accent1">
                        <a:lumMod val="60000"/>
                        <a:lumOff val="40000"/>
                      </a:schemeClr>
                    </a:solidFill>
                  </a:tcPr>
                </a:tc>
                <a:tc>
                  <a:txBody>
                    <a:bodyPr/>
                    <a:lstStyle/>
                    <a:p>
                      <a:pPr algn="ctr"/>
                      <a:r>
                        <a:rPr lang="en-GB" sz="1600" dirty="0">
                          <a:solidFill>
                            <a:schemeClr val="tx1">
                              <a:lumMod val="75000"/>
                              <a:lumOff val="25000"/>
                            </a:schemeClr>
                          </a:solidFill>
                        </a:rPr>
                        <a:t>Numeral</a:t>
                      </a:r>
                    </a:p>
                  </a:txBody>
                  <a:tcPr>
                    <a:solidFill>
                      <a:schemeClr val="accent1">
                        <a:lumMod val="60000"/>
                        <a:lumOff val="40000"/>
                      </a:schemeClr>
                    </a:solidFill>
                  </a:tcPr>
                </a:tc>
                <a:tc>
                  <a:txBody>
                    <a:bodyPr/>
                    <a:lstStyle/>
                    <a:p>
                      <a:pPr algn="ctr"/>
                      <a:r>
                        <a:rPr lang="en-GB" sz="1600" dirty="0">
                          <a:solidFill>
                            <a:schemeClr val="tx1">
                              <a:lumMod val="75000"/>
                              <a:lumOff val="25000"/>
                            </a:schemeClr>
                          </a:solidFill>
                        </a:rPr>
                        <a:t>Adverb</a:t>
                      </a:r>
                    </a:p>
                  </a:txBody>
                  <a:tcPr>
                    <a:solidFill>
                      <a:schemeClr val="accent1">
                        <a:lumMod val="60000"/>
                        <a:lumOff val="40000"/>
                      </a:schemeClr>
                    </a:solidFill>
                  </a:tcPr>
                </a:tc>
                <a:tc>
                  <a:txBody>
                    <a:bodyPr/>
                    <a:lstStyle/>
                    <a:p>
                      <a:pPr algn="ctr"/>
                      <a:r>
                        <a:rPr lang="en-GB" sz="1600" dirty="0">
                          <a:solidFill>
                            <a:schemeClr val="tx1">
                              <a:lumMod val="75000"/>
                              <a:lumOff val="25000"/>
                            </a:schemeClr>
                          </a:solidFill>
                        </a:rPr>
                        <a:t>Adjective</a:t>
                      </a:r>
                    </a:p>
                  </a:txBody>
                  <a:tcPr>
                    <a:solidFill>
                      <a:schemeClr val="accent1">
                        <a:lumMod val="60000"/>
                        <a:lumOff val="40000"/>
                      </a:schemeClr>
                    </a:solidFill>
                  </a:tcPr>
                </a:tc>
                <a:tc>
                  <a:txBody>
                    <a:bodyPr/>
                    <a:lstStyle/>
                    <a:p>
                      <a:pPr algn="ctr"/>
                      <a:r>
                        <a:rPr lang="en-GB" sz="1600" dirty="0">
                          <a:solidFill>
                            <a:schemeClr val="tx1">
                              <a:lumMod val="75000"/>
                              <a:lumOff val="25000"/>
                            </a:schemeClr>
                          </a:solidFill>
                        </a:rPr>
                        <a:t>Participle Adjective</a:t>
                      </a:r>
                    </a:p>
                    <a:p>
                      <a:pPr algn="ctr"/>
                      <a:r>
                        <a:rPr lang="en-GB" sz="1600" dirty="0">
                          <a:solidFill>
                            <a:schemeClr val="tx1">
                              <a:lumMod val="75000"/>
                              <a:lumOff val="25000"/>
                            </a:schemeClr>
                          </a:solidFill>
                        </a:rPr>
                        <a:t>(-ed,</a:t>
                      </a:r>
                      <a:r>
                        <a:rPr lang="en-GB" sz="1600" baseline="0" dirty="0">
                          <a:solidFill>
                            <a:schemeClr val="tx1">
                              <a:lumMod val="75000"/>
                              <a:lumOff val="25000"/>
                            </a:schemeClr>
                          </a:solidFill>
                        </a:rPr>
                        <a:t> -ing)</a:t>
                      </a:r>
                      <a:endParaRPr lang="en-GB" sz="1600" dirty="0">
                        <a:solidFill>
                          <a:schemeClr val="tx1">
                            <a:lumMod val="75000"/>
                            <a:lumOff val="25000"/>
                          </a:schemeClr>
                        </a:solidFill>
                      </a:endParaRPr>
                    </a:p>
                  </a:txBody>
                  <a:tcPr>
                    <a:solidFill>
                      <a:schemeClr val="accent1">
                        <a:lumMod val="60000"/>
                        <a:lumOff val="40000"/>
                      </a:schemeClr>
                    </a:solidFill>
                  </a:tcPr>
                </a:tc>
                <a:tc>
                  <a:txBody>
                    <a:bodyPr/>
                    <a:lstStyle/>
                    <a:p>
                      <a:pPr algn="ctr"/>
                      <a:r>
                        <a:rPr lang="en-GB" sz="1600" dirty="0">
                          <a:solidFill>
                            <a:schemeClr val="tx1">
                              <a:lumMod val="75000"/>
                              <a:lumOff val="25000"/>
                            </a:schemeClr>
                          </a:solidFill>
                        </a:rPr>
                        <a:t>Noun</a:t>
                      </a:r>
                    </a:p>
                  </a:txBody>
                  <a:tcPr>
                    <a:solidFill>
                      <a:schemeClr val="accent1">
                        <a:lumMod val="60000"/>
                        <a:lumOff val="40000"/>
                      </a:schemeClr>
                    </a:solidFill>
                  </a:tcPr>
                </a:tc>
                <a:tc>
                  <a:txBody>
                    <a:bodyPr/>
                    <a:lstStyle/>
                    <a:p>
                      <a:pPr algn="ctr"/>
                      <a:r>
                        <a:rPr lang="en-GB" sz="1600" dirty="0">
                          <a:solidFill>
                            <a:schemeClr val="tx1">
                              <a:lumMod val="75000"/>
                              <a:lumOff val="25000"/>
                            </a:schemeClr>
                          </a:solidFill>
                        </a:rPr>
                        <a:t>Head noun</a:t>
                      </a:r>
                    </a:p>
                  </a:txBody>
                  <a:tcPr>
                    <a:solidFill>
                      <a:schemeClr val="accent1">
                        <a:lumMod val="60000"/>
                        <a:lumOff val="40000"/>
                      </a:schemeClr>
                    </a:solidFill>
                  </a:tcPr>
                </a:tc>
                <a:extLst>
                  <a:ext uri="{0D108BD9-81ED-4DB2-BD59-A6C34878D82A}">
                    <a16:rowId xmlns:a16="http://schemas.microsoft.com/office/drawing/2014/main" val="2929136362"/>
                  </a:ext>
                </a:extLst>
              </a:tr>
              <a:tr h="370840">
                <a:tc>
                  <a:txBody>
                    <a:bodyPr/>
                    <a:lstStyle/>
                    <a:p>
                      <a:pPr algn="ctr"/>
                      <a:r>
                        <a:rPr lang="en-GB" dirty="0"/>
                        <a:t>a</a:t>
                      </a:r>
                    </a:p>
                  </a:txBody>
                  <a:tcPr>
                    <a:solidFill>
                      <a:schemeClr val="bg1">
                        <a:lumMod val="95000"/>
                      </a:schemeClr>
                    </a:solidFill>
                  </a:tcPr>
                </a:tc>
                <a:tc>
                  <a:txBody>
                    <a:bodyPr/>
                    <a:lstStyle/>
                    <a:p>
                      <a:pPr algn="ctr"/>
                      <a:endParaRPr lang="en-GB" dirty="0"/>
                    </a:p>
                  </a:txBody>
                  <a:tcPr>
                    <a:solidFill>
                      <a:schemeClr val="bg1">
                        <a:lumMod val="95000"/>
                      </a:schemeClr>
                    </a:solidFill>
                  </a:tcPr>
                </a:tc>
                <a:tc>
                  <a:txBody>
                    <a:bodyPr/>
                    <a:lstStyle/>
                    <a:p>
                      <a:pPr algn="ctr"/>
                      <a:endParaRPr lang="en-GB" dirty="0"/>
                    </a:p>
                  </a:txBody>
                  <a:tcPr>
                    <a:solidFill>
                      <a:schemeClr val="bg1">
                        <a:lumMod val="95000"/>
                      </a:schemeClr>
                    </a:solidFill>
                  </a:tcPr>
                </a:tc>
                <a:tc>
                  <a:txBody>
                    <a:bodyPr/>
                    <a:lstStyle/>
                    <a:p>
                      <a:pPr algn="ctr"/>
                      <a:endParaRPr lang="en-GB" dirty="0"/>
                    </a:p>
                  </a:txBody>
                  <a:tcPr>
                    <a:solidFill>
                      <a:schemeClr val="bg1">
                        <a:lumMod val="95000"/>
                      </a:schemeClr>
                    </a:solidFill>
                  </a:tcPr>
                </a:tc>
                <a:tc>
                  <a:txBody>
                    <a:bodyPr/>
                    <a:lstStyle/>
                    <a:p>
                      <a:pPr algn="ctr"/>
                      <a:endParaRPr lang="en-GB" dirty="0"/>
                    </a:p>
                  </a:txBody>
                  <a:tcPr>
                    <a:solidFill>
                      <a:schemeClr val="bg1">
                        <a:lumMod val="95000"/>
                      </a:schemeClr>
                    </a:solidFill>
                  </a:tcPr>
                </a:tc>
                <a:tc>
                  <a:txBody>
                    <a:bodyPr/>
                    <a:lstStyle/>
                    <a:p>
                      <a:pPr algn="ctr"/>
                      <a:endParaRPr lang="en-GB" dirty="0"/>
                    </a:p>
                  </a:txBody>
                  <a:tcPr>
                    <a:solidFill>
                      <a:schemeClr val="bg1">
                        <a:lumMod val="95000"/>
                      </a:schemeClr>
                    </a:solidFill>
                  </a:tcPr>
                </a:tc>
                <a:tc>
                  <a:txBody>
                    <a:bodyPr/>
                    <a:lstStyle/>
                    <a:p>
                      <a:pPr algn="ctr"/>
                      <a:r>
                        <a:rPr lang="en-GB" dirty="0"/>
                        <a:t>book</a:t>
                      </a:r>
                    </a:p>
                  </a:txBody>
                  <a:tcPr>
                    <a:solidFill>
                      <a:schemeClr val="bg1">
                        <a:lumMod val="95000"/>
                      </a:schemeClr>
                    </a:solidFill>
                  </a:tcPr>
                </a:tc>
                <a:extLst>
                  <a:ext uri="{0D108BD9-81ED-4DB2-BD59-A6C34878D82A}">
                    <a16:rowId xmlns:a16="http://schemas.microsoft.com/office/drawing/2014/main" val="3443218968"/>
                  </a:ext>
                </a:extLst>
              </a:tr>
              <a:tr h="370840">
                <a:tc>
                  <a:txBody>
                    <a:bodyPr/>
                    <a:lstStyle/>
                    <a:p>
                      <a:pPr algn="ctr"/>
                      <a:r>
                        <a:rPr lang="en-GB" dirty="0"/>
                        <a:t>this</a:t>
                      </a:r>
                    </a:p>
                  </a:txBody>
                  <a:tcPr>
                    <a:solidFill>
                      <a:schemeClr val="bg1">
                        <a:lumMod val="95000"/>
                      </a:schemeClr>
                    </a:solidFill>
                  </a:tcPr>
                </a:tc>
                <a:tc>
                  <a:txBody>
                    <a:bodyPr/>
                    <a:lstStyle/>
                    <a:p>
                      <a:pPr algn="ctr"/>
                      <a:endParaRPr lang="en-GB" dirty="0"/>
                    </a:p>
                  </a:txBody>
                  <a:tcPr>
                    <a:solidFill>
                      <a:schemeClr val="bg1">
                        <a:lumMod val="95000"/>
                      </a:schemeClr>
                    </a:solidFill>
                  </a:tcPr>
                </a:tc>
                <a:tc>
                  <a:txBody>
                    <a:bodyPr/>
                    <a:lstStyle/>
                    <a:p>
                      <a:pPr algn="ctr"/>
                      <a:endParaRPr lang="en-GB" dirty="0"/>
                    </a:p>
                  </a:txBody>
                  <a:tcPr>
                    <a:solidFill>
                      <a:schemeClr val="bg1">
                        <a:lumMod val="95000"/>
                      </a:schemeClr>
                    </a:solidFill>
                  </a:tcPr>
                </a:tc>
                <a:tc>
                  <a:txBody>
                    <a:bodyPr/>
                    <a:lstStyle/>
                    <a:p>
                      <a:pPr algn="ctr"/>
                      <a:r>
                        <a:rPr lang="en-GB" dirty="0"/>
                        <a:t>new</a:t>
                      </a:r>
                    </a:p>
                  </a:txBody>
                  <a:tcPr>
                    <a:solidFill>
                      <a:schemeClr val="bg1">
                        <a:lumMod val="95000"/>
                      </a:schemeClr>
                    </a:solidFill>
                  </a:tcPr>
                </a:tc>
                <a:tc>
                  <a:txBody>
                    <a:bodyPr/>
                    <a:lstStyle/>
                    <a:p>
                      <a:pPr algn="ctr"/>
                      <a:endParaRPr lang="en-GB" dirty="0"/>
                    </a:p>
                  </a:txBody>
                  <a:tcPr>
                    <a:solidFill>
                      <a:schemeClr val="bg1">
                        <a:lumMod val="95000"/>
                      </a:schemeClr>
                    </a:solidFill>
                  </a:tcPr>
                </a:tc>
                <a:tc>
                  <a:txBody>
                    <a:bodyPr/>
                    <a:lstStyle/>
                    <a:p>
                      <a:pPr algn="ctr"/>
                      <a:endParaRPr lang="en-GB" dirty="0"/>
                    </a:p>
                  </a:txBody>
                  <a:tcPr>
                    <a:solidFill>
                      <a:schemeClr val="bg1">
                        <a:lumMod val="95000"/>
                      </a:schemeClr>
                    </a:solidFill>
                  </a:tcPr>
                </a:tc>
                <a:tc>
                  <a:txBody>
                    <a:bodyPr/>
                    <a:lstStyle/>
                    <a:p>
                      <a:pPr algn="ctr"/>
                      <a:r>
                        <a:rPr lang="en-GB" dirty="0"/>
                        <a:t>book</a:t>
                      </a:r>
                    </a:p>
                  </a:txBody>
                  <a:tcPr>
                    <a:solidFill>
                      <a:schemeClr val="bg1">
                        <a:lumMod val="95000"/>
                      </a:schemeClr>
                    </a:solidFill>
                  </a:tcPr>
                </a:tc>
                <a:extLst>
                  <a:ext uri="{0D108BD9-81ED-4DB2-BD59-A6C34878D82A}">
                    <a16:rowId xmlns:a16="http://schemas.microsoft.com/office/drawing/2014/main" val="2259113507"/>
                  </a:ext>
                </a:extLst>
              </a:tr>
              <a:tr h="370840">
                <a:tc>
                  <a:txBody>
                    <a:bodyPr/>
                    <a:lstStyle/>
                    <a:p>
                      <a:pPr algn="ctr"/>
                      <a:r>
                        <a:rPr lang="en-GB" dirty="0"/>
                        <a:t>the</a:t>
                      </a:r>
                    </a:p>
                  </a:txBody>
                  <a:tcPr>
                    <a:solidFill>
                      <a:schemeClr val="bg1">
                        <a:lumMod val="95000"/>
                      </a:schemeClr>
                    </a:solidFill>
                  </a:tcPr>
                </a:tc>
                <a:tc>
                  <a:txBody>
                    <a:bodyPr/>
                    <a:lstStyle/>
                    <a:p>
                      <a:pPr algn="ctr"/>
                      <a:endParaRPr lang="en-GB" dirty="0"/>
                    </a:p>
                  </a:txBody>
                  <a:tcPr>
                    <a:solidFill>
                      <a:schemeClr val="bg1">
                        <a:lumMod val="95000"/>
                      </a:schemeClr>
                    </a:solidFill>
                  </a:tcPr>
                </a:tc>
                <a:tc>
                  <a:txBody>
                    <a:bodyPr/>
                    <a:lstStyle/>
                    <a:p>
                      <a:pPr algn="ctr"/>
                      <a:endParaRPr lang="en-GB" dirty="0"/>
                    </a:p>
                  </a:txBody>
                  <a:tcPr>
                    <a:solidFill>
                      <a:schemeClr val="bg1">
                        <a:lumMod val="95000"/>
                      </a:schemeClr>
                    </a:solidFill>
                  </a:tcPr>
                </a:tc>
                <a:tc>
                  <a:txBody>
                    <a:bodyPr/>
                    <a:lstStyle/>
                    <a:p>
                      <a:pPr algn="ctr"/>
                      <a:r>
                        <a:rPr lang="en-GB" dirty="0"/>
                        <a:t>best</a:t>
                      </a:r>
                    </a:p>
                  </a:txBody>
                  <a:tcPr>
                    <a:solidFill>
                      <a:schemeClr val="bg1">
                        <a:lumMod val="95000"/>
                      </a:schemeClr>
                    </a:solidFill>
                  </a:tcPr>
                </a:tc>
                <a:tc>
                  <a:txBody>
                    <a:bodyPr/>
                    <a:lstStyle/>
                    <a:p>
                      <a:pPr algn="ctr"/>
                      <a:endParaRPr lang="en-GB" dirty="0"/>
                    </a:p>
                  </a:txBody>
                  <a:tcPr>
                    <a:solidFill>
                      <a:schemeClr val="bg1">
                        <a:lumMod val="95000"/>
                      </a:schemeClr>
                    </a:solidFill>
                  </a:tcPr>
                </a:tc>
                <a:tc>
                  <a:txBody>
                    <a:bodyPr/>
                    <a:lstStyle/>
                    <a:p>
                      <a:pPr algn="ctr"/>
                      <a:r>
                        <a:rPr lang="en-GB" dirty="0"/>
                        <a:t>children’s</a:t>
                      </a:r>
                    </a:p>
                  </a:txBody>
                  <a:tcPr>
                    <a:solidFill>
                      <a:schemeClr val="bg1">
                        <a:lumMod val="95000"/>
                      </a:schemeClr>
                    </a:solidFill>
                  </a:tcPr>
                </a:tc>
                <a:tc>
                  <a:txBody>
                    <a:bodyPr/>
                    <a:lstStyle/>
                    <a:p>
                      <a:pPr algn="ctr"/>
                      <a:r>
                        <a:rPr lang="en-GB" dirty="0"/>
                        <a:t>book</a:t>
                      </a:r>
                    </a:p>
                  </a:txBody>
                  <a:tcPr>
                    <a:solidFill>
                      <a:schemeClr val="bg1">
                        <a:lumMod val="95000"/>
                      </a:schemeClr>
                    </a:solidFill>
                  </a:tcPr>
                </a:tc>
                <a:extLst>
                  <a:ext uri="{0D108BD9-81ED-4DB2-BD59-A6C34878D82A}">
                    <a16:rowId xmlns:a16="http://schemas.microsoft.com/office/drawing/2014/main" val="106827929"/>
                  </a:ext>
                </a:extLst>
              </a:tr>
              <a:tr h="370840">
                <a:tc>
                  <a:txBody>
                    <a:bodyPr/>
                    <a:lstStyle/>
                    <a:p>
                      <a:pPr algn="ctr"/>
                      <a:r>
                        <a:rPr lang="en-GB" dirty="0"/>
                        <a:t>this</a:t>
                      </a:r>
                    </a:p>
                  </a:txBody>
                  <a:tcPr>
                    <a:solidFill>
                      <a:schemeClr val="bg1">
                        <a:lumMod val="95000"/>
                      </a:schemeClr>
                    </a:solidFill>
                  </a:tcPr>
                </a:tc>
                <a:tc>
                  <a:txBody>
                    <a:bodyPr/>
                    <a:lstStyle/>
                    <a:p>
                      <a:pPr algn="ctr"/>
                      <a:r>
                        <a:rPr lang="en-GB" dirty="0"/>
                        <a:t>first</a:t>
                      </a:r>
                    </a:p>
                  </a:txBody>
                  <a:tcPr>
                    <a:solidFill>
                      <a:schemeClr val="bg1">
                        <a:lumMod val="95000"/>
                      </a:schemeClr>
                    </a:solidFill>
                  </a:tcPr>
                </a:tc>
                <a:tc>
                  <a:txBody>
                    <a:bodyPr/>
                    <a:lstStyle/>
                    <a:p>
                      <a:pPr algn="ctr"/>
                      <a:r>
                        <a:rPr lang="en-GB" dirty="0"/>
                        <a:t>easily</a:t>
                      </a:r>
                    </a:p>
                  </a:txBody>
                  <a:tcPr>
                    <a:solidFill>
                      <a:schemeClr val="bg1">
                        <a:lumMod val="95000"/>
                      </a:schemeClr>
                    </a:solidFill>
                  </a:tcPr>
                </a:tc>
                <a:tc>
                  <a:txBody>
                    <a:bodyPr/>
                    <a:lstStyle/>
                    <a:p>
                      <a:pPr algn="ctr"/>
                      <a:r>
                        <a:rPr lang="en-GB" dirty="0"/>
                        <a:t>readable</a:t>
                      </a:r>
                    </a:p>
                  </a:txBody>
                  <a:tcPr>
                    <a:solidFill>
                      <a:schemeClr val="bg1">
                        <a:lumMod val="95000"/>
                      </a:schemeClr>
                    </a:solidFill>
                  </a:tcPr>
                </a:tc>
                <a:tc>
                  <a:txBody>
                    <a:bodyPr/>
                    <a:lstStyle/>
                    <a:p>
                      <a:pPr algn="ctr"/>
                      <a:r>
                        <a:rPr lang="en-GB" dirty="0"/>
                        <a:t>exciting</a:t>
                      </a:r>
                    </a:p>
                  </a:txBody>
                  <a:tcPr>
                    <a:solidFill>
                      <a:schemeClr val="bg1">
                        <a:lumMod val="95000"/>
                      </a:schemeClr>
                    </a:solidFill>
                  </a:tcPr>
                </a:tc>
                <a:tc>
                  <a:txBody>
                    <a:bodyPr/>
                    <a:lstStyle/>
                    <a:p>
                      <a:pPr algn="ctr"/>
                      <a:r>
                        <a:rPr lang="en-GB" dirty="0"/>
                        <a:t>children’s</a:t>
                      </a:r>
                    </a:p>
                  </a:txBody>
                  <a:tcPr>
                    <a:solidFill>
                      <a:schemeClr val="bg1">
                        <a:lumMod val="95000"/>
                      </a:schemeClr>
                    </a:solidFill>
                  </a:tcPr>
                </a:tc>
                <a:tc>
                  <a:txBody>
                    <a:bodyPr/>
                    <a:lstStyle/>
                    <a:p>
                      <a:pPr algn="ctr"/>
                      <a:r>
                        <a:rPr lang="en-GB" dirty="0"/>
                        <a:t>book</a:t>
                      </a:r>
                    </a:p>
                  </a:txBody>
                  <a:tcPr>
                    <a:solidFill>
                      <a:schemeClr val="bg1">
                        <a:lumMod val="95000"/>
                      </a:schemeClr>
                    </a:solidFill>
                  </a:tcPr>
                </a:tc>
                <a:extLst>
                  <a:ext uri="{0D108BD9-81ED-4DB2-BD59-A6C34878D82A}">
                    <a16:rowId xmlns:a16="http://schemas.microsoft.com/office/drawing/2014/main" val="2257613482"/>
                  </a:ext>
                </a:extLst>
              </a:tr>
            </a:tbl>
          </a:graphicData>
        </a:graphic>
      </p:graphicFrame>
      <p:sp>
        <p:nvSpPr>
          <p:cNvPr id="7" name="Rectangle 6"/>
          <p:cNvSpPr/>
          <p:nvPr/>
        </p:nvSpPr>
        <p:spPr>
          <a:xfrm>
            <a:off x="3539837" y="3022900"/>
            <a:ext cx="7094297" cy="2733779"/>
          </a:xfrm>
          <a:prstGeom prst="rect">
            <a:avLst/>
          </a:prstGeom>
          <a:no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162461" y="1936865"/>
            <a:ext cx="3065193" cy="3931920"/>
          </a:xfrm>
          <a:prstGeom prst="rect">
            <a:avLst/>
          </a:prstGeom>
        </p:spPr>
      </p:pic>
    </p:spTree>
    <p:extLst>
      <p:ext uri="{BB962C8B-B14F-4D97-AF65-F5344CB8AC3E}">
        <p14:creationId xmlns:p14="http://schemas.microsoft.com/office/powerpoint/2010/main" val="197604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171" y="1187148"/>
            <a:ext cx="3117774" cy="741404"/>
          </a:xfrm>
        </p:spPr>
        <p:txBody>
          <a:bodyPr>
            <a:normAutofit fontScale="90000"/>
          </a:bodyPr>
          <a:lstStyle/>
          <a:p>
            <a:r>
              <a:rPr lang="en-GB" sz="2800" b="1" dirty="0"/>
              <a:t>Noun Groups:</a:t>
            </a:r>
            <a:br>
              <a:rPr lang="en-GB" sz="2800" b="1" dirty="0"/>
            </a:br>
            <a:r>
              <a:rPr lang="en-GB" sz="2800" b="1" dirty="0"/>
              <a:t>Post-modifiers</a:t>
            </a:r>
            <a:endParaRPr lang="en-SG" sz="2800" dirty="0"/>
          </a:p>
        </p:txBody>
      </p:sp>
      <p:sp>
        <p:nvSpPr>
          <p:cNvPr id="3" name="Text Placeholder 2"/>
          <p:cNvSpPr>
            <a:spLocks noGrp="1"/>
          </p:cNvSpPr>
          <p:nvPr>
            <p:ph type="body" idx="1"/>
          </p:nvPr>
        </p:nvSpPr>
        <p:spPr>
          <a:xfrm>
            <a:off x="3473337" y="708067"/>
            <a:ext cx="8289172" cy="4629665"/>
          </a:xfrm>
        </p:spPr>
        <p:txBody>
          <a:bodyPr>
            <a:noAutofit/>
          </a:bodyPr>
          <a:lstStyle/>
          <a:p>
            <a:r>
              <a:rPr lang="en-US" sz="2800" b="1" dirty="0">
                <a:solidFill>
                  <a:schemeClr val="accent1">
                    <a:lumMod val="75000"/>
                  </a:schemeClr>
                </a:solidFill>
              </a:rPr>
              <a:t>Post-modifiers</a:t>
            </a:r>
            <a:r>
              <a:rPr lang="en-US" sz="2800" dirty="0"/>
              <a:t> are used after the head noun to provide further information. </a:t>
            </a:r>
          </a:p>
          <a:p>
            <a:r>
              <a:rPr lang="en-US" sz="2800" dirty="0"/>
              <a:t>The type of post-modifier depends on what kind of information the writer wants to give about the </a:t>
            </a:r>
            <a:r>
              <a:rPr lang="en-US" sz="2800" b="1" dirty="0">
                <a:solidFill>
                  <a:schemeClr val="accent1">
                    <a:lumMod val="75000"/>
                  </a:schemeClr>
                </a:solidFill>
              </a:rPr>
              <a:t>head noun</a:t>
            </a:r>
            <a:r>
              <a:rPr lang="en-US" sz="2800" dirty="0"/>
              <a:t>.</a:t>
            </a:r>
          </a:p>
          <a:p>
            <a:endParaRPr lang="en-US" sz="2800" dirty="0"/>
          </a:p>
          <a:p>
            <a:endParaRPr lang="en-US" sz="2800" b="1" dirty="0">
              <a:solidFill>
                <a:srgbClr val="FF0000"/>
              </a:solidFill>
            </a:endParaRPr>
          </a:p>
        </p:txBody>
      </p:sp>
      <p:sp>
        <p:nvSpPr>
          <p:cNvPr id="5" name="TextBox 4"/>
          <p:cNvSpPr txBox="1"/>
          <p:nvPr/>
        </p:nvSpPr>
        <p:spPr>
          <a:xfrm>
            <a:off x="10971730" y="6079524"/>
            <a:ext cx="1220270" cy="276999"/>
          </a:xfrm>
          <a:prstGeom prst="rect">
            <a:avLst/>
          </a:prstGeom>
          <a:noFill/>
        </p:spPr>
        <p:txBody>
          <a:bodyPr wrap="square" rtlCol="0">
            <a:spAutoFit/>
          </a:bodyPr>
          <a:lstStyle/>
          <a:p>
            <a:r>
              <a:rPr lang="en-US" sz="1200" dirty="0"/>
              <a:t>AHS/CELC/2024</a:t>
            </a:r>
            <a:endParaRPr lang="en-SG" sz="1200"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7</a:t>
            </a:fld>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049746139"/>
              </p:ext>
            </p:extLst>
          </p:nvPr>
        </p:nvGraphicFramePr>
        <p:xfrm>
          <a:off x="3539838" y="3022899"/>
          <a:ext cx="8164482" cy="2748165"/>
        </p:xfrm>
        <a:graphic>
          <a:graphicData uri="http://schemas.openxmlformats.org/drawingml/2006/table">
            <a:tbl>
              <a:tblPr firstRow="1" bandRow="1">
                <a:tableStyleId>{5C22544A-7EE6-4342-B048-85BDC9FD1C3A}</a:tableStyleId>
              </a:tblPr>
              <a:tblGrid>
                <a:gridCol w="1226386">
                  <a:extLst>
                    <a:ext uri="{9D8B030D-6E8A-4147-A177-3AD203B41FA5}">
                      <a16:colId xmlns:a16="http://schemas.microsoft.com/office/drawing/2014/main" val="4276418660"/>
                    </a:ext>
                  </a:extLst>
                </a:gridCol>
                <a:gridCol w="1124305">
                  <a:extLst>
                    <a:ext uri="{9D8B030D-6E8A-4147-A177-3AD203B41FA5}">
                      <a16:colId xmlns:a16="http://schemas.microsoft.com/office/drawing/2014/main" val="843978116"/>
                    </a:ext>
                  </a:extLst>
                </a:gridCol>
                <a:gridCol w="1308894">
                  <a:extLst>
                    <a:ext uri="{9D8B030D-6E8A-4147-A177-3AD203B41FA5}">
                      <a16:colId xmlns:a16="http://schemas.microsoft.com/office/drawing/2014/main" val="1858375108"/>
                    </a:ext>
                  </a:extLst>
                </a:gridCol>
                <a:gridCol w="1300503">
                  <a:extLst>
                    <a:ext uri="{9D8B030D-6E8A-4147-A177-3AD203B41FA5}">
                      <a16:colId xmlns:a16="http://schemas.microsoft.com/office/drawing/2014/main" val="3876142321"/>
                    </a:ext>
                  </a:extLst>
                </a:gridCol>
                <a:gridCol w="1149476">
                  <a:extLst>
                    <a:ext uri="{9D8B030D-6E8A-4147-A177-3AD203B41FA5}">
                      <a16:colId xmlns:a16="http://schemas.microsoft.com/office/drawing/2014/main" val="1634186637"/>
                    </a:ext>
                  </a:extLst>
                </a:gridCol>
                <a:gridCol w="2054918">
                  <a:extLst>
                    <a:ext uri="{9D8B030D-6E8A-4147-A177-3AD203B41FA5}">
                      <a16:colId xmlns:a16="http://schemas.microsoft.com/office/drawing/2014/main" val="2090021689"/>
                    </a:ext>
                  </a:extLst>
                </a:gridCol>
              </a:tblGrid>
              <a:tr h="370840">
                <a:tc gridSpan="4">
                  <a:txBody>
                    <a:bodyPr/>
                    <a:lstStyle/>
                    <a:p>
                      <a:pPr algn="ctr"/>
                      <a:r>
                        <a:rPr lang="en-GB" sz="1600" dirty="0">
                          <a:solidFill>
                            <a:schemeClr val="tx1">
                              <a:lumMod val="65000"/>
                              <a:lumOff val="35000"/>
                            </a:schemeClr>
                          </a:solidFill>
                        </a:rPr>
                        <a:t>Pre-modifiers</a:t>
                      </a:r>
                    </a:p>
                  </a:txBody>
                  <a:tcPr>
                    <a:solidFill>
                      <a:schemeClr val="accent1">
                        <a:lumMod val="60000"/>
                        <a:lumOff val="40000"/>
                      </a:schemeClr>
                    </a:solidFill>
                  </a:tcPr>
                </a:tc>
                <a:tc hMerge="1">
                  <a:txBody>
                    <a:bodyPr/>
                    <a:lstStyle/>
                    <a:p>
                      <a:pPr algn="ctr"/>
                      <a:endParaRPr lang="en-GB" sz="1600" dirty="0">
                        <a:solidFill>
                          <a:schemeClr val="tx1">
                            <a:lumMod val="65000"/>
                            <a:lumOff val="35000"/>
                          </a:schemeClr>
                        </a:solidFill>
                      </a:endParaRPr>
                    </a:p>
                  </a:txBody>
                  <a:tcPr>
                    <a:solidFill>
                      <a:schemeClr val="accent1">
                        <a:lumMod val="60000"/>
                        <a:lumOff val="40000"/>
                      </a:schemeClr>
                    </a:solidFill>
                  </a:tcPr>
                </a:tc>
                <a:tc hMerge="1">
                  <a:txBody>
                    <a:bodyPr/>
                    <a:lstStyle/>
                    <a:p>
                      <a:pPr algn="ctr"/>
                      <a:endParaRPr lang="en-GB" sz="1600" dirty="0">
                        <a:solidFill>
                          <a:schemeClr val="tx1">
                            <a:lumMod val="65000"/>
                            <a:lumOff val="35000"/>
                          </a:schemeClr>
                        </a:solidFill>
                      </a:endParaRPr>
                    </a:p>
                  </a:txBody>
                  <a:tcPr>
                    <a:solidFill>
                      <a:schemeClr val="accent1">
                        <a:lumMod val="60000"/>
                        <a:lumOff val="40000"/>
                      </a:schemeClr>
                    </a:solidFill>
                  </a:tcPr>
                </a:tc>
                <a:tc hMerge="1">
                  <a:txBody>
                    <a:bodyPr/>
                    <a:lstStyle/>
                    <a:p>
                      <a:pPr algn="ctr"/>
                      <a:endParaRPr lang="en-GB" sz="1600" dirty="0">
                        <a:solidFill>
                          <a:schemeClr val="tx1">
                            <a:lumMod val="65000"/>
                            <a:lumOff val="35000"/>
                          </a:schemeClr>
                        </a:solidFill>
                      </a:endParaRPr>
                    </a:p>
                  </a:txBody>
                  <a:tcPr>
                    <a:solidFill>
                      <a:schemeClr val="accent1">
                        <a:lumMod val="60000"/>
                        <a:lumOff val="40000"/>
                      </a:schemeClr>
                    </a:solidFill>
                  </a:tcPr>
                </a:tc>
                <a:tc>
                  <a:txBody>
                    <a:bodyPr/>
                    <a:lstStyle/>
                    <a:p>
                      <a:pPr algn="ctr"/>
                      <a:r>
                        <a:rPr lang="en-GB" sz="1600" dirty="0">
                          <a:solidFill>
                            <a:schemeClr val="tx1">
                              <a:lumMod val="65000"/>
                              <a:lumOff val="35000"/>
                            </a:schemeClr>
                          </a:solidFill>
                        </a:rPr>
                        <a:t>Head noun</a:t>
                      </a:r>
                    </a:p>
                  </a:txBody>
                  <a:tcPr>
                    <a:solidFill>
                      <a:schemeClr val="accent1">
                        <a:lumMod val="60000"/>
                        <a:lumOff val="40000"/>
                      </a:schemeClr>
                    </a:solidFill>
                  </a:tcPr>
                </a:tc>
                <a:tc>
                  <a:txBody>
                    <a:bodyPr/>
                    <a:lstStyle/>
                    <a:p>
                      <a:pPr algn="ctr"/>
                      <a:r>
                        <a:rPr lang="en-GB" sz="1600" dirty="0">
                          <a:solidFill>
                            <a:schemeClr val="tx1">
                              <a:lumMod val="65000"/>
                              <a:lumOff val="35000"/>
                            </a:schemeClr>
                          </a:solidFill>
                        </a:rPr>
                        <a:t>Post-modifiers</a:t>
                      </a:r>
                    </a:p>
                  </a:txBody>
                  <a:tcPr>
                    <a:solidFill>
                      <a:schemeClr val="accent1">
                        <a:lumMod val="60000"/>
                        <a:lumOff val="40000"/>
                      </a:schemeClr>
                    </a:solidFill>
                  </a:tcPr>
                </a:tc>
                <a:extLst>
                  <a:ext uri="{0D108BD9-81ED-4DB2-BD59-A6C34878D82A}">
                    <a16:rowId xmlns:a16="http://schemas.microsoft.com/office/drawing/2014/main" val="4157498854"/>
                  </a:ext>
                </a:extLst>
              </a:tr>
              <a:tr h="5231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dirty="0">
                          <a:solidFill>
                            <a:schemeClr val="tx1">
                              <a:lumMod val="75000"/>
                              <a:lumOff val="25000"/>
                            </a:schemeClr>
                          </a:solidFill>
                        </a:rPr>
                        <a:t>Determiner</a:t>
                      </a:r>
                    </a:p>
                  </a:txBody>
                  <a:tcPr>
                    <a:solidFill>
                      <a:schemeClr val="accent1">
                        <a:lumMod val="60000"/>
                        <a:lumOff val="40000"/>
                      </a:schemeClr>
                    </a:solidFill>
                  </a:tcPr>
                </a:tc>
                <a:tc>
                  <a:txBody>
                    <a:bodyPr/>
                    <a:lstStyle/>
                    <a:p>
                      <a:pPr algn="ctr"/>
                      <a:r>
                        <a:rPr lang="en-GB" sz="1600" dirty="0">
                          <a:solidFill>
                            <a:schemeClr val="tx1">
                              <a:lumMod val="75000"/>
                              <a:lumOff val="25000"/>
                            </a:schemeClr>
                          </a:solidFill>
                        </a:rPr>
                        <a:t>Adverb</a:t>
                      </a:r>
                    </a:p>
                  </a:txBody>
                  <a:tcPr>
                    <a:solidFill>
                      <a:schemeClr val="accent1">
                        <a:lumMod val="60000"/>
                        <a:lumOff val="40000"/>
                      </a:schemeClr>
                    </a:solidFill>
                  </a:tcPr>
                </a:tc>
                <a:tc>
                  <a:txBody>
                    <a:bodyPr/>
                    <a:lstStyle/>
                    <a:p>
                      <a:pPr algn="ctr"/>
                      <a:r>
                        <a:rPr lang="en-GB" sz="1600" dirty="0">
                          <a:solidFill>
                            <a:schemeClr val="tx1">
                              <a:lumMod val="75000"/>
                              <a:lumOff val="25000"/>
                            </a:schemeClr>
                          </a:solidFill>
                        </a:rPr>
                        <a:t>Adjective</a:t>
                      </a:r>
                    </a:p>
                  </a:txBody>
                  <a:tcPr>
                    <a:solidFill>
                      <a:schemeClr val="accent1">
                        <a:lumMod val="60000"/>
                        <a:lumOff val="40000"/>
                      </a:schemeClr>
                    </a:solidFill>
                  </a:tcPr>
                </a:tc>
                <a:tc>
                  <a:txBody>
                    <a:bodyPr/>
                    <a:lstStyle/>
                    <a:p>
                      <a:pPr algn="ctr"/>
                      <a:r>
                        <a:rPr lang="en-GB" sz="1600" dirty="0">
                          <a:solidFill>
                            <a:schemeClr val="tx1">
                              <a:lumMod val="75000"/>
                              <a:lumOff val="25000"/>
                            </a:schemeClr>
                          </a:solidFill>
                        </a:rPr>
                        <a:t>Noun</a:t>
                      </a:r>
                    </a:p>
                  </a:txBody>
                  <a:tcPr>
                    <a:solidFill>
                      <a:schemeClr val="accent1">
                        <a:lumMod val="60000"/>
                        <a:lumOff val="40000"/>
                      </a:schemeClr>
                    </a:solidFill>
                  </a:tcPr>
                </a:tc>
                <a:tc>
                  <a:txBody>
                    <a:bodyPr/>
                    <a:lstStyle/>
                    <a:p>
                      <a:pPr algn="ctr"/>
                      <a:r>
                        <a:rPr lang="en-GB" sz="1600" dirty="0">
                          <a:solidFill>
                            <a:schemeClr val="tx1">
                              <a:lumMod val="75000"/>
                              <a:lumOff val="25000"/>
                            </a:schemeClr>
                          </a:solidFill>
                        </a:rPr>
                        <a:t>Head noun</a:t>
                      </a:r>
                    </a:p>
                  </a:txBody>
                  <a:tcPr>
                    <a:solidFill>
                      <a:schemeClr val="accent1">
                        <a:lumMod val="60000"/>
                        <a:lumOff val="40000"/>
                      </a:schemeClr>
                    </a:solidFill>
                  </a:tcPr>
                </a:tc>
                <a:tc>
                  <a:txBody>
                    <a:bodyPr/>
                    <a:lstStyle/>
                    <a:p>
                      <a:pPr algn="ctr"/>
                      <a:endParaRPr lang="en-GB" sz="1600" dirty="0">
                        <a:solidFill>
                          <a:schemeClr val="tx1">
                            <a:lumMod val="75000"/>
                            <a:lumOff val="25000"/>
                          </a:schemeClr>
                        </a:solidFill>
                      </a:endParaRPr>
                    </a:p>
                  </a:txBody>
                  <a:tcPr>
                    <a:solidFill>
                      <a:schemeClr val="accent1">
                        <a:lumMod val="60000"/>
                        <a:lumOff val="40000"/>
                      </a:schemeClr>
                    </a:solidFill>
                  </a:tcPr>
                </a:tc>
                <a:extLst>
                  <a:ext uri="{0D108BD9-81ED-4DB2-BD59-A6C34878D82A}">
                    <a16:rowId xmlns:a16="http://schemas.microsoft.com/office/drawing/2014/main" val="2929136362"/>
                  </a:ext>
                </a:extLst>
              </a:tr>
              <a:tr h="370840">
                <a:tc>
                  <a:txBody>
                    <a:bodyPr/>
                    <a:lstStyle/>
                    <a:p>
                      <a:pPr algn="ctr"/>
                      <a:r>
                        <a:rPr lang="en-GB" dirty="0"/>
                        <a:t>a</a:t>
                      </a:r>
                    </a:p>
                  </a:txBody>
                  <a:tcPr>
                    <a:solidFill>
                      <a:schemeClr val="bg1">
                        <a:lumMod val="95000"/>
                      </a:schemeClr>
                    </a:solidFill>
                  </a:tcPr>
                </a:tc>
                <a:tc>
                  <a:txBody>
                    <a:bodyPr/>
                    <a:lstStyle/>
                    <a:p>
                      <a:pPr algn="ctr"/>
                      <a:endParaRPr lang="en-GB" dirty="0"/>
                    </a:p>
                  </a:txBody>
                  <a:tcPr>
                    <a:solidFill>
                      <a:schemeClr val="bg1">
                        <a:lumMod val="95000"/>
                      </a:schemeClr>
                    </a:solidFill>
                  </a:tcPr>
                </a:tc>
                <a:tc>
                  <a:txBody>
                    <a:bodyPr/>
                    <a:lstStyle/>
                    <a:p>
                      <a:pPr algn="ctr"/>
                      <a:endParaRPr lang="en-GB" dirty="0"/>
                    </a:p>
                  </a:txBody>
                  <a:tcPr>
                    <a:solidFill>
                      <a:schemeClr val="bg1">
                        <a:lumMod val="95000"/>
                      </a:schemeClr>
                    </a:solidFill>
                  </a:tcPr>
                </a:tc>
                <a:tc>
                  <a:txBody>
                    <a:bodyPr/>
                    <a:lstStyle/>
                    <a:p>
                      <a:pPr algn="ctr"/>
                      <a:endParaRPr lang="en-GB" dirty="0"/>
                    </a:p>
                  </a:txBody>
                  <a:tcPr>
                    <a:solidFill>
                      <a:schemeClr val="bg1">
                        <a:lumMod val="95000"/>
                      </a:schemeClr>
                    </a:solidFill>
                  </a:tcPr>
                </a:tc>
                <a:tc>
                  <a:txBody>
                    <a:bodyPr/>
                    <a:lstStyle/>
                    <a:p>
                      <a:pPr algn="ctr"/>
                      <a:r>
                        <a:rPr lang="en-GB" dirty="0"/>
                        <a:t>book</a:t>
                      </a:r>
                    </a:p>
                  </a:txBody>
                  <a:tcPr>
                    <a:solidFill>
                      <a:schemeClr val="bg1">
                        <a:lumMod val="95000"/>
                      </a:schemeClr>
                    </a:solidFill>
                  </a:tcPr>
                </a:tc>
                <a:tc>
                  <a:txBody>
                    <a:bodyPr/>
                    <a:lstStyle/>
                    <a:p>
                      <a:pPr algn="ctr"/>
                      <a:r>
                        <a:rPr lang="en-GB" dirty="0"/>
                        <a:t>is a great gift</a:t>
                      </a:r>
                    </a:p>
                  </a:txBody>
                  <a:tcPr>
                    <a:solidFill>
                      <a:schemeClr val="bg1">
                        <a:lumMod val="95000"/>
                      </a:schemeClr>
                    </a:solidFill>
                  </a:tcPr>
                </a:tc>
                <a:extLst>
                  <a:ext uri="{0D108BD9-81ED-4DB2-BD59-A6C34878D82A}">
                    <a16:rowId xmlns:a16="http://schemas.microsoft.com/office/drawing/2014/main" val="3443218968"/>
                  </a:ext>
                </a:extLst>
              </a:tr>
              <a:tr h="370840">
                <a:tc>
                  <a:txBody>
                    <a:bodyPr/>
                    <a:lstStyle/>
                    <a:p>
                      <a:pPr algn="ctr"/>
                      <a:r>
                        <a:rPr lang="en-GB" dirty="0"/>
                        <a:t>this</a:t>
                      </a:r>
                    </a:p>
                  </a:txBody>
                  <a:tcPr>
                    <a:solidFill>
                      <a:schemeClr val="bg1">
                        <a:lumMod val="95000"/>
                      </a:schemeClr>
                    </a:solidFill>
                  </a:tcPr>
                </a:tc>
                <a:tc>
                  <a:txBody>
                    <a:bodyPr/>
                    <a:lstStyle/>
                    <a:p>
                      <a:pPr algn="ctr"/>
                      <a:endParaRPr lang="en-GB" dirty="0"/>
                    </a:p>
                  </a:txBody>
                  <a:tcPr>
                    <a:solidFill>
                      <a:schemeClr val="bg1">
                        <a:lumMod val="95000"/>
                      </a:schemeClr>
                    </a:solidFill>
                  </a:tcPr>
                </a:tc>
                <a:tc>
                  <a:txBody>
                    <a:bodyPr/>
                    <a:lstStyle/>
                    <a:p>
                      <a:pPr algn="ctr"/>
                      <a:r>
                        <a:rPr lang="en-GB" dirty="0"/>
                        <a:t>small</a:t>
                      </a:r>
                    </a:p>
                  </a:txBody>
                  <a:tcPr>
                    <a:solidFill>
                      <a:schemeClr val="bg1">
                        <a:lumMod val="95000"/>
                      </a:schemeClr>
                    </a:solidFill>
                  </a:tcPr>
                </a:tc>
                <a:tc>
                  <a:txBody>
                    <a:bodyPr/>
                    <a:lstStyle/>
                    <a:p>
                      <a:pPr algn="ctr"/>
                      <a:endParaRPr lang="en-GB" dirty="0"/>
                    </a:p>
                  </a:txBody>
                  <a:tcPr>
                    <a:solidFill>
                      <a:schemeClr val="bg1">
                        <a:lumMod val="95000"/>
                      </a:schemeClr>
                    </a:solidFill>
                  </a:tcPr>
                </a:tc>
                <a:tc>
                  <a:txBody>
                    <a:bodyPr/>
                    <a:lstStyle/>
                    <a:p>
                      <a:pPr algn="ctr"/>
                      <a:r>
                        <a:rPr lang="en-GB" dirty="0"/>
                        <a:t>book</a:t>
                      </a:r>
                    </a:p>
                  </a:txBody>
                  <a:tcPr>
                    <a:solidFill>
                      <a:schemeClr val="bg1">
                        <a:lumMod val="95000"/>
                      </a:schemeClr>
                    </a:solidFill>
                  </a:tcPr>
                </a:tc>
                <a:tc>
                  <a:txBody>
                    <a:bodyPr/>
                    <a:lstStyle/>
                    <a:p>
                      <a:pPr algn="ctr"/>
                      <a:r>
                        <a:rPr lang="en-GB" dirty="0"/>
                        <a:t>was given to me</a:t>
                      </a:r>
                    </a:p>
                  </a:txBody>
                  <a:tcPr>
                    <a:solidFill>
                      <a:schemeClr val="bg1">
                        <a:lumMod val="95000"/>
                      </a:schemeClr>
                    </a:solidFill>
                  </a:tcPr>
                </a:tc>
                <a:extLst>
                  <a:ext uri="{0D108BD9-81ED-4DB2-BD59-A6C34878D82A}">
                    <a16:rowId xmlns:a16="http://schemas.microsoft.com/office/drawing/2014/main" val="926914706"/>
                  </a:ext>
                </a:extLst>
              </a:tr>
              <a:tr h="370840">
                <a:tc>
                  <a:txBody>
                    <a:bodyPr/>
                    <a:lstStyle/>
                    <a:p>
                      <a:pPr algn="ctr"/>
                      <a:r>
                        <a:rPr lang="en-GB" dirty="0"/>
                        <a:t>the</a:t>
                      </a:r>
                    </a:p>
                  </a:txBody>
                  <a:tcPr>
                    <a:solidFill>
                      <a:schemeClr val="bg1">
                        <a:lumMod val="95000"/>
                      </a:schemeClr>
                    </a:solidFill>
                  </a:tcPr>
                </a:tc>
                <a:tc>
                  <a:txBody>
                    <a:bodyPr/>
                    <a:lstStyle/>
                    <a:p>
                      <a:pPr algn="ctr"/>
                      <a:endParaRPr lang="en-GB" dirty="0"/>
                    </a:p>
                  </a:txBody>
                  <a:tcPr>
                    <a:solidFill>
                      <a:schemeClr val="bg1">
                        <a:lumMod val="95000"/>
                      </a:schemeClr>
                    </a:solidFill>
                  </a:tcPr>
                </a:tc>
                <a:tc>
                  <a:txBody>
                    <a:bodyPr/>
                    <a:lstStyle/>
                    <a:p>
                      <a:pPr algn="ctr"/>
                      <a:r>
                        <a:rPr lang="en-GB" dirty="0"/>
                        <a:t>best</a:t>
                      </a:r>
                    </a:p>
                  </a:txBody>
                  <a:tcPr>
                    <a:solidFill>
                      <a:schemeClr val="bg1">
                        <a:lumMod val="95000"/>
                      </a:schemeClr>
                    </a:solidFill>
                  </a:tcPr>
                </a:tc>
                <a:tc>
                  <a:txBody>
                    <a:bodyPr/>
                    <a:lstStyle/>
                    <a:p>
                      <a:pPr algn="ctr"/>
                      <a:r>
                        <a:rPr lang="en-GB" dirty="0"/>
                        <a:t>children’s</a:t>
                      </a:r>
                    </a:p>
                  </a:txBody>
                  <a:tcPr>
                    <a:solidFill>
                      <a:schemeClr val="bg1">
                        <a:lumMod val="95000"/>
                      </a:schemeClr>
                    </a:solidFill>
                  </a:tcPr>
                </a:tc>
                <a:tc>
                  <a:txBody>
                    <a:bodyPr/>
                    <a:lstStyle/>
                    <a:p>
                      <a:pPr algn="ctr"/>
                      <a:r>
                        <a:rPr lang="en-GB" dirty="0"/>
                        <a:t>book</a:t>
                      </a:r>
                    </a:p>
                  </a:txBody>
                  <a:tcPr>
                    <a:solidFill>
                      <a:schemeClr val="bg1">
                        <a:lumMod val="95000"/>
                      </a:schemeClr>
                    </a:solidFill>
                  </a:tcPr>
                </a:tc>
                <a:tc>
                  <a:txBody>
                    <a:bodyPr/>
                    <a:lstStyle/>
                    <a:p>
                      <a:pPr algn="ctr"/>
                      <a:r>
                        <a:rPr lang="en-GB" dirty="0"/>
                        <a:t>published this year</a:t>
                      </a:r>
                    </a:p>
                  </a:txBody>
                  <a:tcPr>
                    <a:solidFill>
                      <a:schemeClr val="bg1">
                        <a:lumMod val="95000"/>
                      </a:schemeClr>
                    </a:solidFill>
                  </a:tcPr>
                </a:tc>
                <a:extLst>
                  <a:ext uri="{0D108BD9-81ED-4DB2-BD59-A6C34878D82A}">
                    <a16:rowId xmlns:a16="http://schemas.microsoft.com/office/drawing/2014/main" val="106827929"/>
                  </a:ext>
                </a:extLst>
              </a:tr>
              <a:tr h="370840">
                <a:tc>
                  <a:txBody>
                    <a:bodyPr/>
                    <a:lstStyle/>
                    <a:p>
                      <a:pPr algn="ctr"/>
                      <a:r>
                        <a:rPr lang="en-GB" dirty="0"/>
                        <a:t>this</a:t>
                      </a:r>
                    </a:p>
                  </a:txBody>
                  <a:tcPr>
                    <a:solidFill>
                      <a:schemeClr val="bg1">
                        <a:lumMod val="95000"/>
                      </a:schemeClr>
                    </a:solidFill>
                  </a:tcPr>
                </a:tc>
                <a:tc>
                  <a:txBody>
                    <a:bodyPr/>
                    <a:lstStyle/>
                    <a:p>
                      <a:pPr algn="ctr"/>
                      <a:r>
                        <a:rPr lang="en-GB" dirty="0"/>
                        <a:t>easily</a:t>
                      </a:r>
                    </a:p>
                  </a:txBody>
                  <a:tcPr>
                    <a:solidFill>
                      <a:schemeClr val="bg1">
                        <a:lumMod val="95000"/>
                      </a:schemeClr>
                    </a:solidFill>
                  </a:tcPr>
                </a:tc>
                <a:tc>
                  <a:txBody>
                    <a:bodyPr/>
                    <a:lstStyle/>
                    <a:p>
                      <a:pPr algn="ctr"/>
                      <a:r>
                        <a:rPr lang="en-GB" dirty="0"/>
                        <a:t>readable</a:t>
                      </a:r>
                    </a:p>
                  </a:txBody>
                  <a:tcPr>
                    <a:solidFill>
                      <a:schemeClr val="bg1">
                        <a:lumMod val="95000"/>
                      </a:schemeClr>
                    </a:solidFill>
                  </a:tcPr>
                </a:tc>
                <a:tc>
                  <a:txBody>
                    <a:bodyPr/>
                    <a:lstStyle/>
                    <a:p>
                      <a:pPr algn="ctr"/>
                      <a:r>
                        <a:rPr lang="en-GB" dirty="0"/>
                        <a:t>children’s</a:t>
                      </a:r>
                    </a:p>
                  </a:txBody>
                  <a:tcPr>
                    <a:solidFill>
                      <a:schemeClr val="bg1">
                        <a:lumMod val="95000"/>
                      </a:schemeClr>
                    </a:solidFill>
                  </a:tcPr>
                </a:tc>
                <a:tc>
                  <a:txBody>
                    <a:bodyPr/>
                    <a:lstStyle/>
                    <a:p>
                      <a:pPr algn="ctr"/>
                      <a:r>
                        <a:rPr lang="en-GB" dirty="0"/>
                        <a:t>book</a:t>
                      </a:r>
                    </a:p>
                  </a:txBody>
                  <a:tcPr>
                    <a:solidFill>
                      <a:schemeClr val="bg1">
                        <a:lumMod val="95000"/>
                      </a:schemeClr>
                    </a:solidFill>
                  </a:tcPr>
                </a:tc>
                <a:tc>
                  <a:txBody>
                    <a:bodyPr/>
                    <a:lstStyle/>
                    <a:p>
                      <a:pPr algn="ctr"/>
                      <a:r>
                        <a:rPr lang="en-GB" dirty="0"/>
                        <a:t>costs $20</a:t>
                      </a:r>
                    </a:p>
                  </a:txBody>
                  <a:tcPr>
                    <a:solidFill>
                      <a:schemeClr val="bg1">
                        <a:lumMod val="95000"/>
                      </a:schemeClr>
                    </a:solidFill>
                  </a:tcPr>
                </a:tc>
                <a:extLst>
                  <a:ext uri="{0D108BD9-81ED-4DB2-BD59-A6C34878D82A}">
                    <a16:rowId xmlns:a16="http://schemas.microsoft.com/office/drawing/2014/main" val="2257613482"/>
                  </a:ext>
                </a:extLst>
              </a:tr>
              <a:tr h="370840">
                <a:tc>
                  <a:txBody>
                    <a:bodyPr/>
                    <a:lstStyle/>
                    <a:p>
                      <a:pPr algn="ctr"/>
                      <a:r>
                        <a:rPr lang="en-GB" dirty="0"/>
                        <a:t>this</a:t>
                      </a:r>
                    </a:p>
                  </a:txBody>
                  <a:tcPr>
                    <a:solidFill>
                      <a:schemeClr val="bg1">
                        <a:lumMod val="95000"/>
                      </a:schemeClr>
                    </a:solidFill>
                  </a:tcPr>
                </a:tc>
                <a:tc>
                  <a:txBody>
                    <a:bodyPr/>
                    <a:lstStyle/>
                    <a:p>
                      <a:pPr algn="ctr"/>
                      <a:r>
                        <a:rPr lang="en-GB" dirty="0"/>
                        <a:t>easily</a:t>
                      </a:r>
                    </a:p>
                  </a:txBody>
                  <a:tcPr>
                    <a:solidFill>
                      <a:schemeClr val="bg1">
                        <a:lumMod val="95000"/>
                      </a:schemeClr>
                    </a:solidFill>
                  </a:tcPr>
                </a:tc>
                <a:tc>
                  <a:txBody>
                    <a:bodyPr/>
                    <a:lstStyle/>
                    <a:p>
                      <a:pPr algn="ctr"/>
                      <a:r>
                        <a:rPr lang="en-GB" dirty="0"/>
                        <a:t>readable</a:t>
                      </a:r>
                    </a:p>
                  </a:txBody>
                  <a:tcPr>
                    <a:solidFill>
                      <a:schemeClr val="bg1">
                        <a:lumMod val="95000"/>
                      </a:schemeClr>
                    </a:solidFill>
                  </a:tcPr>
                </a:tc>
                <a:tc>
                  <a:txBody>
                    <a:bodyPr/>
                    <a:lstStyle/>
                    <a:p>
                      <a:pPr algn="ctr"/>
                      <a:r>
                        <a:rPr lang="en-GB" dirty="0"/>
                        <a:t>children’s</a:t>
                      </a:r>
                    </a:p>
                  </a:txBody>
                  <a:tcPr>
                    <a:solidFill>
                      <a:schemeClr val="bg1">
                        <a:lumMod val="95000"/>
                      </a:schemeClr>
                    </a:solidFill>
                  </a:tcPr>
                </a:tc>
                <a:tc>
                  <a:txBody>
                    <a:bodyPr/>
                    <a:lstStyle/>
                    <a:p>
                      <a:pPr algn="ctr"/>
                      <a:r>
                        <a:rPr lang="en-GB" dirty="0"/>
                        <a:t>book</a:t>
                      </a:r>
                    </a:p>
                  </a:txBody>
                  <a:tcPr>
                    <a:solidFill>
                      <a:schemeClr val="bg1">
                        <a:lumMod val="95000"/>
                      </a:schemeClr>
                    </a:solidFill>
                  </a:tcPr>
                </a:tc>
                <a:tc>
                  <a:txBody>
                    <a:bodyPr/>
                    <a:lstStyle/>
                    <a:p>
                      <a:pPr algn="ctr"/>
                      <a:r>
                        <a:rPr lang="en-GB" dirty="0"/>
                        <a:t>which</a:t>
                      </a:r>
                      <a:r>
                        <a:rPr lang="en-GB" baseline="0" dirty="0"/>
                        <a:t> won a prize</a:t>
                      </a:r>
                      <a:endParaRPr lang="en-GB" dirty="0"/>
                    </a:p>
                  </a:txBody>
                  <a:tcPr>
                    <a:solidFill>
                      <a:schemeClr val="bg1">
                        <a:lumMod val="95000"/>
                      </a:schemeClr>
                    </a:solidFill>
                  </a:tcPr>
                </a:tc>
                <a:extLst>
                  <a:ext uri="{0D108BD9-81ED-4DB2-BD59-A6C34878D82A}">
                    <a16:rowId xmlns:a16="http://schemas.microsoft.com/office/drawing/2014/main" val="3051661693"/>
                  </a:ext>
                </a:extLst>
              </a:tr>
            </a:tbl>
          </a:graphicData>
        </a:graphic>
      </p:graphicFrame>
      <p:sp>
        <p:nvSpPr>
          <p:cNvPr id="7" name="Rectangle 6"/>
          <p:cNvSpPr/>
          <p:nvPr/>
        </p:nvSpPr>
        <p:spPr>
          <a:xfrm>
            <a:off x="9651076" y="3022899"/>
            <a:ext cx="2053244" cy="2748165"/>
          </a:xfrm>
          <a:prstGeom prst="rect">
            <a:avLst/>
          </a:prstGeom>
          <a:no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162461" y="1936865"/>
            <a:ext cx="3065193" cy="3931920"/>
          </a:xfrm>
          <a:prstGeom prst="rect">
            <a:avLst/>
          </a:prstGeom>
        </p:spPr>
      </p:pic>
    </p:spTree>
    <p:extLst>
      <p:ext uri="{BB962C8B-B14F-4D97-AF65-F5344CB8AC3E}">
        <p14:creationId xmlns:p14="http://schemas.microsoft.com/office/powerpoint/2010/main" val="3240847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170" y="1170747"/>
            <a:ext cx="3117774" cy="741404"/>
          </a:xfrm>
        </p:spPr>
        <p:txBody>
          <a:bodyPr>
            <a:normAutofit fontScale="90000"/>
          </a:bodyPr>
          <a:lstStyle/>
          <a:p>
            <a:r>
              <a:rPr lang="en-GB" sz="2800" b="1" dirty="0"/>
              <a:t>Identifying pre- and post-modifiers</a:t>
            </a:r>
            <a:endParaRPr lang="en-SG" sz="2800" dirty="0"/>
          </a:p>
        </p:txBody>
      </p:sp>
      <p:sp>
        <p:nvSpPr>
          <p:cNvPr id="5" name="TextBox 4"/>
          <p:cNvSpPr txBox="1"/>
          <p:nvPr/>
        </p:nvSpPr>
        <p:spPr>
          <a:xfrm>
            <a:off x="10971730" y="6079524"/>
            <a:ext cx="1220270" cy="27699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rbel" panose="020B0503020204020204"/>
                <a:ea typeface="+mn-ea"/>
                <a:cs typeface="+mn-cs"/>
              </a:rPr>
              <a:t>AHS/CELC/2024</a:t>
            </a:r>
            <a:endParaRPr kumimoji="0" lang="en-SG" sz="1200" b="0" i="0" u="none" strike="noStrike" kern="1200" cap="none" spc="0" normalizeH="0" baseline="0" noProof="0" dirty="0">
              <a:ln>
                <a:noFill/>
              </a:ln>
              <a:solidFill>
                <a:srgbClr val="000000"/>
              </a:solidFill>
              <a:effectLst/>
              <a:uLnTx/>
              <a:uFillTx/>
              <a:latin typeface="Corbel" panose="020B0503020204020204"/>
              <a:ea typeface="+mn-ea"/>
              <a:cs typeface="+mn-cs"/>
            </a:endParaRPr>
          </a:p>
        </p:txBody>
      </p:sp>
      <p:sp>
        <p:nvSpPr>
          <p:cNvPr id="9" name="Slide Number Placeholder 8"/>
          <p:cNvSpPr>
            <a:spLocks noGrp="1"/>
          </p:cNvSpPr>
          <p:nvPr>
            <p:ph type="sldNum" sz="quarter" idx="12"/>
          </p:nvPr>
        </p:nvSpPr>
        <p:spPr/>
        <p:txBody>
          <a:bodyPr/>
          <a:lstStyle/>
          <a:p>
            <a:fld id="{4FAB73BC-B049-4115-A692-8D63A059BFB8}" type="slidenum">
              <a:rPr lang="en-US" smtClean="0"/>
              <a:pPr/>
              <a:t>8</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454552996"/>
              </p:ext>
            </p:extLst>
          </p:nvPr>
        </p:nvGraphicFramePr>
        <p:xfrm>
          <a:off x="3749039" y="783071"/>
          <a:ext cx="7680961" cy="4267200"/>
        </p:xfrm>
        <a:graphic>
          <a:graphicData uri="http://schemas.openxmlformats.org/drawingml/2006/table">
            <a:tbl>
              <a:tblPr firstRow="1" bandRow="1">
                <a:tableStyleId>{5C22544A-7EE6-4342-B048-85BDC9FD1C3A}</a:tableStyleId>
              </a:tblPr>
              <a:tblGrid>
                <a:gridCol w="7680961">
                  <a:extLst>
                    <a:ext uri="{9D8B030D-6E8A-4147-A177-3AD203B41FA5}">
                      <a16:colId xmlns:a16="http://schemas.microsoft.com/office/drawing/2014/main" val="3361755636"/>
                    </a:ext>
                  </a:extLst>
                </a:gridCol>
              </a:tblGrid>
              <a:tr h="444135">
                <a:tc>
                  <a:txBody>
                    <a:bodyPr/>
                    <a:lstStyle/>
                    <a:p>
                      <a:pPr algn="ctr"/>
                      <a:r>
                        <a:rPr lang="en-US" sz="2800" dirty="0"/>
                        <a:t>Task</a:t>
                      </a:r>
                      <a:r>
                        <a:rPr lang="en-US" sz="2800" dirty="0">
                          <a:solidFill>
                            <a:srgbClr val="FF0000"/>
                          </a:solidFill>
                        </a:rPr>
                        <a:t> </a:t>
                      </a:r>
                      <a:r>
                        <a:rPr lang="en-US" sz="2800" dirty="0">
                          <a:solidFill>
                            <a:schemeClr val="bg1"/>
                          </a:solidFill>
                        </a:rPr>
                        <a:t>1</a:t>
                      </a:r>
                      <a:endParaRPr lang="en-SG" sz="2800" dirty="0">
                        <a:solidFill>
                          <a:schemeClr val="bg1"/>
                        </a:solidFill>
                      </a:endParaRPr>
                    </a:p>
                  </a:txBody>
                  <a:tcPr/>
                </a:tc>
                <a:extLst>
                  <a:ext uri="{0D108BD9-81ED-4DB2-BD59-A6C34878D82A}">
                    <a16:rowId xmlns:a16="http://schemas.microsoft.com/office/drawing/2014/main" val="1285153410"/>
                  </a:ext>
                </a:extLst>
              </a:tr>
              <a:tr h="3120350">
                <a:tc>
                  <a:txBody>
                    <a:bodyPr/>
                    <a:lstStyle/>
                    <a:p>
                      <a:endParaRPr lang="en-US" sz="800" kern="1200" dirty="0">
                        <a:solidFill>
                          <a:schemeClr val="tx1">
                            <a:lumMod val="65000"/>
                            <a:lumOff val="35000"/>
                          </a:schemeClr>
                        </a:solidFill>
                        <a:effectLst/>
                        <a:latin typeface="+mn-lt"/>
                        <a:ea typeface="+mn-ea"/>
                        <a:cs typeface="+mn-cs"/>
                      </a:endParaRPr>
                    </a:p>
                    <a:p>
                      <a:r>
                        <a:rPr lang="en-US" sz="2400" kern="1200" dirty="0">
                          <a:solidFill>
                            <a:schemeClr val="tx1">
                              <a:lumMod val="65000"/>
                              <a:lumOff val="35000"/>
                            </a:schemeClr>
                          </a:solidFill>
                          <a:effectLst/>
                          <a:latin typeface="+mn-lt"/>
                          <a:ea typeface="+mn-ea"/>
                          <a:cs typeface="+mn-cs"/>
                        </a:rPr>
                        <a:t>Read the paragraphs on pages 6 and 7 of the Tutorial 5</a:t>
                      </a:r>
                      <a:r>
                        <a:rPr lang="en-US" sz="2400" kern="1200" baseline="0" dirty="0">
                          <a:solidFill>
                            <a:schemeClr val="tx1">
                              <a:lumMod val="65000"/>
                              <a:lumOff val="35000"/>
                            </a:schemeClr>
                          </a:solidFill>
                          <a:effectLst/>
                          <a:latin typeface="+mn-lt"/>
                          <a:ea typeface="+mn-ea"/>
                          <a:cs typeface="+mn-cs"/>
                        </a:rPr>
                        <a:t> (Part B)</a:t>
                      </a:r>
                      <a:r>
                        <a:rPr lang="en-US" sz="2400" kern="1200" dirty="0">
                          <a:solidFill>
                            <a:schemeClr val="tx1">
                              <a:lumMod val="65000"/>
                              <a:lumOff val="35000"/>
                            </a:schemeClr>
                          </a:solidFill>
                          <a:effectLst/>
                          <a:latin typeface="+mn-lt"/>
                          <a:ea typeface="+mn-ea"/>
                          <a:cs typeface="+mn-cs"/>
                        </a:rPr>
                        <a:t> notes </a:t>
                      </a:r>
                      <a:r>
                        <a:rPr lang="en-US" sz="2400" b="1" kern="1200" baseline="0" dirty="0">
                          <a:solidFill>
                            <a:schemeClr val="tx1">
                              <a:lumMod val="65000"/>
                              <a:lumOff val="35000"/>
                            </a:schemeClr>
                          </a:solidFill>
                          <a:effectLst/>
                          <a:latin typeface="+mn-lt"/>
                          <a:ea typeface="+mn-ea"/>
                          <a:cs typeface="+mn-cs"/>
                        </a:rPr>
                        <a:t>‘Noun Groups and Nominalisation</a:t>
                      </a:r>
                      <a:r>
                        <a:rPr lang="en-US" sz="2400" kern="1200" baseline="0" dirty="0">
                          <a:solidFill>
                            <a:schemeClr val="tx1">
                              <a:lumMod val="65000"/>
                              <a:lumOff val="35000"/>
                            </a:schemeClr>
                          </a:solidFill>
                          <a:effectLst/>
                          <a:latin typeface="+mn-lt"/>
                          <a:ea typeface="+mn-ea"/>
                          <a:cs typeface="+mn-cs"/>
                        </a:rPr>
                        <a:t>’. </a:t>
                      </a:r>
                    </a:p>
                    <a:p>
                      <a:endParaRPr lang="en-US" sz="1800" kern="1200" dirty="0">
                        <a:solidFill>
                          <a:srgbClr val="FF0000"/>
                        </a:solidFill>
                        <a:effectLst/>
                        <a:latin typeface="+mn-lt"/>
                        <a:ea typeface="+mn-ea"/>
                        <a:cs typeface="+mn-cs"/>
                      </a:endParaRPr>
                    </a:p>
                    <a:p>
                      <a:pPr marL="800100" lvl="1" indent="-342900">
                        <a:buFont typeface="Arial" panose="020B0604020202020204" pitchFamily="34" charset="0"/>
                        <a:buChar char="•"/>
                      </a:pPr>
                      <a:r>
                        <a:rPr lang="en-US" sz="2400" kern="1200" dirty="0">
                          <a:solidFill>
                            <a:schemeClr val="tx1">
                              <a:lumMod val="65000"/>
                              <a:lumOff val="35000"/>
                            </a:schemeClr>
                          </a:solidFill>
                          <a:effectLst/>
                          <a:latin typeface="+mn-lt"/>
                          <a:ea typeface="+mn-ea"/>
                          <a:cs typeface="+mn-cs"/>
                        </a:rPr>
                        <a:t>Some noun groups are underlined in the paragraphs. </a:t>
                      </a:r>
                    </a:p>
                    <a:p>
                      <a:pPr marL="457200" lvl="1" indent="0">
                        <a:buFont typeface="Arial" panose="020B0604020202020204" pitchFamily="34" charset="0"/>
                        <a:buNone/>
                      </a:pPr>
                      <a:endParaRPr lang="en-US" sz="1100" kern="1200" dirty="0">
                        <a:solidFill>
                          <a:schemeClr val="tx1">
                            <a:lumMod val="65000"/>
                            <a:lumOff val="35000"/>
                          </a:schemeClr>
                        </a:solidFill>
                        <a:effectLst/>
                        <a:latin typeface="+mn-lt"/>
                        <a:ea typeface="+mn-ea"/>
                        <a:cs typeface="+mn-cs"/>
                      </a:endParaRPr>
                    </a:p>
                    <a:p>
                      <a:pPr marL="800100" lvl="1" indent="-342900">
                        <a:buFont typeface="Arial" panose="020B0604020202020204" pitchFamily="34" charset="0"/>
                        <a:buChar char="•"/>
                      </a:pPr>
                      <a:r>
                        <a:rPr lang="en-US" sz="2400" kern="1200" dirty="0">
                          <a:solidFill>
                            <a:schemeClr val="tx1">
                              <a:lumMod val="65000"/>
                              <a:lumOff val="35000"/>
                            </a:schemeClr>
                          </a:solidFill>
                          <a:effectLst/>
                          <a:latin typeface="+mn-lt"/>
                          <a:ea typeface="+mn-ea"/>
                          <a:cs typeface="+mn-cs"/>
                        </a:rPr>
                        <a:t>What pre- and post-modifiers can you see in these noun groups?</a:t>
                      </a:r>
                    </a:p>
                    <a:p>
                      <a:pPr marL="457200" lvl="1" indent="0">
                        <a:buFont typeface="Arial" panose="020B0604020202020204" pitchFamily="34" charset="0"/>
                        <a:buNone/>
                      </a:pPr>
                      <a:endParaRPr lang="en-US" sz="1100" kern="1200" dirty="0">
                        <a:solidFill>
                          <a:schemeClr val="tx1">
                            <a:lumMod val="65000"/>
                            <a:lumOff val="35000"/>
                          </a:schemeClr>
                        </a:solidFill>
                        <a:effectLst/>
                        <a:latin typeface="+mn-lt"/>
                        <a:ea typeface="+mn-ea"/>
                        <a:cs typeface="+mn-cs"/>
                      </a:endParaRPr>
                    </a:p>
                    <a:p>
                      <a:pPr marL="457200" lvl="1" indent="0">
                        <a:buFont typeface="Arial" panose="020B0604020202020204" pitchFamily="34" charset="0"/>
                        <a:buNone/>
                      </a:pPr>
                      <a:r>
                        <a:rPr lang="en-US" sz="2400" kern="1200" dirty="0">
                          <a:solidFill>
                            <a:schemeClr val="tx1">
                              <a:lumMod val="65000"/>
                              <a:lumOff val="35000"/>
                            </a:schemeClr>
                          </a:solidFill>
                          <a:effectLst/>
                          <a:latin typeface="+mn-lt"/>
                          <a:ea typeface="+mn-ea"/>
                          <a:cs typeface="+mn-cs"/>
                        </a:rPr>
                        <a:t>      </a:t>
                      </a:r>
                    </a:p>
                    <a:p>
                      <a:pPr marL="457200" lvl="1" indent="0">
                        <a:buFont typeface="Arial" panose="020B0604020202020204" pitchFamily="34" charset="0"/>
                        <a:buNone/>
                      </a:pPr>
                      <a:r>
                        <a:rPr lang="en-US" sz="2400" kern="1200" dirty="0">
                          <a:solidFill>
                            <a:schemeClr val="tx1">
                              <a:lumMod val="65000"/>
                              <a:lumOff val="35000"/>
                            </a:schemeClr>
                          </a:solidFill>
                          <a:effectLst/>
                          <a:latin typeface="+mn-lt"/>
                          <a:ea typeface="+mn-ea"/>
                          <a:cs typeface="+mn-cs"/>
                        </a:rPr>
                        <a:t>     (Note that not all the noun groups are underlined.) </a:t>
                      </a:r>
                    </a:p>
                    <a:p>
                      <a:pPr marL="457200" lvl="1" indent="0">
                        <a:buFont typeface="Arial" panose="020B0604020202020204" pitchFamily="34" charset="0"/>
                        <a:buNone/>
                      </a:pPr>
                      <a:endParaRPr lang="en-US" sz="2400" b="0" kern="1200" dirty="0">
                        <a:solidFill>
                          <a:schemeClr val="tx1">
                            <a:lumMod val="65000"/>
                            <a:lumOff val="35000"/>
                          </a:schemeClr>
                        </a:solidFill>
                        <a:effectLst/>
                        <a:latin typeface="+mn-lt"/>
                        <a:ea typeface="+mn-ea"/>
                        <a:cs typeface="+mn-cs"/>
                      </a:endParaRPr>
                    </a:p>
                  </a:txBody>
                  <a:tcPr/>
                </a:tc>
                <a:extLst>
                  <a:ext uri="{0D108BD9-81ED-4DB2-BD59-A6C34878D82A}">
                    <a16:rowId xmlns:a16="http://schemas.microsoft.com/office/drawing/2014/main" val="2849912073"/>
                  </a:ext>
                </a:extLst>
              </a:tr>
            </a:tbl>
          </a:graphicData>
        </a:graphic>
      </p:graphicFrame>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136171" y="2128058"/>
            <a:ext cx="3117773" cy="3665913"/>
          </a:xfrm>
          <a:prstGeom prst="rect">
            <a:avLst/>
          </a:prstGeom>
        </p:spPr>
      </p:pic>
    </p:spTree>
    <p:extLst>
      <p:ext uri="{BB962C8B-B14F-4D97-AF65-F5344CB8AC3E}">
        <p14:creationId xmlns:p14="http://schemas.microsoft.com/office/powerpoint/2010/main" val="1261190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716" y="1386654"/>
            <a:ext cx="3117774" cy="649964"/>
          </a:xfrm>
        </p:spPr>
        <p:txBody>
          <a:bodyPr>
            <a:normAutofit fontScale="90000"/>
          </a:bodyPr>
          <a:lstStyle/>
          <a:p>
            <a:r>
              <a:rPr lang="en-GB" sz="2800" b="1" dirty="0"/>
              <a:t>Identifying pre- and post-modifiers</a:t>
            </a:r>
            <a:endParaRPr lang="en-SG" sz="2800" dirty="0"/>
          </a:p>
        </p:txBody>
      </p:sp>
      <p:sp>
        <p:nvSpPr>
          <p:cNvPr id="5" name="TextBox 4"/>
          <p:cNvSpPr txBox="1"/>
          <p:nvPr/>
        </p:nvSpPr>
        <p:spPr>
          <a:xfrm>
            <a:off x="10971730" y="6079524"/>
            <a:ext cx="1220270" cy="276999"/>
          </a:xfrm>
          <a:prstGeom prst="rect">
            <a:avLst/>
          </a:prstGeom>
          <a:noFill/>
        </p:spPr>
        <p:txBody>
          <a:bodyPr wrap="square" rtlCol="0">
            <a:spAutoFit/>
          </a:bodyPr>
          <a:lstStyle/>
          <a:p>
            <a:r>
              <a:rPr lang="en-US" sz="1200" dirty="0"/>
              <a:t>AHS/CELC/2024</a:t>
            </a:r>
            <a:endParaRPr lang="en-SG" sz="1200"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9</a:t>
            </a:fld>
            <a:endParaRPr lang="en-US" dirty="0"/>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146716" y="2128058"/>
            <a:ext cx="3186688" cy="3665912"/>
          </a:xfrm>
          <a:prstGeom prst="rect">
            <a:avLst/>
          </a:prstGeom>
        </p:spPr>
      </p:pic>
      <p:sp>
        <p:nvSpPr>
          <p:cNvPr id="10" name="Rectangle 9"/>
          <p:cNvSpPr/>
          <p:nvPr/>
        </p:nvSpPr>
        <p:spPr>
          <a:xfrm>
            <a:off x="3543459" y="5710192"/>
            <a:ext cx="1225015" cy="369332"/>
          </a:xfrm>
          <a:prstGeom prst="rect">
            <a:avLst/>
          </a:prstGeom>
          <a:ln>
            <a:solidFill>
              <a:schemeClr val="accent1">
                <a:lumMod val="75000"/>
              </a:schemeClr>
            </a:solidFill>
          </a:ln>
        </p:spPr>
        <p:txBody>
          <a:bodyPr wrap="none">
            <a:spAutoFit/>
          </a:bodyPr>
          <a:lstStyle/>
          <a:p>
            <a:r>
              <a:rPr lang="en-US" u="sng" dirty="0">
                <a:solidFill>
                  <a:srgbClr val="000000"/>
                </a:solidFill>
                <a:highlight>
                  <a:srgbClr val="FFFF00"/>
                </a:highlight>
              </a:rPr>
              <a:t>Head noun</a:t>
            </a:r>
            <a:endParaRPr lang="en-GB" dirty="0"/>
          </a:p>
        </p:txBody>
      </p:sp>
      <p:sp>
        <p:nvSpPr>
          <p:cNvPr id="9" name="Rectangle 8"/>
          <p:cNvSpPr/>
          <p:nvPr/>
        </p:nvSpPr>
        <p:spPr>
          <a:xfrm>
            <a:off x="3544035" y="699914"/>
            <a:ext cx="8037830" cy="4311015"/>
          </a:xfrm>
          <a:prstGeom prst="rect">
            <a:avLst/>
          </a:prstGeom>
        </p:spPr>
        <p:txBody>
          <a:bodyPr wrap="square">
            <a:spAutoFit/>
          </a:bodyPr>
          <a:lstStyle/>
          <a:p>
            <a:pPr>
              <a:lnSpc>
                <a:spcPct val="150000"/>
              </a:lnSpc>
              <a:spcAft>
                <a:spcPts val="1000"/>
              </a:spcAft>
            </a:pPr>
            <a:r>
              <a:rPr lang="en-US" sz="1600" u="sng" kern="1200" dirty="0">
                <a:solidFill>
                  <a:srgbClr val="000000"/>
                </a:solidFill>
                <a:effectLst/>
                <a:latin typeface="Corbel" panose="020B0503020204020204" pitchFamily="34" charset="0"/>
                <a:ea typeface="Times New Roman" panose="02020603050405020304" pitchFamily="18" charset="0"/>
              </a:rPr>
              <a:t>A major </a:t>
            </a:r>
            <a:r>
              <a:rPr lang="en-US" sz="1600" u="sng" kern="1200" dirty="0">
                <a:solidFill>
                  <a:srgbClr val="000000"/>
                </a:solidFill>
                <a:effectLst/>
                <a:highlight>
                  <a:srgbClr val="FFFF00"/>
                </a:highlight>
                <a:latin typeface="Corbel" panose="020B0503020204020204" pitchFamily="34" charset="0"/>
                <a:ea typeface="Times New Roman" panose="02020603050405020304" pitchFamily="18" charset="0"/>
              </a:rPr>
              <a:t>change</a:t>
            </a:r>
            <a:r>
              <a:rPr lang="en-US" sz="1600" u="sng" kern="1200" dirty="0">
                <a:solidFill>
                  <a:srgbClr val="000000"/>
                </a:solidFill>
                <a:effectLst/>
                <a:latin typeface="Corbel" panose="020B0503020204020204" pitchFamily="34" charset="0"/>
                <a:ea typeface="Times New Roman" panose="02020603050405020304" pitchFamily="18" charset="0"/>
              </a:rPr>
              <a:t> which has occurred in the Western family</a:t>
            </a:r>
            <a:r>
              <a:rPr lang="en-US" sz="1600" kern="1200" dirty="0">
                <a:solidFill>
                  <a:srgbClr val="000000"/>
                </a:solidFill>
                <a:effectLst/>
                <a:latin typeface="Corbel" panose="020B0503020204020204" pitchFamily="34" charset="0"/>
                <a:ea typeface="Times New Roman" panose="02020603050405020304" pitchFamily="18" charset="0"/>
              </a:rPr>
              <a:t> is </a:t>
            </a:r>
            <a:r>
              <a:rPr lang="en-US" sz="1600" u="sng" kern="1200" dirty="0">
                <a:solidFill>
                  <a:srgbClr val="000000"/>
                </a:solidFill>
                <a:effectLst/>
                <a:latin typeface="Corbel" panose="020B0503020204020204" pitchFamily="34" charset="0"/>
                <a:ea typeface="Times New Roman" panose="02020603050405020304" pitchFamily="18" charset="0"/>
              </a:rPr>
              <a:t>an increased i</a:t>
            </a:r>
            <a:r>
              <a:rPr lang="en-US" sz="1600" u="sng" kern="1200" dirty="0">
                <a:solidFill>
                  <a:srgbClr val="000000"/>
                </a:solidFill>
                <a:effectLst/>
                <a:highlight>
                  <a:srgbClr val="FFFF00"/>
                </a:highlight>
                <a:latin typeface="Corbel" panose="020B0503020204020204" pitchFamily="34" charset="0"/>
                <a:ea typeface="Times New Roman" panose="02020603050405020304" pitchFamily="18" charset="0"/>
              </a:rPr>
              <a:t>ncidence</a:t>
            </a:r>
            <a:r>
              <a:rPr lang="en-US" sz="1600" u="sng" kern="1200" dirty="0">
                <a:solidFill>
                  <a:srgbClr val="000000"/>
                </a:solidFill>
                <a:effectLst/>
                <a:latin typeface="Corbel" panose="020B0503020204020204" pitchFamily="34" charset="0"/>
                <a:ea typeface="Times New Roman" panose="02020603050405020304" pitchFamily="18" charset="0"/>
              </a:rPr>
              <a:t> in divorce</a:t>
            </a:r>
            <a:r>
              <a:rPr lang="en-US" sz="1600" kern="1200" dirty="0">
                <a:solidFill>
                  <a:srgbClr val="000000"/>
                </a:solidFill>
                <a:effectLst/>
                <a:latin typeface="Corbel" panose="020B0503020204020204" pitchFamily="34" charset="0"/>
                <a:ea typeface="Times New Roman" panose="02020603050405020304" pitchFamily="18" charset="0"/>
              </a:rPr>
              <a:t>. Whereas in the past, divorce was </a:t>
            </a:r>
            <a:r>
              <a:rPr lang="en-US" sz="1600" u="sng" kern="1200" dirty="0">
                <a:solidFill>
                  <a:srgbClr val="000000"/>
                </a:solidFill>
                <a:effectLst/>
                <a:latin typeface="Corbel" panose="020B0503020204020204" pitchFamily="34" charset="0"/>
                <a:ea typeface="Times New Roman" panose="02020603050405020304" pitchFamily="18" charset="0"/>
              </a:rPr>
              <a:t>a relatively rare </a:t>
            </a:r>
            <a:r>
              <a:rPr lang="en-US" sz="1600" u="sng" kern="1200" dirty="0">
                <a:solidFill>
                  <a:srgbClr val="000000"/>
                </a:solidFill>
                <a:effectLst/>
                <a:highlight>
                  <a:srgbClr val="FFFF00"/>
                </a:highlight>
                <a:latin typeface="Corbel" panose="020B0503020204020204" pitchFamily="34" charset="0"/>
                <a:ea typeface="Times New Roman" panose="02020603050405020304" pitchFamily="18" charset="0"/>
              </a:rPr>
              <a:t>occurrence</a:t>
            </a:r>
            <a:r>
              <a:rPr lang="en-US" sz="1600" kern="1200" dirty="0">
                <a:solidFill>
                  <a:srgbClr val="000000"/>
                </a:solidFill>
                <a:effectLst/>
                <a:latin typeface="Corbel" panose="020B0503020204020204" pitchFamily="34" charset="0"/>
                <a:ea typeface="Times New Roman" panose="02020603050405020304" pitchFamily="18" charset="0"/>
              </a:rPr>
              <a:t>, in recent times it has become quite commonplace. This change is borne out clearly in census figures. For example, thirty years ago in Australia, </a:t>
            </a:r>
            <a:r>
              <a:rPr lang="en-US" sz="1600" u="sng" kern="1200" dirty="0">
                <a:solidFill>
                  <a:srgbClr val="000000"/>
                </a:solidFill>
                <a:effectLst/>
                <a:latin typeface="Corbel" panose="020B0503020204020204" pitchFamily="34" charset="0"/>
                <a:ea typeface="Times New Roman" panose="02020603050405020304" pitchFamily="18" charset="0"/>
              </a:rPr>
              <a:t>only one </a:t>
            </a:r>
            <a:r>
              <a:rPr lang="en-US" sz="1600" u="sng" kern="1200" dirty="0">
                <a:solidFill>
                  <a:srgbClr val="000000"/>
                </a:solidFill>
                <a:effectLst/>
                <a:highlight>
                  <a:srgbClr val="FFFF00"/>
                </a:highlight>
                <a:latin typeface="Corbel" panose="020B0503020204020204" pitchFamily="34" charset="0"/>
                <a:ea typeface="Times New Roman" panose="02020603050405020304" pitchFamily="18" charset="0"/>
              </a:rPr>
              <a:t>marriage</a:t>
            </a:r>
            <a:r>
              <a:rPr lang="en-US" sz="1600" u="sng" kern="1200" dirty="0">
                <a:solidFill>
                  <a:srgbClr val="000000"/>
                </a:solidFill>
                <a:effectLst/>
                <a:latin typeface="Corbel" panose="020B0503020204020204" pitchFamily="34" charset="0"/>
                <a:ea typeface="Times New Roman" panose="02020603050405020304" pitchFamily="18" charset="0"/>
              </a:rPr>
              <a:t> in ten</a:t>
            </a:r>
            <a:r>
              <a:rPr lang="en-US" sz="1600" kern="1200" dirty="0">
                <a:solidFill>
                  <a:srgbClr val="000000"/>
                </a:solidFill>
                <a:effectLst/>
                <a:latin typeface="Corbel" panose="020B0503020204020204" pitchFamily="34" charset="0"/>
                <a:ea typeface="Times New Roman" panose="02020603050405020304" pitchFamily="18" charset="0"/>
              </a:rPr>
              <a:t> ended in divorce; nowadays, the figure is more than one in three (Australian Bureau of Statistics, 1996: p.45). </a:t>
            </a:r>
            <a:r>
              <a:rPr lang="en-US" sz="1600" u="sng" kern="1200" dirty="0">
                <a:solidFill>
                  <a:srgbClr val="000000"/>
                </a:solidFill>
                <a:effectLst/>
                <a:latin typeface="Corbel" panose="020B0503020204020204" pitchFamily="34" charset="0"/>
                <a:ea typeface="Times New Roman" panose="02020603050405020304" pitchFamily="18" charset="0"/>
              </a:rPr>
              <a:t>A </a:t>
            </a:r>
            <a:r>
              <a:rPr lang="en-US" sz="1600" u="sng" kern="1200" dirty="0">
                <a:solidFill>
                  <a:srgbClr val="000000"/>
                </a:solidFill>
                <a:effectLst/>
                <a:highlight>
                  <a:srgbClr val="FFFF00"/>
                </a:highlight>
                <a:latin typeface="Corbel" panose="020B0503020204020204" pitchFamily="34" charset="0"/>
                <a:ea typeface="Times New Roman" panose="02020603050405020304" pitchFamily="18" charset="0"/>
              </a:rPr>
              <a:t>consequence</a:t>
            </a:r>
            <a:r>
              <a:rPr lang="en-US" sz="1600" u="sng" kern="1200" dirty="0">
                <a:solidFill>
                  <a:srgbClr val="000000"/>
                </a:solidFill>
                <a:effectLst/>
                <a:latin typeface="Corbel" panose="020B0503020204020204" pitchFamily="34" charset="0"/>
                <a:ea typeface="Times New Roman" panose="02020603050405020304" pitchFamily="18" charset="0"/>
              </a:rPr>
              <a:t> of this change</a:t>
            </a:r>
            <a:r>
              <a:rPr lang="en-US" sz="1600" kern="1200" dirty="0">
                <a:solidFill>
                  <a:srgbClr val="000000"/>
                </a:solidFill>
                <a:effectLst/>
                <a:latin typeface="Corbel" panose="020B0503020204020204" pitchFamily="34" charset="0"/>
                <a:ea typeface="Times New Roman" panose="02020603050405020304" pitchFamily="18" charset="0"/>
              </a:rPr>
              <a:t> has been </a:t>
            </a:r>
            <a:r>
              <a:rPr lang="en-US" sz="1600" u="sng" kern="1200" dirty="0">
                <a:solidFill>
                  <a:srgbClr val="000000"/>
                </a:solidFill>
                <a:effectLst/>
                <a:latin typeface="Corbel" panose="020B0503020204020204" pitchFamily="34" charset="0"/>
                <a:ea typeface="Times New Roman" panose="02020603050405020304" pitchFamily="18" charset="0"/>
              </a:rPr>
              <a:t>a substantial </a:t>
            </a:r>
            <a:r>
              <a:rPr lang="en-US" sz="1600" u="sng" kern="1200" dirty="0">
                <a:solidFill>
                  <a:srgbClr val="000000"/>
                </a:solidFill>
                <a:effectLst/>
                <a:highlight>
                  <a:srgbClr val="FFFF00"/>
                </a:highlight>
                <a:latin typeface="Corbel" panose="020B0503020204020204" pitchFamily="34" charset="0"/>
                <a:ea typeface="Times New Roman" panose="02020603050405020304" pitchFamily="18" charset="0"/>
              </a:rPr>
              <a:t>increase</a:t>
            </a:r>
            <a:r>
              <a:rPr lang="en-US" sz="1600" u="sng" kern="1200" dirty="0">
                <a:solidFill>
                  <a:srgbClr val="000000"/>
                </a:solidFill>
                <a:effectLst/>
                <a:latin typeface="Corbel" panose="020B0503020204020204" pitchFamily="34" charset="0"/>
                <a:ea typeface="Times New Roman" panose="02020603050405020304" pitchFamily="18" charset="0"/>
              </a:rPr>
              <a:t> in the number of single parent families</a:t>
            </a:r>
            <a:r>
              <a:rPr lang="en-US" sz="1600" kern="1200" dirty="0">
                <a:solidFill>
                  <a:srgbClr val="000000"/>
                </a:solidFill>
                <a:effectLst/>
                <a:latin typeface="Corbel" panose="020B0503020204020204" pitchFamily="34" charset="0"/>
                <a:ea typeface="Times New Roman" panose="02020603050405020304" pitchFamily="18" charset="0"/>
              </a:rPr>
              <a:t> and </a:t>
            </a:r>
            <a:r>
              <a:rPr lang="en-US" sz="1600" u="sng" kern="1200" dirty="0">
                <a:solidFill>
                  <a:srgbClr val="000000"/>
                </a:solidFill>
                <a:effectLst/>
                <a:latin typeface="Corbel" panose="020B0503020204020204" pitchFamily="34" charset="0"/>
                <a:ea typeface="Times New Roman" panose="02020603050405020304" pitchFamily="18" charset="0"/>
              </a:rPr>
              <a:t>the attendant </a:t>
            </a:r>
            <a:r>
              <a:rPr lang="en-US" sz="1600" u="sng" kern="1200" dirty="0">
                <a:solidFill>
                  <a:srgbClr val="000000"/>
                </a:solidFill>
                <a:effectLst/>
                <a:highlight>
                  <a:srgbClr val="FFFF00"/>
                </a:highlight>
                <a:latin typeface="Corbel" panose="020B0503020204020204" pitchFamily="34" charset="0"/>
                <a:ea typeface="Times New Roman" panose="02020603050405020304" pitchFamily="18" charset="0"/>
              </a:rPr>
              <a:t>problems</a:t>
            </a:r>
            <a:r>
              <a:rPr lang="en-US" sz="1600" u="sng" kern="1200" dirty="0">
                <a:solidFill>
                  <a:srgbClr val="000000"/>
                </a:solidFill>
                <a:effectLst/>
                <a:latin typeface="Corbel" panose="020B0503020204020204" pitchFamily="34" charset="0"/>
                <a:ea typeface="Times New Roman" panose="02020603050405020304" pitchFamily="18" charset="0"/>
              </a:rPr>
              <a:t> that this brings</a:t>
            </a:r>
            <a:r>
              <a:rPr lang="en-US" sz="1600" kern="1200" dirty="0">
                <a:solidFill>
                  <a:srgbClr val="000000"/>
                </a:solidFill>
                <a:effectLst/>
                <a:latin typeface="Corbel" panose="020B0503020204020204" pitchFamily="34" charset="0"/>
                <a:ea typeface="Times New Roman" panose="02020603050405020304" pitchFamily="18" charset="0"/>
              </a:rPr>
              <a:t> (Kilmartin, 1997). </a:t>
            </a:r>
            <a:r>
              <a:rPr lang="en-US" sz="1600" u="sng" kern="1200" dirty="0">
                <a:solidFill>
                  <a:srgbClr val="000000"/>
                </a:solidFill>
                <a:effectLst/>
                <a:latin typeface="Corbel" panose="020B0503020204020204" pitchFamily="34" charset="0"/>
                <a:ea typeface="Times New Roman" panose="02020603050405020304" pitchFamily="18" charset="0"/>
              </a:rPr>
              <a:t>An important </a:t>
            </a:r>
            <a:r>
              <a:rPr lang="en-US" sz="1600" u="sng" kern="1200" dirty="0">
                <a:solidFill>
                  <a:srgbClr val="000000"/>
                </a:solidFill>
                <a:effectLst/>
                <a:highlight>
                  <a:srgbClr val="FFFF00"/>
                </a:highlight>
                <a:latin typeface="Corbel" panose="020B0503020204020204" pitchFamily="34" charset="0"/>
                <a:ea typeface="Times New Roman" panose="02020603050405020304" pitchFamily="18" charset="0"/>
              </a:rPr>
              <a:t>issue</a:t>
            </a:r>
            <a:r>
              <a:rPr lang="en-US" sz="1600" u="sng" kern="1200" dirty="0">
                <a:solidFill>
                  <a:srgbClr val="000000"/>
                </a:solidFill>
                <a:effectLst/>
                <a:latin typeface="Corbel" panose="020B0503020204020204" pitchFamily="34" charset="0"/>
                <a:ea typeface="Times New Roman" panose="02020603050405020304" pitchFamily="18" charset="0"/>
              </a:rPr>
              <a:t> for sociologists</a:t>
            </a:r>
            <a:r>
              <a:rPr lang="en-US" sz="1600" kern="1200" dirty="0">
                <a:solidFill>
                  <a:srgbClr val="000000"/>
                </a:solidFill>
                <a:effectLst/>
                <a:latin typeface="Corbel" panose="020B0503020204020204" pitchFamily="34" charset="0"/>
                <a:ea typeface="Times New Roman" panose="02020603050405020304" pitchFamily="18" charset="0"/>
              </a:rPr>
              <a:t>, and indeed for all of society, is why </a:t>
            </a:r>
            <a:r>
              <a:rPr lang="en-US" sz="1600" u="sng" kern="1200" dirty="0">
                <a:solidFill>
                  <a:srgbClr val="000000"/>
                </a:solidFill>
                <a:effectLst/>
                <a:latin typeface="Corbel" panose="020B0503020204020204" pitchFamily="34" charset="0"/>
                <a:ea typeface="Times New Roman" panose="02020603050405020304" pitchFamily="18" charset="0"/>
              </a:rPr>
              <a:t>these </a:t>
            </a:r>
            <a:r>
              <a:rPr lang="en-US" sz="1600" u="sng" kern="1200" dirty="0">
                <a:solidFill>
                  <a:srgbClr val="000000"/>
                </a:solidFill>
                <a:effectLst/>
                <a:highlight>
                  <a:srgbClr val="FFFF00"/>
                </a:highlight>
                <a:latin typeface="Corbel" panose="020B0503020204020204" pitchFamily="34" charset="0"/>
                <a:ea typeface="Times New Roman" panose="02020603050405020304" pitchFamily="18" charset="0"/>
              </a:rPr>
              <a:t>changes</a:t>
            </a:r>
            <a:r>
              <a:rPr lang="en-US" sz="1600" u="sng" kern="1200" dirty="0">
                <a:solidFill>
                  <a:srgbClr val="000000"/>
                </a:solidFill>
                <a:effectLst/>
                <a:latin typeface="Corbel" panose="020B0503020204020204" pitchFamily="34" charset="0"/>
                <a:ea typeface="Times New Roman" panose="02020603050405020304" pitchFamily="18" charset="0"/>
              </a:rPr>
              <a:t> in marital patterns</a:t>
            </a:r>
            <a:r>
              <a:rPr lang="en-US" sz="1600" kern="1200" dirty="0">
                <a:solidFill>
                  <a:srgbClr val="000000"/>
                </a:solidFill>
                <a:effectLst/>
                <a:latin typeface="Corbel" panose="020B0503020204020204" pitchFamily="34" charset="0"/>
                <a:ea typeface="Times New Roman" panose="02020603050405020304" pitchFamily="18" charset="0"/>
              </a:rPr>
              <a:t> have occurred</a:t>
            </a:r>
            <a:r>
              <a:rPr lang="en-US" sz="1600" kern="1200" dirty="0">
                <a:effectLst/>
                <a:latin typeface="Corbel" panose="020B0503020204020204" pitchFamily="34" charset="0"/>
                <a:ea typeface="Times New Roman" panose="02020603050405020304" pitchFamily="18" charset="0"/>
              </a:rPr>
              <a:t>. In this essay I will seek to critically examine </a:t>
            </a:r>
            <a:r>
              <a:rPr lang="en-US" sz="1600" u="sng" kern="1200" dirty="0">
                <a:effectLst/>
                <a:latin typeface="Corbel" panose="020B0503020204020204" pitchFamily="34" charset="0"/>
                <a:ea typeface="Times New Roman" panose="02020603050405020304" pitchFamily="18" charset="0"/>
              </a:rPr>
              <a:t>a number of sociological </a:t>
            </a:r>
            <a:r>
              <a:rPr lang="en-US" sz="1600" u="sng" kern="1200" dirty="0">
                <a:effectLst/>
                <a:highlight>
                  <a:srgbClr val="FFFF00"/>
                </a:highlight>
                <a:latin typeface="Corbel" panose="020B0503020204020204" pitchFamily="34" charset="0"/>
                <a:ea typeface="Times New Roman" panose="02020603050405020304" pitchFamily="18" charset="0"/>
              </a:rPr>
              <a:t>explanations</a:t>
            </a:r>
            <a:r>
              <a:rPr lang="en-US" sz="1600" u="sng" kern="1200" dirty="0">
                <a:effectLst/>
                <a:latin typeface="Corbel" panose="020B0503020204020204" pitchFamily="34" charset="0"/>
                <a:ea typeface="Times New Roman" panose="02020603050405020304" pitchFamily="18" charset="0"/>
              </a:rPr>
              <a:t> for the 'divorce phenomenon'</a:t>
            </a:r>
            <a:r>
              <a:rPr lang="en-US" sz="1600" kern="1200" dirty="0">
                <a:effectLst/>
                <a:latin typeface="Corbel" panose="020B0503020204020204" pitchFamily="34" charset="0"/>
                <a:ea typeface="Times New Roman" panose="02020603050405020304" pitchFamily="18" charset="0"/>
              </a:rPr>
              <a:t> </a:t>
            </a:r>
            <a:r>
              <a:rPr lang="en-US" sz="1600" kern="1200" dirty="0">
                <a:solidFill>
                  <a:srgbClr val="000000"/>
                </a:solidFill>
                <a:effectLst/>
                <a:latin typeface="Corbel" panose="020B0503020204020204" pitchFamily="34" charset="0"/>
                <a:ea typeface="Times New Roman" panose="02020603050405020304" pitchFamily="18" charset="0"/>
              </a:rPr>
              <a:t>and also consider </a:t>
            </a:r>
            <a:r>
              <a:rPr lang="en-US" sz="1600" u="sng" kern="1200" dirty="0">
                <a:solidFill>
                  <a:srgbClr val="000000"/>
                </a:solidFill>
                <a:effectLst/>
                <a:latin typeface="Corbel" panose="020B0503020204020204" pitchFamily="34" charset="0"/>
                <a:ea typeface="Times New Roman" panose="02020603050405020304" pitchFamily="18" charset="0"/>
              </a:rPr>
              <a:t>the social policy </a:t>
            </a:r>
            <a:r>
              <a:rPr lang="en-US" sz="1600" u="sng" kern="1200" dirty="0">
                <a:solidFill>
                  <a:srgbClr val="000000"/>
                </a:solidFill>
                <a:effectLst/>
                <a:highlight>
                  <a:srgbClr val="FFFF00"/>
                </a:highlight>
                <a:latin typeface="Corbel" panose="020B0503020204020204" pitchFamily="34" charset="0"/>
                <a:ea typeface="Times New Roman" panose="02020603050405020304" pitchFamily="18" charset="0"/>
              </a:rPr>
              <a:t>implications</a:t>
            </a:r>
            <a:r>
              <a:rPr lang="en-US" sz="1600" u="sng" kern="1200" dirty="0">
                <a:solidFill>
                  <a:srgbClr val="000000"/>
                </a:solidFill>
                <a:effectLst/>
                <a:latin typeface="Corbel" panose="020B0503020204020204" pitchFamily="34" charset="0"/>
                <a:ea typeface="Times New Roman" panose="02020603050405020304" pitchFamily="18" charset="0"/>
              </a:rPr>
              <a:t> that each explanation carries with it</a:t>
            </a:r>
            <a:r>
              <a:rPr lang="en-US" sz="1600" kern="1200" dirty="0">
                <a:solidFill>
                  <a:srgbClr val="000000"/>
                </a:solidFill>
                <a:effectLst/>
                <a:latin typeface="Corbel" panose="020B0503020204020204" pitchFamily="34" charset="0"/>
                <a:ea typeface="Times New Roman" panose="02020603050405020304" pitchFamily="18" charset="0"/>
              </a:rPr>
              <a:t>. It will be argued that the best explanations are to be found within a broad socio-economic framework.</a:t>
            </a:r>
            <a:endParaRPr lang="en-SG"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2363298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0.0&quot;&gt;&lt;object type=&quot;1&quot; unique_id=&quot;10001&quot;&gt;&lt;object type=&quot;2&quot; unique_id=&quot;10002&quot;&gt;&lt;object type=&quot;3&quot; unique_id=&quot;10003&quot;&gt;&lt;property id=&quot;20148&quot; value=&quot;5&quot;/&gt;&lt;property id=&quot;20300&quot; value=&quot;Slide 1 - &amp;quot;Developing an academic style of writing&amp;quot;&quot;/&gt;&lt;property id=&quot;20307&quot; value=&quot;256&quot;/&gt;&lt;/object&gt;&lt;object type=&quot;3&quot; unique_id=&quot;10004&quot;&gt;&lt;property id=&quot;20148&quot; value=&quot;5&quot;/&gt;&lt;property id=&quot;20300&quot; value=&quot;Slide 2 - &amp;quot;In the first tutorial, we noted that good academic writing should display three key characteristics.&amp;quot;&quot;/&gt;&lt;property id=&quot;20307&quot; value=&quot;258&quot;/&gt;&lt;/object&gt;&lt;object type=&quot;3&quot; unique_id=&quot;10005&quot;&gt;&lt;property id=&quot;20148&quot; value=&quot;5&quot;/&gt;&lt;property id=&quot;20300&quot; value=&quot;Slide 3 - &amp;quot;Using appropriate and accurate words  &amp;quot;&quot;/&gt;&lt;property id=&quot;20307&quot; value=&quot;259&quot;/&gt;&lt;/object&gt;&lt;object type=&quot;3&quot; unique_id=&quot;10006&quot;&gt;&lt;property id=&quot;20148&quot; value=&quot;5&quot;/&gt;&lt;property id=&quot;20300&quot; value=&quot;Slide 4 - &amp;quot;Using appropriate and accurate words   &amp;quot;&quot;/&gt;&lt;property id=&quot;20307&quot; value=&quot;260&quot;/&gt;&lt;/object&gt;&lt;object type=&quot;3&quot; unique_id=&quot;10007&quot;&gt;&lt;property id=&quot;20148&quot; value=&quot;5&quot;/&gt;&lt;property id=&quot;20300&quot; value=&quot;Slide 5 - &amp;quot;Using appropriate and accurate words   &amp;quot;&quot;/&gt;&lt;property id=&quot;20307&quot; value=&quot;261&quot;/&gt;&lt;/object&gt;&lt;object type=&quot;3&quot; unique_id=&quot;10008&quot;&gt;&lt;property id=&quot;20148&quot; value=&quot;5&quot;/&gt;&lt;property id=&quot;20300&quot; value=&quot;Slide 6 - &amp;quot;Using appropriate and precise words   &amp;quot;&quot;/&gt;&lt;property id=&quot;20307&quot; value=&quot;262&quot;/&gt;&lt;/object&gt;&lt;object type=&quot;3&quot; unique_id=&quot;10009&quot;&gt;&lt;property id=&quot;20148&quot; value=&quot;5&quot;/&gt;&lt;property id=&quot;20300&quot; value=&quot;Slide 7 - &amp;quot;Using appropriate and precise words   &amp;quot;&quot;/&gt;&lt;property id=&quot;20307&quot; value=&quot;264&quot;/&gt;&lt;/object&gt;&lt;object type=&quot;3&quot; unique_id=&quot;10010&quot;&gt;&lt;property id=&quot;20148&quot; value=&quot;5&quot;/&gt;&lt;property id=&quot;20300&quot; value=&quot;Slide 8 - &amp;quot;Using appropriate and precise words   &amp;quot;&quot;/&gt;&lt;property id=&quot;20307&quot; value=&quot;263&quot;/&gt;&lt;/object&gt;&lt;object type=&quot;3&quot; unique_id=&quot;10011&quot;&gt;&lt;property id=&quot;20148&quot; value=&quot;5&quot;/&gt;&lt;property id=&quot;20300&quot; value=&quot;Slide 9 - &amp;quot;Using appropriate and precise words   &amp;quot;&quot;/&gt;&lt;property id=&quot;20307&quot; value=&quot;265&quot;/&gt;&lt;/object&gt;&lt;object type=&quot;3&quot; unique_id=&quot;10012&quot;&gt;&lt;property id=&quot;20148&quot; value=&quot;5&quot;/&gt;&lt;property id=&quot;20300&quot; value=&quot;Slide 10 - &amp;quot;Using appropriate and precise words   &amp;quot;&quot;/&gt;&lt;property id=&quot;20307&quot; value=&quot;266&quot;/&gt;&lt;/object&gt;&lt;object type=&quot;3&quot; unique_id=&quot;10013&quot;&gt;&lt;property id=&quot;20148&quot; value=&quot;5&quot;/&gt;&lt;property id=&quot;20300&quot; value=&quot;Slide 11 - &amp;quot;Using appropriate and precise words   &amp;quot;&quot;/&gt;&lt;property id=&quot;20307&quot; value=&quot;267&quot;/&gt;&lt;/object&gt;&lt;object type=&quot;3&quot; unique_id=&quot;10014&quot;&gt;&lt;property id=&quot;20148&quot; value=&quot;5&quot;/&gt;&lt;property id=&quot;20300&quot; value=&quot;Slide 12 - &amp;quot;Using appropriate and precise words   &amp;quot;&quot;/&gt;&lt;property id=&quot;20307&quot; value=&quot;268&quot;/&gt;&lt;/object&gt;&lt;object type=&quot;3&quot; unique_id=&quot;10015&quot;&gt;&lt;property id=&quot;20148&quot; value=&quot;5&quot;/&gt;&lt;property id=&quot;20300&quot; value=&quot;Slide 13 - &amp;quot;Using appropriate and precise words   &amp;quot;&quot;/&gt;&lt;property id=&quot;20307&quot; value=&quot;274&quot;/&gt;&lt;/object&gt;&lt;object type=&quot;3&quot; unique_id=&quot;10016&quot;&gt;&lt;property id=&quot;20148&quot; value=&quot;5&quot;/&gt;&lt;property id=&quot;20300&quot; value=&quot;Slide 14 - &amp;quot;Using appropriate and precise words   &amp;quot;&quot;/&gt;&lt;property id=&quot;20307&quot; value=&quot;275&quot;/&gt;&lt;/object&gt;&lt;object type=&quot;3&quot; unique_id=&quot;10017&quot;&gt;&lt;property id=&quot;20148&quot; value=&quot;5&quot;/&gt;&lt;property id=&quot;20300&quot; value=&quot;Slide 15 - &amp;quot;Using appropriate and precise words   &amp;quot;&quot;/&gt;&lt;property id=&quot;20307&quot; value=&quot;269&quot;/&gt;&lt;/object&gt;&lt;object type=&quot;3&quot; unique_id=&quot;10018&quot;&gt;&lt;property id=&quot;20148&quot; value=&quot;5&quot;/&gt;&lt;property id=&quot;20300&quot; value=&quot;Slide 16 - &amp;quot;Using appropriate and precise words   &amp;quot;&quot;/&gt;&lt;property id=&quot;20307&quot; value=&quot;276&quot;/&gt;&lt;/object&gt;&lt;object type=&quot;3&quot; unique_id=&quot;10019&quot;&gt;&lt;property id=&quot;20148&quot; value=&quot;5&quot;/&gt;&lt;property id=&quot;20300&quot; value=&quot;Slide 17 - &amp;quot;Using appropriate and precise words   &amp;quot;&quot;/&gt;&lt;property id=&quot;20307&quot; value=&quot;270&quot;/&gt;&lt;/object&gt;&lt;object type=&quot;3&quot; unique_id=&quot;10020&quot;&gt;&lt;property id=&quot;20148&quot; value=&quot;5&quot;/&gt;&lt;property id=&quot;20300&quot; value=&quot;Slide 18 - &amp;quot;Using appropriate and precise words   &amp;quot;&quot;/&gt;&lt;property id=&quot;20307&quot; value=&quot;277&quot;/&gt;&lt;/object&gt;&lt;object type=&quot;3&quot; unique_id=&quot;10021&quot;&gt;&lt;property id=&quot;20148&quot; value=&quot;5&quot;/&gt;&lt;property id=&quot;20300&quot; value=&quot;Slide 19 - &amp;quot;Using appropriate and precise words   &amp;quot;&quot;/&gt;&lt;property id=&quot;20307&quot; value=&quot;278&quot;/&gt;&lt;/object&gt;&lt;object type=&quot;3&quot; unique_id=&quot;10022&quot;&gt;&lt;property id=&quot;20148&quot; value=&quot;5&quot;/&gt;&lt;property id=&quot;20300&quot; value=&quot;Slide 20 - &amp;quot;Using appropriate and precise words   &amp;quot;&quot;/&gt;&lt;property id=&quot;20307&quot; value=&quot;279&quot;/&gt;&lt;/object&gt;&lt;object type=&quot;3&quot; unique_id=&quot;10023&quot;&gt;&lt;property id=&quot;20148&quot; value=&quot;5&quot;/&gt;&lt;property id=&quot;20300&quot; value=&quot;Slide 21 - &amp;quot;Using appropriate and precise words   &amp;quot;&quot;/&gt;&lt;property id=&quot;20307&quot; value=&quot;271&quot;/&gt;&lt;/object&gt;&lt;object type=&quot;3&quot; unique_id=&quot;10024&quot;&gt;&lt;property id=&quot;20148&quot; value=&quot;5&quot;/&gt;&lt;property id=&quot;20300&quot; value=&quot;Slide 22 - &amp;quot;Appropriate use of tenses  &amp;quot;&quot;/&gt;&lt;property id=&quot;20307&quot; value=&quot;272&quot;/&gt;&lt;/object&gt;&lt;object type=&quot;3&quot; unique_id=&quot;10025&quot;&gt;&lt;property id=&quot;20148&quot; value=&quot;5&quot;/&gt;&lt;property id=&quot;20300&quot; value=&quot;Slide 23 - &amp;quot;Appropriate use of tenses for citing   &amp;quot;&quot;/&gt;&lt;property id=&quot;20307&quot; value=&quot;280&quot;/&gt;&lt;/object&gt;&lt;object type=&quot;3&quot; unique_id=&quot;10026&quot;&gt;&lt;property id=&quot;20148&quot; value=&quot;5&quot;/&gt;&lt;property id=&quot;20300&quot; value=&quot;Slide 24 - &amp;quot;Appropriate use of tenses for citing   &amp;quot;&quot;/&gt;&lt;property id=&quot;20307&quot; value=&quot;273&quot;/&gt;&lt;/object&gt;&lt;object type=&quot;3&quot; unique_id=&quot;10027&quot;&gt;&lt;property id=&quot;20148&quot; value=&quot;5&quot;/&gt;&lt;property id=&quot;20300&quot; value=&quot;Slide 25 - &amp;quot;Appropriate use of tenses for citing   &amp;quot;&quot;/&gt;&lt;property id=&quot;20307&quot; value=&quot;283&quot;/&gt;&lt;/object&gt;&lt;object type=&quot;3&quot; unique_id=&quot;10028&quot;&gt;&lt;property id=&quot;20148&quot; value=&quot;5&quot;/&gt;&lt;property id=&quot;20300&quot; value=&quot;Slide 26 - &amp;quot;Appropriate use of tenses for citing   &amp;quot;&quot;/&gt;&lt;property id=&quot;20307&quot; value=&quot;281&quot;/&gt;&lt;/object&gt;&lt;object type=&quot;3&quot; unique_id=&quot;10029&quot;&gt;&lt;property id=&quot;20148&quot; value=&quot;5&quot;/&gt;&lt;property id=&quot;20300&quot; value=&quot;Slide 27 - &amp;quot;Appropriate use of tenses for citing   &amp;quot;&quot;/&gt;&lt;property id=&quot;20307&quot; value=&quot;282&quot;/&gt;&lt;/object&gt;&lt;object type=&quot;3&quot; unique_id=&quot;10030&quot;&gt;&lt;property id=&quot;20148&quot; value=&quot;5&quot;/&gt;&lt;property id=&quot;20300&quot; value=&quot;Slide 28 - &amp;quot;Appropriate use of tenses for Findings  &amp;quot;&quot;/&gt;&lt;property id=&quot;20307&quot; value=&quot;284&quot;/&gt;&lt;/object&gt;&lt;object type=&quot;3&quot; unique_id=&quot;10031&quot;&gt;&lt;property id=&quot;20148&quot; value=&quot;5&quot;/&gt;&lt;property id=&quot;20300&quot; value=&quot;Slide 29 - &amp;quot;Appropriate use of tenses for Findings  &amp;quot;&quot;/&gt;&lt;property id=&quot;20307&quot; value=&quot;285&quot;/&gt;&lt;/object&gt;&lt;object type=&quot;3&quot; unique_id=&quot;10032&quot;&gt;&lt;property id=&quot;20148&quot; value=&quot;5&quot;/&gt;&lt;property id=&quot;20300&quot; value=&quot;Slide 30 - &amp;quot;Appropriate use of tenses for Findings  &amp;quot;&quot;/&gt;&lt;property id=&quot;20307&quot; value=&quot;286&quot;/&gt;&lt;/object&gt;&lt;object type=&quot;3&quot; unique_id=&quot;10033&quot;&gt;&lt;property id=&quot;20148&quot; value=&quot;5&quot;/&gt;&lt;property id=&quot;20300&quot; value=&quot;Slide 31 - &amp;quot;Appropriate use of tenses for Discussion  &amp;quot;&quot;/&gt;&lt;property id=&quot;20307&quot; value=&quot;287&quot;/&gt;&lt;/object&gt;&lt;object type=&quot;3&quot; unique_id=&quot;10034&quot;&gt;&lt;property id=&quot;20148&quot; value=&quot;5&quot;/&gt;&lt;property id=&quot;20300&quot; value=&quot;Slide 32 - &amp;quot;Appropriate use of tenses: active and passive  &amp;quot;&quot;/&gt;&lt;property id=&quot;20307&quot; value=&quot;288&quot;/&gt;&lt;/object&gt;&lt;object type=&quot;3&quot; unique_id=&quot;10035&quot;&gt;&lt;property id=&quot;20148&quot; value=&quot;5&quot;/&gt;&lt;property id=&quot;20300&quot; value=&quot;Slide 33 - &amp;quot;Appropriate use of tenses: active and passive  &amp;quot;&quot;/&gt;&lt;property id=&quot;20307&quot; value=&quot;289&quot;/&gt;&lt;/object&gt;&lt;object type=&quot;3&quot; unique_id=&quot;10036&quot;&gt;&lt;property id=&quot;20148&quot; value=&quot;5&quot;/&gt;&lt;property id=&quot;20300&quot; value=&quot;Slide 34 - &amp;quot;Appropriate use of tenses: active and passive  &amp;quot;&quot;/&gt;&lt;property id=&quot;20307&quot; value=&quot;290&quot;/&gt;&lt;/object&gt;&lt;object type=&quot;3&quot; unique_id=&quot;10037&quot;&gt;&lt;property id=&quot;20148&quot; value=&quot;5&quot;/&gt;&lt;property id=&quot;20300&quot; value=&quot;Slide 35 - &amp;quot;Appropriate use of tenses: active and passive  &amp;quot;&quot;/&gt;&lt;property id=&quot;20307&quot; value=&quot;293&quot;/&gt;&lt;/object&gt;&lt;object type=&quot;3&quot; unique_id=&quot;10038&quot;&gt;&lt;property id=&quot;20148&quot; value=&quot;5&quot;/&gt;&lt;property id=&quot;20300&quot; value=&quot;Slide 36 - &amp;quot;Appropriate use of tenses: active and passive  &amp;quot;&quot;/&gt;&lt;property id=&quot;20307&quot; value=&quot;291&quot;/&gt;&lt;/object&gt;&lt;object type=&quot;3&quot; unique_id=&quot;10039&quot;&gt;&lt;property id=&quot;20148&quot; value=&quot;5&quot;/&gt;&lt;property id=&quot;20300&quot; value=&quot;Slide 37 - &amp;quot;Hedging &amp;quot;&quot;/&gt;&lt;property id=&quot;20307&quot; value=&quot;296&quot;/&gt;&lt;/object&gt;&lt;object type=&quot;3&quot; unique_id=&quot;10040&quot;&gt;&lt;property id=&quot;20148&quot; value=&quot;5&quot;/&gt;&lt;property id=&quot;20300&quot; value=&quot;Slide 39 - &amp;quot;Hedging &amp;quot;&quot;/&gt;&lt;property id=&quot;20307&quot; value=&quot;292&quot;/&gt;&lt;/object&gt;&lt;object type=&quot;3&quot; unique_id=&quot;10041&quot;&gt;&lt;property id=&quot;20148&quot; value=&quot;5&quot;/&gt;&lt;property id=&quot;20300&quot; value=&quot;Slide 40 - &amp;quot;Hedging &amp;quot;&quot;/&gt;&lt;property id=&quot;20307&quot; value=&quot;294&quot;/&gt;&lt;/object&gt;&lt;object type=&quot;3&quot; unique_id=&quot;10042&quot;&gt;&lt;property id=&quot;20148&quot; value=&quot;5&quot;/&gt;&lt;property id=&quot;20300&quot; value=&quot;Slide 41 - &amp;quot;Hedging &amp;quot;&quot;/&gt;&lt;property id=&quot;20307&quot; value=&quot;295&quot;/&gt;&lt;/object&gt;&lt;object type=&quot;3&quot; unique_id=&quot;10043&quot;&gt;&lt;property id=&quot;20148&quot; value=&quot;5&quot;/&gt;&lt;property id=&quot;20300&quot; value=&quot;Slide 42 - &amp;quot;Hedging &amp;quot;&quot;/&gt;&lt;property id=&quot;20307&quot; value=&quot;299&quot;/&gt;&lt;/object&gt;&lt;object type=&quot;3&quot; unique_id=&quot;10044&quot;&gt;&lt;property id=&quot;20148&quot; value=&quot;5&quot;/&gt;&lt;property id=&quot;20300&quot; value=&quot;Slide 43 - &amp;quot;Hedging &amp;quot;&quot;/&gt;&lt;property id=&quot;20307&quot; value=&quot;300&quot;/&gt;&lt;/object&gt;&lt;object type=&quot;3&quot; unique_id=&quot;10045&quot;&gt;&lt;property id=&quot;20148&quot; value=&quot;5&quot;/&gt;&lt;property id=&quot;20300&quot; value=&quot;Slide 44 - &amp;quot;Hedging &amp;quot;&quot;/&gt;&lt;property id=&quot;20307&quot; value=&quot;301&quot;/&gt;&lt;/object&gt;&lt;object type=&quot;3&quot; unique_id=&quot;10046&quot;&gt;&lt;property id=&quot;20148&quot; value=&quot;5&quot;/&gt;&lt;property id=&quot;20300&quot; value=&quot;Slide 45 - &amp;quot;Review &amp;quot;&quot;/&gt;&lt;property id=&quot;20307&quot; value=&quot;298&quot;/&gt;&lt;/object&gt;&lt;object type=&quot;3&quot; unique_id=&quot;10185&quot;&gt;&lt;property id=&quot;20148&quot; value=&quot;5&quot;/&gt;&lt;property id=&quot;20300&quot; value=&quot;Slide 38 - &amp;quot;Hedging &amp;quot;&quot;/&gt;&lt;property id=&quot;20307&quot; value=&quot;302&quot;/&gt;&lt;/object&gt;&lt;/object&gt;&lt;object type=&quot;8&quot; unique_id=&quot;10092&quot;&gt;&lt;/object&gt;&lt;/object&gt;&lt;/database&gt;"/>
  <p:tag name="SECTOMILLISECCONVERTED" val="1"/>
</p:tagLst>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3251</TotalTime>
  <Words>2524</Words>
  <Application>Microsoft Office PowerPoint</Application>
  <PresentationFormat>Widescreen</PresentationFormat>
  <Paragraphs>365</Paragraphs>
  <Slides>31</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31</vt:i4>
      </vt:variant>
    </vt:vector>
  </HeadingPairs>
  <TitlesOfParts>
    <vt:vector size="42" baseType="lpstr">
      <vt:lpstr>SimSun</vt:lpstr>
      <vt:lpstr>Arial</vt:lpstr>
      <vt:lpstr>Calibri</vt:lpstr>
      <vt:lpstr>Corbel</vt:lpstr>
      <vt:lpstr>Lucida Sans</vt:lpstr>
      <vt:lpstr>Lucida Sans</vt:lpstr>
      <vt:lpstr>Segoe UI</vt:lpstr>
      <vt:lpstr>Times New Roman</vt:lpstr>
      <vt:lpstr>Wingdings 2</vt:lpstr>
      <vt:lpstr>Frame</vt:lpstr>
      <vt:lpstr>1_Office Theme</vt:lpstr>
      <vt:lpstr>ES1103: English for Academic Purposes   Tutorial 5: Part B Noun Groups and Nominalisation </vt:lpstr>
      <vt:lpstr>Tutorial  Learning Outcomes</vt:lpstr>
      <vt:lpstr>Noun Groups</vt:lpstr>
      <vt:lpstr>Noun Groups: Toolkit 3</vt:lpstr>
      <vt:lpstr>Noun Groups</vt:lpstr>
      <vt:lpstr>Noun Groups: Pre-modifiers</vt:lpstr>
      <vt:lpstr>Noun Groups: Post-modifiers</vt:lpstr>
      <vt:lpstr>Identifying pre- and post-modifiers</vt:lpstr>
      <vt:lpstr>Identifying pre- and post-modifiers</vt:lpstr>
      <vt:lpstr>Identifying pre- and post-modifiers</vt:lpstr>
      <vt:lpstr>Noun Groups: Subject-verb agreement</vt:lpstr>
      <vt:lpstr>Noun Groups: Subject-verb agreement</vt:lpstr>
      <vt:lpstr>Noun Groups: Subject-verb agreement</vt:lpstr>
      <vt:lpstr>Noun Groups: Subject-verb agreement</vt:lpstr>
      <vt:lpstr>Noun Groups: Subject-verb agreement</vt:lpstr>
      <vt:lpstr>Nominalisation</vt:lpstr>
      <vt:lpstr>Nominalisation</vt:lpstr>
      <vt:lpstr>Nominalisation</vt:lpstr>
      <vt:lpstr>Nominalisation</vt:lpstr>
      <vt:lpstr>Nominalisation</vt:lpstr>
      <vt:lpstr>Nominalisation</vt:lpstr>
      <vt:lpstr>Nominalisation</vt:lpstr>
      <vt:lpstr>Nominalisation</vt:lpstr>
      <vt:lpstr>Nominalisation</vt:lpstr>
      <vt:lpstr>Nominalisation</vt:lpstr>
      <vt:lpstr>Nominalisation</vt:lpstr>
      <vt:lpstr>Nominalisation</vt:lpstr>
      <vt:lpstr>Nominalisation</vt:lpstr>
      <vt:lpstr> Noun Groups and Nominalisation </vt:lpstr>
      <vt:lpstr>Summary</vt:lpstr>
      <vt:lpstr>Acknowledgements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an academic style of writing</dc:title>
  <dc:creator>Abdel Halim Sykes</dc:creator>
  <cp:lastModifiedBy>Abdel Halim Sykes</cp:lastModifiedBy>
  <cp:revision>337</cp:revision>
  <cp:lastPrinted>2019-08-23T08:48:33Z</cp:lastPrinted>
  <dcterms:created xsi:type="dcterms:W3CDTF">2016-01-19T02:32:35Z</dcterms:created>
  <dcterms:modified xsi:type="dcterms:W3CDTF">2024-08-05T04:25:09Z</dcterms:modified>
</cp:coreProperties>
</file>