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 id="263" r:id="rId4"/>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3" d="100"/>
          <a:sy n="83" d="100"/>
        </p:scale>
        <p:origin x="34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29/03/2022</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29/03/2022</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865313"/>
            <a:ext cx="3630168" cy="3747327"/>
            <a:chOff x="45929" y="1352240"/>
            <a:chExt cx="2425122" cy="2474040"/>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4"/>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Present</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3034021"/>
            <a:chOff x="2408697" y="1820117"/>
            <a:chExt cx="3685986" cy="3034021"/>
          </a:xfrm>
        </p:grpSpPr>
        <p:sp>
          <p:nvSpPr>
            <p:cNvPr id="31" name="CuadroTexto 6"/>
            <p:cNvSpPr txBox="1"/>
            <p:nvPr/>
          </p:nvSpPr>
          <p:spPr>
            <a:xfrm>
              <a:off x="2408697" y="2176482"/>
              <a:ext cx="3685986" cy="2677656"/>
            </a:xfrm>
            <a:prstGeom prst="rect">
              <a:avLst/>
            </a:prstGeom>
            <a:noFill/>
          </p:spPr>
          <p:txBody>
            <a:bodyPr wrap="square" rtlCol="0">
              <a:spAutoFit/>
            </a:bodyPr>
            <a:lstStyle/>
            <a:p>
              <a:pPr algn="just"/>
              <a:r>
                <a:rPr lang="en-US" sz="1200" dirty="0">
                  <a:latin typeface="Candara" panose="020E0502030303020204" pitchFamily="34" charset="0"/>
                </a:rPr>
                <a:t>Ph.D. candidate at the University of California – Davis working in the Tahoe Environmental Research Center (TERC). Presently working on investigating nearshore physical processes and water quality by applying 3D numerical modeling and large datasets from in-situ observations to understand upwelling dynamics, and inflow transport fate in rotationally influenced lakes.  Previous experience in hydrologic and hydraulic modeling of small lakes and wetlands, and project control and alignment to high standards management protocols.  In search of constant academic and professional growth while working in team. Entrepreneur with fast learning and adaptability skills.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p:nvPr/>
          </p:nvCxnSpPr>
          <p:spPr>
            <a:xfrm>
              <a:off x="8715236" y="3402437"/>
              <a:ext cx="13716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CE9BD-0D4B-4A55-AD18-2C495DE29EB4}"/>
              </a:ext>
            </a:extLst>
          </p:cNvPr>
          <p:cNvGrpSpPr/>
          <p:nvPr/>
        </p:nvGrpSpPr>
        <p:grpSpPr>
          <a:xfrm>
            <a:off x="394192" y="6154385"/>
            <a:ext cx="6069608" cy="2499436"/>
            <a:chOff x="394192" y="405183"/>
            <a:chExt cx="6069608" cy="2499436"/>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372028"/>
              <a:chOff x="2408697" y="1820117"/>
              <a:chExt cx="3685986" cy="1372028"/>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Graduate Student Researcher</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dirty="0">
                  <a:latin typeface="Candara" panose="020E0502030303020204" pitchFamily="34" charset="0"/>
                </a:rPr>
                <a:t>Led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 induced sediment resuspension in shallow flows by applying 3D numerical modeling of a recreational boat. </a:t>
              </a:r>
              <a:r>
                <a:rPr lang="en-US" sz="1200" i="1" dirty="0">
                  <a:latin typeface="Candara" panose="020E0502030303020204" pitchFamily="34" charset="0"/>
                </a:rPr>
                <a:t>Published in River flow 2020 10</a:t>
              </a:r>
              <a:r>
                <a:rPr lang="en-US" sz="1200" i="1" baseline="30000" dirty="0">
                  <a:latin typeface="Candara" panose="020E0502030303020204" pitchFamily="34" charset="0"/>
                </a:rPr>
                <a:t>th</a:t>
              </a:r>
              <a:r>
                <a:rPr lang="en-US" sz="1200" i="1" dirty="0">
                  <a:latin typeface="Candara" panose="020E0502030303020204" pitchFamily="34" charset="0"/>
                </a:rPr>
                <a:t> conference on fluvial hydraulics.</a:t>
              </a:r>
              <a:endParaRPr lang="en-US" sz="1200"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Investigating 3D dynamics of upwelling events in rotationally influenced lakes and water quality by applying hydrodynamical model si3D.</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grpSp>
        <p:nvGrpSpPr>
          <p:cNvPr id="9" name="Group 8">
            <a:extLst>
              <a:ext uri="{FF2B5EF4-FFF2-40B4-BE49-F238E27FC236}">
                <a16:creationId xmlns:a16="http://schemas.microsoft.com/office/drawing/2014/main" id="{79E46D73-3904-4A8E-A201-785DD23BFAF2}"/>
              </a:ext>
            </a:extLst>
          </p:cNvPr>
          <p:cNvGrpSpPr/>
          <p:nvPr/>
        </p:nvGrpSpPr>
        <p:grpSpPr>
          <a:xfrm>
            <a:off x="394192" y="3026368"/>
            <a:ext cx="6069608" cy="3053229"/>
            <a:chOff x="394192" y="3107167"/>
            <a:chExt cx="6069608" cy="3053229"/>
          </a:xfrm>
        </p:grpSpPr>
        <p:grpSp>
          <p:nvGrpSpPr>
            <p:cNvPr id="57" name="Group 56">
              <a:extLst>
                <a:ext uri="{FF2B5EF4-FFF2-40B4-BE49-F238E27FC236}">
                  <a16:creationId xmlns:a16="http://schemas.microsoft.com/office/drawing/2014/main" id="{1F4C3CE9-A0C9-4941-A433-54B73DC0FB3E}"/>
                </a:ext>
              </a:extLst>
            </p:cNvPr>
            <p:cNvGrpSpPr/>
            <p:nvPr/>
          </p:nvGrpSpPr>
          <p:grpSpPr>
            <a:xfrm>
              <a:off x="394192" y="3107167"/>
              <a:ext cx="6069608" cy="2849355"/>
              <a:chOff x="2408697" y="1820117"/>
              <a:chExt cx="3685986" cy="2849355"/>
            </a:xfrm>
          </p:grpSpPr>
          <p:sp>
            <p:nvSpPr>
              <p:cNvPr id="58" name="CuadroTexto 6">
                <a:extLst>
                  <a:ext uri="{FF2B5EF4-FFF2-40B4-BE49-F238E27FC236}">
                    <a16:creationId xmlns:a16="http://schemas.microsoft.com/office/drawing/2014/main" id="{ED8F2E42-C57B-4A10-A54C-92BD65B5F187}"/>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 F2019, F2020, W2021</a:t>
                </a:r>
              </a:p>
              <a:p>
                <a:pPr lvl="1" algn="just"/>
                <a:r>
                  <a:rPr lang="en-US" sz="1200" i="1" dirty="0">
                    <a:latin typeface="Candara" panose="020E0502030303020204" pitchFamily="34" charset="0"/>
                  </a:rPr>
                  <a:t>Organized laboratory lectures, demonstrations, and data collections for junior level fluid mechanics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demonstrations, and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aided in grading exams. </a:t>
                </a:r>
              </a:p>
            </p:txBody>
          </p:sp>
          <p:sp>
            <p:nvSpPr>
              <p:cNvPr id="59" name="CuadroTexto 51">
                <a:extLst>
                  <a:ext uri="{FF2B5EF4-FFF2-40B4-BE49-F238E27FC236}">
                    <a16:creationId xmlns:a16="http://schemas.microsoft.com/office/drawing/2014/main" id="{E6C4F570-6D8D-4569-975C-12D87144695C}"/>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3" name="TextBox 83">
              <a:extLst>
                <a:ext uri="{FF2B5EF4-FFF2-40B4-BE49-F238E27FC236}">
                  <a16:creationId xmlns:a16="http://schemas.microsoft.com/office/drawing/2014/main" id="{D0C0EB8D-28F6-4A34-BD54-D6CF55D519A0}"/>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21" name="Conector recto 69">
            <a:extLst>
              <a:ext uri="{FF2B5EF4-FFF2-40B4-BE49-F238E27FC236}">
                <a16:creationId xmlns:a16="http://schemas.microsoft.com/office/drawing/2014/main" id="{A5204666-46E7-4613-8C2F-663839B489A2}"/>
              </a:ext>
            </a:extLst>
          </p:cNvPr>
          <p:cNvCxnSpPr>
            <a:cxnSpLocks/>
          </p:cNvCxnSpPr>
          <p:nvPr/>
        </p:nvCxnSpPr>
        <p:spPr>
          <a:xfrm>
            <a:off x="243525" y="613547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29641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D53503B2-BF63-4ED6-BA40-9D63FE9ACAAF}"/>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University Colombian School of Engineering Julio </a:t>
              </a:r>
              <a:r>
                <a:rPr lang="en-US" sz="1200" b="1" dirty="0" err="1">
                  <a:latin typeface="Candara" panose="020E0502030303020204" pitchFamily="34" charset="0"/>
                </a:rPr>
                <a:t>Garavito</a:t>
              </a:r>
              <a:r>
                <a:rPr lang="en-US" sz="1200" b="1" dirty="0">
                  <a:latin typeface="Candara" panose="020E0502030303020204" pitchFamily="34" charset="0"/>
                </a:rPr>
                <a:t> – 2016 </a:t>
              </a:r>
            </a:p>
            <a:p>
              <a:pPr marL="171450" indent="-171450" algn="just">
                <a:buFont typeface="Candara" panose="020E0502030303020204" pitchFamily="34" charset="0"/>
                <a:buChar char="‐"/>
              </a:pPr>
              <a:r>
                <a:rPr lang="en-US" sz="1200" dirty="0">
                  <a:latin typeface="Candara" panose="020E0502030303020204" pitchFamily="34" charset="0"/>
                </a:rPr>
                <a:t>Summa Cum Laude within Civil Engineering department for best overall undergraduate GPA.  </a:t>
              </a:r>
            </a:p>
            <a:p>
              <a:pPr algn="just"/>
              <a:r>
                <a:rPr lang="en-US" sz="1200" b="1" dirty="0">
                  <a:latin typeface="Candara" panose="020E0502030303020204" pitchFamily="34" charset="0"/>
                </a:rPr>
                <a:t>California Lake Management Society (CALMS) Scholarship – 2021 </a:t>
              </a:r>
            </a:p>
            <a:p>
              <a:pPr marL="171450" indent="-171450" algn="just">
                <a:buFontTx/>
                <a:buChar char="-"/>
              </a:pPr>
              <a:r>
                <a:rPr lang="en-US" sz="1200" dirty="0">
                  <a:latin typeface="Candara" panose="020E0502030303020204" pitchFamily="34" charset="0"/>
                </a:rPr>
                <a:t>One of the 4 graduate students to receive the scholarship during summer 2021</a:t>
              </a:r>
            </a:p>
            <a:p>
              <a:pPr algn="just"/>
              <a:r>
                <a:rPr lang="en-US" sz="1200" b="1" dirty="0">
                  <a:latin typeface="Candara" panose="020E0502030303020204" pitchFamily="34" charset="0"/>
                </a:rPr>
                <a:t>Goldman – Schladow Limnology Fellowship – 2022  </a:t>
              </a:r>
            </a:p>
            <a:p>
              <a:pPr marL="171450" indent="-171450" algn="just">
                <a:buFontTx/>
                <a:buChar char="-"/>
              </a:pPr>
              <a:r>
                <a:rPr lang="en-US" sz="1200" dirty="0">
                  <a:latin typeface="Candara" panose="020E0502030303020204" pitchFamily="34" charset="0"/>
                </a:rPr>
                <a:t>Fellowship awarded to UC Davis graduate students conducting limnological research on California lakes in general and particularly those doing research on Lake Tahoe at TERC</a:t>
              </a:r>
            </a:p>
            <a:p>
              <a:pPr algn="just"/>
              <a:r>
                <a:rPr lang="en-US" sz="1200" b="1" dirty="0">
                  <a:latin typeface="Candara" panose="020E0502030303020204" pitchFamily="34" charset="0"/>
                </a:rPr>
                <a:t>David and Dana Loury Foundation Fellowship – 2022   </a:t>
              </a:r>
            </a:p>
            <a:p>
              <a:pPr marL="171450" indent="-171450" algn="just">
                <a:buFontTx/>
                <a:buChar char="-"/>
              </a:pPr>
              <a:r>
                <a:rPr lang="en-US" sz="1200" dirty="0">
                  <a:latin typeface="Candara" panose="020E0502030303020204" pitchFamily="34" charset="0"/>
                </a:rPr>
                <a:t>Fellowship awarded in recognition of outstanding academic record and promise of productive scholarship.</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HONORS &amp; AWARDS</a:t>
              </a:r>
            </a:p>
          </p:txBody>
        </p:sp>
      </p:grp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3974232"/>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A1A40E7D-337B-4259-8D09-865C8F60A9BC}"/>
              </a:ext>
            </a:extLst>
          </p:cNvPr>
          <p:cNvCxnSpPr>
            <a:cxnSpLocks/>
          </p:cNvCxnSpPr>
          <p:nvPr/>
        </p:nvCxnSpPr>
        <p:spPr>
          <a:xfrm>
            <a:off x="243525" y="365848"/>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03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4856</TotalTime>
  <Words>750</Words>
  <Application>Microsoft Office PowerPoint</Application>
  <PresentationFormat>Letter Paper (8.5x11 in)</PresentationFormat>
  <Paragraphs>118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137</cp:revision>
  <dcterms:created xsi:type="dcterms:W3CDTF">2017-10-18T16:18:32Z</dcterms:created>
  <dcterms:modified xsi:type="dcterms:W3CDTF">2022-03-29T19:39:03Z</dcterms:modified>
</cp:coreProperties>
</file>