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1" r:id="rId3"/>
    <p:sldId id="263" r:id="rId4"/>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p:scale>
          <a:sx n="100" d="100"/>
          <a:sy n="100" d="100"/>
        </p:scale>
        <p:origin x="13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CF0-4829-AA0E-725A386D11EE}"/>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CF0-4829-AA0E-725A386D11EE}"/>
              </c:ext>
            </c:extLst>
          </c:dPt>
          <c:dLbls>
            <c:dLbl>
              <c:idx val="0"/>
              <c:layout>
                <c:manualLayout>
                  <c:x val="-0.14350614334294867"/>
                  <c:y val="-0.15624021463993329"/>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a:solidFill>
                          <a:schemeClr val="tx1"/>
                        </a:solidFill>
                      </a:rPr>
                      <a:t>91</a:t>
                    </a:r>
                    <a:endParaRPr lang="en-US" sz="110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CF0-4829-AA0E-725A386D11EE}"/>
                </c:ext>
              </c:extLst>
            </c:dLbl>
            <c:dLbl>
              <c:idx val="1"/>
              <c:delete val="1"/>
              <c:extLst>
                <c:ext xmlns:c15="http://schemas.microsoft.com/office/drawing/2012/chart" uri="{CE6537A1-D6FC-4f65-9D91-7224C49458BB}"/>
                <c:ext xmlns:c16="http://schemas.microsoft.com/office/drawing/2014/chart" uri="{C3380CC4-5D6E-409C-BE32-E72D297353CC}">
                  <c16:uniqueId val="{00000003-7CF0-4829-AA0E-725A386D11E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0.7583333333333333</c:v>
                </c:pt>
                <c:pt idx="1">
                  <c:v>0.2416666666666667</c:v>
                </c:pt>
              </c:numCache>
            </c:numRef>
          </c:val>
          <c:extLst>
            <c:ext xmlns:c16="http://schemas.microsoft.com/office/drawing/2014/chart" uri="{C3380CC4-5D6E-409C-BE32-E72D297353CC}">
              <c16:uniqueId val="{00000004-7CF0-4829-AA0E-725A386D11E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A1F-4EC6-9AF9-37368690EE52}"/>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A1F-4EC6-9AF9-37368690EE52}"/>
              </c:ext>
            </c:extLst>
          </c:dPt>
          <c:dLbls>
            <c:delete val="1"/>
          </c:dLbls>
          <c:cat>
            <c:strRef>
              <c:f>Sheet1!$A$2:$A$3</c:f>
              <c:strCache>
                <c:ptCount val="2"/>
                <c:pt idx="0">
                  <c:v>1st Qtr</c:v>
                </c:pt>
                <c:pt idx="1">
                  <c:v>2nd Qtr</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5A1F-4EC6-9AF9-37368690EE5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63-449A-952C-A1FE21EF4361}"/>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63-449A-952C-A1FE21EF4361}"/>
              </c:ext>
            </c:extLst>
          </c:dPt>
          <c:dLbls>
            <c:dLbl>
              <c:idx val="0"/>
              <c:layout>
                <c:manualLayout>
                  <c:x val="-0.14350570606771693"/>
                  <c:y val="0.13137453702745763"/>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dirty="0">
                        <a:solidFill>
                          <a:schemeClr val="tx1"/>
                        </a:solidFill>
                      </a:rPr>
                      <a:t>A1</a:t>
                    </a: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363-449A-952C-A1FE21EF4361}"/>
                </c:ext>
              </c:extLst>
            </c:dLbl>
            <c:dLbl>
              <c:idx val="1"/>
              <c:delete val="1"/>
              <c:extLst>
                <c:ext xmlns:c15="http://schemas.microsoft.com/office/drawing/2012/chart" uri="{CE6537A1-D6FC-4f65-9D91-7224C49458BB}"/>
                <c:ext xmlns:c16="http://schemas.microsoft.com/office/drawing/2014/chart" uri="{C3380CC4-5D6E-409C-BE32-E72D297353CC}">
                  <c16:uniqueId val="{00000003-7363-449A-952C-A1FE21EF43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7363-449A-952C-A1FE21EF4361}"/>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0.0587</cdr:x>
      <cdr:y>0.64535</cdr:y>
    </cdr:from>
    <cdr:to>
      <cdr:x>1</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45504" y="467840"/>
          <a:ext cx="729644" cy="257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TOEFL</a:t>
          </a:r>
        </a:p>
      </cdr:txBody>
    </cdr:sp>
  </cdr:relSizeAnchor>
</c:userShapes>
</file>

<file path=ppt/drawings/drawing2.xml><?xml version="1.0" encoding="utf-8"?>
<c:userShapes xmlns:c="http://schemas.openxmlformats.org/drawingml/2006/chart">
  <cdr:relSizeAnchor xmlns:cdr="http://schemas.openxmlformats.org/drawingml/2006/chartDrawing">
    <cdr:from>
      <cdr:x>0.02935</cdr:x>
      <cdr:y>0.64535</cdr:y>
    </cdr:from>
    <cdr:to>
      <cdr:x>0.97065</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22749" y="467837"/>
          <a:ext cx="729647" cy="2570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NATIVE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28E1-4E33-425E-9520-B99744ED8A38}"/>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201AA7A-CB7B-4935-8C89-BBBFE85BDE60}"/>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5590908-2D03-43AE-9A2C-67FEC5E27BFD}"/>
              </a:ext>
            </a:extLst>
          </p:cNvPr>
          <p:cNvSpPr>
            <a:spLocks noGrp="1"/>
          </p:cNvSpPr>
          <p:nvPr>
            <p:ph type="dt" sz="half" idx="10"/>
          </p:nvPr>
        </p:nvSpPr>
        <p:spPr/>
        <p:txBody>
          <a:bodyPr/>
          <a:lstStyle/>
          <a:p>
            <a:fld id="{863FE3A7-EC10-4CB9-8B62-C9C4255F3532}" type="datetimeFigureOut">
              <a:rPr lang="es-CO" smtClean="0"/>
              <a:t>27/01/2022</a:t>
            </a:fld>
            <a:endParaRPr lang="es-CO"/>
          </a:p>
        </p:txBody>
      </p:sp>
      <p:sp>
        <p:nvSpPr>
          <p:cNvPr id="5" name="Footer Placeholder 4">
            <a:extLst>
              <a:ext uri="{FF2B5EF4-FFF2-40B4-BE49-F238E27FC236}">
                <a16:creationId xmlns:a16="http://schemas.microsoft.com/office/drawing/2014/main" id="{42CFF308-92AC-40E2-B443-BE3A1EA6BD4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9064465-CDF2-4BF2-A68E-72B733CA9B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13484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ACC-7F8F-499A-B328-45ADD6680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0C143-4C04-4A00-A241-C68F04C93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3DA7-1E6E-4505-BDE1-BC305C35E69F}"/>
              </a:ext>
            </a:extLst>
          </p:cNvPr>
          <p:cNvSpPr>
            <a:spLocks noGrp="1"/>
          </p:cNvSpPr>
          <p:nvPr>
            <p:ph type="dt" sz="half" idx="10"/>
          </p:nvPr>
        </p:nvSpPr>
        <p:spPr/>
        <p:txBody>
          <a:bodyPr/>
          <a:lstStyle/>
          <a:p>
            <a:fld id="{863FE3A7-EC10-4CB9-8B62-C9C4255F3532}" type="datetimeFigureOut">
              <a:rPr lang="es-CO" smtClean="0"/>
              <a:t>27/01/2022</a:t>
            </a:fld>
            <a:endParaRPr lang="es-CO"/>
          </a:p>
        </p:txBody>
      </p:sp>
      <p:sp>
        <p:nvSpPr>
          <p:cNvPr id="5" name="Footer Placeholder 4">
            <a:extLst>
              <a:ext uri="{FF2B5EF4-FFF2-40B4-BE49-F238E27FC236}">
                <a16:creationId xmlns:a16="http://schemas.microsoft.com/office/drawing/2014/main" id="{DAD1B599-7C62-4276-977C-20A4AC28323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EEC3E9-406F-4EE8-91D4-39A5D04E8A4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03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B6C1F-1711-40FC-8CEC-53951EC23050}"/>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11A78-00DD-4E32-BE6A-C3E955E9391E}"/>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5146E-7E31-4B76-8F28-EEEBAEB8FC25}"/>
              </a:ext>
            </a:extLst>
          </p:cNvPr>
          <p:cNvSpPr>
            <a:spLocks noGrp="1"/>
          </p:cNvSpPr>
          <p:nvPr>
            <p:ph type="dt" sz="half" idx="10"/>
          </p:nvPr>
        </p:nvSpPr>
        <p:spPr/>
        <p:txBody>
          <a:bodyPr/>
          <a:lstStyle/>
          <a:p>
            <a:fld id="{863FE3A7-EC10-4CB9-8B62-C9C4255F3532}" type="datetimeFigureOut">
              <a:rPr lang="es-CO" smtClean="0"/>
              <a:t>27/01/2022</a:t>
            </a:fld>
            <a:endParaRPr lang="es-CO"/>
          </a:p>
        </p:txBody>
      </p:sp>
      <p:sp>
        <p:nvSpPr>
          <p:cNvPr id="5" name="Footer Placeholder 4">
            <a:extLst>
              <a:ext uri="{FF2B5EF4-FFF2-40B4-BE49-F238E27FC236}">
                <a16:creationId xmlns:a16="http://schemas.microsoft.com/office/drawing/2014/main" id="{170E8140-8BF1-4789-80FB-2BC03161441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94B75E-9601-4230-AE4B-5B62F2C82A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891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110-0B6A-4A15-BE21-C11F89FA6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D0B69-D831-4411-8862-2292B3FD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E0F3-3EA4-4F10-B5C8-CE94A827A13B}"/>
              </a:ext>
            </a:extLst>
          </p:cNvPr>
          <p:cNvSpPr>
            <a:spLocks noGrp="1"/>
          </p:cNvSpPr>
          <p:nvPr>
            <p:ph type="dt" sz="half" idx="10"/>
          </p:nvPr>
        </p:nvSpPr>
        <p:spPr/>
        <p:txBody>
          <a:bodyPr/>
          <a:lstStyle/>
          <a:p>
            <a:fld id="{863FE3A7-EC10-4CB9-8B62-C9C4255F3532}" type="datetimeFigureOut">
              <a:rPr lang="es-CO" smtClean="0"/>
              <a:t>27/01/2022</a:t>
            </a:fld>
            <a:endParaRPr lang="es-CO"/>
          </a:p>
        </p:txBody>
      </p:sp>
      <p:sp>
        <p:nvSpPr>
          <p:cNvPr id="5" name="Footer Placeholder 4">
            <a:extLst>
              <a:ext uri="{FF2B5EF4-FFF2-40B4-BE49-F238E27FC236}">
                <a16:creationId xmlns:a16="http://schemas.microsoft.com/office/drawing/2014/main" id="{6A0956EB-38FC-480F-80DA-DA3695A44FA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6963B6-8B04-462D-99A4-77DA5B9BC02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384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DF5-3943-4DFD-A927-44C1F36BDA77}"/>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8F15088-F0E6-4973-A942-A9AD243DF408}"/>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1B315-B2D5-4CE1-BA18-7DA9220BCF06}"/>
              </a:ext>
            </a:extLst>
          </p:cNvPr>
          <p:cNvSpPr>
            <a:spLocks noGrp="1"/>
          </p:cNvSpPr>
          <p:nvPr>
            <p:ph type="dt" sz="half" idx="10"/>
          </p:nvPr>
        </p:nvSpPr>
        <p:spPr/>
        <p:txBody>
          <a:bodyPr/>
          <a:lstStyle/>
          <a:p>
            <a:fld id="{863FE3A7-EC10-4CB9-8B62-C9C4255F3532}" type="datetimeFigureOut">
              <a:rPr lang="es-CO" smtClean="0"/>
              <a:t>27/01/2022</a:t>
            </a:fld>
            <a:endParaRPr lang="es-CO"/>
          </a:p>
        </p:txBody>
      </p:sp>
      <p:sp>
        <p:nvSpPr>
          <p:cNvPr id="5" name="Footer Placeholder 4">
            <a:extLst>
              <a:ext uri="{FF2B5EF4-FFF2-40B4-BE49-F238E27FC236}">
                <a16:creationId xmlns:a16="http://schemas.microsoft.com/office/drawing/2014/main" id="{2956B3C7-ABEF-4CF1-B8C5-DCF4AAC32C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471AD62-8EB0-4D2C-A7C2-3228AFC6DD5D}"/>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309094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958D-C1EF-4823-BE78-A8132348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4DAB6-4BC0-4F3B-A295-85A04BD7EC3E}"/>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FFAE6-A36C-43D6-B168-9E70BA01A337}"/>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675A-E873-412A-9FF0-9CF33418B57F}"/>
              </a:ext>
            </a:extLst>
          </p:cNvPr>
          <p:cNvSpPr>
            <a:spLocks noGrp="1"/>
          </p:cNvSpPr>
          <p:nvPr>
            <p:ph type="dt" sz="half" idx="10"/>
          </p:nvPr>
        </p:nvSpPr>
        <p:spPr/>
        <p:txBody>
          <a:bodyPr/>
          <a:lstStyle/>
          <a:p>
            <a:fld id="{863FE3A7-EC10-4CB9-8B62-C9C4255F3532}" type="datetimeFigureOut">
              <a:rPr lang="es-CO" smtClean="0"/>
              <a:t>27/01/2022</a:t>
            </a:fld>
            <a:endParaRPr lang="es-CO"/>
          </a:p>
        </p:txBody>
      </p:sp>
      <p:sp>
        <p:nvSpPr>
          <p:cNvPr id="6" name="Footer Placeholder 5">
            <a:extLst>
              <a:ext uri="{FF2B5EF4-FFF2-40B4-BE49-F238E27FC236}">
                <a16:creationId xmlns:a16="http://schemas.microsoft.com/office/drawing/2014/main" id="{29FC3D6E-ABC5-440C-A2BA-21D48D4C021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BF16FC7-7DC0-4FAE-973B-4B39802540EF}"/>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7023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EC1-0E92-47E6-86A8-031BAD2AC1F1}"/>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933C6-D3EE-4E9D-9B09-305810FC6E81}"/>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C7E5-C262-4A05-A283-B467BA7856F3}"/>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3DA7-9AC6-47E2-881E-09E84795A107}"/>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F3608-C7AC-44D8-86FF-A35778A6FDBB}"/>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5FDB0-546E-4C2F-A7F4-695C98262D4F}"/>
              </a:ext>
            </a:extLst>
          </p:cNvPr>
          <p:cNvSpPr>
            <a:spLocks noGrp="1"/>
          </p:cNvSpPr>
          <p:nvPr>
            <p:ph type="dt" sz="half" idx="10"/>
          </p:nvPr>
        </p:nvSpPr>
        <p:spPr/>
        <p:txBody>
          <a:bodyPr/>
          <a:lstStyle/>
          <a:p>
            <a:fld id="{863FE3A7-EC10-4CB9-8B62-C9C4255F3532}" type="datetimeFigureOut">
              <a:rPr lang="es-CO" smtClean="0"/>
              <a:t>27/01/2022</a:t>
            </a:fld>
            <a:endParaRPr lang="es-CO"/>
          </a:p>
        </p:txBody>
      </p:sp>
      <p:sp>
        <p:nvSpPr>
          <p:cNvPr id="8" name="Footer Placeholder 7">
            <a:extLst>
              <a:ext uri="{FF2B5EF4-FFF2-40B4-BE49-F238E27FC236}">
                <a16:creationId xmlns:a16="http://schemas.microsoft.com/office/drawing/2014/main" id="{4E461895-7568-4A69-8801-B2CCDEFC0AB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8B86EA-53DF-4317-BD0A-C1659D8552E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325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AC0-BEE2-49A4-92D8-6CEC7B0B3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289E8-1BB6-4852-8534-D5859566EB21}"/>
              </a:ext>
            </a:extLst>
          </p:cNvPr>
          <p:cNvSpPr>
            <a:spLocks noGrp="1"/>
          </p:cNvSpPr>
          <p:nvPr>
            <p:ph type="dt" sz="half" idx="10"/>
          </p:nvPr>
        </p:nvSpPr>
        <p:spPr/>
        <p:txBody>
          <a:bodyPr/>
          <a:lstStyle/>
          <a:p>
            <a:fld id="{863FE3A7-EC10-4CB9-8B62-C9C4255F3532}" type="datetimeFigureOut">
              <a:rPr lang="es-CO" smtClean="0"/>
              <a:t>27/01/2022</a:t>
            </a:fld>
            <a:endParaRPr lang="es-CO"/>
          </a:p>
        </p:txBody>
      </p:sp>
      <p:sp>
        <p:nvSpPr>
          <p:cNvPr id="4" name="Footer Placeholder 3">
            <a:extLst>
              <a:ext uri="{FF2B5EF4-FFF2-40B4-BE49-F238E27FC236}">
                <a16:creationId xmlns:a16="http://schemas.microsoft.com/office/drawing/2014/main" id="{DDF336C2-3654-48F1-8B58-CD9805E7F676}"/>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9368ADE-A9B2-4D9D-A808-BD409F7167E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279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2B6A8-DBDD-4443-B55B-B353C139ACD6}"/>
              </a:ext>
            </a:extLst>
          </p:cNvPr>
          <p:cNvSpPr>
            <a:spLocks noGrp="1"/>
          </p:cNvSpPr>
          <p:nvPr>
            <p:ph type="dt" sz="half" idx="10"/>
          </p:nvPr>
        </p:nvSpPr>
        <p:spPr/>
        <p:txBody>
          <a:bodyPr/>
          <a:lstStyle/>
          <a:p>
            <a:fld id="{863FE3A7-EC10-4CB9-8B62-C9C4255F3532}" type="datetimeFigureOut">
              <a:rPr lang="es-CO" smtClean="0"/>
              <a:t>27/01/2022</a:t>
            </a:fld>
            <a:endParaRPr lang="es-CO"/>
          </a:p>
        </p:txBody>
      </p:sp>
      <p:sp>
        <p:nvSpPr>
          <p:cNvPr id="3" name="Footer Placeholder 2">
            <a:extLst>
              <a:ext uri="{FF2B5EF4-FFF2-40B4-BE49-F238E27FC236}">
                <a16:creationId xmlns:a16="http://schemas.microsoft.com/office/drawing/2014/main" id="{CF6D3CDD-06E7-4B04-A253-B6E57A97A4D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620A3A1-85A3-4C76-8352-0B0FABB978F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9188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D01-9E6B-450C-8E99-0134B398132A}"/>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8631323F-0D01-4811-BDED-AEA5F2DDD311}"/>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5F59E-61B5-4A70-90FC-8E4C6EA22F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C165013-79AF-4D8E-8AB2-41F0BF8418A4}"/>
              </a:ext>
            </a:extLst>
          </p:cNvPr>
          <p:cNvSpPr>
            <a:spLocks noGrp="1"/>
          </p:cNvSpPr>
          <p:nvPr>
            <p:ph type="dt" sz="half" idx="10"/>
          </p:nvPr>
        </p:nvSpPr>
        <p:spPr/>
        <p:txBody>
          <a:bodyPr/>
          <a:lstStyle/>
          <a:p>
            <a:fld id="{863FE3A7-EC10-4CB9-8B62-C9C4255F3532}" type="datetimeFigureOut">
              <a:rPr lang="es-CO" smtClean="0"/>
              <a:t>27/01/2022</a:t>
            </a:fld>
            <a:endParaRPr lang="es-CO"/>
          </a:p>
        </p:txBody>
      </p:sp>
      <p:sp>
        <p:nvSpPr>
          <p:cNvPr id="6" name="Footer Placeholder 5">
            <a:extLst>
              <a:ext uri="{FF2B5EF4-FFF2-40B4-BE49-F238E27FC236}">
                <a16:creationId xmlns:a16="http://schemas.microsoft.com/office/drawing/2014/main" id="{F9179681-7A3F-429C-B2E5-9A5641B10BB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6164FF7-8C84-4869-98A1-6D72E2288F47}"/>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3002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828-2537-4F82-AB16-3D8F0FBF55FD}"/>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860FA31-9645-4A24-918C-1256DC080496}"/>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B1371A7F-2570-4F9E-9614-3D87AE4660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61122D1-A370-40C7-9548-CB385F9DB1D2}"/>
              </a:ext>
            </a:extLst>
          </p:cNvPr>
          <p:cNvSpPr>
            <a:spLocks noGrp="1"/>
          </p:cNvSpPr>
          <p:nvPr>
            <p:ph type="dt" sz="half" idx="10"/>
          </p:nvPr>
        </p:nvSpPr>
        <p:spPr/>
        <p:txBody>
          <a:bodyPr/>
          <a:lstStyle/>
          <a:p>
            <a:fld id="{863FE3A7-EC10-4CB9-8B62-C9C4255F3532}" type="datetimeFigureOut">
              <a:rPr lang="es-CO" smtClean="0"/>
              <a:t>27/01/2022</a:t>
            </a:fld>
            <a:endParaRPr lang="es-CO"/>
          </a:p>
        </p:txBody>
      </p:sp>
      <p:sp>
        <p:nvSpPr>
          <p:cNvPr id="6" name="Footer Placeholder 5">
            <a:extLst>
              <a:ext uri="{FF2B5EF4-FFF2-40B4-BE49-F238E27FC236}">
                <a16:creationId xmlns:a16="http://schemas.microsoft.com/office/drawing/2014/main" id="{4FA6383F-042C-4D0F-A75C-7EEF03ABA62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A85741F-1CD9-43ED-97FD-8998CAAE2500}"/>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3685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EE179-4278-41AF-B42B-43BECAF07A93}"/>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0D04-DE1E-4999-A9EB-E954F5DEEEA1}"/>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F556-4665-4C1C-987C-BBC6BBC9BEBD}"/>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63FE3A7-EC10-4CB9-8B62-C9C4255F3532}" type="datetimeFigureOut">
              <a:rPr lang="es-CO" smtClean="0"/>
              <a:t>27/01/2022</a:t>
            </a:fld>
            <a:endParaRPr lang="es-CO"/>
          </a:p>
        </p:txBody>
      </p:sp>
      <p:sp>
        <p:nvSpPr>
          <p:cNvPr id="5" name="Footer Placeholder 4">
            <a:extLst>
              <a:ext uri="{FF2B5EF4-FFF2-40B4-BE49-F238E27FC236}">
                <a16:creationId xmlns:a16="http://schemas.microsoft.com/office/drawing/2014/main" id="{2B7871F7-C6D7-43B0-A223-6BB4C55A4FBA}"/>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342C52E4-BD1C-4A65-8340-43ECEA15C99E}"/>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041336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M.Sc. Civil Engineer</a:t>
              </a:r>
            </a:p>
          </p:txBody>
        </p:sp>
      </p:grpSp>
      <p:cxnSp>
        <p:nvCxnSpPr>
          <p:cNvPr id="13" name="Conector recto 69"/>
          <p:cNvCxnSpPr>
            <a:cxnSpLocks/>
          </p:cNvCxnSpPr>
          <p:nvPr/>
        </p:nvCxnSpPr>
        <p:spPr>
          <a:xfrm>
            <a:off x="239509" y="15663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4149326" y="1726378"/>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349651" y="4865313"/>
            <a:ext cx="3630168" cy="3747327"/>
            <a:chOff x="45929" y="1352240"/>
            <a:chExt cx="2425122" cy="2474040"/>
          </a:xfrm>
        </p:grpSpPr>
        <p:sp>
          <p:nvSpPr>
            <p:cNvPr id="28" name="CuadroTexto 51"/>
            <p:cNvSpPr txBox="1"/>
            <p:nvPr/>
          </p:nvSpPr>
          <p:spPr>
            <a:xfrm>
              <a:off x="104618" y="1352240"/>
              <a:ext cx="1136304" cy="185392"/>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5929" y="1570776"/>
              <a:ext cx="2425122" cy="2255504"/>
            </a:xfrm>
            <a:prstGeom prst="rect">
              <a:avLst/>
            </a:prstGeom>
            <a:noFill/>
          </p:spPr>
          <p:txBody>
            <a:bodyPr wrap="square" rtlCol="0">
              <a:spAutoFit/>
            </a:bodyPr>
            <a:lstStyle/>
            <a:p>
              <a:r>
                <a:rPr lang="en-US" sz="1200" b="1" dirty="0">
                  <a:latin typeface="Candara" panose="020E0502030303020204" pitchFamily="34" charset="0"/>
                </a:rPr>
                <a:t>University of California – Davis</a:t>
              </a:r>
            </a:p>
            <a:p>
              <a:r>
                <a:rPr lang="en-US" sz="1200" b="1" dirty="0">
                  <a:latin typeface="Candara" panose="020E0502030303020204" pitchFamily="34" charset="0"/>
                </a:rPr>
                <a:t>2018 – Present</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b="1" dirty="0">
                  <a:latin typeface="Candara" panose="020E0502030303020204" pitchFamily="34" charset="0"/>
                </a:rPr>
                <a:t>University of California – Davis</a:t>
              </a:r>
            </a:p>
            <a:p>
              <a:r>
                <a:rPr lang="en-US" sz="1200" b="1" dirty="0">
                  <a:latin typeface="Candara" panose="020E0502030303020204" pitchFamily="34" charset="0"/>
                </a:rPr>
                <a:t>2017-2020</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Emphasis in Water Resources and Nearshore Lake Hydrodynamics</a:t>
              </a:r>
            </a:p>
            <a:p>
              <a:r>
                <a:rPr lang="en-US" sz="1200" dirty="0">
                  <a:latin typeface="Candara" panose="020E0502030303020204" pitchFamily="34" charset="0"/>
                </a:rPr>
                <a:t>Advisor: Fabian Bombardelli</a:t>
              </a:r>
            </a:p>
            <a:p>
              <a:r>
                <a:rPr lang="en-US" sz="1200" b="1" dirty="0">
                  <a:latin typeface="Candara" panose="020E0502030303020204" pitchFamily="34" charset="0"/>
                </a:rPr>
                <a:t>Colombian School of Engineering Julio Garavito</a:t>
              </a:r>
            </a:p>
            <a:p>
              <a:r>
                <a:rPr lang="en-US" sz="1200" b="1" dirty="0">
                  <a:latin typeface="Candara" panose="020E0502030303020204" pitchFamily="34" charset="0"/>
                </a:rPr>
                <a:t>2011-2016</a:t>
              </a:r>
            </a:p>
            <a:p>
              <a:r>
                <a:rPr lang="en-US" sz="1200" dirty="0">
                  <a:latin typeface="Candara" panose="020E0502030303020204" pitchFamily="34" charset="0"/>
                </a:rPr>
                <a:t>Bachelor of Science, Civil Engineering</a:t>
              </a:r>
            </a:p>
            <a:p>
              <a:r>
                <a:rPr lang="en-US" sz="1200" dirty="0">
                  <a:latin typeface="Candara" panose="020E0502030303020204" pitchFamily="34" charset="0"/>
                </a:rPr>
                <a:t>Honors:</a:t>
              </a:r>
            </a:p>
            <a:p>
              <a:pPr lvl="1"/>
              <a:r>
                <a:rPr lang="en-US" sz="1200" i="1" dirty="0">
                  <a:latin typeface="Candara" panose="020E0502030303020204" pitchFamily="34" charset="0"/>
                </a:rPr>
                <a:t>Summa Cum Laude</a:t>
              </a:r>
            </a:p>
          </p:txBody>
        </p:sp>
      </p:grpSp>
      <p:grpSp>
        <p:nvGrpSpPr>
          <p:cNvPr id="37" name="Group 36"/>
          <p:cNvGrpSpPr/>
          <p:nvPr/>
        </p:nvGrpSpPr>
        <p:grpSpPr>
          <a:xfrm>
            <a:off x="349651" y="1795506"/>
            <a:ext cx="3631627" cy="3034021"/>
            <a:chOff x="2408697" y="1820117"/>
            <a:chExt cx="3685986" cy="3034021"/>
          </a:xfrm>
        </p:grpSpPr>
        <p:sp>
          <p:nvSpPr>
            <p:cNvPr id="31" name="CuadroTexto 6"/>
            <p:cNvSpPr txBox="1"/>
            <p:nvPr/>
          </p:nvSpPr>
          <p:spPr>
            <a:xfrm>
              <a:off x="2408697" y="2176482"/>
              <a:ext cx="3685986" cy="2677656"/>
            </a:xfrm>
            <a:prstGeom prst="rect">
              <a:avLst/>
            </a:prstGeom>
            <a:noFill/>
          </p:spPr>
          <p:txBody>
            <a:bodyPr wrap="square" rtlCol="0">
              <a:spAutoFit/>
            </a:bodyPr>
            <a:lstStyle/>
            <a:p>
              <a:pPr algn="just"/>
              <a:r>
                <a:rPr lang="en-US" sz="1200" dirty="0">
                  <a:latin typeface="Candara" panose="020E0502030303020204" pitchFamily="34" charset="0"/>
                </a:rPr>
                <a:t>Ph.D. candidate at the University of California – Davis working in the Tahoe Environmental Research Center (TERC). Presently working on investigating nearshore physical processes and water quality by applying 3D numerical modeling and large datasets from in-situ observations to understand upwelling dynamics, and inflow transport fate in rotationally influenced lakes.  Previous experience in hydrologic and hydraulic modeling of small lakes and wetlands, and project control and alignment to high standards management protocols.  In search of constant academic and professional growth while working in team. </a:t>
              </a:r>
              <a:r>
                <a:rPr lang="en-US" sz="1200">
                  <a:latin typeface="Candara" panose="020E0502030303020204" pitchFamily="34" charset="0"/>
                </a:rPr>
                <a:t>Entrepreneur with fast </a:t>
              </a:r>
              <a:r>
                <a:rPr lang="en-US" sz="1200" dirty="0">
                  <a:latin typeface="Candara" panose="020E0502030303020204" pitchFamily="34" charset="0"/>
                </a:rPr>
                <a:t>learning and adaptability skills. </a:t>
              </a:r>
            </a:p>
          </p:txBody>
        </p:sp>
        <p:sp>
          <p:nvSpPr>
            <p:cNvPr id="32" name="CuadroTexto 51"/>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25" name="Group 24">
            <a:extLst>
              <a:ext uri="{FF2B5EF4-FFF2-40B4-BE49-F238E27FC236}">
                <a16:creationId xmlns:a16="http://schemas.microsoft.com/office/drawing/2014/main" id="{EC40BC4F-1F1E-4738-8EC4-5DDBED0350F2}"/>
              </a:ext>
            </a:extLst>
          </p:cNvPr>
          <p:cNvGrpSpPr/>
          <p:nvPr/>
        </p:nvGrpSpPr>
        <p:grpSpPr>
          <a:xfrm>
            <a:off x="4392459" y="7052964"/>
            <a:ext cx="2184077" cy="1937184"/>
            <a:chOff x="4131247" y="7162689"/>
            <a:chExt cx="2467447" cy="1937184"/>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314054" y="7162689"/>
              <a:ext cx="21338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graphicFrame>
          <p:nvGraphicFramePr>
            <p:cNvPr id="79" name="Chart Placeholder 15">
              <a:extLst>
                <a:ext uri="{FF2B5EF4-FFF2-40B4-BE49-F238E27FC236}">
                  <a16:creationId xmlns:a16="http://schemas.microsoft.com/office/drawing/2014/main" id="{E93240E1-AF1A-42F2-97D7-BF1813BCDEE1}"/>
                </a:ext>
              </a:extLst>
            </p:cNvPr>
            <p:cNvGraphicFramePr>
              <a:graphicFrameLocks/>
            </p:cNvGraphicFramePr>
            <p:nvPr>
              <p:extLst>
                <p:ext uri="{D42A27DB-BD31-4B8C-83A1-F6EECF244321}">
                  <p14:modId xmlns:p14="http://schemas.microsoft.com/office/powerpoint/2010/main" val="2193393579"/>
                </p:ext>
              </p:extLst>
            </p:nvPr>
          </p:nvGraphicFramePr>
          <p:xfrm>
            <a:off x="5311004" y="7948682"/>
            <a:ext cx="775148" cy="72493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8CCE582C-6925-4ACC-9501-155CD72EE4B2}"/>
                </a:ext>
              </a:extLst>
            </p:cNvPr>
            <p:cNvSpPr txBox="1"/>
            <p:nvPr/>
          </p:nvSpPr>
          <p:spPr>
            <a:xfrm>
              <a:off x="5811548" y="7865149"/>
              <a:ext cx="787146" cy="307777"/>
            </a:xfrm>
            <a:prstGeom prst="rect">
              <a:avLst/>
            </a:prstGeom>
            <a:noFill/>
          </p:spPr>
          <p:txBody>
            <a:bodyPr wrap="square" rtlCol="0">
              <a:spAutoFit/>
            </a:bodyPr>
            <a:lstStyle/>
            <a:p>
              <a:r>
                <a:rPr lang="en-US" sz="1400" dirty="0"/>
                <a:t>English</a:t>
              </a:r>
            </a:p>
          </p:txBody>
        </p:sp>
        <p:sp>
          <p:nvSpPr>
            <p:cNvPr id="80" name="TextBox 79">
              <a:extLst>
                <a:ext uri="{FF2B5EF4-FFF2-40B4-BE49-F238E27FC236}">
                  <a16:creationId xmlns:a16="http://schemas.microsoft.com/office/drawing/2014/main" id="{0CF9553D-EC32-4138-9189-6CEF7F637C7A}"/>
                </a:ext>
              </a:extLst>
            </p:cNvPr>
            <p:cNvSpPr txBox="1"/>
            <p:nvPr/>
          </p:nvSpPr>
          <p:spPr>
            <a:xfrm>
              <a:off x="4131247" y="7598380"/>
              <a:ext cx="866165" cy="307777"/>
            </a:xfrm>
            <a:prstGeom prst="rect">
              <a:avLst/>
            </a:prstGeom>
            <a:noFill/>
          </p:spPr>
          <p:txBody>
            <a:bodyPr wrap="square" rtlCol="0">
              <a:spAutoFit/>
            </a:bodyPr>
            <a:lstStyle/>
            <a:p>
              <a:pPr algn="r"/>
              <a:r>
                <a:rPr lang="en-US" sz="1400" dirty="0"/>
                <a:t>Spanish</a:t>
              </a:r>
            </a:p>
          </p:txBody>
        </p:sp>
        <p:graphicFrame>
          <p:nvGraphicFramePr>
            <p:cNvPr id="81" name="Chart Placeholder 15">
              <a:extLst>
                <a:ext uri="{FF2B5EF4-FFF2-40B4-BE49-F238E27FC236}">
                  <a16:creationId xmlns:a16="http://schemas.microsoft.com/office/drawing/2014/main" id="{288FD143-26DD-45A1-8305-38D7A5BB5708}"/>
                </a:ext>
              </a:extLst>
            </p:cNvPr>
            <p:cNvGraphicFramePr>
              <a:graphicFrameLocks/>
            </p:cNvGraphicFramePr>
            <p:nvPr>
              <p:extLst>
                <p:ext uri="{D42A27DB-BD31-4B8C-83A1-F6EECF244321}">
                  <p14:modId xmlns:p14="http://schemas.microsoft.com/office/powerpoint/2010/main" val="1443447156"/>
                </p:ext>
              </p:extLst>
            </p:nvPr>
          </p:nvGraphicFramePr>
          <p:xfrm>
            <a:off x="4720385" y="7642767"/>
            <a:ext cx="775148" cy="7249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2" name="Chart Placeholder 15">
              <a:extLst>
                <a:ext uri="{FF2B5EF4-FFF2-40B4-BE49-F238E27FC236}">
                  <a16:creationId xmlns:a16="http://schemas.microsoft.com/office/drawing/2014/main" id="{B588DA1C-2FBB-4CFA-8CE0-FEB48C20E987}"/>
                </a:ext>
              </a:extLst>
            </p:cNvPr>
            <p:cNvGraphicFramePr>
              <a:graphicFrameLocks/>
            </p:cNvGraphicFramePr>
            <p:nvPr>
              <p:extLst>
                <p:ext uri="{D42A27DB-BD31-4B8C-83A1-F6EECF244321}">
                  <p14:modId xmlns:p14="http://schemas.microsoft.com/office/powerpoint/2010/main" val="132446246"/>
                </p:ext>
              </p:extLst>
            </p:nvPr>
          </p:nvGraphicFramePr>
          <p:xfrm>
            <a:off x="4767833" y="8374938"/>
            <a:ext cx="775148" cy="724935"/>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82">
              <a:extLst>
                <a:ext uri="{FF2B5EF4-FFF2-40B4-BE49-F238E27FC236}">
                  <a16:creationId xmlns:a16="http://schemas.microsoft.com/office/drawing/2014/main" id="{DBEE79CC-B083-450F-AE1B-301512D26E69}"/>
                </a:ext>
              </a:extLst>
            </p:cNvPr>
            <p:cNvSpPr txBox="1"/>
            <p:nvPr/>
          </p:nvSpPr>
          <p:spPr>
            <a:xfrm>
              <a:off x="4138598" y="8344486"/>
              <a:ext cx="866169" cy="307777"/>
            </a:xfrm>
            <a:prstGeom prst="rect">
              <a:avLst/>
            </a:prstGeom>
            <a:noFill/>
          </p:spPr>
          <p:txBody>
            <a:bodyPr wrap="square" rtlCol="0">
              <a:spAutoFit/>
            </a:bodyPr>
            <a:lstStyle/>
            <a:p>
              <a:pPr algn="r"/>
              <a:r>
                <a:rPr lang="en-US" sz="1400" dirty="0"/>
                <a:t>Italian</a:t>
              </a:r>
            </a:p>
          </p:txBody>
        </p:sp>
      </p:grpSp>
      <p:sp>
        <p:nvSpPr>
          <p:cNvPr id="86" name="TextBox 1">
            <a:extLst>
              <a:ext uri="{FF2B5EF4-FFF2-40B4-BE49-F238E27FC236}">
                <a16:creationId xmlns:a16="http://schemas.microsoft.com/office/drawing/2014/main" id="{D17BD1AE-9B4B-401E-9777-DCC7B01A3CB0}"/>
              </a:ext>
            </a:extLst>
          </p:cNvPr>
          <p:cNvSpPr txBox="1"/>
          <p:nvPr/>
        </p:nvSpPr>
        <p:spPr>
          <a:xfrm>
            <a:off x="4859614" y="8778462"/>
            <a:ext cx="729644" cy="2570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b="1" i="1" dirty="0"/>
          </a:p>
        </p:txBody>
      </p:sp>
      <p:grpSp>
        <p:nvGrpSpPr>
          <p:cNvPr id="26" name="Group 25">
            <a:extLst>
              <a:ext uri="{FF2B5EF4-FFF2-40B4-BE49-F238E27FC236}">
                <a16:creationId xmlns:a16="http://schemas.microsoft.com/office/drawing/2014/main" id="{9C3DE869-9E77-4F9F-AFD8-1D5DA6F1C1B5}"/>
              </a:ext>
            </a:extLst>
          </p:cNvPr>
          <p:cNvGrpSpPr/>
          <p:nvPr/>
        </p:nvGrpSpPr>
        <p:grpSpPr>
          <a:xfrm>
            <a:off x="4353127" y="1795506"/>
            <a:ext cx="2240280" cy="5092978"/>
            <a:chOff x="8372572" y="1148611"/>
            <a:chExt cx="2240280" cy="5092978"/>
          </a:xfrm>
        </p:grpSpPr>
        <p:grpSp>
          <p:nvGrpSpPr>
            <p:cNvPr id="89" name="Grupo 40">
              <a:extLst>
                <a:ext uri="{FF2B5EF4-FFF2-40B4-BE49-F238E27FC236}">
                  <a16:creationId xmlns:a16="http://schemas.microsoft.com/office/drawing/2014/main" id="{C61F53C0-7D2A-4E27-BCEA-4BFAFA2C17BD}"/>
                </a:ext>
              </a:extLst>
            </p:cNvPr>
            <p:cNvGrpSpPr/>
            <p:nvPr/>
          </p:nvGrpSpPr>
          <p:grpSpPr>
            <a:xfrm>
              <a:off x="8372572" y="1148611"/>
              <a:ext cx="2240280" cy="5092978"/>
              <a:chOff x="3275987" y="727996"/>
              <a:chExt cx="2250898" cy="5092978"/>
            </a:xfrm>
          </p:grpSpPr>
          <p:sp>
            <p:nvSpPr>
              <p:cNvPr id="92" name="TextBox 83">
                <a:extLst>
                  <a:ext uri="{FF2B5EF4-FFF2-40B4-BE49-F238E27FC236}">
                    <a16:creationId xmlns:a16="http://schemas.microsoft.com/office/drawing/2014/main" id="{196F0AD3-D069-4A4D-94FA-0B1922F46B51}"/>
                  </a:ext>
                </a:extLst>
              </p:cNvPr>
              <p:cNvSpPr txBox="1"/>
              <p:nvPr/>
            </p:nvSpPr>
            <p:spPr>
              <a:xfrm>
                <a:off x="3275987" y="5451642"/>
                <a:ext cx="2162256" cy="3693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advanced knowledge: A.K. </a:t>
                </a:r>
                <a:br>
                  <a:rPr lang="en-US" sz="900" dirty="0">
                    <a:solidFill>
                      <a:schemeClr val="bg1">
                        <a:lumMod val="65000"/>
                      </a:schemeClr>
                    </a:solidFill>
                    <a:latin typeface="Candara" panose="020E0502030303020204" pitchFamily="34" charset="0"/>
                  </a:rPr>
                </a:br>
                <a:r>
                  <a:rPr lang="en-US" sz="900" dirty="0">
                    <a:solidFill>
                      <a:schemeClr val="bg1">
                        <a:lumMod val="65000"/>
                      </a:schemeClr>
                    </a:solidFill>
                    <a:latin typeface="Candara" panose="020E0502030303020204" pitchFamily="34" charset="0"/>
                  </a:rPr>
                  <a:t>basic knowledge: B.K.</a:t>
                </a:r>
              </a:p>
            </p:txBody>
          </p:sp>
          <p:grpSp>
            <p:nvGrpSpPr>
              <p:cNvPr id="93" name="Grupo 42">
                <a:extLst>
                  <a:ext uri="{FF2B5EF4-FFF2-40B4-BE49-F238E27FC236}">
                    <a16:creationId xmlns:a16="http://schemas.microsoft.com/office/drawing/2014/main" id="{71F2FC4C-B405-4798-B839-EA6C83CC78EB}"/>
                  </a:ext>
                </a:extLst>
              </p:cNvPr>
              <p:cNvGrpSpPr/>
              <p:nvPr/>
            </p:nvGrpSpPr>
            <p:grpSpPr>
              <a:xfrm>
                <a:off x="3322043" y="727996"/>
                <a:ext cx="2204842" cy="4949404"/>
                <a:chOff x="3322043" y="727996"/>
                <a:chExt cx="2204842" cy="4949404"/>
              </a:xfrm>
            </p:grpSpPr>
            <p:sp>
              <p:nvSpPr>
                <p:cNvPr id="105" name="CuadroTexto 51">
                  <a:extLst>
                    <a:ext uri="{FF2B5EF4-FFF2-40B4-BE49-F238E27FC236}">
                      <a16:creationId xmlns:a16="http://schemas.microsoft.com/office/drawing/2014/main" id="{159DD1A8-B2F6-45E0-8AC4-211490259F96}"/>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6" name="TextBox 68">
                  <a:extLst>
                    <a:ext uri="{FF2B5EF4-FFF2-40B4-BE49-F238E27FC236}">
                      <a16:creationId xmlns:a16="http://schemas.microsoft.com/office/drawing/2014/main" id="{CD1945CF-0069-4B13-8325-58999FBF12D5}"/>
                    </a:ext>
                  </a:extLst>
                </p:cNvPr>
                <p:cNvSpPr txBox="1"/>
                <p:nvPr/>
              </p:nvSpPr>
              <p:spPr>
                <a:xfrm>
                  <a:off x="3338591" y="1014585"/>
                  <a:ext cx="1761184" cy="4662815"/>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HEC-RAS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Data Management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Time Series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endParaRPr lang="es-CO" sz="1100" dirty="0">
                    <a:latin typeface="Candara" panose="020E0502030303020204" pitchFamily="34" charset="0"/>
                  </a:endParaRPr>
                </a:p>
              </p:txBody>
            </p:sp>
            <p:sp>
              <p:nvSpPr>
                <p:cNvPr id="107" name="TextBox 68">
                  <a:extLst>
                    <a:ext uri="{FF2B5EF4-FFF2-40B4-BE49-F238E27FC236}">
                      <a16:creationId xmlns:a16="http://schemas.microsoft.com/office/drawing/2014/main" id="{B32178E1-CDB5-4D47-A20B-0465C961AB2B}"/>
                    </a:ext>
                  </a:extLst>
                </p:cNvPr>
                <p:cNvSpPr txBox="1"/>
                <p:nvPr/>
              </p:nvSpPr>
              <p:spPr>
                <a:xfrm>
                  <a:off x="5003486" y="1014585"/>
                  <a:ext cx="432208" cy="4662815"/>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endParaRPr lang="es-CO" sz="1100" dirty="0">
                    <a:solidFill>
                      <a:schemeClr val="bg1">
                        <a:lumMod val="50000"/>
                      </a:schemeClr>
                    </a:solidFill>
                    <a:latin typeface="Candara" panose="020E0502030303020204" pitchFamily="34" charset="0"/>
                  </a:endParaRPr>
                </a:p>
              </p:txBody>
            </p:sp>
          </p:grpSp>
          <p:cxnSp>
            <p:nvCxnSpPr>
              <p:cNvPr id="94" name="Straight Connector 79">
                <a:extLst>
                  <a:ext uri="{FF2B5EF4-FFF2-40B4-BE49-F238E27FC236}">
                    <a16:creationId xmlns:a16="http://schemas.microsoft.com/office/drawing/2014/main" id="{CBCEF685-E9D4-46FE-8DAB-BDD605D518AE}"/>
                  </a:ext>
                </a:extLst>
              </p:cNvPr>
              <p:cNvCxnSpPr/>
              <p:nvPr/>
            </p:nvCxnSpPr>
            <p:spPr>
              <a:xfrm flipV="1">
                <a:off x="3620274" y="1322039"/>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9">
                <a:extLst>
                  <a:ext uri="{FF2B5EF4-FFF2-40B4-BE49-F238E27FC236}">
                    <a16:creationId xmlns:a16="http://schemas.microsoft.com/office/drawing/2014/main" id="{86042826-A387-4484-9D21-825BC1901DE9}"/>
                  </a:ext>
                </a:extLst>
              </p:cNvPr>
              <p:cNvCxnSpPr/>
              <p:nvPr/>
            </p:nvCxnSpPr>
            <p:spPr>
              <a:xfrm flipV="1">
                <a:off x="3623028" y="1655814"/>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806AEB6C-E7A7-4753-B952-9B4E6535975B}"/>
                  </a:ext>
                </a:extLst>
              </p:cNvPr>
              <p:cNvCxnSpPr/>
              <p:nvPr/>
            </p:nvCxnSpPr>
            <p:spPr>
              <a:xfrm>
                <a:off x="3623027" y="1978373"/>
                <a:ext cx="1194354"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82">
              <a:extLst>
                <a:ext uri="{FF2B5EF4-FFF2-40B4-BE49-F238E27FC236}">
                  <a16:creationId xmlns:a16="http://schemas.microsoft.com/office/drawing/2014/main" id="{FAA01925-8056-411E-876B-FD03B827B7BE}"/>
                </a:ext>
              </a:extLst>
            </p:cNvPr>
            <p:cNvCxnSpPr/>
            <p:nvPr/>
          </p:nvCxnSpPr>
          <p:spPr>
            <a:xfrm>
              <a:off x="8715236" y="2743402"/>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82">
              <a:extLst>
                <a:ext uri="{FF2B5EF4-FFF2-40B4-BE49-F238E27FC236}">
                  <a16:creationId xmlns:a16="http://schemas.microsoft.com/office/drawing/2014/main" id="{1C705615-D481-4232-9BA8-8743F3551667}"/>
                </a:ext>
              </a:extLst>
            </p:cNvPr>
            <p:cNvCxnSpPr/>
            <p:nvPr/>
          </p:nvCxnSpPr>
          <p:spPr>
            <a:xfrm>
              <a:off x="8715236" y="4761253"/>
              <a:ext cx="7315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82">
              <a:extLst>
                <a:ext uri="{FF2B5EF4-FFF2-40B4-BE49-F238E27FC236}">
                  <a16:creationId xmlns:a16="http://schemas.microsoft.com/office/drawing/2014/main" id="{E3E65D8D-864C-4D5D-BDE6-C15B4EBCE8CF}"/>
                </a:ext>
              </a:extLst>
            </p:cNvPr>
            <p:cNvCxnSpPr/>
            <p:nvPr/>
          </p:nvCxnSpPr>
          <p:spPr>
            <a:xfrm>
              <a:off x="8715236" y="4425675"/>
              <a:ext cx="11887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82">
              <a:extLst>
                <a:ext uri="{FF2B5EF4-FFF2-40B4-BE49-F238E27FC236}">
                  <a16:creationId xmlns:a16="http://schemas.microsoft.com/office/drawing/2014/main" id="{900A147B-423B-47EE-84D4-0C2C8AE8B80F}"/>
                </a:ext>
              </a:extLst>
            </p:cNvPr>
            <p:cNvCxnSpPr/>
            <p:nvPr/>
          </p:nvCxnSpPr>
          <p:spPr>
            <a:xfrm>
              <a:off x="8715236" y="4084204"/>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82">
              <a:extLst>
                <a:ext uri="{FF2B5EF4-FFF2-40B4-BE49-F238E27FC236}">
                  <a16:creationId xmlns:a16="http://schemas.microsoft.com/office/drawing/2014/main" id="{AFCD2095-878C-499A-892C-BC27487FE582}"/>
                </a:ext>
              </a:extLst>
            </p:cNvPr>
            <p:cNvCxnSpPr/>
            <p:nvPr/>
          </p:nvCxnSpPr>
          <p:spPr>
            <a:xfrm>
              <a:off x="8715236" y="3742381"/>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82">
              <a:extLst>
                <a:ext uri="{FF2B5EF4-FFF2-40B4-BE49-F238E27FC236}">
                  <a16:creationId xmlns:a16="http://schemas.microsoft.com/office/drawing/2014/main" id="{83966324-27F7-4753-9DE0-5F7ADF18EC3A}"/>
                </a:ext>
              </a:extLst>
            </p:cNvPr>
            <p:cNvCxnSpPr/>
            <p:nvPr/>
          </p:nvCxnSpPr>
          <p:spPr>
            <a:xfrm>
              <a:off x="8715236" y="3402437"/>
              <a:ext cx="13716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67BB1331-257A-445B-85DF-BD8AC5384744}"/>
                </a:ext>
              </a:extLst>
            </p:cNvPr>
            <p:cNvCxnSpPr/>
            <p:nvPr/>
          </p:nvCxnSpPr>
          <p:spPr>
            <a:xfrm>
              <a:off x="8715236" y="3066433"/>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82">
              <a:extLst>
                <a:ext uri="{FF2B5EF4-FFF2-40B4-BE49-F238E27FC236}">
                  <a16:creationId xmlns:a16="http://schemas.microsoft.com/office/drawing/2014/main" id="{ACAFE952-8CB4-486D-A86D-ABC6C3EE52E0}"/>
                </a:ext>
              </a:extLst>
            </p:cNvPr>
            <p:cNvCxnSpPr/>
            <p:nvPr/>
          </p:nvCxnSpPr>
          <p:spPr>
            <a:xfrm>
              <a:off x="8715236" y="5096831"/>
              <a:ext cx="5486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82">
              <a:extLst>
                <a:ext uri="{FF2B5EF4-FFF2-40B4-BE49-F238E27FC236}">
                  <a16:creationId xmlns:a16="http://schemas.microsoft.com/office/drawing/2014/main" id="{63B98F8A-4C06-4CD0-85ED-45E7440555E3}"/>
                </a:ext>
              </a:extLst>
            </p:cNvPr>
            <p:cNvCxnSpPr/>
            <p:nvPr/>
          </p:nvCxnSpPr>
          <p:spPr>
            <a:xfrm>
              <a:off x="8715236" y="5771714"/>
              <a:ext cx="36576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0A314A02-7991-4ACC-A8A0-A3E2CC744D73}"/>
                </a:ext>
              </a:extLst>
            </p:cNvPr>
            <p:cNvCxnSpPr/>
            <p:nvPr/>
          </p:nvCxnSpPr>
          <p:spPr>
            <a:xfrm>
              <a:off x="8715236" y="5432409"/>
              <a:ext cx="4572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CE9BD-0D4B-4A55-AD18-2C495DE29EB4}"/>
              </a:ext>
            </a:extLst>
          </p:cNvPr>
          <p:cNvGrpSpPr/>
          <p:nvPr/>
        </p:nvGrpSpPr>
        <p:grpSpPr>
          <a:xfrm>
            <a:off x="394192" y="6154385"/>
            <a:ext cx="6069608" cy="2499436"/>
            <a:chOff x="394192" y="405183"/>
            <a:chExt cx="6069608" cy="2499436"/>
          </a:xfrm>
        </p:grpSpPr>
        <p:grpSp>
          <p:nvGrpSpPr>
            <p:cNvPr id="54" name="Group 53">
              <a:extLst>
                <a:ext uri="{FF2B5EF4-FFF2-40B4-BE49-F238E27FC236}">
                  <a16:creationId xmlns:a16="http://schemas.microsoft.com/office/drawing/2014/main" id="{58FC42A1-380D-49BC-BDE1-90E79260FF42}"/>
                </a:ext>
              </a:extLst>
            </p:cNvPr>
            <p:cNvGrpSpPr/>
            <p:nvPr/>
          </p:nvGrpSpPr>
          <p:grpSpPr>
            <a:xfrm>
              <a:off x="394192" y="405183"/>
              <a:ext cx="6069608" cy="1372028"/>
              <a:chOff x="2408697" y="1820117"/>
              <a:chExt cx="3685986" cy="1372028"/>
            </a:xfrm>
          </p:grpSpPr>
          <p:sp>
            <p:nvSpPr>
              <p:cNvPr id="55" name="CuadroTexto 6">
                <a:extLst>
                  <a:ext uri="{FF2B5EF4-FFF2-40B4-BE49-F238E27FC236}">
                    <a16:creationId xmlns:a16="http://schemas.microsoft.com/office/drawing/2014/main" id="{27BE67BC-A1F7-436F-A79C-38F145FA1320}"/>
                  </a:ext>
                </a:extLst>
              </p:cNvPr>
              <p:cNvSpPr txBox="1"/>
              <p:nvPr/>
            </p:nvSpPr>
            <p:spPr>
              <a:xfrm>
                <a:off x="2408697" y="2176482"/>
                <a:ext cx="3685986" cy="1015663"/>
              </a:xfrm>
              <a:prstGeom prst="rect">
                <a:avLst/>
              </a:prstGeom>
              <a:noFill/>
            </p:spPr>
            <p:txBody>
              <a:bodyPr wrap="square" rtlCol="0">
                <a:spAutoFit/>
              </a:bodyPr>
              <a:lstStyle/>
              <a:p>
                <a:pPr algn="just"/>
                <a:r>
                  <a:rPr lang="en-US" sz="1200" b="1" dirty="0">
                    <a:latin typeface="Candara" panose="020E0502030303020204" pitchFamily="34" charset="0"/>
                  </a:rPr>
                  <a:t>Hydraulic Engineer</a:t>
                </a:r>
              </a:p>
              <a:p>
                <a:pPr algn="just"/>
                <a:r>
                  <a:rPr lang="en-US" sz="1200" i="1" dirty="0">
                    <a:latin typeface="Candara" panose="020E0502030303020204" pitchFamily="34" charset="0"/>
                  </a:rPr>
                  <a:t>Assistant of M.Sc. Alejandro Duran. / Bogotá D.C, Colombia / Sept 2016 – Sept 2017  </a:t>
                </a:r>
              </a:p>
              <a:p>
                <a:pPr algn="just"/>
                <a:r>
                  <a:rPr lang="en-US" sz="1200" dirty="0">
                    <a:latin typeface="Candara" panose="020E0502030303020204" pitchFamily="34" charset="0"/>
                  </a:rPr>
                  <a:t>Functions: perform and report hydrologic and hydraulic studies to more than 100 small lakes and wetlands in Cundinamarca, Colombia. Highway hydraulic design of two road sectors in Cundinamarca, Colombia.</a:t>
                </a:r>
              </a:p>
            </p:txBody>
          </p:sp>
          <p:sp>
            <p:nvSpPr>
              <p:cNvPr id="56" name="CuadroTexto 51">
                <a:extLst>
                  <a:ext uri="{FF2B5EF4-FFF2-40B4-BE49-F238E27FC236}">
                    <a16:creationId xmlns:a16="http://schemas.microsoft.com/office/drawing/2014/main" id="{725B355E-67C3-4AC5-8130-2E6A040CA0A6}"/>
                  </a:ext>
                </a:extLst>
              </p:cNvPr>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sp>
          <p:nvSpPr>
            <p:cNvPr id="60" name="CuadroTexto 6">
              <a:extLst>
                <a:ext uri="{FF2B5EF4-FFF2-40B4-BE49-F238E27FC236}">
                  <a16:creationId xmlns:a16="http://schemas.microsoft.com/office/drawing/2014/main" id="{FA3548F5-2314-4EFD-BA7F-C503D59E8EDE}"/>
                </a:ext>
              </a:extLst>
            </p:cNvPr>
            <p:cNvSpPr txBox="1"/>
            <p:nvPr/>
          </p:nvSpPr>
          <p:spPr>
            <a:xfrm>
              <a:off x="394192" y="1888956"/>
              <a:ext cx="6069608" cy="1015663"/>
            </a:xfrm>
            <a:prstGeom prst="rect">
              <a:avLst/>
            </a:prstGeom>
            <a:noFill/>
          </p:spPr>
          <p:txBody>
            <a:bodyPr wrap="square" rtlCol="0">
              <a:spAutoFit/>
            </a:bodyPr>
            <a:lstStyle/>
            <a:p>
              <a:pPr algn="just"/>
              <a:r>
                <a:rPr lang="en-US" sz="1200" b="1" dirty="0">
                  <a:latin typeface="Candara" panose="020E0502030303020204" pitchFamily="34" charset="0"/>
                </a:rPr>
                <a:t>Project Engineer</a:t>
              </a:r>
            </a:p>
            <a:p>
              <a:pPr algn="just"/>
              <a:r>
                <a:rPr lang="en-US" sz="1200" i="1" dirty="0">
                  <a:latin typeface="Candara" panose="020E0502030303020204" pitchFamily="34" charset="0"/>
                </a:rPr>
                <a:t>INNOVATECH STRATEGIC SOLUTIONS S.A.S – Based in Houston, Texas, USA / Office Bogotá D.C, Colombia / Jan 2016 – Sept 2016  </a:t>
              </a:r>
            </a:p>
            <a:p>
              <a:pPr algn="just"/>
              <a:r>
                <a:rPr lang="en-US" sz="1200" dirty="0">
                  <a:latin typeface="Candara" panose="020E0502030303020204" pitchFamily="34" charset="0"/>
                </a:rPr>
                <a:t>Functions: professional support in the construction, plan monitoring strategy, budget structuring, preparation of reports, progress, and traceability of projects. </a:t>
              </a:r>
            </a:p>
          </p:txBody>
        </p:sp>
      </p:grpSp>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2480023"/>
            <a:chOff x="2408697" y="1820117"/>
            <a:chExt cx="3685986" cy="248002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2123658"/>
            </a:xfrm>
            <a:prstGeom prst="rect">
              <a:avLst/>
            </a:prstGeom>
            <a:noFill/>
          </p:spPr>
          <p:txBody>
            <a:bodyPr wrap="square" rtlCol="0">
              <a:spAutoFit/>
            </a:bodyPr>
            <a:lstStyle/>
            <a:p>
              <a:pPr algn="just"/>
              <a:r>
                <a:rPr lang="en-US" sz="1200" b="1" dirty="0">
                  <a:latin typeface="Candara" panose="020E0502030303020204" pitchFamily="34" charset="0"/>
                </a:rPr>
                <a:t>Graduate Student Researcher</a:t>
              </a:r>
            </a:p>
            <a:p>
              <a:pPr algn="just"/>
              <a:r>
                <a:rPr lang="en-US" sz="1200" i="1" dirty="0">
                  <a:latin typeface="Candara" panose="020E0502030303020204" pitchFamily="34" charset="0"/>
                </a:rPr>
                <a:t>University of California – Davis, USA / Jan 2018 – Present</a:t>
              </a:r>
            </a:p>
            <a:p>
              <a:pPr marL="171450" indent="-171450" algn="just">
                <a:buFont typeface="Candara" panose="020E0502030303020204" pitchFamily="34" charset="0"/>
                <a:buChar char="‐"/>
              </a:pPr>
              <a:r>
                <a:rPr lang="en-US" sz="1200" dirty="0">
                  <a:latin typeface="Candara" panose="020E0502030303020204" pitchFamily="34" charset="0"/>
                </a:rPr>
                <a:t>Led field campaign to investigate water clarity losses due to anthropogenic activities in the nearshore area of a lake. </a:t>
              </a:r>
              <a:endParaRPr lang="en-US" sz="1200" i="1"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Data manager of the Nearshore Network long-term program to monitor water quality near the shore around Lake Tahoe.</a:t>
              </a:r>
            </a:p>
            <a:p>
              <a:pPr marL="171450" indent="-171450" algn="just">
                <a:buFont typeface="Candara" panose="020E0502030303020204" pitchFamily="34" charset="0"/>
                <a:buChar char="‐"/>
              </a:pPr>
              <a:r>
                <a:rPr lang="en-US" sz="1200" dirty="0">
                  <a:latin typeface="Candara" panose="020E0502030303020204" pitchFamily="34" charset="0"/>
                </a:rPr>
                <a:t>Investigated boat induced sediment resuspension in shallow flows by applying 3D numerical modelling of a recreational boat. </a:t>
              </a:r>
              <a:r>
                <a:rPr lang="en-US" sz="1200" i="1" dirty="0">
                  <a:latin typeface="Candara" panose="020E0502030303020204" pitchFamily="34" charset="0"/>
                </a:rPr>
                <a:t>Published in River flow 2020 10</a:t>
              </a:r>
              <a:r>
                <a:rPr lang="en-US" sz="1200" i="1" baseline="30000" dirty="0">
                  <a:latin typeface="Candara" panose="020E0502030303020204" pitchFamily="34" charset="0"/>
                </a:rPr>
                <a:t>th</a:t>
              </a:r>
              <a:r>
                <a:rPr lang="en-US" sz="1200" i="1" dirty="0">
                  <a:latin typeface="Candara" panose="020E0502030303020204" pitchFamily="34" charset="0"/>
                </a:rPr>
                <a:t> conference on fluvial hydraulics.</a:t>
              </a:r>
              <a:endParaRPr lang="en-US" sz="1200"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Investigating 3D dynamics of upwelling events in rotationally influenced lakes and water quality by applying hydrodynamical model si3D.</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grpSp>
      <p:grpSp>
        <p:nvGrpSpPr>
          <p:cNvPr id="9" name="Group 8">
            <a:extLst>
              <a:ext uri="{FF2B5EF4-FFF2-40B4-BE49-F238E27FC236}">
                <a16:creationId xmlns:a16="http://schemas.microsoft.com/office/drawing/2014/main" id="{79E46D73-3904-4A8E-A201-785DD23BFAF2}"/>
              </a:ext>
            </a:extLst>
          </p:cNvPr>
          <p:cNvGrpSpPr/>
          <p:nvPr/>
        </p:nvGrpSpPr>
        <p:grpSpPr>
          <a:xfrm>
            <a:off x="394192" y="3026368"/>
            <a:ext cx="6069608" cy="3053229"/>
            <a:chOff x="394192" y="3107167"/>
            <a:chExt cx="6069608" cy="3053229"/>
          </a:xfrm>
        </p:grpSpPr>
        <p:grpSp>
          <p:nvGrpSpPr>
            <p:cNvPr id="57" name="Group 56">
              <a:extLst>
                <a:ext uri="{FF2B5EF4-FFF2-40B4-BE49-F238E27FC236}">
                  <a16:creationId xmlns:a16="http://schemas.microsoft.com/office/drawing/2014/main" id="{1F4C3CE9-A0C9-4941-A433-54B73DC0FB3E}"/>
                </a:ext>
              </a:extLst>
            </p:cNvPr>
            <p:cNvGrpSpPr/>
            <p:nvPr/>
          </p:nvGrpSpPr>
          <p:grpSpPr>
            <a:xfrm>
              <a:off x="394192" y="3107167"/>
              <a:ext cx="6069608" cy="2849355"/>
              <a:chOff x="2408697" y="1820117"/>
              <a:chExt cx="3685986" cy="2849355"/>
            </a:xfrm>
          </p:grpSpPr>
          <p:sp>
            <p:nvSpPr>
              <p:cNvPr id="58" name="CuadroTexto 6">
                <a:extLst>
                  <a:ext uri="{FF2B5EF4-FFF2-40B4-BE49-F238E27FC236}">
                    <a16:creationId xmlns:a16="http://schemas.microsoft.com/office/drawing/2014/main" id="{ED8F2E42-C57B-4A10-A54C-92BD65B5F187}"/>
                  </a:ext>
                </a:extLst>
              </p:cNvPr>
              <p:cNvSpPr txBox="1"/>
              <p:nvPr/>
            </p:nvSpPr>
            <p:spPr>
              <a:xfrm>
                <a:off x="2408697" y="2176482"/>
                <a:ext cx="3685986" cy="2492990"/>
              </a:xfrm>
              <a:prstGeom prst="rect">
                <a:avLst/>
              </a:prstGeom>
              <a:noFill/>
            </p:spPr>
            <p:txBody>
              <a:bodyPr wrap="square" rtlCol="0">
                <a:spAutoFit/>
              </a:bodyPr>
              <a:lstStyle/>
              <a:p>
                <a:pPr algn="just"/>
                <a:r>
                  <a:rPr lang="en-US" sz="1200" b="1" dirty="0">
                    <a:latin typeface="Candara" panose="020E0502030303020204" pitchFamily="34" charset="0"/>
                  </a:rPr>
                  <a:t>Teaching Assistant</a:t>
                </a:r>
              </a:p>
              <a:p>
                <a:pPr algn="just"/>
                <a:r>
                  <a:rPr lang="en-US" sz="1200" b="1" dirty="0">
                    <a:latin typeface="Candara" panose="020E0502030303020204" pitchFamily="34" charset="0"/>
                  </a:rPr>
                  <a:t>Fluid Dynamics</a:t>
                </a:r>
              </a:p>
              <a:p>
                <a:pPr algn="just"/>
                <a:r>
                  <a:rPr lang="en-US" sz="1200" i="1" dirty="0">
                    <a:latin typeface="Candara" panose="020E0502030303020204" pitchFamily="34" charset="0"/>
                  </a:rPr>
                  <a:t>University of California – Davis, USA / F2019, F2020, W2021</a:t>
                </a:r>
              </a:p>
              <a:p>
                <a:pPr lvl="1" algn="just"/>
                <a:r>
                  <a:rPr lang="en-US" sz="1200" i="1" dirty="0">
                    <a:latin typeface="Candara" panose="020E0502030303020204" pitchFamily="34" charset="0"/>
                  </a:rPr>
                  <a:t>Organized laboratory lectures, demonstrations, and data collections for junior level fluid mechanics course. </a:t>
                </a:r>
              </a:p>
              <a:p>
                <a:pPr algn="just"/>
                <a:r>
                  <a:rPr lang="en-US" sz="1200" b="1" dirty="0">
                    <a:latin typeface="Candara" panose="020E0502030303020204" pitchFamily="34" charset="0"/>
                  </a:rPr>
                  <a:t>Hydraulics | Open Channel and Pipe Flow </a:t>
                </a:r>
              </a:p>
              <a:p>
                <a:pPr algn="just"/>
                <a:r>
                  <a:rPr lang="en-US" sz="1200" i="1" dirty="0">
                    <a:latin typeface="Candara" panose="020E0502030303020204" pitchFamily="34" charset="0"/>
                  </a:rPr>
                  <a:t>University of California – Davis, USA / W2018, F2018, S2019, S2020</a:t>
                </a:r>
              </a:p>
              <a:p>
                <a:pPr lvl="1"/>
                <a:r>
                  <a:rPr lang="en-US" sz="1200" dirty="0">
                    <a:latin typeface="Candara" panose="020E0502030303020204" pitchFamily="34" charset="0"/>
                  </a:rPr>
                  <a:t>Organized laboratory lectures, demonstrations, and collection of data for the senior level hydraulics course. Aided in grading laboratory reports and final exams. </a:t>
                </a:r>
                <a:endParaRPr lang="en-US" sz="1200" b="1" dirty="0">
                  <a:latin typeface="Candara" panose="020E0502030303020204" pitchFamily="34" charset="0"/>
                </a:endParaRPr>
              </a:p>
              <a:p>
                <a:pPr algn="just"/>
                <a:r>
                  <a:rPr lang="en-US" sz="1200" b="1" dirty="0">
                    <a:latin typeface="Candara" panose="020E0502030303020204" pitchFamily="34" charset="0"/>
                  </a:rPr>
                  <a:t>Water Resources Simulation</a:t>
                </a:r>
              </a:p>
              <a:p>
                <a:pPr algn="just"/>
                <a:r>
                  <a:rPr lang="en-US" sz="1200" i="1" dirty="0">
                    <a:latin typeface="Candara" panose="020E0502030303020204" pitchFamily="34" charset="0"/>
                  </a:rPr>
                  <a:t>University of California – Davis, USA / W2019</a:t>
                </a:r>
              </a:p>
              <a:p>
                <a:pPr lvl="1" algn="just"/>
                <a:r>
                  <a:rPr lang="en-US" sz="1200" i="1" dirty="0">
                    <a:latin typeface="Candara" panose="020E0502030303020204" pitchFamily="34" charset="0"/>
                  </a:rPr>
                  <a:t>Hold a weekly one-hour discussion session to provide insights about course topics and aided in grading exams. </a:t>
                </a:r>
              </a:p>
            </p:txBody>
          </p:sp>
          <p:sp>
            <p:nvSpPr>
              <p:cNvPr id="59" name="CuadroTexto 51">
                <a:extLst>
                  <a:ext uri="{FF2B5EF4-FFF2-40B4-BE49-F238E27FC236}">
                    <a16:creationId xmlns:a16="http://schemas.microsoft.com/office/drawing/2014/main" id="{E6C4F570-6D8D-4569-975C-12D87144695C}"/>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TEACHING EXPERIENCE</a:t>
                </a:r>
              </a:p>
            </p:txBody>
          </p:sp>
        </p:grpSp>
        <p:sp>
          <p:nvSpPr>
            <p:cNvPr id="3" name="TextBox 83">
              <a:extLst>
                <a:ext uri="{FF2B5EF4-FFF2-40B4-BE49-F238E27FC236}">
                  <a16:creationId xmlns:a16="http://schemas.microsoft.com/office/drawing/2014/main" id="{D0C0EB8D-28F6-4A34-BD54-D6CF55D519A0}"/>
                </a:ext>
              </a:extLst>
            </p:cNvPr>
            <p:cNvSpPr txBox="1"/>
            <p:nvPr/>
          </p:nvSpPr>
          <p:spPr>
            <a:xfrm>
              <a:off x="3288926" y="5929564"/>
              <a:ext cx="3174874" cy="2308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W – Winter Quarter  | S. – Spring Quarter | F. – Fall Quarter</a:t>
              </a:r>
            </a:p>
          </p:txBody>
        </p:sp>
      </p:grpSp>
      <p:cxnSp>
        <p:nvCxnSpPr>
          <p:cNvPr id="21" name="Conector recto 69">
            <a:extLst>
              <a:ext uri="{FF2B5EF4-FFF2-40B4-BE49-F238E27FC236}">
                <a16:creationId xmlns:a16="http://schemas.microsoft.com/office/drawing/2014/main" id="{A5204666-46E7-4613-8C2F-663839B489A2}"/>
              </a:ext>
            </a:extLst>
          </p:cNvPr>
          <p:cNvCxnSpPr>
            <a:cxnSpLocks/>
          </p:cNvCxnSpPr>
          <p:nvPr/>
        </p:nvCxnSpPr>
        <p:spPr>
          <a:xfrm>
            <a:off x="243525" y="613547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29641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D53503B2-BF63-4ED6-BA40-9D63FE9ACAAF}"/>
              </a:ext>
            </a:extLst>
          </p:cNvPr>
          <p:cNvCxnSpPr>
            <a:cxnSpLocks/>
          </p:cNvCxnSpPr>
          <p:nvPr/>
        </p:nvCxnSpPr>
        <p:spPr>
          <a:xfrm>
            <a:off x="243525" y="4196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2480023"/>
            <a:chOff x="2408697" y="1820117"/>
            <a:chExt cx="3685986" cy="248002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2123658"/>
            </a:xfrm>
            <a:prstGeom prst="rect">
              <a:avLst/>
            </a:prstGeom>
            <a:noFill/>
          </p:spPr>
          <p:txBody>
            <a:bodyPr wrap="square" rtlCol="0">
              <a:spAutoFit/>
            </a:bodyPr>
            <a:lstStyle/>
            <a:p>
              <a:pPr algn="just"/>
              <a:r>
                <a:rPr lang="en-US" sz="1200" b="1" dirty="0">
                  <a:latin typeface="Candara" panose="020E0502030303020204" pitchFamily="34" charset="0"/>
                </a:rPr>
                <a:t>University Colombian School of Engineering Julio </a:t>
              </a:r>
              <a:r>
                <a:rPr lang="en-US" sz="1200" b="1" dirty="0" err="1">
                  <a:latin typeface="Candara" panose="020E0502030303020204" pitchFamily="34" charset="0"/>
                </a:rPr>
                <a:t>Garavito</a:t>
              </a:r>
              <a:r>
                <a:rPr lang="en-US" sz="1200" b="1" dirty="0">
                  <a:latin typeface="Candara" panose="020E0502030303020204" pitchFamily="34" charset="0"/>
                </a:rPr>
                <a:t> – 2016 </a:t>
              </a:r>
            </a:p>
            <a:p>
              <a:pPr marL="171450" indent="-171450" algn="just">
                <a:buFont typeface="Candara" panose="020E0502030303020204" pitchFamily="34" charset="0"/>
                <a:buChar char="‐"/>
              </a:pPr>
              <a:r>
                <a:rPr lang="en-US" sz="1200" dirty="0">
                  <a:latin typeface="Candara" panose="020E0502030303020204" pitchFamily="34" charset="0"/>
                </a:rPr>
                <a:t>Summa Cum Laude within Civil Engineering department for best overall undergraduate GPA.  </a:t>
              </a:r>
            </a:p>
            <a:p>
              <a:pPr algn="just"/>
              <a:r>
                <a:rPr lang="en-US" sz="1200" b="1" dirty="0">
                  <a:latin typeface="Candara" panose="020E0502030303020204" pitchFamily="34" charset="0"/>
                </a:rPr>
                <a:t>California Lake Management Society (CALMS) Scholarship – 2021 </a:t>
              </a:r>
            </a:p>
            <a:p>
              <a:pPr marL="171450" indent="-171450" algn="just">
                <a:buFontTx/>
                <a:buChar char="-"/>
              </a:pPr>
              <a:r>
                <a:rPr lang="en-US" sz="1200" dirty="0">
                  <a:latin typeface="Candara" panose="020E0502030303020204" pitchFamily="34" charset="0"/>
                </a:rPr>
                <a:t>One of the 4 graduate students to receive the scholarship during summer 2021</a:t>
              </a:r>
            </a:p>
            <a:p>
              <a:pPr algn="just"/>
              <a:r>
                <a:rPr lang="en-US" sz="1200" b="1" dirty="0">
                  <a:latin typeface="Candara" panose="020E0502030303020204" pitchFamily="34" charset="0"/>
                </a:rPr>
                <a:t>Goldman – Schladow Limnology Fellowship – 2022  </a:t>
              </a:r>
            </a:p>
            <a:p>
              <a:pPr marL="171450" indent="-171450" algn="just">
                <a:buFontTx/>
                <a:buChar char="-"/>
              </a:pPr>
              <a:r>
                <a:rPr lang="en-US" sz="1200" dirty="0">
                  <a:latin typeface="Candara" panose="020E0502030303020204" pitchFamily="34" charset="0"/>
                </a:rPr>
                <a:t>Fellowship awarded to UC Davis graduate students conducting limnological research on California lakes in general and particularly those doing research on Lake Tahoe at TERC</a:t>
              </a:r>
            </a:p>
            <a:p>
              <a:pPr algn="just"/>
              <a:r>
                <a:rPr lang="en-US" sz="1200" b="1" dirty="0">
                  <a:latin typeface="Candara" panose="020E0502030303020204" pitchFamily="34" charset="0"/>
                </a:rPr>
                <a:t>David and Dana Loury Foundation Fellowship – 2022   </a:t>
              </a:r>
            </a:p>
            <a:p>
              <a:pPr marL="171450" indent="-171450" algn="just">
                <a:buFontTx/>
                <a:buChar char="-"/>
              </a:pPr>
              <a:r>
                <a:rPr lang="en-US" sz="1200" dirty="0">
                  <a:latin typeface="Candara" panose="020E0502030303020204" pitchFamily="34" charset="0"/>
                </a:rPr>
                <a:t>Fellowship awarded in recognition of outstanding academic record and promise of productive scholarship.</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HONORS &amp; AWARDS</a:t>
              </a:r>
            </a:p>
          </p:txBody>
        </p:sp>
      </p:grp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3974232"/>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A1A40E7D-337B-4259-8D09-865C8F60A9BC}"/>
              </a:ext>
            </a:extLst>
          </p:cNvPr>
          <p:cNvCxnSpPr>
            <a:cxnSpLocks/>
          </p:cNvCxnSpPr>
          <p:nvPr/>
        </p:nvCxnSpPr>
        <p:spPr>
          <a:xfrm>
            <a:off x="243525" y="365848"/>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03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4856</TotalTime>
  <Words>750</Words>
  <Application>Microsoft Office PowerPoint</Application>
  <PresentationFormat>Letter Paper (8.5x11 in)</PresentationFormat>
  <Paragraphs>118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Candara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 Alejandro Valbuena</cp:lastModifiedBy>
  <cp:revision>136</cp:revision>
  <dcterms:created xsi:type="dcterms:W3CDTF">2017-10-18T16:18:32Z</dcterms:created>
  <dcterms:modified xsi:type="dcterms:W3CDTF">2022-01-27T19:26:59Z</dcterms:modified>
</cp:coreProperties>
</file>