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3" r:id="rId3"/>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1" d="100"/>
          <a:sy n="81" d="100"/>
        </p:scale>
        <p:origin x="3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19/10/2023</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19/10/2023</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Ph.D., 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943258"/>
            <a:ext cx="3630168" cy="3990014"/>
            <a:chOff x="45929" y="1352240"/>
            <a:chExt cx="2425122" cy="2474040"/>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4"/>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2022</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3048973"/>
            <a:chOff x="2408697" y="1820117"/>
            <a:chExt cx="3685986" cy="2926196"/>
          </a:xfrm>
        </p:grpSpPr>
        <p:sp>
          <p:nvSpPr>
            <p:cNvPr id="31" name="CuadroTexto 6"/>
            <p:cNvSpPr txBox="1"/>
            <p:nvPr/>
          </p:nvSpPr>
          <p:spPr>
            <a:xfrm>
              <a:off x="2408697" y="2176482"/>
              <a:ext cx="3685986" cy="2569831"/>
            </a:xfrm>
            <a:prstGeom prst="rect">
              <a:avLst/>
            </a:prstGeom>
            <a:noFill/>
          </p:spPr>
          <p:txBody>
            <a:bodyPr wrap="square" rtlCol="0">
              <a:spAutoFit/>
            </a:bodyPr>
            <a:lstStyle/>
            <a:p>
              <a:pPr algn="just"/>
              <a:r>
                <a:rPr lang="en-US" sz="1200" dirty="0">
                  <a:latin typeface="Candara" panose="020E0502030303020204" pitchFamily="34" charset="0"/>
                </a:rPr>
                <a:t>Postdoctoral Researcher at the University of California – Davis </a:t>
              </a:r>
              <a:r>
                <a:rPr lang="en-US" sz="1200">
                  <a:latin typeface="Candara" panose="020E0502030303020204" pitchFamily="34" charset="0"/>
                </a:rPr>
                <a:t>with 6 </a:t>
              </a:r>
              <a:r>
                <a:rPr lang="en-US" sz="1200" dirty="0">
                  <a:latin typeface="Candara" panose="020E0502030303020204" pitchFamily="34" charset="0"/>
                </a:rPr>
                <a:t>years of experience in fluid dynamics and numerical modeling of physical processes in water bodies. Currently developing a numerical model for mercury cycle in a mine-contaminated site as the principal investigator. Knowledgeable in physical processes in lakes, Computational Fluid Dynamics (CFD), data analysis from field observations, and data and instrument management. Adept at implementing innovative practices for engineering problem-solving and optimization. Entrepreneur with fast learning and adaptability skills in search of continuous professional growth in a teamwork environment.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a:cxnSpLocks/>
            </p:cNvCxnSpPr>
            <p:nvPr/>
          </p:nvCxnSpPr>
          <p:spPr>
            <a:xfrm>
              <a:off x="8715236" y="3402437"/>
              <a:ext cx="14630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FF2C092-9671-4B1D-A990-A9A2179769D6}"/>
              </a:ext>
            </a:extLst>
          </p:cNvPr>
          <p:cNvGrpSpPr/>
          <p:nvPr/>
        </p:nvGrpSpPr>
        <p:grpSpPr>
          <a:xfrm>
            <a:off x="394192" y="2893270"/>
            <a:ext cx="6069608" cy="2409291"/>
            <a:chOff x="2408697" y="1820117"/>
            <a:chExt cx="3685986" cy="2409291"/>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05750"/>
              <a:ext cx="3685986" cy="2123658"/>
            </a:xfrm>
            <a:prstGeom prst="rect">
              <a:avLst/>
            </a:prstGeom>
            <a:noFill/>
          </p:spPr>
          <p:txBody>
            <a:bodyPr wrap="square" rtlCol="0">
              <a:spAutoFit/>
            </a:bodyPr>
            <a:lstStyle/>
            <a:p>
              <a:pPr algn="just"/>
              <a:r>
                <a:rPr lang="en-US" sz="1200" b="1" dirty="0">
                  <a:latin typeface="Candara" panose="020E0502030303020204" pitchFamily="34" charset="0"/>
                </a:rPr>
                <a:t>University Colombian School of Engineering Julio Garavito – 2016 </a:t>
              </a:r>
            </a:p>
            <a:p>
              <a:pPr marL="171450" indent="-171450" algn="just">
                <a:buFont typeface="Candara" panose="020E0502030303020204" pitchFamily="34" charset="0"/>
                <a:buChar char="‐"/>
              </a:pPr>
              <a:r>
                <a:rPr lang="en-US" sz="1200" dirty="0">
                  <a:latin typeface="Candara" panose="020E0502030303020204" pitchFamily="34" charset="0"/>
                </a:rPr>
                <a:t>Summa Cum Laude within the Civil Engineering department for best overall undergraduate GPA.  </a:t>
              </a:r>
            </a:p>
            <a:p>
              <a:pPr algn="just"/>
              <a:r>
                <a:rPr lang="en-US" sz="1200" b="1" dirty="0">
                  <a:latin typeface="Candara" panose="020E0502030303020204" pitchFamily="34" charset="0"/>
                </a:rPr>
                <a:t>California Lake Management Society (CALMS) Scholarship – 2021 </a:t>
              </a:r>
            </a:p>
            <a:p>
              <a:pPr marL="171450" indent="-171450" algn="just">
                <a:buFontTx/>
                <a:buChar char="-"/>
              </a:pPr>
              <a:r>
                <a:rPr lang="en-US" sz="1200" dirty="0">
                  <a:latin typeface="Candara" panose="020E0502030303020204" pitchFamily="34" charset="0"/>
                </a:rPr>
                <a:t>One of the 4 graduate students to receive the scholarship during the summer of 2021</a:t>
              </a:r>
            </a:p>
            <a:p>
              <a:pPr algn="just"/>
              <a:r>
                <a:rPr lang="en-US" sz="1200" b="1" dirty="0">
                  <a:latin typeface="Candara" panose="020E0502030303020204" pitchFamily="34" charset="0"/>
                </a:rPr>
                <a:t>Goldman – Schladow Limnology Fellowship – 2022  </a:t>
              </a:r>
            </a:p>
            <a:p>
              <a:pPr marL="171450" indent="-171450" algn="just">
                <a:buFontTx/>
                <a:buChar char="-"/>
              </a:pPr>
              <a:r>
                <a:rPr lang="en-US" sz="1200" dirty="0">
                  <a:latin typeface="Candara" panose="020E0502030303020204" pitchFamily="34" charset="0"/>
                </a:rPr>
                <a:t>Fellowship awarded to UC Davis graduate students conducting limnological research on California lakes in general and particularly those doing research on Lake Tahoe at TERC</a:t>
              </a:r>
            </a:p>
            <a:p>
              <a:pPr algn="just"/>
              <a:r>
                <a:rPr lang="en-US" sz="1200" b="1" dirty="0">
                  <a:latin typeface="Candara" panose="020E0502030303020204" pitchFamily="34" charset="0"/>
                </a:rPr>
                <a:t>David and Dana Loury Foundation Fellowship – 2022   </a:t>
              </a:r>
            </a:p>
            <a:p>
              <a:pPr marL="171450" indent="-171450" algn="just">
                <a:buFontTx/>
                <a:buChar char="-"/>
              </a:pPr>
              <a:r>
                <a:rPr lang="en-US" sz="1200" dirty="0">
                  <a:latin typeface="Candara" panose="020E0502030303020204" pitchFamily="34" charset="0"/>
                </a:rPr>
                <a:t>Fellowship awarded in recognition of outstanding academic record and promise of productive scholarship.</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HONORS &amp; AWARDS</a:t>
              </a:r>
            </a:p>
          </p:txBody>
        </p:sp>
      </p:grp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8731433"/>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A1A40E7D-337B-4259-8D09-865C8F60A9BC}"/>
              </a:ext>
            </a:extLst>
          </p:cNvPr>
          <p:cNvCxnSpPr>
            <a:cxnSpLocks/>
          </p:cNvCxnSpPr>
          <p:nvPr/>
        </p:nvCxnSpPr>
        <p:spPr>
          <a:xfrm>
            <a:off x="243525" y="5283937"/>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4" name="Conector recto 69">
            <a:extLst>
              <a:ext uri="{FF2B5EF4-FFF2-40B4-BE49-F238E27FC236}">
                <a16:creationId xmlns:a16="http://schemas.microsoft.com/office/drawing/2014/main" id="{C7FE80AD-B0CE-4636-9C43-1F0F18E69596}"/>
              </a:ext>
            </a:extLst>
          </p:cNvPr>
          <p:cNvCxnSpPr>
            <a:cxnSpLocks/>
          </p:cNvCxnSpPr>
          <p:nvPr/>
        </p:nvCxnSpPr>
        <p:spPr>
          <a:xfrm>
            <a:off x="243525" y="2844681"/>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2F678AE-72EC-41CA-B6C3-1D5547E4C155}"/>
              </a:ext>
            </a:extLst>
          </p:cNvPr>
          <p:cNvGrpSpPr/>
          <p:nvPr/>
        </p:nvGrpSpPr>
        <p:grpSpPr>
          <a:xfrm>
            <a:off x="394192" y="526316"/>
            <a:ext cx="6069608" cy="2305079"/>
            <a:chOff x="394192" y="405183"/>
            <a:chExt cx="6069608" cy="2305079"/>
          </a:xfrm>
        </p:grpSpPr>
        <p:grpSp>
          <p:nvGrpSpPr>
            <p:cNvPr id="15" name="Group 14">
              <a:extLst>
                <a:ext uri="{FF2B5EF4-FFF2-40B4-BE49-F238E27FC236}">
                  <a16:creationId xmlns:a16="http://schemas.microsoft.com/office/drawing/2014/main" id="{39E758D1-A64D-4F09-B8AE-56619AA826CD}"/>
                </a:ext>
              </a:extLst>
            </p:cNvPr>
            <p:cNvGrpSpPr/>
            <p:nvPr/>
          </p:nvGrpSpPr>
          <p:grpSpPr>
            <a:xfrm>
              <a:off x="394192" y="405183"/>
              <a:ext cx="6069608" cy="1289416"/>
              <a:chOff x="2408697" y="1820117"/>
              <a:chExt cx="3685986" cy="1289416"/>
            </a:xfrm>
          </p:grpSpPr>
          <p:sp>
            <p:nvSpPr>
              <p:cNvPr id="18" name="CuadroTexto 6">
                <a:extLst>
                  <a:ext uri="{FF2B5EF4-FFF2-40B4-BE49-F238E27FC236}">
                    <a16:creationId xmlns:a16="http://schemas.microsoft.com/office/drawing/2014/main" id="{170B11D4-1A90-4D38-AB2B-D7DBC5014B01}"/>
                  </a:ext>
                </a:extLst>
              </p:cNvPr>
              <p:cNvSpPr txBox="1"/>
              <p:nvPr/>
            </p:nvSpPr>
            <p:spPr>
              <a:xfrm>
                <a:off x="2408697" y="2093870"/>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19" name="CuadroTexto 51">
                <a:extLst>
                  <a:ext uri="{FF2B5EF4-FFF2-40B4-BE49-F238E27FC236}">
                    <a16:creationId xmlns:a16="http://schemas.microsoft.com/office/drawing/2014/main" id="{2A9FA3F5-7A6F-4983-B8FE-B799C376511D}"/>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16" name="CuadroTexto 6">
              <a:extLst>
                <a:ext uri="{FF2B5EF4-FFF2-40B4-BE49-F238E27FC236}">
                  <a16:creationId xmlns:a16="http://schemas.microsoft.com/office/drawing/2014/main" id="{44FA0215-9640-4745-86E6-F9511C691C0F}"/>
                </a:ext>
              </a:extLst>
            </p:cNvPr>
            <p:cNvSpPr txBox="1"/>
            <p:nvPr/>
          </p:nvSpPr>
          <p:spPr>
            <a:xfrm>
              <a:off x="394192" y="1694599"/>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cxnSp>
        <p:nvCxnSpPr>
          <p:cNvPr id="20" name="Conector recto 69">
            <a:extLst>
              <a:ext uri="{FF2B5EF4-FFF2-40B4-BE49-F238E27FC236}">
                <a16:creationId xmlns:a16="http://schemas.microsoft.com/office/drawing/2014/main" id="{42496EFA-8C9E-4667-803F-17FF2E6D3BB5}"/>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8F15868-AF45-A60B-F65C-7469D0421BDC}"/>
              </a:ext>
            </a:extLst>
          </p:cNvPr>
          <p:cNvGrpSpPr/>
          <p:nvPr/>
        </p:nvGrpSpPr>
        <p:grpSpPr>
          <a:xfrm>
            <a:off x="394192" y="5302561"/>
            <a:ext cx="6069608" cy="3354765"/>
            <a:chOff x="2408697" y="1820117"/>
            <a:chExt cx="3685986" cy="3354765"/>
          </a:xfrm>
        </p:grpSpPr>
        <p:sp>
          <p:nvSpPr>
            <p:cNvPr id="3" name="CuadroTexto 6">
              <a:extLst>
                <a:ext uri="{FF2B5EF4-FFF2-40B4-BE49-F238E27FC236}">
                  <a16:creationId xmlns:a16="http://schemas.microsoft.com/office/drawing/2014/main" id="{54BC54B3-9E7F-62AA-6FA6-705F59CED255}"/>
                </a:ext>
              </a:extLst>
            </p:cNvPr>
            <p:cNvSpPr txBox="1"/>
            <p:nvPr/>
          </p:nvSpPr>
          <p:spPr>
            <a:xfrm>
              <a:off x="2408697" y="2127894"/>
              <a:ext cx="3685986" cy="3046988"/>
            </a:xfrm>
            <a:prstGeom prst="rect">
              <a:avLst/>
            </a:prstGeom>
            <a:noFill/>
          </p:spPr>
          <p:txBody>
            <a:bodyPr wrap="square" rtlCol="0">
              <a:spAutoFit/>
            </a:bodyPr>
            <a:lstStyle/>
            <a:p>
              <a:pPr marL="171450" indent="-171450" algn="just">
                <a:buFont typeface="Candara" panose="020E0502030303020204" pitchFamily="34" charset="0"/>
                <a:buChar char="‐"/>
              </a:pPr>
              <a:r>
                <a:rPr lang="en-US" sz="1200" dirty="0">
                  <a:latin typeface="Candara" panose="020E0502030303020204" pitchFamily="34" charset="0"/>
                </a:rPr>
                <a:t>Developing numerical model to investigate the mercury cycle in a mine-contaminated lake</a:t>
              </a:r>
            </a:p>
            <a:p>
              <a:pPr marL="171450" indent="-171450" algn="just">
                <a:buFont typeface="Candara" panose="020E0502030303020204" pitchFamily="34" charset="0"/>
                <a:buChar char="‐"/>
              </a:pPr>
              <a:r>
                <a:rPr lang="en-US" sz="1200" dirty="0">
                  <a:latin typeface="Candara" panose="020E0502030303020204" pitchFamily="34" charset="0"/>
                </a:rPr>
                <a:t>Led field campaigns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for the Tahoe Environmental Research Center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boat-induced sediment resuspension in shallow flows by applying 3D numerical modeling of a recreational boat and by analyzing in-situ observations</a:t>
              </a:r>
            </a:p>
            <a:p>
              <a:pPr marL="171450" indent="-171450" algn="just">
                <a:buFont typeface="Candara" panose="020E0502030303020204" pitchFamily="34" charset="0"/>
                <a:buChar char="‐"/>
              </a:pPr>
              <a:r>
                <a:rPr lang="en-US" sz="1200" dirty="0">
                  <a:latin typeface="Candara" panose="020E0502030303020204" pitchFamily="34" charset="0"/>
                </a:rPr>
                <a:t>Investigated 3D dynamics of upwelling events in rotationally influenced lakes and water quality by applying the hydrodynamical model si3D.</a:t>
              </a:r>
            </a:p>
            <a:p>
              <a:pPr marL="171450" indent="-171450" algn="just">
                <a:buFont typeface="Candara" panose="020E0502030303020204" pitchFamily="34" charset="0"/>
                <a:buChar char="‐"/>
              </a:pPr>
              <a:r>
                <a:rPr lang="en-US" sz="1200" dirty="0">
                  <a:latin typeface="Candara" panose="020E0502030303020204" pitchFamily="34" charset="0"/>
                </a:rPr>
                <a:t>Defined theoretical thresholds for the influence of the Coriolis force on the flow dynamics during upwelling events in lakes by implementing computational fluid dynamics. </a:t>
              </a:r>
            </a:p>
            <a:p>
              <a:pPr marL="171450" indent="-171450" algn="just">
                <a:buFont typeface="Candara" panose="020E0502030303020204" pitchFamily="34" charset="0"/>
                <a:buChar char="‐"/>
              </a:pPr>
              <a:r>
                <a:rPr lang="en-US" sz="1200" dirty="0">
                  <a:latin typeface="Candara" panose="020E0502030303020204" pitchFamily="34" charset="0"/>
                </a:rPr>
                <a:t>Investigated deep water re-oxygenation during upwelling events by analyzing in-situ time series observations of over 4 years. </a:t>
              </a:r>
            </a:p>
          </p:txBody>
        </p:sp>
        <p:sp>
          <p:nvSpPr>
            <p:cNvPr id="4" name="CuadroTexto 51">
              <a:extLst>
                <a:ext uri="{FF2B5EF4-FFF2-40B4-BE49-F238E27FC236}">
                  <a16:creationId xmlns:a16="http://schemas.microsoft.com/office/drawing/2014/main" id="{05B80CC3-E5DC-FA91-6016-C17E68946B0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spTree>
    <p:extLst>
      <p:ext uri="{BB962C8B-B14F-4D97-AF65-F5344CB8AC3E}">
        <p14:creationId xmlns:p14="http://schemas.microsoft.com/office/powerpoint/2010/main" val="389303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4915</TotalTime>
  <Words>663</Words>
  <Application>Microsoft Office PowerPoint</Application>
  <PresentationFormat>Letter Paper (8.5x11 in)</PresentationFormat>
  <Paragraphs>107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Candara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 Valbuena</cp:lastModifiedBy>
  <cp:revision>143</cp:revision>
  <dcterms:created xsi:type="dcterms:W3CDTF">2017-10-18T16:18:32Z</dcterms:created>
  <dcterms:modified xsi:type="dcterms:W3CDTF">2023-10-19T13:46:24Z</dcterms:modified>
</cp:coreProperties>
</file>