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6858000" cy="9144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2C30"/>
    <a:srgbClr val="115C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8" autoAdjust="0"/>
    <p:restoredTop sz="94660"/>
  </p:normalViewPr>
  <p:slideViewPr>
    <p:cSldViewPr snapToGrid="0">
      <p:cViewPr>
        <p:scale>
          <a:sx n="113" d="100"/>
          <a:sy n="113" d="100"/>
        </p:scale>
        <p:origin x="2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E3A7-EC10-4CB9-8B62-C9C4255F3532}" type="datetimeFigureOut">
              <a:rPr lang="es-CO" smtClean="0"/>
              <a:t>10/02/19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4352-561D-435B-94FA-920FBDDBA1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566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E3A7-EC10-4CB9-8B62-C9C4255F3532}" type="datetimeFigureOut">
              <a:rPr lang="es-CO" smtClean="0"/>
              <a:t>10/02/19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4352-561D-435B-94FA-920FBDDBA1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737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E3A7-EC10-4CB9-8B62-C9C4255F3532}" type="datetimeFigureOut">
              <a:rPr lang="es-CO" smtClean="0"/>
              <a:t>10/02/19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4352-561D-435B-94FA-920FBDDBA1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345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E3A7-EC10-4CB9-8B62-C9C4255F3532}" type="datetimeFigureOut">
              <a:rPr lang="es-CO" smtClean="0"/>
              <a:t>10/02/19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4352-561D-435B-94FA-920FBDDBA1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002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E3A7-EC10-4CB9-8B62-C9C4255F3532}" type="datetimeFigureOut">
              <a:rPr lang="es-CO" smtClean="0"/>
              <a:t>10/02/19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4352-561D-435B-94FA-920FBDDBA1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943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E3A7-EC10-4CB9-8B62-C9C4255F3532}" type="datetimeFigureOut">
              <a:rPr lang="es-CO" smtClean="0"/>
              <a:t>10/02/19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4352-561D-435B-94FA-920FBDDBA1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298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E3A7-EC10-4CB9-8B62-C9C4255F3532}" type="datetimeFigureOut">
              <a:rPr lang="es-CO" smtClean="0"/>
              <a:t>10/02/19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4352-561D-435B-94FA-920FBDDBA1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9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E3A7-EC10-4CB9-8B62-C9C4255F3532}" type="datetimeFigureOut">
              <a:rPr lang="es-CO" smtClean="0"/>
              <a:t>10/02/19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4352-561D-435B-94FA-920FBDDBA1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178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E3A7-EC10-4CB9-8B62-C9C4255F3532}" type="datetimeFigureOut">
              <a:rPr lang="es-CO" smtClean="0"/>
              <a:t>10/02/19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4352-561D-435B-94FA-920FBDDBA1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410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E3A7-EC10-4CB9-8B62-C9C4255F3532}" type="datetimeFigureOut">
              <a:rPr lang="es-CO" smtClean="0"/>
              <a:t>10/02/19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4352-561D-435B-94FA-920FBDDBA1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388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E3A7-EC10-4CB9-8B62-C9C4255F3532}" type="datetimeFigureOut">
              <a:rPr lang="es-CO" smtClean="0"/>
              <a:t>10/02/19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4352-561D-435B-94FA-920FBDDBA1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293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FE3A7-EC10-4CB9-8B62-C9C4255F3532}" type="datetimeFigureOut">
              <a:rPr lang="es-CO" smtClean="0"/>
              <a:t>10/02/19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54352-561D-435B-94FA-920FBDDBA1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152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jpe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1" t="3039" r="18386" b="3039"/>
          <a:stretch/>
        </p:blipFill>
        <p:spPr>
          <a:xfrm>
            <a:off x="-58994" y="-29497"/>
            <a:ext cx="6961240" cy="937997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8" t="32685" r="18518" b="30682"/>
          <a:stretch/>
        </p:blipFill>
        <p:spPr>
          <a:xfrm>
            <a:off x="833139" y="2614150"/>
            <a:ext cx="5191722" cy="38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6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n 66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1" t="3038" r="18386" b="5293"/>
          <a:stretch/>
        </p:blipFill>
        <p:spPr>
          <a:xfrm>
            <a:off x="-58994" y="-29497"/>
            <a:ext cx="6961240" cy="9154836"/>
          </a:xfrm>
          <a:prstGeom prst="rect">
            <a:avLst/>
          </a:prstGeom>
        </p:spPr>
      </p:pic>
      <p:cxnSp>
        <p:nvCxnSpPr>
          <p:cNvPr id="22" name="Conector recto 21"/>
          <p:cNvCxnSpPr>
            <a:stCxn id="20" idx="2"/>
          </p:cNvCxnSpPr>
          <p:nvPr/>
        </p:nvCxnSpPr>
        <p:spPr>
          <a:xfrm>
            <a:off x="3304883" y="5076003"/>
            <a:ext cx="0" cy="549276"/>
          </a:xfrm>
          <a:prstGeom prst="line">
            <a:avLst/>
          </a:prstGeom>
          <a:ln w="0">
            <a:solidFill>
              <a:schemeClr val="bg1">
                <a:lumMod val="50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-298580" y="466531"/>
            <a:ext cx="7156580" cy="8677469"/>
          </a:xfrm>
          <a:custGeom>
            <a:avLst/>
            <a:gdLst>
              <a:gd name="connsiteX0" fmla="*/ 0 w 6858000"/>
              <a:gd name="connsiteY0" fmla="*/ 0 h 7740076"/>
              <a:gd name="connsiteX1" fmla="*/ 6858000 w 6858000"/>
              <a:gd name="connsiteY1" fmla="*/ 0 h 7740076"/>
              <a:gd name="connsiteX2" fmla="*/ 6858000 w 6858000"/>
              <a:gd name="connsiteY2" fmla="*/ 7740076 h 7740076"/>
              <a:gd name="connsiteX3" fmla="*/ 0 w 6858000"/>
              <a:gd name="connsiteY3" fmla="*/ 7740076 h 7740076"/>
              <a:gd name="connsiteX4" fmla="*/ 0 w 6858000"/>
              <a:gd name="connsiteY4" fmla="*/ 0 h 7740076"/>
              <a:gd name="connsiteX0" fmla="*/ 18288 w 6858000"/>
              <a:gd name="connsiteY0" fmla="*/ 0 h 9093388"/>
              <a:gd name="connsiteX1" fmla="*/ 6858000 w 6858000"/>
              <a:gd name="connsiteY1" fmla="*/ 1353312 h 9093388"/>
              <a:gd name="connsiteX2" fmla="*/ 6858000 w 6858000"/>
              <a:gd name="connsiteY2" fmla="*/ 9093388 h 9093388"/>
              <a:gd name="connsiteX3" fmla="*/ 0 w 6858000"/>
              <a:gd name="connsiteY3" fmla="*/ 9093388 h 9093388"/>
              <a:gd name="connsiteX4" fmla="*/ 18288 w 6858000"/>
              <a:gd name="connsiteY4" fmla="*/ 0 h 9093388"/>
              <a:gd name="connsiteX0" fmla="*/ 18288 w 6858000"/>
              <a:gd name="connsiteY0" fmla="*/ 0 h 9093388"/>
              <a:gd name="connsiteX1" fmla="*/ 6858000 w 6858000"/>
              <a:gd name="connsiteY1" fmla="*/ 1499616 h 9093388"/>
              <a:gd name="connsiteX2" fmla="*/ 6858000 w 6858000"/>
              <a:gd name="connsiteY2" fmla="*/ 9093388 h 9093388"/>
              <a:gd name="connsiteX3" fmla="*/ 0 w 6858000"/>
              <a:gd name="connsiteY3" fmla="*/ 9093388 h 9093388"/>
              <a:gd name="connsiteX4" fmla="*/ 18288 w 6858000"/>
              <a:gd name="connsiteY4" fmla="*/ 0 h 9093388"/>
              <a:gd name="connsiteX0" fmla="*/ 0 w 6868741"/>
              <a:gd name="connsiteY0" fmla="*/ 0 h 9151445"/>
              <a:gd name="connsiteX1" fmla="*/ 6868741 w 6868741"/>
              <a:gd name="connsiteY1" fmla="*/ 1557673 h 9151445"/>
              <a:gd name="connsiteX2" fmla="*/ 6868741 w 6868741"/>
              <a:gd name="connsiteY2" fmla="*/ 9151445 h 9151445"/>
              <a:gd name="connsiteX3" fmla="*/ 10741 w 6868741"/>
              <a:gd name="connsiteY3" fmla="*/ 9151445 h 9151445"/>
              <a:gd name="connsiteX4" fmla="*/ 0 w 6868741"/>
              <a:gd name="connsiteY4" fmla="*/ 0 h 9151445"/>
              <a:gd name="connsiteX0" fmla="*/ 0 w 6868741"/>
              <a:gd name="connsiteY0" fmla="*/ 0 h 9151445"/>
              <a:gd name="connsiteX1" fmla="*/ 6854226 w 6868741"/>
              <a:gd name="connsiteY1" fmla="*/ 2138245 h 9151445"/>
              <a:gd name="connsiteX2" fmla="*/ 6868741 w 6868741"/>
              <a:gd name="connsiteY2" fmla="*/ 9151445 h 9151445"/>
              <a:gd name="connsiteX3" fmla="*/ 10741 w 6868741"/>
              <a:gd name="connsiteY3" fmla="*/ 9151445 h 9151445"/>
              <a:gd name="connsiteX4" fmla="*/ 0 w 6868741"/>
              <a:gd name="connsiteY4" fmla="*/ 0 h 9151445"/>
              <a:gd name="connsiteX0" fmla="*/ 0 w 6868741"/>
              <a:gd name="connsiteY0" fmla="*/ 0 h 8527330"/>
              <a:gd name="connsiteX1" fmla="*/ 6854226 w 6868741"/>
              <a:gd name="connsiteY1" fmla="*/ 1514130 h 8527330"/>
              <a:gd name="connsiteX2" fmla="*/ 6868741 w 6868741"/>
              <a:gd name="connsiteY2" fmla="*/ 8527330 h 8527330"/>
              <a:gd name="connsiteX3" fmla="*/ 10741 w 6868741"/>
              <a:gd name="connsiteY3" fmla="*/ 8527330 h 8527330"/>
              <a:gd name="connsiteX4" fmla="*/ 0 w 6868741"/>
              <a:gd name="connsiteY4" fmla="*/ 0 h 852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8741" h="8527330">
                <a:moveTo>
                  <a:pt x="0" y="0"/>
                </a:moveTo>
                <a:lnTo>
                  <a:pt x="6854226" y="1514130"/>
                </a:lnTo>
                <a:cubicBezTo>
                  <a:pt x="6859064" y="3851863"/>
                  <a:pt x="6863903" y="6189597"/>
                  <a:pt x="6868741" y="8527330"/>
                </a:cubicBezTo>
                <a:lnTo>
                  <a:pt x="10741" y="8527330"/>
                </a:lnTo>
                <a:cubicBezTo>
                  <a:pt x="7161" y="5476848"/>
                  <a:pt x="3580" y="305048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2945791" y="332668"/>
            <a:ext cx="4027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ALISSON BERNAL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799912" y="797502"/>
            <a:ext cx="1748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Ingeniera civil</a:t>
            </a:r>
          </a:p>
        </p:txBody>
      </p:sp>
      <p:sp>
        <p:nvSpPr>
          <p:cNvPr id="4" name="Rectángulo 3"/>
          <p:cNvSpPr/>
          <p:nvPr/>
        </p:nvSpPr>
        <p:spPr>
          <a:xfrm>
            <a:off x="-11539" y="-298179"/>
            <a:ext cx="2506292" cy="9706708"/>
          </a:xfrm>
          <a:prstGeom prst="rect">
            <a:avLst/>
          </a:prstGeom>
          <a:solidFill>
            <a:schemeClr val="bg1">
              <a:lumMod val="6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57835" y="5314243"/>
            <a:ext cx="2323777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300" dirty="0">
                <a:latin typeface="Candara" panose="020E0502030303020204" pitchFamily="34" charset="0"/>
              </a:rPr>
              <a:t>Ingeniera civil con énfasis en las áreas de presupuestos y planeación de obra, gestión y administración de recursos, control de proyectos y manejo del sistema de gestión de calidad, con competencias para integrar diferentes conocimientos y disciplinas desde el análisis, planeación y ejecución de proyectos de ingeniería. Formada en el uso de recursos tecnológicos para la gestión de proyectos. Con habilidades de trabajo en equipo, capacidad de adaptabilidad y visionaria.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115038" y="4959342"/>
            <a:ext cx="2209369" cy="304800"/>
            <a:chOff x="132134" y="4876583"/>
            <a:chExt cx="2209369" cy="304800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2134" y="4930949"/>
              <a:ext cx="438703" cy="196068"/>
            </a:xfrm>
            <a:prstGeom prst="rect">
              <a:avLst/>
            </a:prstGeom>
          </p:spPr>
        </p:pic>
        <p:cxnSp>
          <p:nvCxnSpPr>
            <p:cNvPr id="9" name="Conector recto 8"/>
            <p:cNvCxnSpPr/>
            <p:nvPr/>
          </p:nvCxnSpPr>
          <p:spPr>
            <a:xfrm>
              <a:off x="1204913" y="5013873"/>
              <a:ext cx="1136590" cy="0"/>
            </a:xfrm>
            <a:prstGeom prst="line">
              <a:avLst/>
            </a:prstGeom>
            <a:ln>
              <a:solidFill>
                <a:srgbClr val="892C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/>
            <p:cNvSpPr txBox="1"/>
            <p:nvPr/>
          </p:nvSpPr>
          <p:spPr>
            <a:xfrm>
              <a:off x="552719" y="4876583"/>
              <a:ext cx="786518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rPr>
                <a:t>PERFIL</a:t>
              </a:r>
            </a:p>
          </p:txBody>
        </p:sp>
      </p:grpSp>
      <p:pic>
        <p:nvPicPr>
          <p:cNvPr id="27" name="Imagen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30" y="769129"/>
            <a:ext cx="1244546" cy="149176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CuadroTexto 32"/>
          <p:cNvSpPr txBox="1"/>
          <p:nvPr/>
        </p:nvSpPr>
        <p:spPr>
          <a:xfrm>
            <a:off x="57834" y="3705002"/>
            <a:ext cx="238751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TEL: </a:t>
            </a:r>
            <a:r>
              <a:rPr lang="es-CO" sz="1300" dirty="0">
                <a:latin typeface="Candara" panose="020E0502030303020204" pitchFamily="34" charset="0"/>
              </a:rPr>
              <a:t>313 420 4167</a:t>
            </a:r>
          </a:p>
          <a:p>
            <a:pPr algn="just"/>
            <a:r>
              <a:rPr lang="es-CO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DIR: </a:t>
            </a:r>
            <a:r>
              <a:rPr lang="es-CO" sz="1300" dirty="0" err="1">
                <a:latin typeface="Candara" panose="020E0502030303020204" pitchFamily="34" charset="0"/>
              </a:rPr>
              <a:t>Cra</a:t>
            </a:r>
            <a:r>
              <a:rPr lang="es-CO" sz="1300" dirty="0">
                <a:latin typeface="Candara" panose="020E0502030303020204" pitchFamily="34" charset="0"/>
              </a:rPr>
              <a:t> 10 No. 15d-24</a:t>
            </a:r>
          </a:p>
          <a:p>
            <a:pPr algn="just"/>
            <a:r>
              <a:rPr lang="es-CO" sz="1300" dirty="0">
                <a:latin typeface="Candara" panose="020E0502030303020204" pitchFamily="34" charset="0"/>
              </a:rPr>
              <a:t>Facatativá, CND</a:t>
            </a:r>
          </a:p>
          <a:p>
            <a:pPr algn="just"/>
            <a:r>
              <a:rPr lang="es-CO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e-mail:  </a:t>
            </a:r>
            <a:r>
              <a:rPr lang="es-CO" sz="1050" dirty="0">
                <a:latin typeface="Candara" panose="020E0502030303020204" pitchFamily="34" charset="0"/>
              </a:rPr>
              <a:t>alissonbernalc@gmail.com</a:t>
            </a:r>
          </a:p>
          <a:p>
            <a:pPr algn="just"/>
            <a:r>
              <a:rPr lang="es-CO" sz="1050" dirty="0">
                <a:latin typeface="Candara" panose="020E0502030303020204" pitchFamily="34" charset="0"/>
              </a:rPr>
              <a:t>alisson.bernal@mail.escuelaing.edu.co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154476" y="2335378"/>
            <a:ext cx="2198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err="1">
                <a:latin typeface="Candara" panose="020E0502030303020204" pitchFamily="34" charset="0"/>
              </a:rPr>
              <a:t>Alisson</a:t>
            </a:r>
            <a:r>
              <a:rPr lang="es-CO" sz="1200" dirty="0">
                <a:latin typeface="Candara" panose="020E0502030303020204" pitchFamily="34" charset="0"/>
              </a:rPr>
              <a:t> Stefany Bernal Castro</a:t>
            </a:r>
            <a:br>
              <a:rPr lang="es-CO" sz="1200" dirty="0">
                <a:latin typeface="Candara" panose="020E0502030303020204" pitchFamily="34" charset="0"/>
              </a:rPr>
            </a:br>
            <a:r>
              <a:rPr lang="es-CO" sz="1200" dirty="0">
                <a:latin typeface="Candara" panose="020E0502030303020204" pitchFamily="34" charset="0"/>
              </a:rPr>
              <a:t>12 abril de 1994</a:t>
            </a:r>
            <a:br>
              <a:rPr lang="es-CO" sz="1200" dirty="0">
                <a:latin typeface="Candara" panose="020E0502030303020204" pitchFamily="34" charset="0"/>
              </a:rPr>
            </a:br>
            <a:r>
              <a:rPr lang="es-CO" sz="1200" dirty="0">
                <a:latin typeface="Candara" panose="020E0502030303020204" pitchFamily="34" charset="0"/>
              </a:rPr>
              <a:t>Bogotá D.C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143305" y="2890654"/>
            <a:ext cx="21981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300" dirty="0">
                <a:latin typeface="Candara" panose="020E0502030303020204" pitchFamily="34" charset="0"/>
              </a:rPr>
              <a:t>T.P. </a:t>
            </a:r>
            <a:r>
              <a:rPr lang="es-CO" sz="1300" dirty="0">
                <a:latin typeface="Candara" panose="020E05020303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25202-340372</a:t>
            </a:r>
            <a:r>
              <a:rPr lang="es-CO" sz="1300" dirty="0">
                <a:latin typeface="Candara" panose="020E0502030303020204" pitchFamily="34" charset="0"/>
              </a:rPr>
              <a:t> CND</a:t>
            </a:r>
          </a:p>
        </p:txBody>
      </p:sp>
      <p:grpSp>
        <p:nvGrpSpPr>
          <p:cNvPr id="43" name="Grupo 42"/>
          <p:cNvGrpSpPr/>
          <p:nvPr/>
        </p:nvGrpSpPr>
        <p:grpSpPr>
          <a:xfrm>
            <a:off x="45989" y="3391225"/>
            <a:ext cx="2278418" cy="362143"/>
            <a:chOff x="74256" y="3457576"/>
            <a:chExt cx="2278418" cy="362143"/>
          </a:xfrm>
        </p:grpSpPr>
        <p:grpSp>
          <p:nvGrpSpPr>
            <p:cNvPr id="34" name="Grupo 33"/>
            <p:cNvGrpSpPr/>
            <p:nvPr/>
          </p:nvGrpSpPr>
          <p:grpSpPr>
            <a:xfrm>
              <a:off x="239076" y="3457576"/>
              <a:ext cx="2113598" cy="307777"/>
              <a:chOff x="227905" y="4859081"/>
              <a:chExt cx="2113598" cy="307777"/>
            </a:xfrm>
          </p:grpSpPr>
          <p:cxnSp>
            <p:nvCxnSpPr>
              <p:cNvPr id="36" name="Conector recto 35"/>
              <p:cNvCxnSpPr/>
              <p:nvPr/>
            </p:nvCxnSpPr>
            <p:spPr>
              <a:xfrm>
                <a:off x="1204913" y="5013873"/>
                <a:ext cx="1136590" cy="0"/>
              </a:xfrm>
              <a:prstGeom prst="line">
                <a:avLst/>
              </a:prstGeom>
              <a:ln>
                <a:solidFill>
                  <a:srgbClr val="892C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uadroTexto 36"/>
              <p:cNvSpPr txBox="1"/>
              <p:nvPr/>
            </p:nvSpPr>
            <p:spPr>
              <a:xfrm>
                <a:off x="227905" y="4859081"/>
                <a:ext cx="10408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CONTACTO</a:t>
                </a:r>
              </a:p>
            </p:txBody>
          </p:sp>
        </p:grpSp>
        <p:grpSp>
          <p:nvGrpSpPr>
            <p:cNvPr id="42" name="Grupo 41"/>
            <p:cNvGrpSpPr/>
            <p:nvPr/>
          </p:nvGrpSpPr>
          <p:grpSpPr>
            <a:xfrm>
              <a:off x="74256" y="3475053"/>
              <a:ext cx="277229" cy="344666"/>
              <a:chOff x="2608668" y="3543763"/>
              <a:chExt cx="1615669" cy="2037887"/>
            </a:xfrm>
          </p:grpSpPr>
          <p:pic>
            <p:nvPicPr>
              <p:cNvPr id="24" name="Imagen 23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633662" y="3562350"/>
                <a:ext cx="1590675" cy="2019300"/>
              </a:xfrm>
              <a:prstGeom prst="rect">
                <a:avLst/>
              </a:prstGeom>
            </p:spPr>
          </p:pic>
          <p:grpSp>
            <p:nvGrpSpPr>
              <p:cNvPr id="25" name="Grupo 24"/>
              <p:cNvGrpSpPr/>
              <p:nvPr/>
            </p:nvGrpSpPr>
            <p:grpSpPr>
              <a:xfrm>
                <a:off x="2608668" y="3543763"/>
                <a:ext cx="1608039" cy="2037887"/>
                <a:chOff x="478106" y="4928969"/>
                <a:chExt cx="1608039" cy="2037887"/>
              </a:xfrm>
            </p:grpSpPr>
            <p:pic>
              <p:nvPicPr>
                <p:cNvPr id="40" name="Imagen 39"/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495470" y="4947556"/>
                  <a:ext cx="1590675" cy="2019300"/>
                </a:xfrm>
                <a:prstGeom prst="rect">
                  <a:avLst/>
                </a:prstGeom>
              </p:spPr>
            </p:pic>
            <p:pic>
              <p:nvPicPr>
                <p:cNvPr id="41" name="Imagen 40"/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478106" y="4928969"/>
                  <a:ext cx="1590675" cy="20193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8" name="Grupo 27"/>
          <p:cNvGrpSpPr/>
          <p:nvPr/>
        </p:nvGrpSpPr>
        <p:grpSpPr>
          <a:xfrm>
            <a:off x="2728787" y="1528985"/>
            <a:ext cx="2626217" cy="335072"/>
            <a:chOff x="2800426" y="2122485"/>
            <a:chExt cx="2626217" cy="335072"/>
          </a:xfrm>
        </p:grpSpPr>
        <p:grpSp>
          <p:nvGrpSpPr>
            <p:cNvPr id="45" name="Grupo 44"/>
            <p:cNvGrpSpPr/>
            <p:nvPr/>
          </p:nvGrpSpPr>
          <p:grpSpPr>
            <a:xfrm>
              <a:off x="3243415" y="2136133"/>
              <a:ext cx="2183228" cy="307777"/>
              <a:chOff x="395963" y="4874438"/>
              <a:chExt cx="1247322" cy="278867"/>
            </a:xfrm>
          </p:grpSpPr>
          <p:cxnSp>
            <p:nvCxnSpPr>
              <p:cNvPr id="51" name="Conector recto 50"/>
              <p:cNvCxnSpPr/>
              <p:nvPr/>
            </p:nvCxnSpPr>
            <p:spPr>
              <a:xfrm>
                <a:off x="1040732" y="5013872"/>
                <a:ext cx="602553" cy="3845"/>
              </a:xfrm>
              <a:prstGeom prst="line">
                <a:avLst/>
              </a:prstGeom>
              <a:ln>
                <a:solidFill>
                  <a:srgbClr val="892C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CuadroTexto 51"/>
              <p:cNvSpPr txBox="1"/>
              <p:nvPr/>
            </p:nvSpPr>
            <p:spPr>
              <a:xfrm>
                <a:off x="395963" y="4874438"/>
                <a:ext cx="664069" cy="278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EDUCACIÓN</a:t>
                </a:r>
              </a:p>
            </p:txBody>
          </p:sp>
        </p:grpSp>
        <p:grpSp>
          <p:nvGrpSpPr>
            <p:cNvPr id="55" name="Grupo 54"/>
            <p:cNvGrpSpPr/>
            <p:nvPr/>
          </p:nvGrpSpPr>
          <p:grpSpPr>
            <a:xfrm>
              <a:off x="2800426" y="2122485"/>
              <a:ext cx="504457" cy="335072"/>
              <a:chOff x="1509712" y="3548062"/>
              <a:chExt cx="3838575" cy="2047875"/>
            </a:xfrm>
          </p:grpSpPr>
          <p:pic>
            <p:nvPicPr>
              <p:cNvPr id="53" name="Imagen 52"/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509712" y="3548062"/>
                <a:ext cx="3838575" cy="2047875"/>
              </a:xfrm>
              <a:prstGeom prst="rect">
                <a:avLst/>
              </a:prstGeom>
            </p:spPr>
          </p:pic>
          <p:pic>
            <p:nvPicPr>
              <p:cNvPr id="54" name="Imagen 53"/>
              <p:cNvPicPr>
                <a:picLocks noChangeAspect="1"/>
              </p:cNvPicPr>
              <p:nvPr/>
            </p:nvPicPr>
            <p:blipFill rotWithShape="1">
              <a:blip r:embed="rId9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 l="24995" t="33184" r="19091" b="15963"/>
              <a:stretch/>
            </p:blipFill>
            <p:spPr>
              <a:xfrm>
                <a:off x="2463800" y="4216400"/>
                <a:ext cx="2146300" cy="1041400"/>
              </a:xfrm>
              <a:prstGeom prst="rect">
                <a:avLst/>
              </a:prstGeom>
            </p:spPr>
          </p:pic>
        </p:grpSp>
      </p:grpSp>
      <p:sp>
        <p:nvSpPr>
          <p:cNvPr id="57" name="CuadroTexto 56"/>
          <p:cNvSpPr txBox="1"/>
          <p:nvPr/>
        </p:nvSpPr>
        <p:spPr>
          <a:xfrm>
            <a:off x="2529437" y="1817764"/>
            <a:ext cx="4801710" cy="229293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just"/>
            <a:r>
              <a:rPr lang="es-CO" sz="1200" dirty="0">
                <a:latin typeface="Candara" panose="020E0502030303020204" pitchFamily="34" charset="0"/>
              </a:rPr>
              <a:t>Universitarios:</a:t>
            </a:r>
          </a:p>
          <a:p>
            <a:pPr algn="just"/>
            <a:r>
              <a:rPr lang="es-CO" sz="1200" dirty="0">
                <a:latin typeface="Candara" panose="020E0502030303020204" pitchFamily="34" charset="0"/>
              </a:rPr>
              <a:t>- Escuela Colombiana de </a:t>
            </a:r>
          </a:p>
          <a:p>
            <a:pPr algn="just"/>
            <a:r>
              <a:rPr lang="es-CO" sz="1200" dirty="0">
                <a:latin typeface="Candara" panose="020E0502030303020204" pitchFamily="34" charset="0"/>
              </a:rPr>
              <a:t>Ingeniería Julio Garavito</a:t>
            </a:r>
          </a:p>
          <a:p>
            <a:pPr algn="just"/>
            <a:r>
              <a:rPr lang="es-CO" sz="1200" dirty="0">
                <a:latin typeface="Candara" panose="020E0502030303020204" pitchFamily="34" charset="0"/>
              </a:rPr>
              <a:t>Ingeniería civil   2016</a:t>
            </a:r>
          </a:p>
          <a:p>
            <a:pPr algn="just"/>
            <a:endParaRPr lang="es-CO" sz="1200" dirty="0">
              <a:latin typeface="Candara" panose="020E0502030303020204" pitchFamily="34" charset="0"/>
            </a:endParaRPr>
          </a:p>
          <a:p>
            <a:pPr algn="just"/>
            <a:r>
              <a:rPr lang="es-CO" sz="1200" dirty="0">
                <a:latin typeface="Candara" panose="020E0502030303020204" pitchFamily="34" charset="0"/>
              </a:rPr>
              <a:t>- Escuela Colombiana de</a:t>
            </a:r>
          </a:p>
          <a:p>
            <a:pPr algn="just"/>
            <a:r>
              <a:rPr lang="es-CO" sz="1200" dirty="0">
                <a:latin typeface="Candara" panose="020E0502030303020204" pitchFamily="34" charset="0"/>
              </a:rPr>
              <a:t>Ingeniería Julio Garavito</a:t>
            </a:r>
          </a:p>
          <a:p>
            <a:pPr algn="just"/>
            <a:r>
              <a:rPr lang="es-CO" sz="1200" dirty="0">
                <a:latin typeface="Candara" panose="020E0502030303020204" pitchFamily="34" charset="0"/>
              </a:rPr>
              <a:t>Matemáticas (proceso de grado)</a:t>
            </a:r>
          </a:p>
          <a:p>
            <a:pPr algn="just"/>
            <a:endParaRPr lang="es-CO" sz="1200" dirty="0">
              <a:latin typeface="Candara" panose="020E0502030303020204" pitchFamily="34" charset="0"/>
            </a:endParaRPr>
          </a:p>
          <a:p>
            <a:pPr algn="just"/>
            <a:endParaRPr lang="es-CO" sz="1200" dirty="0">
              <a:latin typeface="Candara" panose="020E0502030303020204" pitchFamily="34" charset="0"/>
            </a:endParaRPr>
          </a:p>
          <a:p>
            <a:pPr algn="just"/>
            <a:endParaRPr lang="es-CO" sz="1200" dirty="0">
              <a:latin typeface="Candara" panose="020E0502030303020204" pitchFamily="34" charset="0"/>
            </a:endParaRPr>
          </a:p>
          <a:p>
            <a:pPr algn="just"/>
            <a:endParaRPr lang="es-CO" sz="1200" dirty="0">
              <a:latin typeface="Candara" panose="020E0502030303020204" pitchFamily="34" charset="0"/>
            </a:endParaRPr>
          </a:p>
          <a:p>
            <a:pPr algn="just"/>
            <a:r>
              <a:rPr lang="es-CO" sz="1200" dirty="0">
                <a:latin typeface="Candara" panose="020E0502030303020204" pitchFamily="34" charset="0"/>
              </a:rPr>
              <a:t>Complementarios:</a:t>
            </a:r>
          </a:p>
          <a:p>
            <a:pPr algn="just"/>
            <a:r>
              <a:rPr lang="es-CO" sz="1200" dirty="0">
                <a:latin typeface="Candara" panose="020E0502030303020204" pitchFamily="34" charset="0"/>
              </a:rPr>
              <a:t>Universidad de La Salle</a:t>
            </a:r>
          </a:p>
          <a:p>
            <a:pPr algn="just"/>
            <a:r>
              <a:rPr lang="es-CO" sz="1200" dirty="0">
                <a:latin typeface="Candara" panose="020E0502030303020204" pitchFamily="34" charset="0"/>
              </a:rPr>
              <a:t>Curso de Excel avanzado  2014</a:t>
            </a:r>
          </a:p>
          <a:p>
            <a:pPr algn="just"/>
            <a:br>
              <a:rPr lang="es-CO" sz="1200" dirty="0">
                <a:latin typeface="Candara" panose="020E0502030303020204" pitchFamily="34" charset="0"/>
              </a:rPr>
            </a:br>
            <a:r>
              <a:rPr lang="es-CO" sz="1200" dirty="0">
                <a:latin typeface="Candara" panose="020E0502030303020204" pitchFamily="34" charset="0"/>
              </a:rPr>
              <a:t>Secundarios:</a:t>
            </a:r>
          </a:p>
          <a:p>
            <a:pPr algn="just"/>
            <a:r>
              <a:rPr lang="es-CO" sz="1200" dirty="0">
                <a:latin typeface="Candara" panose="020E0502030303020204" pitchFamily="34" charset="0"/>
              </a:rPr>
              <a:t>Colegio Liceo </a:t>
            </a:r>
          </a:p>
          <a:p>
            <a:pPr algn="just"/>
            <a:r>
              <a:rPr lang="es-CO" sz="1200" dirty="0">
                <a:latin typeface="Candara" panose="020E0502030303020204" pitchFamily="34" charset="0"/>
              </a:rPr>
              <a:t>Campestre Facatativá</a:t>
            </a:r>
          </a:p>
          <a:p>
            <a:pPr algn="just"/>
            <a:r>
              <a:rPr lang="es-CO" sz="1200" dirty="0">
                <a:latin typeface="Candara" panose="020E0502030303020204" pitchFamily="34" charset="0"/>
              </a:rPr>
              <a:t>Bachiller académico  2010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5050800" y="3426860"/>
            <a:ext cx="1800876" cy="307777"/>
            <a:chOff x="4590797" y="4515799"/>
            <a:chExt cx="1800876" cy="307777"/>
          </a:xfrm>
        </p:grpSpPr>
        <p:grpSp>
          <p:nvGrpSpPr>
            <p:cNvPr id="5" name="Grupo 4"/>
            <p:cNvGrpSpPr/>
            <p:nvPr/>
          </p:nvGrpSpPr>
          <p:grpSpPr>
            <a:xfrm>
              <a:off x="4590797" y="4527971"/>
              <a:ext cx="328311" cy="250313"/>
              <a:chOff x="3258093" y="2978322"/>
              <a:chExt cx="4002590" cy="3241743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 rotWithShape="1">
              <a:blip r:embed="rId10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 r="14189" b="15734"/>
              <a:stretch/>
            </p:blipFill>
            <p:spPr>
              <a:xfrm>
                <a:off x="3258093" y="2978322"/>
                <a:ext cx="3405623" cy="2698692"/>
              </a:xfrm>
              <a:prstGeom prst="rect">
                <a:avLst/>
              </a:prstGeom>
            </p:spPr>
          </p:pic>
          <p:pic>
            <p:nvPicPr>
              <p:cNvPr id="35" name="Imagen 34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 l="28188" t="26821" r="916" b="269"/>
              <a:stretch/>
            </p:blipFill>
            <p:spPr>
              <a:xfrm>
                <a:off x="4447016" y="3885069"/>
                <a:ext cx="2813667" cy="2334996"/>
              </a:xfrm>
              <a:prstGeom prst="rect">
                <a:avLst/>
              </a:prstGeom>
            </p:spPr>
          </p:pic>
        </p:grpSp>
        <p:grpSp>
          <p:nvGrpSpPr>
            <p:cNvPr id="44" name="Grupo 43"/>
            <p:cNvGrpSpPr/>
            <p:nvPr/>
          </p:nvGrpSpPr>
          <p:grpSpPr>
            <a:xfrm>
              <a:off x="4859972" y="4515799"/>
              <a:ext cx="1531701" cy="307777"/>
              <a:chOff x="552718" y="4876583"/>
              <a:chExt cx="1531701" cy="307777"/>
            </a:xfrm>
          </p:grpSpPr>
          <p:cxnSp>
            <p:nvCxnSpPr>
              <p:cNvPr id="47" name="Conector recto 46"/>
              <p:cNvCxnSpPr/>
              <p:nvPr/>
            </p:nvCxnSpPr>
            <p:spPr>
              <a:xfrm>
                <a:off x="1350596" y="5007795"/>
                <a:ext cx="733823" cy="1823"/>
              </a:xfrm>
              <a:prstGeom prst="line">
                <a:avLst/>
              </a:prstGeom>
              <a:ln>
                <a:solidFill>
                  <a:srgbClr val="892C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CuadroTexto 47"/>
              <p:cNvSpPr txBox="1"/>
              <p:nvPr/>
            </p:nvSpPr>
            <p:spPr>
              <a:xfrm>
                <a:off x="552718" y="4876583"/>
                <a:ext cx="10010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IDIOMAS</a:t>
                </a:r>
              </a:p>
            </p:txBody>
          </p:sp>
        </p:grpSp>
      </p:grpSp>
      <p:pic>
        <p:nvPicPr>
          <p:cNvPr id="15" name="Imagen 14"/>
          <p:cNvPicPr>
            <a:picLocks noChangeAspect="1"/>
          </p:cNvPicPr>
          <p:nvPr/>
        </p:nvPicPr>
        <p:blipFill>
          <a:blip r:embed="rId12">
            <a:grayscl/>
          </a:blip>
          <a:stretch>
            <a:fillRect/>
          </a:stretch>
        </p:blipFill>
        <p:spPr>
          <a:xfrm>
            <a:off x="4980342" y="3689345"/>
            <a:ext cx="1854418" cy="1091011"/>
          </a:xfrm>
          <a:prstGeom prst="rect">
            <a:avLst/>
          </a:prstGeom>
        </p:spPr>
      </p:pic>
      <p:grpSp>
        <p:nvGrpSpPr>
          <p:cNvPr id="21" name="Grupo 20"/>
          <p:cNvGrpSpPr/>
          <p:nvPr/>
        </p:nvGrpSpPr>
        <p:grpSpPr>
          <a:xfrm>
            <a:off x="2815807" y="3398514"/>
            <a:ext cx="1978237" cy="461665"/>
            <a:chOff x="2748000" y="4514657"/>
            <a:chExt cx="1978237" cy="461665"/>
          </a:xfrm>
        </p:grpSpPr>
        <p:grpSp>
          <p:nvGrpSpPr>
            <p:cNvPr id="50" name="Grupo 49"/>
            <p:cNvGrpSpPr/>
            <p:nvPr/>
          </p:nvGrpSpPr>
          <p:grpSpPr>
            <a:xfrm>
              <a:off x="2950218" y="4514657"/>
              <a:ext cx="1776019" cy="461665"/>
              <a:chOff x="904309" y="4825256"/>
              <a:chExt cx="1044998" cy="461665"/>
            </a:xfrm>
          </p:grpSpPr>
          <p:cxnSp>
            <p:nvCxnSpPr>
              <p:cNvPr id="56" name="Conector recto 55"/>
              <p:cNvCxnSpPr/>
              <p:nvPr/>
            </p:nvCxnSpPr>
            <p:spPr>
              <a:xfrm>
                <a:off x="1603529" y="5007490"/>
                <a:ext cx="345778" cy="3331"/>
              </a:xfrm>
              <a:prstGeom prst="line">
                <a:avLst/>
              </a:prstGeom>
              <a:ln>
                <a:solidFill>
                  <a:srgbClr val="892C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CuadroTexto 57"/>
              <p:cNvSpPr txBox="1"/>
              <p:nvPr/>
            </p:nvSpPr>
            <p:spPr>
              <a:xfrm>
                <a:off x="904309" y="4825256"/>
                <a:ext cx="927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HERRAMIENTAS TÉCNICAS</a:t>
                </a:r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>
              <a:off x="2748000" y="4608873"/>
              <a:ext cx="256780" cy="271462"/>
              <a:chOff x="1698428" y="2876549"/>
              <a:chExt cx="3673672" cy="3657601"/>
            </a:xfrm>
          </p:grpSpPr>
          <p:pic>
            <p:nvPicPr>
              <p:cNvPr id="18" name="Imagen 17"/>
              <p:cNvPicPr>
                <a:picLocks noChangeAspect="1"/>
              </p:cNvPicPr>
              <p:nvPr/>
            </p:nvPicPr>
            <p:blipFill rotWithShape="1">
              <a:blip r:embed="rId1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 l="11039" t="9727" r="5844" b="3394"/>
              <a:stretch/>
            </p:blipFill>
            <p:spPr>
              <a:xfrm>
                <a:off x="1714499" y="2876549"/>
                <a:ext cx="3657601" cy="3657601"/>
              </a:xfrm>
              <a:prstGeom prst="rect">
                <a:avLst/>
              </a:prstGeom>
            </p:spPr>
          </p:pic>
          <p:pic>
            <p:nvPicPr>
              <p:cNvPr id="63" name="Imagen 62"/>
              <p:cNvPicPr>
                <a:picLocks noChangeAspect="1"/>
              </p:cNvPicPr>
              <p:nvPr/>
            </p:nvPicPr>
            <p:blipFill rotWithShape="1">
              <a:blip r:embed="rId14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 l="53928" t="11918" r="7122" b="44775"/>
              <a:stretch/>
            </p:blipFill>
            <p:spPr>
              <a:xfrm>
                <a:off x="3555552" y="2960544"/>
                <a:ext cx="1713985" cy="1823295"/>
              </a:xfrm>
              <a:prstGeom prst="rect">
                <a:avLst/>
              </a:prstGeom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 rotWithShape="1">
              <a:blip r:embed="rId15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 l="10971" t="54246" r="42060" b="4352"/>
              <a:stretch/>
            </p:blipFill>
            <p:spPr>
              <a:xfrm>
                <a:off x="1698428" y="4744579"/>
                <a:ext cx="2066925" cy="1743076"/>
              </a:xfrm>
              <a:prstGeom prst="rect">
                <a:avLst/>
              </a:prstGeom>
            </p:spPr>
          </p:pic>
        </p:grpSp>
      </p:grpSp>
      <p:pic>
        <p:nvPicPr>
          <p:cNvPr id="26" name="Imagen 25"/>
          <p:cNvPicPr>
            <a:picLocks noChangeAspect="1"/>
          </p:cNvPicPr>
          <p:nvPr/>
        </p:nvPicPr>
        <p:blipFill>
          <a:blip r:embed="rId16">
            <a:grayscl/>
          </a:blip>
          <a:stretch>
            <a:fillRect/>
          </a:stretch>
        </p:blipFill>
        <p:spPr>
          <a:xfrm>
            <a:off x="2631934" y="3846856"/>
            <a:ext cx="2267597" cy="831844"/>
          </a:xfrm>
          <a:prstGeom prst="rect">
            <a:avLst/>
          </a:prstGeom>
        </p:spPr>
      </p:pic>
      <p:grpSp>
        <p:nvGrpSpPr>
          <p:cNvPr id="66" name="Grupo 65"/>
          <p:cNvGrpSpPr/>
          <p:nvPr/>
        </p:nvGrpSpPr>
        <p:grpSpPr>
          <a:xfrm>
            <a:off x="3208237" y="4894549"/>
            <a:ext cx="3533061" cy="307777"/>
            <a:chOff x="395962" y="4874438"/>
            <a:chExt cx="2018508" cy="278867"/>
          </a:xfrm>
        </p:grpSpPr>
        <p:cxnSp>
          <p:nvCxnSpPr>
            <p:cNvPr id="70" name="Conector recto 69"/>
            <p:cNvCxnSpPr/>
            <p:nvPr/>
          </p:nvCxnSpPr>
          <p:spPr>
            <a:xfrm flipV="1">
              <a:off x="1500144" y="5008861"/>
              <a:ext cx="914326" cy="5010"/>
            </a:xfrm>
            <a:prstGeom prst="line">
              <a:avLst/>
            </a:prstGeom>
            <a:ln>
              <a:solidFill>
                <a:srgbClr val="892C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uadroTexto 70"/>
            <p:cNvSpPr txBox="1"/>
            <p:nvPr/>
          </p:nvSpPr>
          <p:spPr>
            <a:xfrm>
              <a:off x="395962" y="4874438"/>
              <a:ext cx="1483464" cy="278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rPr>
                <a:t>EXPERIENCIA LABORAL</a:t>
              </a: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2816713" y="4793769"/>
            <a:ext cx="386709" cy="484506"/>
            <a:chOff x="3458991" y="4976322"/>
            <a:chExt cx="3209576" cy="4066411"/>
          </a:xfrm>
        </p:grpSpPr>
        <p:pic>
          <p:nvPicPr>
            <p:cNvPr id="29" name="Imagen 28"/>
            <p:cNvPicPr>
              <a:picLocks noChangeAspect="1"/>
            </p:cNvPicPr>
            <p:nvPr/>
          </p:nvPicPr>
          <p:blipFill rotWithShape="1">
            <a:blip r:embed="rId17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45968" t="56847" r="4032" b="2869"/>
            <a:stretch/>
          </p:blipFill>
          <p:spPr>
            <a:xfrm>
              <a:off x="4801666" y="7239333"/>
              <a:ext cx="1866901" cy="1803400"/>
            </a:xfrm>
            <a:prstGeom prst="rect">
              <a:avLst/>
            </a:prstGeom>
          </p:spPr>
        </p:pic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18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41226" t="5217" r="14216" b="44287"/>
            <a:stretch/>
          </p:blipFill>
          <p:spPr>
            <a:xfrm>
              <a:off x="4701948" y="4976322"/>
              <a:ext cx="1663701" cy="2260600"/>
            </a:xfrm>
            <a:prstGeom prst="rect">
              <a:avLst/>
            </a:prstGeom>
          </p:spPr>
        </p:pic>
        <p:pic>
          <p:nvPicPr>
            <p:cNvPr id="74" name="Imagen 73"/>
            <p:cNvPicPr>
              <a:picLocks noChangeAspect="1"/>
            </p:cNvPicPr>
            <p:nvPr/>
          </p:nvPicPr>
          <p:blipFill rotWithShape="1">
            <a:blip r:embed="rId19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5846" t="30346" r="54699" b="14052"/>
            <a:stretch/>
          </p:blipFill>
          <p:spPr>
            <a:xfrm>
              <a:off x="3458991" y="6177604"/>
              <a:ext cx="1473200" cy="2489200"/>
            </a:xfrm>
            <a:prstGeom prst="rect">
              <a:avLst/>
            </a:prstGeom>
          </p:spPr>
        </p:pic>
        <p:pic>
          <p:nvPicPr>
            <p:cNvPr id="75" name="Imagen 74"/>
            <p:cNvPicPr>
              <a:picLocks noChangeAspect="1"/>
            </p:cNvPicPr>
            <p:nvPr/>
          </p:nvPicPr>
          <p:blipFill rotWithShape="1">
            <a:blip r:embed="rId20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129" t="6561" r="63640" b="69893"/>
            <a:stretch/>
          </p:blipFill>
          <p:spPr>
            <a:xfrm>
              <a:off x="3581265" y="5077694"/>
              <a:ext cx="1054100" cy="1054100"/>
            </a:xfrm>
            <a:prstGeom prst="rect">
              <a:avLst/>
            </a:prstGeom>
          </p:spPr>
        </p:pic>
        <p:pic>
          <p:nvPicPr>
            <p:cNvPr id="78" name="Imagen 77"/>
            <p:cNvPicPr>
              <a:picLocks noChangeAspect="1"/>
            </p:cNvPicPr>
            <p:nvPr/>
          </p:nvPicPr>
          <p:blipFill rotWithShape="1">
            <a:blip r:embed="rId21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24376" t="34745" r="64059" b="55894"/>
            <a:stretch/>
          </p:blipFill>
          <p:spPr>
            <a:xfrm>
              <a:off x="4244974" y="6311947"/>
              <a:ext cx="431800" cy="419100"/>
            </a:xfrm>
            <a:prstGeom prst="rect">
              <a:avLst/>
            </a:prstGeom>
          </p:spPr>
        </p:pic>
        <p:pic>
          <p:nvPicPr>
            <p:cNvPr id="79" name="Imagen 78"/>
            <p:cNvPicPr>
              <a:picLocks noChangeAspect="1"/>
            </p:cNvPicPr>
            <p:nvPr/>
          </p:nvPicPr>
          <p:blipFill rotWithShape="1">
            <a:blip r:embed="rId2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37553" t="35435" r="28434" b="54636"/>
            <a:stretch/>
          </p:blipFill>
          <p:spPr>
            <a:xfrm>
              <a:off x="4560909" y="6350271"/>
              <a:ext cx="1270000" cy="444500"/>
            </a:xfrm>
            <a:prstGeom prst="rect">
              <a:avLst/>
            </a:prstGeom>
          </p:spPr>
        </p:pic>
        <p:pic>
          <p:nvPicPr>
            <p:cNvPr id="80" name="Imagen 79"/>
            <p:cNvPicPr>
              <a:picLocks noChangeAspect="1"/>
            </p:cNvPicPr>
            <p:nvPr/>
          </p:nvPicPr>
          <p:blipFill rotWithShape="1">
            <a:blip r:embed="rId2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38827" t="36190" r="27840" b="57286"/>
            <a:stretch/>
          </p:blipFill>
          <p:spPr>
            <a:xfrm>
              <a:off x="4606986" y="6902986"/>
              <a:ext cx="1244601" cy="292099"/>
            </a:xfrm>
            <a:prstGeom prst="rect">
              <a:avLst/>
            </a:prstGeom>
          </p:spPr>
        </p:pic>
        <p:pic>
          <p:nvPicPr>
            <p:cNvPr id="81" name="Imagen 80"/>
            <p:cNvPicPr>
              <a:picLocks noChangeAspect="1"/>
            </p:cNvPicPr>
            <p:nvPr/>
          </p:nvPicPr>
          <p:blipFill rotWithShape="1">
            <a:blip r:embed="rId21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24376" t="34745" r="64059" b="55894"/>
            <a:stretch/>
          </p:blipFill>
          <p:spPr>
            <a:xfrm>
              <a:off x="4244974" y="6794771"/>
              <a:ext cx="431800" cy="419100"/>
            </a:xfrm>
            <a:prstGeom prst="rect">
              <a:avLst/>
            </a:prstGeom>
          </p:spPr>
        </p:pic>
        <p:pic>
          <p:nvPicPr>
            <p:cNvPr id="82" name="Imagen 81"/>
            <p:cNvPicPr>
              <a:picLocks noChangeAspect="1"/>
            </p:cNvPicPr>
            <p:nvPr/>
          </p:nvPicPr>
          <p:blipFill rotWithShape="1">
            <a:blip r:embed="rId21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24376" t="34745" r="64059" b="55894"/>
            <a:stretch/>
          </p:blipFill>
          <p:spPr>
            <a:xfrm>
              <a:off x="4244974" y="7349188"/>
              <a:ext cx="431800" cy="419100"/>
            </a:xfrm>
            <a:prstGeom prst="rect">
              <a:avLst/>
            </a:prstGeom>
          </p:spPr>
        </p:pic>
      </p:grpSp>
      <p:sp>
        <p:nvSpPr>
          <p:cNvPr id="85" name="CuadroTexto 84"/>
          <p:cNvSpPr txBox="1"/>
          <p:nvPr/>
        </p:nvSpPr>
        <p:spPr>
          <a:xfrm>
            <a:off x="2538472" y="5262908"/>
            <a:ext cx="2634583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100" dirty="0">
                <a:latin typeface="Candara" panose="020E0502030303020204" pitchFamily="34" charset="0"/>
              </a:rPr>
              <a:t>Funciones: apoyo técnico en la supervisión de programación de obra, generación de análisis unitarios, estructuración de presupuestos, elaboración de informes, avance y trazabilidad de obra, asignación de recursos y control de calidad, documentación y seguimiento del proceso según sistema de gestión de calidad.</a:t>
            </a:r>
          </a:p>
          <a:p>
            <a:pPr algn="just"/>
            <a:endParaRPr lang="es-CO" sz="1100" dirty="0">
              <a:latin typeface="Candara" panose="020E0502030303020204" pitchFamily="34" charset="0"/>
            </a:endParaRPr>
          </a:p>
          <a:p>
            <a:pPr algn="just"/>
            <a:r>
              <a:rPr lang="es-CO" sz="1100" dirty="0">
                <a:latin typeface="Candara" panose="020E0502030303020204" pitchFamily="34" charset="0"/>
              </a:rPr>
              <a:t>Funciones: apoyo técnico en la dirección y supervisión del sistema de gestión de calidad, acompañamiento a proyectos en ejecución, verificación de cumplimientos legales y estándares de calidad de la compañía, control documental del SGI, creación e implementación de estrategias para la transmisión de buenas prácticas constructivas y actualización de normativa aplicable. </a:t>
            </a:r>
          </a:p>
        </p:txBody>
      </p:sp>
      <p:sp>
        <p:nvSpPr>
          <p:cNvPr id="86" name="CuadroTexto 85"/>
          <p:cNvSpPr txBox="1"/>
          <p:nvPr/>
        </p:nvSpPr>
        <p:spPr>
          <a:xfrm>
            <a:off x="5121697" y="5364564"/>
            <a:ext cx="18369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100" dirty="0">
                <a:latin typeface="Candara" panose="020E0502030303020204" pitchFamily="34" charset="0"/>
              </a:rPr>
              <a:t>Constructora </a:t>
            </a:r>
            <a:r>
              <a:rPr lang="es-CO" sz="1100" dirty="0" err="1">
                <a:latin typeface="Candara" panose="020E0502030303020204" pitchFamily="34" charset="0"/>
              </a:rPr>
              <a:t>ConConcreto</a:t>
            </a:r>
            <a:endParaRPr lang="es-CO" sz="1100" dirty="0">
              <a:latin typeface="Candara" panose="020E0502030303020204" pitchFamily="34" charset="0"/>
            </a:endParaRPr>
          </a:p>
          <a:p>
            <a:pPr algn="just"/>
            <a:r>
              <a:rPr lang="es-CO" sz="1100" dirty="0">
                <a:latin typeface="Candara" panose="020E0502030303020204" pitchFamily="34" charset="0"/>
              </a:rPr>
              <a:t>Auxiliar de Ingeniería</a:t>
            </a:r>
          </a:p>
          <a:p>
            <a:pPr algn="just"/>
            <a:r>
              <a:rPr lang="es-CO" sz="1100" dirty="0">
                <a:latin typeface="Candara" panose="020E0502030303020204" pitchFamily="34" charset="0"/>
              </a:rPr>
              <a:t>(Enero/16-Febreo/17)</a:t>
            </a:r>
          </a:p>
          <a:p>
            <a:pPr algn="just"/>
            <a:r>
              <a:rPr lang="es-CO" sz="1100" dirty="0">
                <a:latin typeface="Candara" panose="020E0502030303020204" pitchFamily="34" charset="0"/>
              </a:rPr>
              <a:t>Ing. Juan Villalobos</a:t>
            </a:r>
          </a:p>
          <a:p>
            <a:pPr algn="just"/>
            <a:r>
              <a:rPr lang="es-CO" sz="1100" dirty="0">
                <a:latin typeface="Candara" panose="020E0502030303020204" pitchFamily="34" charset="0"/>
              </a:rPr>
              <a:t>Director oficina técnica</a:t>
            </a:r>
          </a:p>
          <a:p>
            <a:pPr algn="just"/>
            <a:r>
              <a:rPr lang="es-CO" sz="1100" dirty="0">
                <a:latin typeface="Candara" panose="020E0502030303020204" pitchFamily="34" charset="0"/>
              </a:rPr>
              <a:t>TEL: 320 358 2454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5111439" y="7300441"/>
            <a:ext cx="18369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100" dirty="0">
                <a:latin typeface="Candara" panose="020E0502030303020204" pitchFamily="34" charset="0"/>
              </a:rPr>
              <a:t>Constructora </a:t>
            </a:r>
            <a:r>
              <a:rPr lang="es-CO" sz="1100" dirty="0" err="1">
                <a:latin typeface="Candara" panose="020E0502030303020204" pitchFamily="34" charset="0"/>
              </a:rPr>
              <a:t>ConConcreto</a:t>
            </a:r>
            <a:endParaRPr lang="es-CO" sz="1100" dirty="0">
              <a:latin typeface="Candara" panose="020E0502030303020204" pitchFamily="34" charset="0"/>
            </a:endParaRPr>
          </a:p>
          <a:p>
            <a:pPr algn="just"/>
            <a:r>
              <a:rPr lang="es-CO" sz="1100" dirty="0">
                <a:latin typeface="Candara" panose="020E0502030303020204" pitchFamily="34" charset="0"/>
              </a:rPr>
              <a:t>Profesional QAQC</a:t>
            </a:r>
          </a:p>
          <a:p>
            <a:pPr algn="just"/>
            <a:r>
              <a:rPr lang="es-CO" sz="1100" dirty="0">
                <a:latin typeface="Candara" panose="020E0502030303020204" pitchFamily="34" charset="0"/>
              </a:rPr>
              <a:t>(Marzo/17- Enero 2018)</a:t>
            </a:r>
          </a:p>
          <a:p>
            <a:pPr algn="just"/>
            <a:r>
              <a:rPr lang="es-CO" sz="1100" dirty="0" err="1">
                <a:latin typeface="Candara" panose="020E0502030303020204" pitchFamily="34" charset="0"/>
              </a:rPr>
              <a:t>Loly</a:t>
            </a:r>
            <a:r>
              <a:rPr lang="es-CO" sz="1100" dirty="0">
                <a:latin typeface="Candara" panose="020E0502030303020204" pitchFamily="34" charset="0"/>
              </a:rPr>
              <a:t> Rodríguez</a:t>
            </a:r>
          </a:p>
          <a:p>
            <a:pPr algn="just"/>
            <a:r>
              <a:rPr lang="es-CO" sz="1100" dirty="0">
                <a:latin typeface="Candara" panose="020E0502030303020204" pitchFamily="34" charset="0"/>
              </a:rPr>
              <a:t>Directora Nacional Calidad</a:t>
            </a:r>
          </a:p>
          <a:p>
            <a:pPr algn="just"/>
            <a:r>
              <a:rPr lang="es-CO" sz="1100" dirty="0">
                <a:latin typeface="Candara" panose="020E0502030303020204" pitchFamily="34" charset="0"/>
              </a:rPr>
              <a:t>TEL: 314 814 0610</a:t>
            </a:r>
          </a:p>
        </p:txBody>
      </p:sp>
    </p:spTree>
    <p:extLst>
      <p:ext uri="{BB962C8B-B14F-4D97-AF65-F5344CB8AC3E}">
        <p14:creationId xmlns:p14="http://schemas.microsoft.com/office/powerpoint/2010/main" val="404670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322</Words>
  <Application>Microsoft Macintosh PowerPoint</Application>
  <PresentationFormat>Carta (216 x 279 mm)</PresentationFormat>
  <Paragraphs>50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Candara</vt:lpstr>
      <vt:lpstr>Tahoma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Alisson Stefany Bernal Castro</dc:creator>
  <cp:lastModifiedBy>Alisson Bernal C</cp:lastModifiedBy>
  <cp:revision>28</cp:revision>
  <dcterms:created xsi:type="dcterms:W3CDTF">2017-10-18T16:18:32Z</dcterms:created>
  <dcterms:modified xsi:type="dcterms:W3CDTF">2019-02-11T02:09:20Z</dcterms:modified>
</cp:coreProperties>
</file>