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57" r:id="rId4"/>
  </p:sldIdLst>
  <p:sldSz cx="6858000" cy="9144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rgio Alejandro Valbuena" initials="SAV" lastIdx="1" clrIdx="0">
    <p:extLst>
      <p:ext uri="{19B8F6BF-5375-455C-9EA6-DF929625EA0E}">
        <p15:presenceInfo xmlns:p15="http://schemas.microsoft.com/office/powerpoint/2012/main" userId="S::savalbuena@ucdavis.edu::19e9cf28-5d09-4e4c-91fb-e944d1487f71" providerId="AD"/>
      </p:ext>
    </p:extLst>
  </p:cmAuthor>
  <p:cmAuthor id="2" name="Sergio Alejandro Valbuena" initials="SAV [2]" lastIdx="7" clrIdx="1">
    <p:extLst>
      <p:ext uri="{19B8F6BF-5375-455C-9EA6-DF929625EA0E}">
        <p15:presenceInfo xmlns:p15="http://schemas.microsoft.com/office/powerpoint/2012/main" userId="Sergio Alejandro Valbue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C30"/>
    <a:srgbClr val="115C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2" autoAdjust="0"/>
    <p:restoredTop sz="94660"/>
  </p:normalViewPr>
  <p:slideViewPr>
    <p:cSldViewPr snapToGrid="0">
      <p:cViewPr>
        <p:scale>
          <a:sx n="99" d="100"/>
          <a:sy n="99" d="100"/>
        </p:scale>
        <p:origin x="25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7/06/20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2155667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7/06/20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227737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7/06/20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79345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3FE3A7-EC10-4CB9-8B62-C9C4255F3532}" type="datetimeFigureOut">
              <a:rPr lang="es-CO" smtClean="0"/>
              <a:t>7/06/20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870020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863FE3A7-EC10-4CB9-8B62-C9C4255F3532}" type="datetimeFigureOut">
              <a:rPr lang="es-CO" smtClean="0"/>
              <a:t>7/06/20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45943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63FE3A7-EC10-4CB9-8B62-C9C4255F3532}" type="datetimeFigureOut">
              <a:rPr lang="es-CO" smtClean="0"/>
              <a:t>7/06/20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49298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63FE3A7-EC10-4CB9-8B62-C9C4255F3532}" type="datetimeFigureOut">
              <a:rPr lang="es-CO" smtClean="0"/>
              <a:t>7/06/20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939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63FE3A7-EC10-4CB9-8B62-C9C4255F3532}" type="datetimeFigureOut">
              <a:rPr lang="es-CO" smtClean="0"/>
              <a:t>7/06/20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28517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FE3A7-EC10-4CB9-8B62-C9C4255F3532}" type="datetimeFigureOut">
              <a:rPr lang="es-CO" smtClean="0"/>
              <a:t>7/06/20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24941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63FE3A7-EC10-4CB9-8B62-C9C4255F3532}" type="datetimeFigureOut">
              <a:rPr lang="es-CO" smtClean="0"/>
              <a:t>7/06/20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160388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63FE3A7-EC10-4CB9-8B62-C9C4255F3532}" type="datetimeFigureOut">
              <a:rPr lang="es-CO" smtClean="0"/>
              <a:t>7/06/20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2154352-561D-435B-94FA-920FBDDBA1D6}" type="slidenum">
              <a:rPr lang="es-CO" smtClean="0"/>
              <a:t>‹Nº›</a:t>
            </a:fld>
            <a:endParaRPr lang="es-CO"/>
          </a:p>
        </p:txBody>
      </p:sp>
    </p:spTree>
    <p:extLst>
      <p:ext uri="{BB962C8B-B14F-4D97-AF65-F5344CB8AC3E}">
        <p14:creationId xmlns:p14="http://schemas.microsoft.com/office/powerpoint/2010/main" val="112293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863FE3A7-EC10-4CB9-8B62-C9C4255F3532}" type="datetimeFigureOut">
              <a:rPr lang="es-CO" smtClean="0"/>
              <a:t>7/06/20</a:t>
            </a:fld>
            <a:endParaRPr lang="es-CO"/>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2154352-561D-435B-94FA-920FBDDBA1D6}" type="slidenum">
              <a:rPr lang="es-CO" smtClean="0"/>
              <a:t>‹Nº›</a:t>
            </a:fld>
            <a:endParaRPr lang="es-CO"/>
          </a:p>
        </p:txBody>
      </p:sp>
    </p:spTree>
    <p:extLst>
      <p:ext uri="{BB962C8B-B14F-4D97-AF65-F5344CB8AC3E}">
        <p14:creationId xmlns:p14="http://schemas.microsoft.com/office/powerpoint/2010/main" val="3531521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8045060C-A14C-EF40-92FE-DA6E8DEA81C5}"/>
              </a:ext>
            </a:extLst>
          </p:cNvPr>
          <p:cNvGrpSpPr/>
          <p:nvPr/>
        </p:nvGrpSpPr>
        <p:grpSpPr>
          <a:xfrm>
            <a:off x="-45894" y="0"/>
            <a:ext cx="6961240" cy="9379974"/>
            <a:chOff x="-7852756" y="-341936"/>
            <a:chExt cx="6961240" cy="9379974"/>
          </a:xfrm>
        </p:grpSpPr>
        <p:pic>
          <p:nvPicPr>
            <p:cNvPr id="113" name="Imagen 112">
              <a:extLst>
                <a:ext uri="{FF2B5EF4-FFF2-40B4-BE49-F238E27FC236}">
                  <a16:creationId xmlns:a16="http://schemas.microsoft.com/office/drawing/2014/main" id="{B94A8F5C-CCBC-E84A-847E-65D6C1A12FF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7852756" y="-341936"/>
              <a:ext cx="6961240" cy="9379974"/>
            </a:xfrm>
            <a:prstGeom prst="rect">
              <a:avLst/>
            </a:prstGeom>
          </p:spPr>
        </p:pic>
        <p:sp>
          <p:nvSpPr>
            <p:cNvPr id="22" name="Rectángulo 21">
              <a:extLst>
                <a:ext uri="{FF2B5EF4-FFF2-40B4-BE49-F238E27FC236}">
                  <a16:creationId xmlns:a16="http://schemas.microsoft.com/office/drawing/2014/main" id="{63D4BB8A-2556-4A46-81B3-1BD376147314}"/>
                </a:ext>
              </a:extLst>
            </p:cNvPr>
            <p:cNvSpPr/>
            <p:nvPr/>
          </p:nvSpPr>
          <p:spPr>
            <a:xfrm>
              <a:off x="-7630739" y="-121541"/>
              <a:ext cx="6486764" cy="8929490"/>
            </a:xfrm>
            <a:prstGeom prst="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U"/>
            </a:p>
          </p:txBody>
        </p:sp>
      </p:grpSp>
      <p:grpSp>
        <p:nvGrpSpPr>
          <p:cNvPr id="40" name="Group 39"/>
          <p:cNvGrpSpPr/>
          <p:nvPr/>
        </p:nvGrpSpPr>
        <p:grpSpPr>
          <a:xfrm>
            <a:off x="-54470" y="458094"/>
            <a:ext cx="4454753" cy="951174"/>
            <a:chOff x="-79936" y="6701"/>
            <a:chExt cx="4454753" cy="951174"/>
          </a:xfrm>
        </p:grpSpPr>
        <p:sp>
          <p:nvSpPr>
            <p:cNvPr id="4" name="CuadroTexto 11"/>
            <p:cNvSpPr txBox="1"/>
            <p:nvPr/>
          </p:nvSpPr>
          <p:spPr>
            <a:xfrm>
              <a:off x="-79936" y="6701"/>
              <a:ext cx="4454753" cy="707886"/>
            </a:xfrm>
            <a:prstGeom prst="rect">
              <a:avLst/>
            </a:prstGeom>
            <a:noFill/>
          </p:spPr>
          <p:txBody>
            <a:bodyPr wrap="square" rtlCol="0">
              <a:spAutoFit/>
            </a:bodyPr>
            <a:lstStyle/>
            <a:p>
              <a:pPr algn="ctr"/>
              <a:r>
                <a:rPr lang="es-CO" sz="4000" dirty="0">
                  <a:solidFill>
                    <a:schemeClr val="tx1">
                      <a:lumMod val="75000"/>
                      <a:lumOff val="25000"/>
                    </a:schemeClr>
                  </a:solidFill>
                  <a:latin typeface="Candara" panose="020E0502030303020204" pitchFamily="34" charset="0"/>
                </a:rPr>
                <a:t>ALISSON BERNAL</a:t>
              </a:r>
            </a:p>
          </p:txBody>
        </p:sp>
        <p:sp>
          <p:nvSpPr>
            <p:cNvPr id="5" name="CuadroTexto 12"/>
            <p:cNvSpPr txBox="1"/>
            <p:nvPr/>
          </p:nvSpPr>
          <p:spPr>
            <a:xfrm>
              <a:off x="418368" y="557765"/>
              <a:ext cx="3585977" cy="400110"/>
            </a:xfrm>
            <a:prstGeom prst="rect">
              <a:avLst/>
            </a:prstGeom>
            <a:noFill/>
          </p:spPr>
          <p:txBody>
            <a:bodyPr wrap="square" rtlCol="0">
              <a:spAutoFit/>
            </a:bodyPr>
            <a:lstStyle/>
            <a:p>
              <a:pPr algn="ctr"/>
              <a:r>
                <a:rPr lang="en-US" sz="2000" dirty="0">
                  <a:solidFill>
                    <a:schemeClr val="tx1">
                      <a:lumMod val="75000"/>
                      <a:lumOff val="25000"/>
                    </a:schemeClr>
                  </a:solidFill>
                  <a:latin typeface="Candara" panose="020E0502030303020204" pitchFamily="34" charset="0"/>
                </a:rPr>
                <a:t>Civil Engineer · Mathematician</a:t>
              </a:r>
            </a:p>
          </p:txBody>
        </p:sp>
      </p:grpSp>
      <p:cxnSp>
        <p:nvCxnSpPr>
          <p:cNvPr id="13" name="Conector recto 69"/>
          <p:cNvCxnSpPr>
            <a:cxnSpLocks/>
          </p:cNvCxnSpPr>
          <p:nvPr/>
        </p:nvCxnSpPr>
        <p:spPr>
          <a:xfrm>
            <a:off x="239509" y="1449150"/>
            <a:ext cx="6370950" cy="0"/>
          </a:xfrm>
          <a:prstGeom prst="line">
            <a:avLst/>
          </a:prstGeom>
          <a:ln>
            <a:solidFill>
              <a:srgbClr val="892C30"/>
            </a:solidFill>
          </a:ln>
          <a:effectLst/>
        </p:spPr>
        <p:style>
          <a:lnRef idx="1">
            <a:schemeClr val="accent1"/>
          </a:lnRef>
          <a:fillRef idx="0">
            <a:schemeClr val="accent1"/>
          </a:fillRef>
          <a:effectRef idx="0">
            <a:schemeClr val="accent1"/>
          </a:effectRef>
          <a:fontRef idx="minor">
            <a:schemeClr val="tx1"/>
          </a:fontRef>
        </p:style>
      </p:cxnSp>
      <p:cxnSp>
        <p:nvCxnSpPr>
          <p:cNvPr id="23" name="Conector recto 69"/>
          <p:cNvCxnSpPr>
            <a:cxnSpLocks/>
          </p:cNvCxnSpPr>
          <p:nvPr/>
        </p:nvCxnSpPr>
        <p:spPr>
          <a:xfrm>
            <a:off x="2741464" y="1583929"/>
            <a:ext cx="0" cy="7319345"/>
          </a:xfrm>
          <a:prstGeom prst="line">
            <a:avLst/>
          </a:prstGeom>
          <a:ln>
            <a:solidFill>
              <a:srgbClr val="892C30"/>
            </a:solidFill>
          </a:ln>
          <a:effectLst/>
        </p:spPr>
        <p:style>
          <a:lnRef idx="1">
            <a:schemeClr val="accent1"/>
          </a:lnRef>
          <a:fillRef idx="0">
            <a:schemeClr val="accent1"/>
          </a:fillRef>
          <a:effectRef idx="0">
            <a:schemeClr val="accent1"/>
          </a:effectRef>
          <a:fontRef idx="minor">
            <a:schemeClr val="tx1"/>
          </a:fontRef>
        </p:style>
      </p:cxnSp>
      <p:grpSp>
        <p:nvGrpSpPr>
          <p:cNvPr id="3" name="Grupo 2">
            <a:extLst>
              <a:ext uri="{FF2B5EF4-FFF2-40B4-BE49-F238E27FC236}">
                <a16:creationId xmlns:a16="http://schemas.microsoft.com/office/drawing/2014/main" id="{1DB943CA-35BC-3F4D-B9AE-16EA35F92A9D}"/>
              </a:ext>
            </a:extLst>
          </p:cNvPr>
          <p:cNvGrpSpPr/>
          <p:nvPr/>
        </p:nvGrpSpPr>
        <p:grpSpPr>
          <a:xfrm>
            <a:off x="173932" y="2144404"/>
            <a:ext cx="2567532" cy="4741017"/>
            <a:chOff x="-37450" y="1354075"/>
            <a:chExt cx="2567532" cy="4741017"/>
          </a:xfrm>
        </p:grpSpPr>
        <p:sp>
          <p:nvSpPr>
            <p:cNvPr id="28" name="CuadroTexto 51"/>
            <p:cNvSpPr txBox="1"/>
            <p:nvPr/>
          </p:nvSpPr>
          <p:spPr>
            <a:xfrm>
              <a:off x="-37450" y="1354075"/>
              <a:ext cx="1136304"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EDUCATION</a:t>
              </a:r>
            </a:p>
          </p:txBody>
        </p:sp>
        <p:sp>
          <p:nvSpPr>
            <p:cNvPr id="29" name="TextBox 28"/>
            <p:cNvSpPr txBox="1"/>
            <p:nvPr/>
          </p:nvSpPr>
          <p:spPr>
            <a:xfrm>
              <a:off x="46415" y="1570777"/>
              <a:ext cx="2483667" cy="4524315"/>
            </a:xfrm>
            <a:prstGeom prst="rect">
              <a:avLst/>
            </a:prstGeom>
            <a:noFill/>
          </p:spPr>
          <p:txBody>
            <a:bodyPr wrap="square" rtlCol="0">
              <a:spAutoFit/>
            </a:bodyPr>
            <a:lstStyle/>
            <a:p>
              <a:r>
                <a:rPr lang="en-US" sz="1200" u="sng" dirty="0">
                  <a:latin typeface="Candara" panose="020E0502030303020204" pitchFamily="34" charset="0"/>
                </a:rPr>
                <a:t>Academics:</a:t>
              </a:r>
            </a:p>
            <a:p>
              <a:r>
                <a:rPr lang="en-US" sz="1200" dirty="0">
                  <a:latin typeface="Candara" panose="020E0502030303020204" pitchFamily="34" charset="0"/>
                </a:rPr>
                <a:t>- Colombian School of Engineering Julio </a:t>
              </a:r>
              <a:r>
                <a:rPr lang="en-US" sz="1200" dirty="0" err="1">
                  <a:latin typeface="Candara" panose="020E0502030303020204" pitchFamily="34" charset="0"/>
                </a:rPr>
                <a:t>Garavito</a:t>
              </a:r>
              <a:endParaRPr lang="en-US" sz="1200" dirty="0">
                <a:latin typeface="Candara" panose="020E0502030303020204" pitchFamily="34" charset="0"/>
              </a:endParaRPr>
            </a:p>
            <a:p>
              <a:r>
                <a:rPr lang="en-US" sz="1200" dirty="0">
                  <a:latin typeface="Candara" panose="020E0502030303020204" pitchFamily="34" charset="0"/>
                </a:rPr>
                <a:t>Bachelor of Science, Civil Engineering                                   2016</a:t>
              </a:r>
            </a:p>
            <a:p>
              <a:r>
                <a:rPr lang="en-US" sz="1200" dirty="0">
                  <a:latin typeface="Candara" panose="020E0502030303020204" pitchFamily="34" charset="0"/>
                </a:rPr>
                <a:t>- Colombian School of Engineering Julio </a:t>
              </a:r>
              <a:r>
                <a:rPr lang="en-US" sz="1200" dirty="0" err="1">
                  <a:latin typeface="Candara" panose="020E0502030303020204" pitchFamily="34" charset="0"/>
                </a:rPr>
                <a:t>Garavito</a:t>
              </a:r>
              <a:endParaRPr lang="en-US" sz="1200" dirty="0">
                <a:latin typeface="Candara" panose="020E0502030303020204" pitchFamily="34" charset="0"/>
              </a:endParaRPr>
            </a:p>
            <a:p>
              <a:r>
                <a:rPr lang="en-US" sz="1200" dirty="0">
                  <a:latin typeface="Candara" panose="020E0502030303020204" pitchFamily="34" charset="0"/>
                </a:rPr>
                <a:t>Bachelor of Science, Mathematics	                              2019</a:t>
              </a:r>
            </a:p>
            <a:p>
              <a:r>
                <a:rPr lang="en-US" sz="1200" u="sng" dirty="0" err="1">
                  <a:latin typeface="Candara" panose="020E0502030303020204" pitchFamily="34" charset="0"/>
                </a:rPr>
                <a:t>Complementaries</a:t>
              </a:r>
              <a:r>
                <a:rPr lang="en-US" sz="1200" u="sng" dirty="0">
                  <a:latin typeface="Candara" panose="020E0502030303020204" pitchFamily="34" charset="0"/>
                </a:rPr>
                <a:t>:</a:t>
              </a:r>
            </a:p>
            <a:p>
              <a:r>
                <a:rPr lang="en-US" sz="1200" dirty="0">
                  <a:latin typeface="Candara" panose="020E0502030303020204" pitchFamily="34" charset="0"/>
                </a:rPr>
                <a:t>- University of La Salle</a:t>
              </a:r>
            </a:p>
            <a:p>
              <a:r>
                <a:rPr lang="en-US" sz="1200" dirty="0">
                  <a:latin typeface="Candara" panose="020E0502030303020204" pitchFamily="34" charset="0"/>
                </a:rPr>
                <a:t>Advanced Excel Course             2014</a:t>
              </a:r>
            </a:p>
            <a:p>
              <a:r>
                <a:rPr lang="en-US" sz="1200" dirty="0">
                  <a:latin typeface="Candara" panose="020E0502030303020204" pitchFamily="34" charset="0"/>
                </a:rPr>
                <a:t>- Colombian School of Engineering Julio </a:t>
              </a:r>
              <a:r>
                <a:rPr lang="en-US" sz="1200" dirty="0" err="1">
                  <a:latin typeface="Candara" panose="020E0502030303020204" pitchFamily="34" charset="0"/>
                </a:rPr>
                <a:t>Garavito</a:t>
              </a:r>
              <a:endParaRPr lang="en-US" sz="1200" dirty="0">
                <a:latin typeface="Candara" panose="020E0502030303020204" pitchFamily="34" charset="0"/>
              </a:endParaRPr>
            </a:p>
            <a:p>
              <a:r>
                <a:rPr lang="en-US" sz="1200" dirty="0">
                  <a:latin typeface="Candara" panose="020E0502030303020204" pitchFamily="34" charset="0"/>
                </a:rPr>
                <a:t>Computational data analysis tools: Basic concepts of Data Science 	                              2018</a:t>
              </a:r>
            </a:p>
            <a:p>
              <a:r>
                <a:rPr lang="en-US" sz="1200" dirty="0">
                  <a:latin typeface="Candara" panose="020E0502030303020204" pitchFamily="34" charset="0"/>
                </a:rPr>
                <a:t>- Coursera – UC Davis</a:t>
              </a:r>
            </a:p>
            <a:p>
              <a:r>
                <a:rPr lang="en-US" sz="1200" dirty="0">
                  <a:latin typeface="Candara" panose="020E0502030303020204" pitchFamily="34" charset="0"/>
                </a:rPr>
                <a:t>SQL for data science                  2019</a:t>
              </a:r>
            </a:p>
            <a:p>
              <a:r>
                <a:rPr lang="en-US" sz="1200" dirty="0">
                  <a:latin typeface="Candara" panose="020E0502030303020204" pitchFamily="34" charset="0"/>
                </a:rPr>
                <a:t>- Udemy</a:t>
              </a:r>
            </a:p>
            <a:p>
              <a:r>
                <a:rPr lang="en-US" sz="1200" dirty="0">
                  <a:latin typeface="Candara" panose="020E0502030303020204" pitchFamily="34" charset="0"/>
                </a:rPr>
                <a:t>An introduction to data analysis with R and R Studio               (actual)</a:t>
              </a:r>
            </a:p>
            <a:p>
              <a:endParaRPr lang="en-US" sz="1200" dirty="0">
                <a:latin typeface="Candara" panose="020E0502030303020204" pitchFamily="34" charset="0"/>
              </a:endParaRPr>
            </a:p>
            <a:p>
              <a:endParaRPr lang="en-US" sz="1200" dirty="0">
                <a:latin typeface="Candara" panose="020E0502030303020204" pitchFamily="34" charset="0"/>
              </a:endParaRPr>
            </a:p>
          </p:txBody>
        </p:sp>
      </p:grpSp>
      <p:grpSp>
        <p:nvGrpSpPr>
          <p:cNvPr id="37" name="Group 36"/>
          <p:cNvGrpSpPr/>
          <p:nvPr/>
        </p:nvGrpSpPr>
        <p:grpSpPr>
          <a:xfrm>
            <a:off x="2775062" y="3022914"/>
            <a:ext cx="3878707" cy="2185668"/>
            <a:chOff x="2413048" y="1817022"/>
            <a:chExt cx="3685986" cy="2185668"/>
          </a:xfrm>
        </p:grpSpPr>
        <p:sp>
          <p:nvSpPr>
            <p:cNvPr id="31" name="CuadroTexto 6"/>
            <p:cNvSpPr txBox="1"/>
            <p:nvPr/>
          </p:nvSpPr>
          <p:spPr>
            <a:xfrm>
              <a:off x="2413048" y="2063698"/>
              <a:ext cx="3685986" cy="1938992"/>
            </a:xfrm>
            <a:prstGeom prst="rect">
              <a:avLst/>
            </a:prstGeom>
            <a:noFill/>
          </p:spPr>
          <p:txBody>
            <a:bodyPr wrap="square" rtlCol="0">
              <a:spAutoFit/>
            </a:bodyPr>
            <a:lstStyle/>
            <a:p>
              <a:pPr algn="just"/>
              <a:r>
                <a:rPr lang="en-US" sz="1200" dirty="0">
                  <a:latin typeface="Candara" panose="020E0502030303020204" pitchFamily="34" charset="0"/>
                </a:rPr>
                <a:t>Civil Engineer and Mathematician, who currently works as a Data Scientist Jr in </a:t>
              </a:r>
              <a:r>
                <a:rPr lang="en-US" sz="1200" dirty="0" err="1">
                  <a:latin typeface="Candara" panose="020E0502030303020204" pitchFamily="34" charset="0"/>
                </a:rPr>
                <a:t>Rappi</a:t>
              </a:r>
              <a:r>
                <a:rPr lang="en-US" sz="1200" dirty="0">
                  <a:latin typeface="Candara" panose="020E0502030303020204" pitchFamily="34" charset="0"/>
                </a:rPr>
                <a:t>, Inc. Presently doing big data analysis and data processing to measure and create strategies to increase purchase behavior. Previous experience in the areas of budgeting, work planning, management, project control and alignment to high standards management system. In search of constant academic and professional growth while coupling both majors and skills acquired. Teamwork entrepreneur, with fast learning and adaptability skills. </a:t>
              </a:r>
            </a:p>
          </p:txBody>
        </p:sp>
        <p:sp>
          <p:nvSpPr>
            <p:cNvPr id="32" name="CuadroTexto 51"/>
            <p:cNvSpPr txBox="1"/>
            <p:nvPr/>
          </p:nvSpPr>
          <p:spPr>
            <a:xfrm>
              <a:off x="2665184" y="1817022"/>
              <a:ext cx="1162341"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PROFILE</a:t>
              </a:r>
            </a:p>
          </p:txBody>
        </p:sp>
      </p:grpSp>
      <p:grpSp>
        <p:nvGrpSpPr>
          <p:cNvPr id="48" name="Group 47"/>
          <p:cNvGrpSpPr/>
          <p:nvPr/>
        </p:nvGrpSpPr>
        <p:grpSpPr>
          <a:xfrm>
            <a:off x="2775062" y="1790788"/>
            <a:ext cx="3919334" cy="1076214"/>
            <a:chOff x="2288545" y="1781429"/>
            <a:chExt cx="3887640" cy="842388"/>
          </a:xfrm>
        </p:grpSpPr>
        <p:sp>
          <p:nvSpPr>
            <p:cNvPr id="49" name="CuadroTexto 6"/>
            <p:cNvSpPr txBox="1"/>
            <p:nvPr/>
          </p:nvSpPr>
          <p:spPr>
            <a:xfrm>
              <a:off x="2288545" y="1973368"/>
              <a:ext cx="3887640" cy="650449"/>
            </a:xfrm>
            <a:prstGeom prst="rect">
              <a:avLst/>
            </a:prstGeom>
            <a:noFill/>
          </p:spPr>
          <p:txBody>
            <a:bodyPr wrap="square" rtlCol="0">
              <a:spAutoFit/>
            </a:bodyPr>
            <a:lstStyle/>
            <a:p>
              <a:r>
                <a:rPr lang="en-US" sz="1200" dirty="0">
                  <a:latin typeface="Candara" panose="020E0502030303020204" pitchFamily="34" charset="0"/>
                </a:rPr>
                <a:t>Currently seeking for a job opportunity in data science and machine learning to continue my professional growth, acquire new knowledge and technical skills that allow me to face new professional challenges.</a:t>
              </a:r>
            </a:p>
          </p:txBody>
        </p:sp>
        <p:sp>
          <p:nvSpPr>
            <p:cNvPr id="50" name="CuadroTexto 51"/>
            <p:cNvSpPr txBox="1"/>
            <p:nvPr/>
          </p:nvSpPr>
          <p:spPr>
            <a:xfrm>
              <a:off x="2614050" y="1781429"/>
              <a:ext cx="1162341" cy="24090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OBJECTIVE</a:t>
              </a:r>
            </a:p>
          </p:txBody>
        </p:sp>
      </p:grpSp>
      <p:grpSp>
        <p:nvGrpSpPr>
          <p:cNvPr id="2" name="Grupo 1">
            <a:extLst>
              <a:ext uri="{FF2B5EF4-FFF2-40B4-BE49-F238E27FC236}">
                <a16:creationId xmlns:a16="http://schemas.microsoft.com/office/drawing/2014/main" id="{90B119D7-F146-F146-9938-AB3096753163}"/>
              </a:ext>
            </a:extLst>
          </p:cNvPr>
          <p:cNvGrpSpPr/>
          <p:nvPr/>
        </p:nvGrpSpPr>
        <p:grpSpPr>
          <a:xfrm>
            <a:off x="4359275" y="417924"/>
            <a:ext cx="3315048" cy="961276"/>
            <a:chOff x="4418396" y="124046"/>
            <a:chExt cx="3315048" cy="961276"/>
          </a:xfrm>
        </p:grpSpPr>
        <p:grpSp>
          <p:nvGrpSpPr>
            <p:cNvPr id="39" name="Group 38"/>
            <p:cNvGrpSpPr/>
            <p:nvPr/>
          </p:nvGrpSpPr>
          <p:grpSpPr>
            <a:xfrm>
              <a:off x="4418396" y="124046"/>
              <a:ext cx="3315048" cy="961276"/>
              <a:chOff x="4374817" y="314003"/>
              <a:chExt cx="3315048" cy="961276"/>
            </a:xfrm>
          </p:grpSpPr>
          <p:grpSp>
            <p:nvGrpSpPr>
              <p:cNvPr id="9" name="Group 8"/>
              <p:cNvGrpSpPr/>
              <p:nvPr/>
            </p:nvGrpSpPr>
            <p:grpSpPr>
              <a:xfrm>
                <a:off x="4374817" y="340447"/>
                <a:ext cx="274320" cy="604388"/>
                <a:chOff x="4374817" y="213447"/>
                <a:chExt cx="274320" cy="604388"/>
              </a:xfrm>
            </p:grpSpPr>
            <p:sp>
              <p:nvSpPr>
                <p:cNvPr id="6" name="Freeform 5"/>
                <p:cNvSpPr>
                  <a:spLocks noChangeAspect="1" noEditPoints="1"/>
                </p:cNvSpPr>
                <p:nvPr/>
              </p:nvSpPr>
              <p:spPr bwMode="auto">
                <a:xfrm>
                  <a:off x="4374817" y="213447"/>
                  <a:ext cx="274320" cy="273143"/>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51 w 512"/>
                    <a:gd name="T11" fmla="*/ 394 h 512"/>
                    <a:gd name="T12" fmla="*/ 338 w 512"/>
                    <a:gd name="T13" fmla="*/ 393 h 512"/>
                    <a:gd name="T14" fmla="*/ 195 w 512"/>
                    <a:gd name="T15" fmla="*/ 316 h 512"/>
                    <a:gd name="T16" fmla="*/ 119 w 512"/>
                    <a:gd name="T17" fmla="*/ 173 h 512"/>
                    <a:gd name="T18" fmla="*/ 131 w 512"/>
                    <a:gd name="T19" fmla="*/ 132 h 512"/>
                    <a:gd name="T20" fmla="*/ 133 w 512"/>
                    <a:gd name="T21" fmla="*/ 129 h 512"/>
                    <a:gd name="T22" fmla="*/ 160 w 512"/>
                    <a:gd name="T23" fmla="*/ 107 h 512"/>
                    <a:gd name="T24" fmla="*/ 160 w 512"/>
                    <a:gd name="T25" fmla="*/ 107 h 512"/>
                    <a:gd name="T26" fmla="*/ 189 w 512"/>
                    <a:gd name="T27" fmla="*/ 115 h 512"/>
                    <a:gd name="T28" fmla="*/ 238 w 512"/>
                    <a:gd name="T29" fmla="*/ 177 h 512"/>
                    <a:gd name="T30" fmla="*/ 236 w 512"/>
                    <a:gd name="T31" fmla="*/ 186 h 512"/>
                    <a:gd name="T32" fmla="*/ 212 w 512"/>
                    <a:gd name="T33" fmla="*/ 210 h 512"/>
                    <a:gd name="T34" fmla="*/ 219 w 512"/>
                    <a:gd name="T35" fmla="*/ 222 h 512"/>
                    <a:gd name="T36" fmla="*/ 251 w 512"/>
                    <a:gd name="T37" fmla="*/ 261 h 512"/>
                    <a:gd name="T38" fmla="*/ 290 w 512"/>
                    <a:gd name="T39" fmla="*/ 292 h 512"/>
                    <a:gd name="T40" fmla="*/ 302 w 512"/>
                    <a:gd name="T41" fmla="*/ 299 h 512"/>
                    <a:gd name="T42" fmla="*/ 326 w 512"/>
                    <a:gd name="T43" fmla="*/ 276 h 512"/>
                    <a:gd name="T44" fmla="*/ 335 w 512"/>
                    <a:gd name="T45" fmla="*/ 273 h 512"/>
                    <a:gd name="T46" fmla="*/ 397 w 512"/>
                    <a:gd name="T47" fmla="*/ 322 h 512"/>
                    <a:gd name="T48" fmla="*/ 404 w 512"/>
                    <a:gd name="T49" fmla="*/ 350 h 512"/>
                    <a:gd name="T50" fmla="*/ 404 w 512"/>
                    <a:gd name="T51" fmla="*/ 350 h 512"/>
                    <a:gd name="T52" fmla="*/ 382 w 512"/>
                    <a:gd name="T53" fmla="*/ 378 h 512"/>
                    <a:gd name="T54" fmla="*/ 379 w 512"/>
                    <a:gd name="T55" fmla="*/ 381 h 512"/>
                    <a:gd name="T56" fmla="*/ 351 w 512"/>
                    <a:gd name="T57" fmla="*/ 394 h 512"/>
                    <a:gd name="T58" fmla="*/ 166 w 512"/>
                    <a:gd name="T59" fmla="*/ 128 h 512"/>
                    <a:gd name="T60" fmla="*/ 149 w 512"/>
                    <a:gd name="T61" fmla="*/ 144 h 512"/>
                    <a:gd name="T62" fmla="*/ 146 w 512"/>
                    <a:gd name="T63" fmla="*/ 147 h 512"/>
                    <a:gd name="T64" fmla="*/ 140 w 512"/>
                    <a:gd name="T65" fmla="*/ 169 h 512"/>
                    <a:gd name="T66" fmla="*/ 140 w 512"/>
                    <a:gd name="T67" fmla="*/ 171 h 512"/>
                    <a:gd name="T68" fmla="*/ 210 w 512"/>
                    <a:gd name="T69" fmla="*/ 301 h 512"/>
                    <a:gd name="T70" fmla="*/ 341 w 512"/>
                    <a:gd name="T71" fmla="*/ 372 h 512"/>
                    <a:gd name="T72" fmla="*/ 342 w 512"/>
                    <a:gd name="T73" fmla="*/ 372 h 512"/>
                    <a:gd name="T74" fmla="*/ 364 w 512"/>
                    <a:gd name="T75" fmla="*/ 365 h 512"/>
                    <a:gd name="T76" fmla="*/ 368 w 512"/>
                    <a:gd name="T77" fmla="*/ 362 h 512"/>
                    <a:gd name="T78" fmla="*/ 383 w 512"/>
                    <a:gd name="T79" fmla="*/ 346 h 512"/>
                    <a:gd name="T80" fmla="*/ 337 w 512"/>
                    <a:gd name="T81" fmla="*/ 295 h 512"/>
                    <a:gd name="T82" fmla="*/ 311 w 512"/>
                    <a:gd name="T83" fmla="*/ 321 h 512"/>
                    <a:gd name="T84" fmla="*/ 297 w 512"/>
                    <a:gd name="T85" fmla="*/ 322 h 512"/>
                    <a:gd name="T86" fmla="*/ 279 w 512"/>
                    <a:gd name="T87" fmla="*/ 310 h 512"/>
                    <a:gd name="T88" fmla="*/ 235 w 512"/>
                    <a:gd name="T89" fmla="*/ 276 h 512"/>
                    <a:gd name="T90" fmla="*/ 201 w 512"/>
                    <a:gd name="T91" fmla="*/ 233 h 512"/>
                    <a:gd name="T92" fmla="*/ 189 w 512"/>
                    <a:gd name="T93" fmla="*/ 214 h 512"/>
                    <a:gd name="T94" fmla="*/ 191 w 512"/>
                    <a:gd name="T95" fmla="*/ 201 h 512"/>
                    <a:gd name="T96" fmla="*/ 217 w 512"/>
                    <a:gd name="T97" fmla="*/ 175 h 512"/>
                    <a:gd name="T98" fmla="*/ 166 w 512"/>
                    <a:gd name="T99" fmla="*/ 12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51" y="394"/>
                      </a:moveTo>
                      <a:cubicBezTo>
                        <a:pt x="347" y="394"/>
                        <a:pt x="343" y="394"/>
                        <a:pt x="338" y="393"/>
                      </a:cubicBezTo>
                      <a:cubicBezTo>
                        <a:pt x="329" y="392"/>
                        <a:pt x="257" y="381"/>
                        <a:pt x="195" y="316"/>
                      </a:cubicBezTo>
                      <a:cubicBezTo>
                        <a:pt x="130" y="254"/>
                        <a:pt x="120" y="182"/>
                        <a:pt x="119" y="173"/>
                      </a:cubicBezTo>
                      <a:cubicBezTo>
                        <a:pt x="113" y="150"/>
                        <a:pt x="122" y="141"/>
                        <a:pt x="131" y="132"/>
                      </a:cubicBezTo>
                      <a:cubicBezTo>
                        <a:pt x="133" y="129"/>
                        <a:pt x="133" y="129"/>
                        <a:pt x="133" y="129"/>
                      </a:cubicBezTo>
                      <a:cubicBezTo>
                        <a:pt x="143" y="119"/>
                        <a:pt x="149" y="110"/>
                        <a:pt x="160" y="107"/>
                      </a:cubicBezTo>
                      <a:cubicBezTo>
                        <a:pt x="160" y="107"/>
                        <a:pt x="160" y="107"/>
                        <a:pt x="160" y="107"/>
                      </a:cubicBezTo>
                      <a:cubicBezTo>
                        <a:pt x="160" y="106"/>
                        <a:pt x="171" y="106"/>
                        <a:pt x="189" y="115"/>
                      </a:cubicBezTo>
                      <a:cubicBezTo>
                        <a:pt x="216" y="129"/>
                        <a:pt x="234" y="151"/>
                        <a:pt x="238" y="177"/>
                      </a:cubicBezTo>
                      <a:cubicBezTo>
                        <a:pt x="239" y="180"/>
                        <a:pt x="238" y="183"/>
                        <a:pt x="236" y="186"/>
                      </a:cubicBezTo>
                      <a:cubicBezTo>
                        <a:pt x="212" y="210"/>
                        <a:pt x="212" y="210"/>
                        <a:pt x="212" y="210"/>
                      </a:cubicBezTo>
                      <a:cubicBezTo>
                        <a:pt x="215" y="214"/>
                        <a:pt x="217" y="218"/>
                        <a:pt x="219" y="222"/>
                      </a:cubicBezTo>
                      <a:cubicBezTo>
                        <a:pt x="227" y="233"/>
                        <a:pt x="232" y="242"/>
                        <a:pt x="251" y="261"/>
                      </a:cubicBezTo>
                      <a:cubicBezTo>
                        <a:pt x="269" y="280"/>
                        <a:pt x="278" y="285"/>
                        <a:pt x="290" y="292"/>
                      </a:cubicBezTo>
                      <a:cubicBezTo>
                        <a:pt x="293" y="294"/>
                        <a:pt x="297" y="297"/>
                        <a:pt x="302" y="299"/>
                      </a:cubicBezTo>
                      <a:cubicBezTo>
                        <a:pt x="326" y="276"/>
                        <a:pt x="326" y="276"/>
                        <a:pt x="326" y="276"/>
                      </a:cubicBezTo>
                      <a:cubicBezTo>
                        <a:pt x="328" y="273"/>
                        <a:pt x="331" y="272"/>
                        <a:pt x="335" y="273"/>
                      </a:cubicBezTo>
                      <a:cubicBezTo>
                        <a:pt x="361" y="276"/>
                        <a:pt x="383" y="294"/>
                        <a:pt x="397" y="322"/>
                      </a:cubicBezTo>
                      <a:cubicBezTo>
                        <a:pt x="403" y="335"/>
                        <a:pt x="406" y="345"/>
                        <a:pt x="404" y="350"/>
                      </a:cubicBezTo>
                      <a:cubicBezTo>
                        <a:pt x="404" y="350"/>
                        <a:pt x="404" y="350"/>
                        <a:pt x="404" y="350"/>
                      </a:cubicBezTo>
                      <a:cubicBezTo>
                        <a:pt x="402" y="359"/>
                        <a:pt x="393" y="368"/>
                        <a:pt x="382" y="378"/>
                      </a:cubicBezTo>
                      <a:cubicBezTo>
                        <a:pt x="379" y="381"/>
                        <a:pt x="379" y="381"/>
                        <a:pt x="379" y="381"/>
                      </a:cubicBezTo>
                      <a:cubicBezTo>
                        <a:pt x="372" y="387"/>
                        <a:pt x="365" y="394"/>
                        <a:pt x="351" y="394"/>
                      </a:cubicBezTo>
                      <a:close/>
                      <a:moveTo>
                        <a:pt x="166" y="128"/>
                      </a:moveTo>
                      <a:cubicBezTo>
                        <a:pt x="161" y="131"/>
                        <a:pt x="153" y="140"/>
                        <a:pt x="149" y="144"/>
                      </a:cubicBezTo>
                      <a:cubicBezTo>
                        <a:pt x="146" y="147"/>
                        <a:pt x="146" y="147"/>
                        <a:pt x="146" y="147"/>
                      </a:cubicBezTo>
                      <a:cubicBezTo>
                        <a:pt x="139" y="155"/>
                        <a:pt x="137" y="157"/>
                        <a:pt x="140" y="169"/>
                      </a:cubicBezTo>
                      <a:cubicBezTo>
                        <a:pt x="140" y="170"/>
                        <a:pt x="140" y="170"/>
                        <a:pt x="140" y="171"/>
                      </a:cubicBezTo>
                      <a:cubicBezTo>
                        <a:pt x="140" y="171"/>
                        <a:pt x="148" y="242"/>
                        <a:pt x="210" y="301"/>
                      </a:cubicBezTo>
                      <a:cubicBezTo>
                        <a:pt x="270" y="364"/>
                        <a:pt x="340" y="371"/>
                        <a:pt x="341" y="372"/>
                      </a:cubicBezTo>
                      <a:cubicBezTo>
                        <a:pt x="341" y="372"/>
                        <a:pt x="342" y="372"/>
                        <a:pt x="342" y="372"/>
                      </a:cubicBezTo>
                      <a:cubicBezTo>
                        <a:pt x="355" y="375"/>
                        <a:pt x="357" y="373"/>
                        <a:pt x="364" y="365"/>
                      </a:cubicBezTo>
                      <a:cubicBezTo>
                        <a:pt x="368" y="362"/>
                        <a:pt x="368" y="362"/>
                        <a:pt x="368" y="362"/>
                      </a:cubicBezTo>
                      <a:cubicBezTo>
                        <a:pt x="371" y="359"/>
                        <a:pt x="380" y="350"/>
                        <a:pt x="383" y="346"/>
                      </a:cubicBezTo>
                      <a:cubicBezTo>
                        <a:pt x="380" y="336"/>
                        <a:pt x="368" y="303"/>
                        <a:pt x="337" y="295"/>
                      </a:cubicBezTo>
                      <a:cubicBezTo>
                        <a:pt x="311" y="321"/>
                        <a:pt x="311" y="321"/>
                        <a:pt x="311" y="321"/>
                      </a:cubicBezTo>
                      <a:cubicBezTo>
                        <a:pt x="307" y="324"/>
                        <a:pt x="301" y="325"/>
                        <a:pt x="297" y="322"/>
                      </a:cubicBezTo>
                      <a:cubicBezTo>
                        <a:pt x="290" y="317"/>
                        <a:pt x="284" y="313"/>
                        <a:pt x="279" y="310"/>
                      </a:cubicBezTo>
                      <a:cubicBezTo>
                        <a:pt x="267" y="303"/>
                        <a:pt x="256" y="296"/>
                        <a:pt x="235" y="276"/>
                      </a:cubicBezTo>
                      <a:cubicBezTo>
                        <a:pt x="215" y="255"/>
                        <a:pt x="209" y="245"/>
                        <a:pt x="201" y="233"/>
                      </a:cubicBezTo>
                      <a:cubicBezTo>
                        <a:pt x="198" y="227"/>
                        <a:pt x="194" y="222"/>
                        <a:pt x="189" y="214"/>
                      </a:cubicBezTo>
                      <a:cubicBezTo>
                        <a:pt x="186" y="210"/>
                        <a:pt x="187" y="204"/>
                        <a:pt x="191" y="201"/>
                      </a:cubicBezTo>
                      <a:cubicBezTo>
                        <a:pt x="217" y="175"/>
                        <a:pt x="217" y="175"/>
                        <a:pt x="217" y="175"/>
                      </a:cubicBezTo>
                      <a:cubicBezTo>
                        <a:pt x="209" y="144"/>
                        <a:pt x="175" y="131"/>
                        <a:pt x="166" y="128"/>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7" name="Freeform 701"/>
                <p:cNvSpPr>
                  <a:spLocks noChangeAspect="1" noEditPoints="1"/>
                </p:cNvSpPr>
                <p:nvPr/>
              </p:nvSpPr>
              <p:spPr bwMode="auto">
                <a:xfrm>
                  <a:off x="4376928" y="544825"/>
                  <a:ext cx="272209" cy="273010"/>
                </a:xfrm>
                <a:custGeom>
                  <a:avLst/>
                  <a:gdLst>
                    <a:gd name="T0" fmla="*/ 202 w 512"/>
                    <a:gd name="T1" fmla="*/ 252 h 512"/>
                    <a:gd name="T2" fmla="*/ 117 w 512"/>
                    <a:gd name="T3" fmla="*/ 337 h 512"/>
                    <a:gd name="T4" fmla="*/ 117 w 512"/>
                    <a:gd name="T5" fmla="*/ 173 h 512"/>
                    <a:gd name="T6" fmla="*/ 202 w 512"/>
                    <a:gd name="T7" fmla="*/ 252 h 512"/>
                    <a:gd name="T8" fmla="*/ 378 w 512"/>
                    <a:gd name="T9" fmla="*/ 160 h 512"/>
                    <a:gd name="T10" fmla="*/ 133 w 512"/>
                    <a:gd name="T11" fmla="*/ 160 h 512"/>
                    <a:gd name="T12" fmla="*/ 256 w 512"/>
                    <a:gd name="T13" fmla="*/ 273 h 512"/>
                    <a:gd name="T14" fmla="*/ 378 w 512"/>
                    <a:gd name="T15" fmla="*/ 160 h 512"/>
                    <a:gd name="T16" fmla="*/ 263 w 512"/>
                    <a:gd name="T17" fmla="*/ 295 h 512"/>
                    <a:gd name="T18" fmla="*/ 256 w 512"/>
                    <a:gd name="T19" fmla="*/ 298 h 512"/>
                    <a:gd name="T20" fmla="*/ 248 w 512"/>
                    <a:gd name="T21" fmla="*/ 295 h 512"/>
                    <a:gd name="T22" fmla="*/ 217 w 512"/>
                    <a:gd name="T23" fmla="*/ 267 h 512"/>
                    <a:gd name="T24" fmla="*/ 132 w 512"/>
                    <a:gd name="T25" fmla="*/ 352 h 512"/>
                    <a:gd name="T26" fmla="*/ 379 w 512"/>
                    <a:gd name="T27" fmla="*/ 352 h 512"/>
                    <a:gd name="T28" fmla="*/ 294 w 512"/>
                    <a:gd name="T29" fmla="*/ 267 h 512"/>
                    <a:gd name="T30" fmla="*/ 263 w 512"/>
                    <a:gd name="T31" fmla="*/ 295 h 512"/>
                    <a:gd name="T32" fmla="*/ 512 w 512"/>
                    <a:gd name="T33" fmla="*/ 256 h 512"/>
                    <a:gd name="T34" fmla="*/ 256 w 512"/>
                    <a:gd name="T35" fmla="*/ 512 h 512"/>
                    <a:gd name="T36" fmla="*/ 0 w 512"/>
                    <a:gd name="T37" fmla="*/ 256 h 512"/>
                    <a:gd name="T38" fmla="*/ 256 w 512"/>
                    <a:gd name="T39" fmla="*/ 0 h 512"/>
                    <a:gd name="T40" fmla="*/ 512 w 512"/>
                    <a:gd name="T41" fmla="*/ 256 h 512"/>
                    <a:gd name="T42" fmla="*/ 416 w 512"/>
                    <a:gd name="T43" fmla="*/ 149 h 512"/>
                    <a:gd name="T44" fmla="*/ 405 w 512"/>
                    <a:gd name="T45" fmla="*/ 138 h 512"/>
                    <a:gd name="T46" fmla="*/ 106 w 512"/>
                    <a:gd name="T47" fmla="*/ 138 h 512"/>
                    <a:gd name="T48" fmla="*/ 96 w 512"/>
                    <a:gd name="T49" fmla="*/ 149 h 512"/>
                    <a:gd name="T50" fmla="*/ 96 w 512"/>
                    <a:gd name="T51" fmla="*/ 362 h 512"/>
                    <a:gd name="T52" fmla="*/ 106 w 512"/>
                    <a:gd name="T53" fmla="*/ 373 h 512"/>
                    <a:gd name="T54" fmla="*/ 405 w 512"/>
                    <a:gd name="T55" fmla="*/ 373 h 512"/>
                    <a:gd name="T56" fmla="*/ 416 w 512"/>
                    <a:gd name="T57" fmla="*/ 362 h 512"/>
                    <a:gd name="T58" fmla="*/ 416 w 512"/>
                    <a:gd name="T59" fmla="*/ 149 h 512"/>
                    <a:gd name="T60" fmla="*/ 394 w 512"/>
                    <a:gd name="T61" fmla="*/ 337 h 512"/>
                    <a:gd name="T62" fmla="*/ 394 w 512"/>
                    <a:gd name="T63" fmla="*/ 173 h 512"/>
                    <a:gd name="T64" fmla="*/ 310 w 512"/>
                    <a:gd name="T65" fmla="*/ 252 h 512"/>
                    <a:gd name="T66" fmla="*/ 394 w 512"/>
                    <a:gd name="T67" fmla="*/ 33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2" h="512">
                      <a:moveTo>
                        <a:pt x="202" y="252"/>
                      </a:moveTo>
                      <a:cubicBezTo>
                        <a:pt x="117" y="337"/>
                        <a:pt x="117" y="337"/>
                        <a:pt x="117" y="337"/>
                      </a:cubicBezTo>
                      <a:cubicBezTo>
                        <a:pt x="117" y="173"/>
                        <a:pt x="117" y="173"/>
                        <a:pt x="117" y="173"/>
                      </a:cubicBezTo>
                      <a:lnTo>
                        <a:pt x="202" y="252"/>
                      </a:lnTo>
                      <a:close/>
                      <a:moveTo>
                        <a:pt x="378" y="160"/>
                      </a:moveTo>
                      <a:cubicBezTo>
                        <a:pt x="133" y="160"/>
                        <a:pt x="133" y="160"/>
                        <a:pt x="133" y="160"/>
                      </a:cubicBezTo>
                      <a:cubicBezTo>
                        <a:pt x="256" y="273"/>
                        <a:pt x="256" y="273"/>
                        <a:pt x="256" y="273"/>
                      </a:cubicBezTo>
                      <a:lnTo>
                        <a:pt x="378" y="160"/>
                      </a:lnTo>
                      <a:close/>
                      <a:moveTo>
                        <a:pt x="263" y="295"/>
                      </a:moveTo>
                      <a:cubicBezTo>
                        <a:pt x="261" y="297"/>
                        <a:pt x="258" y="298"/>
                        <a:pt x="256" y="298"/>
                      </a:cubicBezTo>
                      <a:cubicBezTo>
                        <a:pt x="253" y="298"/>
                        <a:pt x="250" y="297"/>
                        <a:pt x="248" y="295"/>
                      </a:cubicBezTo>
                      <a:cubicBezTo>
                        <a:pt x="217" y="267"/>
                        <a:pt x="217" y="267"/>
                        <a:pt x="217" y="267"/>
                      </a:cubicBezTo>
                      <a:cubicBezTo>
                        <a:pt x="132" y="352"/>
                        <a:pt x="132" y="352"/>
                        <a:pt x="132" y="352"/>
                      </a:cubicBezTo>
                      <a:cubicBezTo>
                        <a:pt x="379" y="352"/>
                        <a:pt x="379" y="352"/>
                        <a:pt x="379" y="352"/>
                      </a:cubicBezTo>
                      <a:cubicBezTo>
                        <a:pt x="294" y="267"/>
                        <a:pt x="294" y="267"/>
                        <a:pt x="294" y="267"/>
                      </a:cubicBezTo>
                      <a:lnTo>
                        <a:pt x="263" y="29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49"/>
                      </a:moveTo>
                      <a:cubicBezTo>
                        <a:pt x="416" y="143"/>
                        <a:pt x="411" y="138"/>
                        <a:pt x="405" y="138"/>
                      </a:cubicBezTo>
                      <a:cubicBezTo>
                        <a:pt x="106" y="138"/>
                        <a:pt x="106" y="138"/>
                        <a:pt x="106" y="138"/>
                      </a:cubicBezTo>
                      <a:cubicBezTo>
                        <a:pt x="100" y="138"/>
                        <a:pt x="96" y="143"/>
                        <a:pt x="96" y="149"/>
                      </a:cubicBezTo>
                      <a:cubicBezTo>
                        <a:pt x="96" y="362"/>
                        <a:pt x="96" y="362"/>
                        <a:pt x="96" y="362"/>
                      </a:cubicBezTo>
                      <a:cubicBezTo>
                        <a:pt x="96" y="368"/>
                        <a:pt x="100" y="373"/>
                        <a:pt x="106" y="373"/>
                      </a:cubicBezTo>
                      <a:cubicBezTo>
                        <a:pt x="405" y="373"/>
                        <a:pt x="405" y="373"/>
                        <a:pt x="405" y="373"/>
                      </a:cubicBezTo>
                      <a:cubicBezTo>
                        <a:pt x="411" y="373"/>
                        <a:pt x="416" y="368"/>
                        <a:pt x="416" y="362"/>
                      </a:cubicBezTo>
                      <a:lnTo>
                        <a:pt x="416" y="149"/>
                      </a:lnTo>
                      <a:close/>
                      <a:moveTo>
                        <a:pt x="394" y="337"/>
                      </a:moveTo>
                      <a:cubicBezTo>
                        <a:pt x="394" y="173"/>
                        <a:pt x="394" y="173"/>
                        <a:pt x="394" y="173"/>
                      </a:cubicBezTo>
                      <a:cubicBezTo>
                        <a:pt x="310" y="252"/>
                        <a:pt x="310" y="252"/>
                        <a:pt x="310" y="252"/>
                      </a:cubicBezTo>
                      <a:lnTo>
                        <a:pt x="394" y="337"/>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GB"/>
                </a:p>
              </p:txBody>
            </p:sp>
          </p:grpSp>
          <p:sp>
            <p:nvSpPr>
              <p:cNvPr id="10" name="CuadroTexto 32"/>
              <p:cNvSpPr txBox="1"/>
              <p:nvPr/>
            </p:nvSpPr>
            <p:spPr>
              <a:xfrm>
                <a:off x="4606386" y="998280"/>
                <a:ext cx="3083479" cy="276999"/>
              </a:xfrm>
              <a:prstGeom prst="rect">
                <a:avLst/>
              </a:prstGeom>
              <a:noFill/>
            </p:spPr>
            <p:txBody>
              <a:bodyPr wrap="square" rtlCol="0">
                <a:spAutoFit/>
              </a:bodyPr>
              <a:lstStyle/>
              <a:p>
                <a:pPr algn="just"/>
                <a:r>
                  <a:rPr lang="en-US" sz="1200" dirty="0">
                    <a:latin typeface="Candara" panose="020E0502030303020204" pitchFamily="34" charset="0"/>
                  </a:rPr>
                  <a:t>linkedin.com/in/</a:t>
                </a:r>
                <a:r>
                  <a:rPr lang="en-US" sz="1200" dirty="0" err="1">
                    <a:latin typeface="Candara" panose="020E0502030303020204" pitchFamily="34" charset="0"/>
                  </a:rPr>
                  <a:t>alisson-bernal</a:t>
                </a:r>
                <a:r>
                  <a:rPr lang="en-US" sz="1200" dirty="0">
                    <a:latin typeface="Candara" panose="020E0502030303020204" pitchFamily="34" charset="0"/>
                  </a:rPr>
                  <a:t>/</a:t>
                </a:r>
                <a:endParaRPr lang="es-CO" sz="1200" dirty="0">
                  <a:latin typeface="Candara" panose="020E0502030303020204" pitchFamily="34" charset="0"/>
                </a:endParaRPr>
              </a:p>
            </p:txBody>
          </p:sp>
          <p:sp>
            <p:nvSpPr>
              <p:cNvPr id="11" name="CuadroTexto 32"/>
              <p:cNvSpPr txBox="1"/>
              <p:nvPr/>
            </p:nvSpPr>
            <p:spPr>
              <a:xfrm>
                <a:off x="4606386" y="314003"/>
                <a:ext cx="2387519" cy="276999"/>
              </a:xfrm>
              <a:prstGeom prst="rect">
                <a:avLst/>
              </a:prstGeom>
              <a:noFill/>
            </p:spPr>
            <p:txBody>
              <a:bodyPr wrap="square" rtlCol="0">
                <a:spAutoFit/>
              </a:bodyPr>
              <a:lstStyle/>
              <a:p>
                <a:pPr algn="just"/>
                <a:r>
                  <a:rPr lang="es-CO" sz="1200" dirty="0">
                    <a:latin typeface="Candara" panose="020E0502030303020204" pitchFamily="34" charset="0"/>
                  </a:rPr>
                  <a:t>+57 (313) 420 4167</a:t>
                </a:r>
              </a:p>
            </p:txBody>
          </p:sp>
          <p:sp>
            <p:nvSpPr>
              <p:cNvPr id="12" name="CuadroTexto 32"/>
              <p:cNvSpPr txBox="1"/>
              <p:nvPr/>
            </p:nvSpPr>
            <p:spPr>
              <a:xfrm>
                <a:off x="4606386" y="653456"/>
                <a:ext cx="2387519" cy="276999"/>
              </a:xfrm>
              <a:prstGeom prst="rect">
                <a:avLst/>
              </a:prstGeom>
              <a:noFill/>
            </p:spPr>
            <p:txBody>
              <a:bodyPr wrap="square" rtlCol="0">
                <a:spAutoFit/>
              </a:bodyPr>
              <a:lstStyle/>
              <a:p>
                <a:pPr algn="just"/>
                <a:r>
                  <a:rPr lang="es-CO" sz="1200" dirty="0">
                    <a:latin typeface="Candara" panose="020E0502030303020204" pitchFamily="34" charset="0"/>
                  </a:rPr>
                  <a:t>alissonbernalc@gmail.com</a:t>
                </a:r>
              </a:p>
            </p:txBody>
          </p:sp>
        </p:grpSp>
        <p:pic>
          <p:nvPicPr>
            <p:cNvPr id="52" name="Picture 51"/>
            <p:cNvPicPr>
              <a:picLocks noChangeAspect="1"/>
            </p:cNvPicPr>
            <p:nvPr/>
          </p:nvPicPr>
          <p:blipFill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l="72895" t="-16496"/>
            <a:stretch/>
          </p:blipFill>
          <p:spPr>
            <a:xfrm>
              <a:off x="4430246" y="801060"/>
              <a:ext cx="242359" cy="260412"/>
            </a:xfrm>
            <a:prstGeom prst="rect">
              <a:avLst/>
            </a:prstGeom>
          </p:spPr>
        </p:pic>
      </p:grpSp>
      <p:grpSp>
        <p:nvGrpSpPr>
          <p:cNvPr id="108" name="Group 62">
            <a:extLst>
              <a:ext uri="{FF2B5EF4-FFF2-40B4-BE49-F238E27FC236}">
                <a16:creationId xmlns:a16="http://schemas.microsoft.com/office/drawing/2014/main" id="{6EB6D2A6-D546-4847-93EF-F4BB071B3F8C}"/>
              </a:ext>
            </a:extLst>
          </p:cNvPr>
          <p:cNvGrpSpPr/>
          <p:nvPr/>
        </p:nvGrpSpPr>
        <p:grpSpPr>
          <a:xfrm>
            <a:off x="271467" y="6832517"/>
            <a:ext cx="2217537" cy="1246496"/>
            <a:chOff x="-4060500" y="6673847"/>
            <a:chExt cx="2314768" cy="1246496"/>
          </a:xfrm>
        </p:grpSpPr>
        <p:sp>
          <p:nvSpPr>
            <p:cNvPr id="109" name="CuadroTexto 51">
              <a:extLst>
                <a:ext uri="{FF2B5EF4-FFF2-40B4-BE49-F238E27FC236}">
                  <a16:creationId xmlns:a16="http://schemas.microsoft.com/office/drawing/2014/main" id="{5CDC44D3-0CB7-644B-B8D7-B843F5EF9584}"/>
                </a:ext>
              </a:extLst>
            </p:cNvPr>
            <p:cNvSpPr txBox="1"/>
            <p:nvPr/>
          </p:nvSpPr>
          <p:spPr>
            <a:xfrm>
              <a:off x="-4051440" y="6673847"/>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LANGUAGES</a:t>
              </a:r>
            </a:p>
          </p:txBody>
        </p:sp>
        <p:sp>
          <p:nvSpPr>
            <p:cNvPr id="110" name="TextBox 61">
              <a:extLst>
                <a:ext uri="{FF2B5EF4-FFF2-40B4-BE49-F238E27FC236}">
                  <a16:creationId xmlns:a16="http://schemas.microsoft.com/office/drawing/2014/main" id="{B9E78C28-3D59-0747-B183-DCB9C59770D3}"/>
                </a:ext>
              </a:extLst>
            </p:cNvPr>
            <p:cNvSpPr txBox="1"/>
            <p:nvPr/>
          </p:nvSpPr>
          <p:spPr>
            <a:xfrm>
              <a:off x="-4060500" y="6981624"/>
              <a:ext cx="2314768" cy="938719"/>
            </a:xfrm>
            <a:prstGeom prst="rect">
              <a:avLst/>
            </a:prstGeom>
            <a:noFill/>
          </p:spPr>
          <p:txBody>
            <a:bodyPr wrap="square" rtlCol="0">
              <a:spAutoFit/>
            </a:bodyPr>
            <a:lstStyle/>
            <a:p>
              <a:pPr marL="171450" indent="-171450">
                <a:buFontTx/>
                <a:buChar char="-"/>
              </a:pPr>
              <a:r>
                <a:rPr lang="en-US" sz="1100" dirty="0">
                  <a:latin typeface="Candara" panose="020E0502030303020204" pitchFamily="34" charset="0"/>
                </a:rPr>
                <a:t>Spanish                                 Native</a:t>
              </a:r>
            </a:p>
            <a:p>
              <a:pPr marL="171450" indent="-171450">
                <a:buFontTx/>
                <a:buChar char="-"/>
              </a:pPr>
              <a:r>
                <a:rPr lang="en-US" sz="1100" dirty="0">
                  <a:latin typeface="Candara" panose="020E0502030303020204" pitchFamily="34" charset="0"/>
                </a:rPr>
                <a:t>English                                          B2</a:t>
              </a:r>
            </a:p>
            <a:p>
              <a:pPr marL="171450" indent="-171450">
                <a:buFontTx/>
                <a:buChar char="-"/>
              </a:pPr>
              <a:r>
                <a:rPr lang="en-US" sz="1100" dirty="0">
                  <a:latin typeface="Candara" panose="020E0502030303020204" pitchFamily="34" charset="0"/>
                </a:rPr>
                <a:t>Portuguese                                 B1</a:t>
              </a:r>
              <a:br>
                <a:rPr lang="en-US" sz="1100" dirty="0">
                  <a:latin typeface="Candara" panose="020E0502030303020204" pitchFamily="34" charset="0"/>
                </a:rPr>
              </a:br>
              <a:endParaRPr lang="en-US" sz="1100" dirty="0">
                <a:latin typeface="Candara" panose="020E0502030303020204" pitchFamily="34" charset="0"/>
              </a:endParaRPr>
            </a:p>
            <a:p>
              <a:endParaRPr lang="en-US" sz="1100" dirty="0">
                <a:latin typeface="Candara" panose="020E0502030303020204" pitchFamily="34" charset="0"/>
              </a:endParaRPr>
            </a:p>
          </p:txBody>
        </p:sp>
      </p:grpSp>
      <p:grpSp>
        <p:nvGrpSpPr>
          <p:cNvPr id="21" name="Grupo 20">
            <a:extLst>
              <a:ext uri="{FF2B5EF4-FFF2-40B4-BE49-F238E27FC236}">
                <a16:creationId xmlns:a16="http://schemas.microsoft.com/office/drawing/2014/main" id="{BCD9B9F6-EFA4-4544-B305-8412CDA923E2}"/>
              </a:ext>
            </a:extLst>
          </p:cNvPr>
          <p:cNvGrpSpPr/>
          <p:nvPr/>
        </p:nvGrpSpPr>
        <p:grpSpPr>
          <a:xfrm>
            <a:off x="2775063" y="5376914"/>
            <a:ext cx="3878706" cy="3669033"/>
            <a:chOff x="2874247" y="5889809"/>
            <a:chExt cx="3878706" cy="3669033"/>
          </a:xfrm>
        </p:grpSpPr>
        <p:sp>
          <p:nvSpPr>
            <p:cNvPr id="111" name="CuadroTexto 51">
              <a:extLst>
                <a:ext uri="{FF2B5EF4-FFF2-40B4-BE49-F238E27FC236}">
                  <a16:creationId xmlns:a16="http://schemas.microsoft.com/office/drawing/2014/main" id="{F0354348-D3A8-344A-B9CD-BAC36FE0B43A}"/>
                </a:ext>
              </a:extLst>
            </p:cNvPr>
            <p:cNvSpPr txBox="1"/>
            <p:nvPr/>
          </p:nvSpPr>
          <p:spPr>
            <a:xfrm>
              <a:off x="3139569" y="5889809"/>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sp>
          <p:nvSpPr>
            <p:cNvPr id="112" name="CuadroTexto 84">
              <a:extLst>
                <a:ext uri="{FF2B5EF4-FFF2-40B4-BE49-F238E27FC236}">
                  <a16:creationId xmlns:a16="http://schemas.microsoft.com/office/drawing/2014/main" id="{36CFB63B-27BA-0246-92B1-2730A611A1A0}"/>
                </a:ext>
              </a:extLst>
            </p:cNvPr>
            <p:cNvSpPr txBox="1"/>
            <p:nvPr/>
          </p:nvSpPr>
          <p:spPr>
            <a:xfrm>
              <a:off x="2874247" y="6142522"/>
              <a:ext cx="3878706" cy="341632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Data </a:t>
              </a:r>
              <a:r>
                <a:rPr lang="es-ES" sz="1200" dirty="0" err="1">
                  <a:effectLst>
                    <a:outerShdw blurRad="38100" dist="38100" dir="2700000" algn="tl">
                      <a:srgbClr val="000000">
                        <a:alpha val="43137"/>
                      </a:srgbClr>
                    </a:outerShdw>
                  </a:effectLst>
                  <a:latin typeface="Candara" panose="020E0502030303020204" pitchFamily="34" charset="0"/>
                </a:rPr>
                <a:t>Scientist</a:t>
              </a:r>
              <a:r>
                <a:rPr lang="es-ES" sz="1200" dirty="0">
                  <a:effectLst>
                    <a:outerShdw blurRad="38100" dist="38100" dir="2700000" algn="tl">
                      <a:srgbClr val="000000">
                        <a:alpha val="43137"/>
                      </a:srgbClr>
                    </a:outerShdw>
                  </a:effectLst>
                  <a:latin typeface="Candara" panose="020E0502030303020204" pitchFamily="34" charset="0"/>
                </a:rPr>
                <a:t> Jr.</a:t>
              </a:r>
            </a:p>
            <a:p>
              <a:pPr algn="just"/>
              <a:r>
                <a:rPr lang="en-US" sz="1200" dirty="0" err="1">
                  <a:latin typeface="Candara" panose="020E0502030303020204" pitchFamily="34" charset="0"/>
                </a:rPr>
                <a:t>Rappi</a:t>
              </a:r>
              <a:r>
                <a:rPr lang="en-US" sz="1200" dirty="0">
                  <a:latin typeface="Candara" panose="020E0502030303020204" pitchFamily="34" charset="0"/>
                </a:rPr>
                <a:t>, Inc / Bogotá D.C / 2019 - present</a:t>
              </a:r>
            </a:p>
            <a:p>
              <a:pPr algn="just"/>
              <a:r>
                <a:rPr lang="en-US" sz="1200" dirty="0">
                  <a:latin typeface="Candara" panose="020E0502030303020204" pitchFamily="34" charset="0"/>
                </a:rPr>
                <a:t>Functions: Purchase behavior analysis by studying the app, and performance of users in it. Generation of dashboards that allow the visualization of the relevant information, as well as, business interest metrics and information of reliability metrics through statistical methods. AB testing of experiments, and modification of approaches to promote improvements. Technical support in the creation of personalization algorithms and complementary products. Definition of qualification variables for segmentation and prioritization of elements and recommendations. Creation of metrics for monitoring analytics of interest in segmentation or measurement processes.  </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Cristobal </a:t>
              </a:r>
              <a:r>
                <a:rPr lang="en-US" sz="1200" dirty="0" err="1">
                  <a:latin typeface="Candara" panose="020E0502030303020204" pitchFamily="34" charset="0"/>
                </a:rPr>
                <a:t>Caicedo</a:t>
              </a:r>
              <a:r>
                <a:rPr lang="en-US" sz="1200" dirty="0">
                  <a:latin typeface="Candara" panose="020E0502030303020204" pitchFamily="34" charset="0"/>
                </a:rPr>
                <a:t>,</a:t>
              </a:r>
              <a:r>
                <a:rPr lang="es-CO" sz="1200" dirty="0">
                  <a:latin typeface="Candara" panose="020E0502030303020204" pitchFamily="34" charset="0"/>
                </a:rPr>
                <a:t> Product Lead Restaurants</a:t>
              </a:r>
            </a:p>
            <a:p>
              <a:pPr algn="r"/>
              <a:r>
                <a:rPr lang="es-CO" sz="1200" dirty="0">
                  <a:latin typeface="Candara" panose="020E0502030303020204" pitchFamily="34" charset="0"/>
                </a:rPr>
                <a:t>TEL: </a:t>
              </a:r>
              <a:r>
                <a:rPr lang="es-AU" sz="1200" dirty="0">
                  <a:latin typeface="Candara" panose="020E0502030303020204" pitchFamily="34" charset="0"/>
                </a:rPr>
                <a:t>316 3535</a:t>
              </a:r>
              <a:endParaRPr lang="es-CO" sz="1200" dirty="0">
                <a:latin typeface="Candara" panose="020E0502030303020204" pitchFamily="34" charset="0"/>
              </a:endParaRPr>
            </a:p>
            <a:p>
              <a:pPr algn="just"/>
              <a:endParaRPr lang="es-CO" sz="1200" dirty="0">
                <a:latin typeface="Candara" panose="020E0502030303020204" pitchFamily="34" charset="0"/>
              </a:endParaRPr>
            </a:p>
          </p:txBody>
        </p:sp>
      </p:grpSp>
    </p:spTree>
    <p:extLst>
      <p:ext uri="{BB962C8B-B14F-4D97-AF65-F5344CB8AC3E}">
        <p14:creationId xmlns:p14="http://schemas.microsoft.com/office/powerpoint/2010/main" val="281943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upo 49">
            <a:extLst>
              <a:ext uri="{FF2B5EF4-FFF2-40B4-BE49-F238E27FC236}">
                <a16:creationId xmlns:a16="http://schemas.microsoft.com/office/drawing/2014/main" id="{5CF08CB7-53EF-8A49-9A86-CB83DC094572}"/>
              </a:ext>
            </a:extLst>
          </p:cNvPr>
          <p:cNvGrpSpPr/>
          <p:nvPr/>
        </p:nvGrpSpPr>
        <p:grpSpPr>
          <a:xfrm>
            <a:off x="-45894" y="0"/>
            <a:ext cx="6961240" cy="9379974"/>
            <a:chOff x="-7852756" y="-341936"/>
            <a:chExt cx="6961240" cy="9379974"/>
          </a:xfrm>
        </p:grpSpPr>
        <p:pic>
          <p:nvPicPr>
            <p:cNvPr id="51" name="Imagen 50">
              <a:extLst>
                <a:ext uri="{FF2B5EF4-FFF2-40B4-BE49-F238E27FC236}">
                  <a16:creationId xmlns:a16="http://schemas.microsoft.com/office/drawing/2014/main" id="{680BEF48-FDED-CC49-A6C1-92BE3C72DE3D}"/>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7852756" y="-341936"/>
              <a:ext cx="6961240" cy="9379974"/>
            </a:xfrm>
            <a:prstGeom prst="rect">
              <a:avLst/>
            </a:prstGeom>
          </p:spPr>
        </p:pic>
        <p:sp>
          <p:nvSpPr>
            <p:cNvPr id="52" name="Rectángulo 51">
              <a:extLst>
                <a:ext uri="{FF2B5EF4-FFF2-40B4-BE49-F238E27FC236}">
                  <a16:creationId xmlns:a16="http://schemas.microsoft.com/office/drawing/2014/main" id="{D44D5072-91D3-084C-B443-8859A26E2ECB}"/>
                </a:ext>
              </a:extLst>
            </p:cNvPr>
            <p:cNvSpPr/>
            <p:nvPr/>
          </p:nvSpPr>
          <p:spPr>
            <a:xfrm>
              <a:off x="-7630739" y="-121541"/>
              <a:ext cx="6486764" cy="8929490"/>
            </a:xfrm>
            <a:prstGeom prst="rect">
              <a:avLst/>
            </a:prstGeom>
            <a:solidFill>
              <a:schemeClr val="bg1"/>
            </a:solidFill>
            <a:ln>
              <a:solidFill>
                <a:schemeClr val="bg1"/>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U"/>
            </a:p>
          </p:txBody>
        </p:sp>
      </p:grpSp>
      <p:sp>
        <p:nvSpPr>
          <p:cNvPr id="4" name="CuadroTexto 51">
            <a:extLst>
              <a:ext uri="{FF2B5EF4-FFF2-40B4-BE49-F238E27FC236}">
                <a16:creationId xmlns:a16="http://schemas.microsoft.com/office/drawing/2014/main" id="{3B38614C-7401-864A-9DBD-FF731DABF932}"/>
              </a:ext>
            </a:extLst>
          </p:cNvPr>
          <p:cNvSpPr txBox="1"/>
          <p:nvPr/>
        </p:nvSpPr>
        <p:spPr>
          <a:xfrm>
            <a:off x="3007131" y="444901"/>
            <a:ext cx="2157397"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WORK EXPERIENCE</a:t>
            </a:r>
          </a:p>
        </p:txBody>
      </p:sp>
      <p:grpSp>
        <p:nvGrpSpPr>
          <p:cNvPr id="5" name="Group 46">
            <a:extLst>
              <a:ext uri="{FF2B5EF4-FFF2-40B4-BE49-F238E27FC236}">
                <a16:creationId xmlns:a16="http://schemas.microsoft.com/office/drawing/2014/main" id="{3DB31613-F44A-5645-97FC-475C0C7D0E7E}"/>
              </a:ext>
            </a:extLst>
          </p:cNvPr>
          <p:cNvGrpSpPr/>
          <p:nvPr/>
        </p:nvGrpSpPr>
        <p:grpSpPr>
          <a:xfrm>
            <a:off x="2774600" y="896068"/>
            <a:ext cx="3701415" cy="8113790"/>
            <a:chOff x="-4681881" y="929548"/>
            <a:chExt cx="3534476" cy="8113790"/>
          </a:xfrm>
        </p:grpSpPr>
        <p:sp>
          <p:nvSpPr>
            <p:cNvPr id="6" name="CuadroTexto 84">
              <a:extLst>
                <a:ext uri="{FF2B5EF4-FFF2-40B4-BE49-F238E27FC236}">
                  <a16:creationId xmlns:a16="http://schemas.microsoft.com/office/drawing/2014/main" id="{C0C498A2-738D-1647-9D61-20A893902277}"/>
                </a:ext>
              </a:extLst>
            </p:cNvPr>
            <p:cNvSpPr txBox="1"/>
            <p:nvPr/>
          </p:nvSpPr>
          <p:spPr>
            <a:xfrm>
              <a:off x="-4681877" y="929548"/>
              <a:ext cx="3534472" cy="2492990"/>
            </a:xfrm>
            <a:prstGeom prst="rect">
              <a:avLst/>
            </a:prstGeom>
            <a:noFill/>
          </p:spPr>
          <p:txBody>
            <a:bodyPr wrap="square" rtlCol="0">
              <a:spAutoFit/>
            </a:bodyPr>
            <a:lstStyle/>
            <a:p>
              <a:pPr algn="just"/>
              <a:r>
                <a:rPr lang="es-ES" sz="1200" dirty="0">
                  <a:effectLst>
                    <a:outerShdw blurRad="38100" dist="38100" dir="2700000" algn="tl">
                      <a:srgbClr val="000000">
                        <a:alpha val="43137"/>
                      </a:srgbClr>
                    </a:outerShdw>
                  </a:effectLst>
                  <a:latin typeface="Candara" panose="020E0502030303020204" pitchFamily="34" charset="0"/>
                </a:rPr>
                <a:t>Junior </a:t>
              </a:r>
              <a:r>
                <a:rPr lang="es-ES" sz="1200" dirty="0" err="1">
                  <a:effectLst>
                    <a:outerShdw blurRad="38100" dist="38100" dir="2700000" algn="tl">
                      <a:srgbClr val="000000">
                        <a:alpha val="43137"/>
                      </a:srgbClr>
                    </a:outerShdw>
                  </a:effectLst>
                  <a:latin typeface="Candara" panose="020E0502030303020204" pitchFamily="34" charset="0"/>
                </a:rPr>
                <a:t>Consultant</a:t>
              </a:r>
              <a:endParaRPr lang="es-ES" sz="1200" dirty="0">
                <a:effectLst>
                  <a:outerShdw blurRad="38100" dist="38100" dir="2700000" algn="tl">
                    <a:srgbClr val="000000">
                      <a:alpha val="43137"/>
                    </a:srgbClr>
                  </a:outerShdw>
                </a:effectLst>
                <a:latin typeface="Candara" panose="020E0502030303020204" pitchFamily="34" charset="0"/>
              </a:endParaRPr>
            </a:p>
            <a:p>
              <a:pPr algn="just"/>
              <a:r>
                <a:rPr lang="en-US" sz="1200" dirty="0">
                  <a:latin typeface="Candara" panose="020E0502030303020204" pitchFamily="34" charset="0"/>
                </a:rPr>
                <a:t>Deloitte </a:t>
              </a:r>
              <a:r>
                <a:rPr lang="en-US" sz="1200" dirty="0" err="1">
                  <a:latin typeface="Candara" panose="020E0502030303020204" pitchFamily="34" charset="0"/>
                </a:rPr>
                <a:t>Asesores</a:t>
              </a:r>
              <a:r>
                <a:rPr lang="en-US" sz="1200" dirty="0">
                  <a:latin typeface="Candara" panose="020E0502030303020204" pitchFamily="34" charset="0"/>
                </a:rPr>
                <a:t> y </a:t>
              </a:r>
              <a:r>
                <a:rPr lang="en-US" sz="1200" dirty="0" err="1">
                  <a:latin typeface="Candara" panose="020E0502030303020204" pitchFamily="34" charset="0"/>
                </a:rPr>
                <a:t>Consultores</a:t>
              </a:r>
              <a:r>
                <a:rPr lang="en-US" sz="1200" dirty="0">
                  <a:latin typeface="Candara" panose="020E0502030303020204" pitchFamily="34" charset="0"/>
                </a:rPr>
                <a:t> Ltda. / Bogotá D.C / 2018 - 2019</a:t>
              </a:r>
            </a:p>
            <a:p>
              <a:pPr algn="just"/>
              <a:r>
                <a:rPr lang="en-US" sz="1200" dirty="0">
                  <a:latin typeface="Candara" panose="020E0502030303020204" pitchFamily="34" charset="0"/>
                </a:rPr>
                <a:t>Functions: Audit and consulting providing technical support in advising different companies in the implementation of actuarial techniques to measure different contingent liabilities. In addition, provide the support in the figure of Responsible Actuary for Insurance Companies.</a:t>
              </a:r>
            </a:p>
            <a:p>
              <a:pPr algn="r"/>
              <a:r>
                <a:rPr lang="es-CO" sz="1200" dirty="0">
                  <a:effectLst>
                    <a:outerShdw blurRad="38100" dist="38100" dir="2700000" algn="tl">
                      <a:srgbClr val="000000">
                        <a:alpha val="43137"/>
                      </a:srgbClr>
                    </a:outerShdw>
                  </a:effectLst>
                  <a:latin typeface="Candara" panose="020E0502030303020204" pitchFamily="34" charset="0"/>
                </a:rPr>
                <a:t>Ref:</a:t>
              </a:r>
              <a:r>
                <a:rPr lang="es-CO" sz="1200" dirty="0">
                  <a:latin typeface="Candara" panose="020E0502030303020204" pitchFamily="34" charset="0"/>
                </a:rPr>
                <a:t> Carlina Ramirez, Manager Actuarial &amp; Advanced Analytics</a:t>
              </a:r>
              <a:br>
                <a:rPr lang="es-CO" sz="1200" dirty="0">
                  <a:latin typeface="Candara" panose="020E0502030303020204" pitchFamily="34" charset="0"/>
                </a:rPr>
              </a:br>
              <a:r>
                <a:rPr lang="es-CO" sz="1200" dirty="0">
                  <a:latin typeface="Candara" panose="020E0502030303020204" pitchFamily="34" charset="0"/>
                </a:rPr>
                <a:t>	                      TEL: 426 2020</a:t>
              </a:r>
            </a:p>
            <a:p>
              <a:pPr algn="just"/>
              <a:endParaRPr lang="es-CO" sz="1200" dirty="0">
                <a:latin typeface="Candara" panose="020E0502030303020204" pitchFamily="34" charset="0"/>
              </a:endParaRPr>
            </a:p>
          </p:txBody>
        </p:sp>
        <p:sp>
          <p:nvSpPr>
            <p:cNvPr id="7" name="CuadroTexto 84">
              <a:extLst>
                <a:ext uri="{FF2B5EF4-FFF2-40B4-BE49-F238E27FC236}">
                  <a16:creationId xmlns:a16="http://schemas.microsoft.com/office/drawing/2014/main" id="{1DC32A32-EFDC-1C42-88E7-E33CC0C52E08}"/>
                </a:ext>
              </a:extLst>
            </p:cNvPr>
            <p:cNvSpPr txBox="1"/>
            <p:nvPr/>
          </p:nvSpPr>
          <p:spPr>
            <a:xfrm>
              <a:off x="-4681878" y="3552320"/>
              <a:ext cx="3534472" cy="2862322"/>
            </a:xfrm>
            <a:prstGeom prst="rect">
              <a:avLst/>
            </a:prstGeom>
            <a:noFill/>
          </p:spPr>
          <p:txBody>
            <a:bodyPr wrap="square" rtlCol="0">
              <a:spAutoFit/>
            </a:bodyPr>
            <a:lstStyle/>
            <a:p>
              <a:pPr algn="just"/>
              <a:r>
                <a:rPr lang="es-CO" sz="1200" dirty="0">
                  <a:effectLst>
                    <a:outerShdw blurRad="38100" dist="38100" dir="2700000" algn="tl">
                      <a:srgbClr val="000000">
                        <a:alpha val="43137"/>
                      </a:srgbClr>
                    </a:outerShdw>
                  </a:effectLst>
                  <a:latin typeface="Candara" panose="020E0502030303020204" pitchFamily="34" charset="0"/>
                </a:rPr>
                <a:t>QAQC Professional</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2017-2018</a:t>
              </a:r>
            </a:p>
            <a:p>
              <a:pPr algn="just"/>
              <a:r>
                <a:rPr lang="en-US" sz="1200" dirty="0">
                  <a:latin typeface="Candara" panose="020E0502030303020204" pitchFamily="34" charset="0"/>
                </a:rPr>
                <a:t>Functions: professional support in the direction and supervision of the quality management system, supporting the project in execution, verification of legal compliances and high-quality standards, documentary control of the IQS, creation and implementation of strategies for the transmission of good construction practices and update of applicable normative.</a:t>
              </a: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Loly</a:t>
              </a:r>
              <a:r>
                <a:rPr lang="en-US" sz="1200" dirty="0">
                  <a:latin typeface="Candara" panose="020E0502030303020204" pitchFamily="34" charset="0"/>
                </a:rPr>
                <a:t> Rodriguez, National Director of </a:t>
              </a:r>
              <a:r>
                <a:rPr lang="en-US" sz="1200" dirty="0" err="1">
                  <a:latin typeface="Candara" panose="020E0502030303020204" pitchFamily="34" charset="0"/>
                </a:rPr>
                <a:t>Quiality</a:t>
              </a:r>
              <a:r>
                <a:rPr lang="en-US" sz="1200" dirty="0">
                  <a:latin typeface="Candara" panose="020E0502030303020204" pitchFamily="34" charset="0"/>
                </a:rPr>
                <a:t> System</a:t>
              </a:r>
            </a:p>
            <a:p>
              <a:pPr algn="r"/>
              <a:r>
                <a:rPr lang="en-US" sz="1200" dirty="0">
                  <a:latin typeface="Candara" panose="020E0502030303020204" pitchFamily="34" charset="0"/>
                </a:rPr>
                <a:t>TEL: 314 814 0610</a:t>
              </a:r>
            </a:p>
            <a:p>
              <a:pPr algn="just"/>
              <a:endParaRPr lang="es-CO" sz="1200" dirty="0">
                <a:latin typeface="Candara" panose="020E0502030303020204" pitchFamily="34" charset="0"/>
              </a:endParaRPr>
            </a:p>
          </p:txBody>
        </p:sp>
        <p:sp>
          <p:nvSpPr>
            <p:cNvPr id="8" name="CuadroTexto 84">
              <a:extLst>
                <a:ext uri="{FF2B5EF4-FFF2-40B4-BE49-F238E27FC236}">
                  <a16:creationId xmlns:a16="http://schemas.microsoft.com/office/drawing/2014/main" id="{D71DDEEB-74F1-3948-A53B-6AAA562F1A51}"/>
                </a:ext>
              </a:extLst>
            </p:cNvPr>
            <p:cNvSpPr txBox="1"/>
            <p:nvPr/>
          </p:nvSpPr>
          <p:spPr>
            <a:xfrm>
              <a:off x="-4681881" y="6550348"/>
              <a:ext cx="3534472" cy="2492990"/>
            </a:xfrm>
            <a:prstGeom prst="rect">
              <a:avLst/>
            </a:prstGeom>
            <a:noFill/>
          </p:spPr>
          <p:txBody>
            <a:bodyPr wrap="square" rtlCol="0">
              <a:spAutoFit/>
            </a:bodyPr>
            <a:lstStyle/>
            <a:p>
              <a:pPr algn="just"/>
              <a:r>
                <a:rPr lang="en-US" sz="1200" dirty="0">
                  <a:effectLst>
                    <a:outerShdw blurRad="38100" dist="38100" dir="2700000" algn="tl">
                      <a:srgbClr val="000000">
                        <a:alpha val="43137"/>
                      </a:srgbClr>
                    </a:outerShdw>
                  </a:effectLst>
                  <a:latin typeface="Candara" panose="020E0502030303020204" pitchFamily="34" charset="0"/>
                </a:rPr>
                <a:t>Engineering Assistant</a:t>
              </a:r>
            </a:p>
            <a:p>
              <a:pPr algn="just"/>
              <a:r>
                <a:rPr lang="en-US" sz="1200" dirty="0">
                  <a:latin typeface="Candara" panose="020E0502030303020204" pitchFamily="34" charset="0"/>
                </a:rPr>
                <a:t>Construction Company </a:t>
              </a:r>
              <a:r>
                <a:rPr lang="en-US" sz="1200" dirty="0" err="1">
                  <a:latin typeface="Candara" panose="020E0502030303020204" pitchFamily="34" charset="0"/>
                </a:rPr>
                <a:t>ConConcreto</a:t>
              </a:r>
              <a:r>
                <a:rPr lang="en-US" sz="1200" dirty="0">
                  <a:latin typeface="Candara" panose="020E0502030303020204" pitchFamily="34" charset="0"/>
                </a:rPr>
                <a:t> / Bogotá D.C. / 2016-2017</a:t>
              </a:r>
            </a:p>
            <a:p>
              <a:pPr algn="just"/>
              <a:r>
                <a:rPr lang="en-US" sz="1200" dirty="0">
                  <a:latin typeface="Candara" panose="020E0502030303020204" pitchFamily="34" charset="0"/>
                </a:rPr>
                <a:t>Functions: professional support in the construction plan monitoring strategy, generation of unit analysis, budget structuring, preparation of reports, progress and traceability of work advance. In addition allocation of resources and quality control, documentation and monitoring of the process according to quality management system.</a:t>
              </a:r>
              <a:endParaRPr lang="en-US" sz="1200" dirty="0">
                <a:effectLst>
                  <a:outerShdw blurRad="38100" dist="38100" dir="2700000" algn="tl">
                    <a:srgbClr val="000000">
                      <a:alpha val="43137"/>
                    </a:srgbClr>
                  </a:outerShdw>
                </a:effectLst>
                <a:latin typeface="Candara" panose="020E0502030303020204" pitchFamily="34" charset="0"/>
              </a:endParaRPr>
            </a:p>
            <a:p>
              <a:pPr algn="r"/>
              <a:r>
                <a:rPr lang="en-US" sz="1200" dirty="0">
                  <a:effectLst>
                    <a:outerShdw blurRad="38100" dist="38100" dir="2700000" algn="tl">
                      <a:srgbClr val="000000">
                        <a:alpha val="43137"/>
                      </a:srgbClr>
                    </a:outerShdw>
                  </a:effectLst>
                  <a:latin typeface="Candara" panose="020E0502030303020204" pitchFamily="34" charset="0"/>
                </a:rPr>
                <a:t>Ref:</a:t>
              </a:r>
              <a:r>
                <a:rPr lang="en-US" sz="1200" dirty="0">
                  <a:latin typeface="Candara" panose="020E0502030303020204" pitchFamily="34" charset="0"/>
                </a:rPr>
                <a:t> </a:t>
              </a:r>
              <a:r>
                <a:rPr lang="en-US" sz="1200" dirty="0" err="1">
                  <a:latin typeface="Candara" panose="020E0502030303020204" pitchFamily="34" charset="0"/>
                </a:rPr>
                <a:t>Ing</a:t>
              </a:r>
              <a:r>
                <a:rPr lang="en-US" sz="1200" dirty="0">
                  <a:latin typeface="Candara" panose="020E0502030303020204" pitchFamily="34" charset="0"/>
                </a:rPr>
                <a:t>. Juan Villalobos, Technical Office Director TEL: 314 814 0610</a:t>
              </a:r>
            </a:p>
            <a:p>
              <a:pPr algn="just"/>
              <a:endParaRPr lang="es-CO" sz="1200" dirty="0">
                <a:latin typeface="Candara" panose="020E0502030303020204" pitchFamily="34" charset="0"/>
              </a:endParaRPr>
            </a:p>
          </p:txBody>
        </p:sp>
      </p:grpSp>
      <p:cxnSp>
        <p:nvCxnSpPr>
          <p:cNvPr id="40" name="Conector recto 69">
            <a:extLst>
              <a:ext uri="{FF2B5EF4-FFF2-40B4-BE49-F238E27FC236}">
                <a16:creationId xmlns:a16="http://schemas.microsoft.com/office/drawing/2014/main" id="{05A35CA5-3679-D840-A6BE-6E8BCE35A541}"/>
              </a:ext>
            </a:extLst>
          </p:cNvPr>
          <p:cNvCxnSpPr>
            <a:cxnSpLocks/>
          </p:cNvCxnSpPr>
          <p:nvPr/>
        </p:nvCxnSpPr>
        <p:spPr>
          <a:xfrm>
            <a:off x="2704888" y="444901"/>
            <a:ext cx="0" cy="8440085"/>
          </a:xfrm>
          <a:prstGeom prst="line">
            <a:avLst/>
          </a:prstGeom>
          <a:ln>
            <a:solidFill>
              <a:srgbClr val="892C30"/>
            </a:solidFill>
          </a:ln>
          <a:effectLst/>
        </p:spPr>
        <p:style>
          <a:lnRef idx="1">
            <a:schemeClr val="accent1"/>
          </a:lnRef>
          <a:fillRef idx="0">
            <a:schemeClr val="accent1"/>
          </a:fillRef>
          <a:effectRef idx="0">
            <a:schemeClr val="accent1"/>
          </a:effectRef>
          <a:fontRef idx="minor">
            <a:schemeClr val="tx1"/>
          </a:fontRef>
        </p:style>
      </p:cxnSp>
      <p:grpSp>
        <p:nvGrpSpPr>
          <p:cNvPr id="41" name="Grupo 40">
            <a:extLst>
              <a:ext uri="{FF2B5EF4-FFF2-40B4-BE49-F238E27FC236}">
                <a16:creationId xmlns:a16="http://schemas.microsoft.com/office/drawing/2014/main" id="{31E1ED1D-EABC-4346-8E05-74F4CB102F72}"/>
              </a:ext>
            </a:extLst>
          </p:cNvPr>
          <p:cNvGrpSpPr/>
          <p:nvPr/>
        </p:nvGrpSpPr>
        <p:grpSpPr>
          <a:xfrm>
            <a:off x="396170" y="444901"/>
            <a:ext cx="2214940" cy="8306010"/>
            <a:chOff x="3322043" y="727996"/>
            <a:chExt cx="2214940" cy="8306010"/>
          </a:xfrm>
        </p:grpSpPr>
        <p:sp>
          <p:nvSpPr>
            <p:cNvPr id="42" name="TextBox 83">
              <a:extLst>
                <a:ext uri="{FF2B5EF4-FFF2-40B4-BE49-F238E27FC236}">
                  <a16:creationId xmlns:a16="http://schemas.microsoft.com/office/drawing/2014/main" id="{1BFFFCA1-13C0-C146-BEB6-198642507203}"/>
                </a:ext>
              </a:extLst>
            </p:cNvPr>
            <p:cNvSpPr txBox="1"/>
            <p:nvPr/>
          </p:nvSpPr>
          <p:spPr>
            <a:xfrm>
              <a:off x="3374727" y="8726229"/>
              <a:ext cx="2162256" cy="307777"/>
            </a:xfrm>
            <a:prstGeom prst="rect">
              <a:avLst/>
            </a:prstGeom>
            <a:noFill/>
          </p:spPr>
          <p:txBody>
            <a:bodyPr wrap="square" rtlCol="0">
              <a:spAutoFit/>
            </a:bodyPr>
            <a:lstStyle/>
            <a:p>
              <a:pPr algn="r"/>
              <a:r>
                <a:rPr lang="en-US" sz="700" dirty="0">
                  <a:solidFill>
                    <a:schemeClr val="bg1">
                      <a:lumMod val="65000"/>
                    </a:schemeClr>
                  </a:solidFill>
                  <a:latin typeface="Candara" panose="020E0502030303020204" pitchFamily="34" charset="0"/>
                </a:rPr>
                <a:t>advanced knowledge: A.K. </a:t>
              </a:r>
              <a:br>
                <a:rPr lang="en-US" sz="700" dirty="0">
                  <a:solidFill>
                    <a:schemeClr val="bg1">
                      <a:lumMod val="65000"/>
                    </a:schemeClr>
                  </a:solidFill>
                  <a:latin typeface="Candara" panose="020E0502030303020204" pitchFamily="34" charset="0"/>
                </a:rPr>
              </a:br>
              <a:r>
                <a:rPr lang="en-US" sz="700" dirty="0">
                  <a:solidFill>
                    <a:schemeClr val="bg1">
                      <a:lumMod val="65000"/>
                    </a:schemeClr>
                  </a:solidFill>
                  <a:latin typeface="Candara" panose="020E0502030303020204" pitchFamily="34" charset="0"/>
                </a:rPr>
                <a:t>basic knowledge: B.K.</a:t>
              </a:r>
            </a:p>
          </p:txBody>
        </p:sp>
        <p:grpSp>
          <p:nvGrpSpPr>
            <p:cNvPr id="43" name="Grupo 42">
              <a:extLst>
                <a:ext uri="{FF2B5EF4-FFF2-40B4-BE49-F238E27FC236}">
                  <a16:creationId xmlns:a16="http://schemas.microsoft.com/office/drawing/2014/main" id="{00DEF479-0025-0845-82FB-56EB20324408}"/>
                </a:ext>
              </a:extLst>
            </p:cNvPr>
            <p:cNvGrpSpPr/>
            <p:nvPr/>
          </p:nvGrpSpPr>
          <p:grpSpPr>
            <a:xfrm>
              <a:off x="3322043" y="727996"/>
              <a:ext cx="2204842" cy="7734296"/>
              <a:chOff x="3322043" y="727996"/>
              <a:chExt cx="2204842" cy="7734296"/>
            </a:xfrm>
          </p:grpSpPr>
          <p:sp>
            <p:nvSpPr>
              <p:cNvPr id="99" name="CuadroTexto 51">
                <a:extLst>
                  <a:ext uri="{FF2B5EF4-FFF2-40B4-BE49-F238E27FC236}">
                    <a16:creationId xmlns:a16="http://schemas.microsoft.com/office/drawing/2014/main" id="{B1620586-6D9F-A544-8B44-2190C07853DB}"/>
                  </a:ext>
                </a:extLst>
              </p:cNvPr>
              <p:cNvSpPr txBox="1"/>
              <p:nvPr/>
            </p:nvSpPr>
            <p:spPr>
              <a:xfrm>
                <a:off x="3322043" y="727996"/>
                <a:ext cx="2204842" cy="307777"/>
              </a:xfrm>
              <a:prstGeom prst="rect">
                <a:avLst/>
              </a:prstGeom>
              <a:noFill/>
            </p:spPr>
            <p:txBody>
              <a:bodyPr wrap="square" rtlCol="0">
                <a:spAutoFit/>
              </a:bodyPr>
              <a:lstStyle/>
              <a:p>
                <a:r>
                  <a:rPr lang="es-CO" sz="140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rPr>
                  <a:t>TECHNICAL SKILLS</a:t>
                </a:r>
              </a:p>
            </p:txBody>
          </p:sp>
          <p:sp>
            <p:nvSpPr>
              <p:cNvPr id="102" name="TextBox 68">
                <a:extLst>
                  <a:ext uri="{FF2B5EF4-FFF2-40B4-BE49-F238E27FC236}">
                    <a16:creationId xmlns:a16="http://schemas.microsoft.com/office/drawing/2014/main" id="{499667B9-7C47-7540-92EC-E2B3B54A89C7}"/>
                  </a:ext>
                </a:extLst>
              </p:cNvPr>
              <p:cNvSpPr txBox="1"/>
              <p:nvPr/>
            </p:nvSpPr>
            <p:spPr>
              <a:xfrm>
                <a:off x="3357065" y="1014747"/>
                <a:ext cx="1761184" cy="7371249"/>
              </a:xfrm>
              <a:prstGeom prst="rect">
                <a:avLst/>
              </a:prstGeom>
              <a:noFill/>
            </p:spPr>
            <p:txBody>
              <a:bodyPr wrap="square" rtlCol="0">
                <a:spAutoFit/>
              </a:bodyPr>
              <a:lstStyle/>
              <a:p>
                <a:pPr marL="171450" indent="-171450">
                  <a:buFontTx/>
                  <a:buChar char="-"/>
                </a:pPr>
                <a:r>
                  <a:rPr lang="es-CO" sz="1100" dirty="0">
                    <a:latin typeface="Candara" panose="020E0502030303020204" pitchFamily="34" charset="0"/>
                  </a:rPr>
                  <a:t>R Studio</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SQL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Python</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Knime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Snowflake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Amplitude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Rakam</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Retool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S3</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AirFlow</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Astronomer</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Sisense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Redash</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Power BI</a:t>
                </a:r>
                <a:br>
                  <a:rPr lang="es-CO" sz="1100" dirty="0">
                    <a:latin typeface="Candara" panose="020E0502030303020204" pitchFamily="34" charset="0"/>
                  </a:rPr>
                </a:b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Bitbucket</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Lupe</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Jira</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Trello</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Revit</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AutoCAD</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Excel</a:t>
                </a:r>
              </a:p>
              <a:p>
                <a:pPr marL="171450" indent="-171450">
                  <a:buFontTx/>
                  <a:buChar char="-"/>
                </a:pPr>
                <a:endParaRPr lang="es-CO" sz="1100" dirty="0">
                  <a:latin typeface="Candara" panose="020E0502030303020204" pitchFamily="34" charset="0"/>
                </a:endParaRPr>
              </a:p>
              <a:p>
                <a:pPr marL="171450" indent="-171450">
                  <a:buFontTx/>
                  <a:buChar char="-"/>
                </a:pPr>
                <a:r>
                  <a:rPr lang="es-CO" sz="1100" dirty="0">
                    <a:latin typeface="Candara" panose="020E0502030303020204" pitchFamily="34" charset="0"/>
                  </a:rPr>
                  <a:t>Microsoft Project</a:t>
                </a:r>
              </a:p>
            </p:txBody>
          </p:sp>
          <p:sp>
            <p:nvSpPr>
              <p:cNvPr id="101" name="TextBox 68">
                <a:extLst>
                  <a:ext uri="{FF2B5EF4-FFF2-40B4-BE49-F238E27FC236}">
                    <a16:creationId xmlns:a16="http://schemas.microsoft.com/office/drawing/2014/main" id="{2ECEF7EE-655E-7D4B-88AF-4990CE8CAB3E}"/>
                  </a:ext>
                </a:extLst>
              </p:cNvPr>
              <p:cNvSpPr txBox="1"/>
              <p:nvPr/>
            </p:nvSpPr>
            <p:spPr>
              <a:xfrm>
                <a:off x="4509168" y="1091043"/>
                <a:ext cx="977336" cy="7371249"/>
              </a:xfrm>
              <a:prstGeom prst="rect">
                <a:avLst/>
              </a:prstGeom>
              <a:noFill/>
            </p:spPr>
            <p:txBody>
              <a:bodyPr wrap="square" rtlCol="0">
                <a:spAutoFit/>
              </a:bodyPr>
              <a:lstStyle/>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br>
                  <a:rPr lang="es-CO" sz="1100" dirty="0">
                    <a:solidFill>
                      <a:schemeClr val="bg1">
                        <a:lumMod val="50000"/>
                      </a:schemeClr>
                    </a:solidFill>
                    <a:latin typeface="Candara" panose="020E0502030303020204" pitchFamily="34" charset="0"/>
                  </a:rPr>
                </a:b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B.K.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p>
              <a:p>
                <a:pPr algn="r"/>
                <a:endParaRPr lang="es-CO" sz="1100" dirty="0">
                  <a:solidFill>
                    <a:schemeClr val="bg1">
                      <a:lumMod val="50000"/>
                    </a:schemeClr>
                  </a:solidFill>
                  <a:latin typeface="Candara" panose="020E0502030303020204" pitchFamily="34" charset="0"/>
                </a:endParaRPr>
              </a:p>
              <a:p>
                <a:pPr algn="r"/>
                <a:r>
                  <a:rPr lang="es-CO" sz="1100" dirty="0">
                    <a:solidFill>
                      <a:schemeClr val="bg1">
                        <a:lumMod val="50000"/>
                      </a:schemeClr>
                    </a:solidFill>
                    <a:latin typeface="Candara" panose="020E0502030303020204" pitchFamily="34" charset="0"/>
                  </a:rPr>
                  <a:t>A.K.</a:t>
                </a:r>
                <a:endParaRPr lang="es-CO" sz="1100" dirty="0">
                  <a:latin typeface="Candara" panose="020E0502030303020204" pitchFamily="34" charset="0"/>
                </a:endParaRPr>
              </a:p>
            </p:txBody>
          </p:sp>
        </p:grpSp>
        <p:cxnSp>
          <p:nvCxnSpPr>
            <p:cNvPr id="44" name="Straight Connector 79">
              <a:extLst>
                <a:ext uri="{FF2B5EF4-FFF2-40B4-BE49-F238E27FC236}">
                  <a16:creationId xmlns:a16="http://schemas.microsoft.com/office/drawing/2014/main" id="{AA15A1E4-AAA4-6E43-8D6F-D8A4943FF564}"/>
                </a:ext>
              </a:extLst>
            </p:cNvPr>
            <p:cNvCxnSpPr/>
            <p:nvPr/>
          </p:nvCxnSpPr>
          <p:spPr>
            <a:xfrm flipV="1">
              <a:off x="3627138" y="1322523"/>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79">
              <a:extLst>
                <a:ext uri="{FF2B5EF4-FFF2-40B4-BE49-F238E27FC236}">
                  <a16:creationId xmlns:a16="http://schemas.microsoft.com/office/drawing/2014/main" id="{F9D9ED45-8B36-DC42-B4D5-2F1985BB5D6E}"/>
                </a:ext>
              </a:extLst>
            </p:cNvPr>
            <p:cNvCxnSpPr/>
            <p:nvPr/>
          </p:nvCxnSpPr>
          <p:spPr>
            <a:xfrm flipV="1">
              <a:off x="3627138" y="1671266"/>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79">
              <a:extLst>
                <a:ext uri="{FF2B5EF4-FFF2-40B4-BE49-F238E27FC236}">
                  <a16:creationId xmlns:a16="http://schemas.microsoft.com/office/drawing/2014/main" id="{8335F19E-C25C-A643-B7E0-0930B5836411}"/>
                </a:ext>
              </a:extLst>
            </p:cNvPr>
            <p:cNvCxnSpPr/>
            <p:nvPr/>
          </p:nvCxnSpPr>
          <p:spPr>
            <a:xfrm flipV="1">
              <a:off x="3627138" y="2656384"/>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79">
              <a:extLst>
                <a:ext uri="{FF2B5EF4-FFF2-40B4-BE49-F238E27FC236}">
                  <a16:creationId xmlns:a16="http://schemas.microsoft.com/office/drawing/2014/main" id="{80A2AC40-CCDA-734A-A886-D378EA81F253}"/>
                </a:ext>
              </a:extLst>
            </p:cNvPr>
            <p:cNvCxnSpPr/>
            <p:nvPr/>
          </p:nvCxnSpPr>
          <p:spPr>
            <a:xfrm flipV="1">
              <a:off x="3627138" y="5002295"/>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79">
              <a:extLst>
                <a:ext uri="{FF2B5EF4-FFF2-40B4-BE49-F238E27FC236}">
                  <a16:creationId xmlns:a16="http://schemas.microsoft.com/office/drawing/2014/main" id="{FA622657-CF55-9A4A-B82E-59A67B98E60E}"/>
                </a:ext>
              </a:extLst>
            </p:cNvPr>
            <p:cNvCxnSpPr/>
            <p:nvPr/>
          </p:nvCxnSpPr>
          <p:spPr>
            <a:xfrm flipV="1">
              <a:off x="3627138" y="6685691"/>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79">
              <a:extLst>
                <a:ext uri="{FF2B5EF4-FFF2-40B4-BE49-F238E27FC236}">
                  <a16:creationId xmlns:a16="http://schemas.microsoft.com/office/drawing/2014/main" id="{DE23E094-5324-5348-8C94-83DE5A4ECF46}"/>
                </a:ext>
              </a:extLst>
            </p:cNvPr>
            <p:cNvCxnSpPr/>
            <p:nvPr/>
          </p:nvCxnSpPr>
          <p:spPr>
            <a:xfrm flipV="1">
              <a:off x="3627138" y="7697972"/>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79">
              <a:extLst>
                <a:ext uri="{FF2B5EF4-FFF2-40B4-BE49-F238E27FC236}">
                  <a16:creationId xmlns:a16="http://schemas.microsoft.com/office/drawing/2014/main" id="{5C7E628A-F7A1-6A44-8950-7F960F55B952}"/>
                </a:ext>
              </a:extLst>
            </p:cNvPr>
            <p:cNvCxnSpPr/>
            <p:nvPr/>
          </p:nvCxnSpPr>
          <p:spPr>
            <a:xfrm flipV="1">
              <a:off x="3627138" y="8369086"/>
              <a:ext cx="1561576"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79">
              <a:extLst>
                <a:ext uri="{FF2B5EF4-FFF2-40B4-BE49-F238E27FC236}">
                  <a16:creationId xmlns:a16="http://schemas.microsoft.com/office/drawing/2014/main" id="{9266C706-9DF7-864F-8872-66B2FC442BB9}"/>
                </a:ext>
              </a:extLst>
            </p:cNvPr>
            <p:cNvCxnSpPr>
              <a:cxnSpLocks/>
            </p:cNvCxnSpPr>
            <p:nvPr/>
          </p:nvCxnSpPr>
          <p:spPr>
            <a:xfrm flipV="1">
              <a:off x="3627138" y="8032053"/>
              <a:ext cx="1681122" cy="1"/>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2">
              <a:extLst>
                <a:ext uri="{FF2B5EF4-FFF2-40B4-BE49-F238E27FC236}">
                  <a16:creationId xmlns:a16="http://schemas.microsoft.com/office/drawing/2014/main" id="{61E63156-AA57-D54A-9218-BA6DD68201FA}"/>
                </a:ext>
              </a:extLst>
            </p:cNvPr>
            <p:cNvCxnSpPr/>
            <p:nvPr/>
          </p:nvCxnSpPr>
          <p:spPr>
            <a:xfrm>
              <a:off x="3631549" y="1997760"/>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2">
              <a:extLst>
                <a:ext uri="{FF2B5EF4-FFF2-40B4-BE49-F238E27FC236}">
                  <a16:creationId xmlns:a16="http://schemas.microsoft.com/office/drawing/2014/main" id="{26AFA01F-DCA1-AA45-B6BA-9CD93EC80F4C}"/>
                </a:ext>
              </a:extLst>
            </p:cNvPr>
            <p:cNvCxnSpPr/>
            <p:nvPr/>
          </p:nvCxnSpPr>
          <p:spPr>
            <a:xfrm>
              <a:off x="3623030" y="2326108"/>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2">
              <a:extLst>
                <a:ext uri="{FF2B5EF4-FFF2-40B4-BE49-F238E27FC236}">
                  <a16:creationId xmlns:a16="http://schemas.microsoft.com/office/drawing/2014/main" id="{43BF7DFB-2287-D547-8FDE-E50B34BC90E4}"/>
                </a:ext>
              </a:extLst>
            </p:cNvPr>
            <p:cNvCxnSpPr>
              <a:cxnSpLocks/>
            </p:cNvCxnSpPr>
            <p:nvPr/>
          </p:nvCxnSpPr>
          <p:spPr>
            <a:xfrm>
              <a:off x="3623030" y="3001344"/>
              <a:ext cx="1374806"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2">
              <a:extLst>
                <a:ext uri="{FF2B5EF4-FFF2-40B4-BE49-F238E27FC236}">
                  <a16:creationId xmlns:a16="http://schemas.microsoft.com/office/drawing/2014/main" id="{CDC0CABB-8BF4-8046-A083-CC5478872B52}"/>
                </a:ext>
              </a:extLst>
            </p:cNvPr>
            <p:cNvCxnSpPr/>
            <p:nvPr/>
          </p:nvCxnSpPr>
          <p:spPr>
            <a:xfrm>
              <a:off x="3631549" y="3328173"/>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2">
              <a:extLst>
                <a:ext uri="{FF2B5EF4-FFF2-40B4-BE49-F238E27FC236}">
                  <a16:creationId xmlns:a16="http://schemas.microsoft.com/office/drawing/2014/main" id="{12AB4147-EC52-9F47-9AE2-37610EE9298A}"/>
                </a:ext>
              </a:extLst>
            </p:cNvPr>
            <p:cNvCxnSpPr/>
            <p:nvPr/>
          </p:nvCxnSpPr>
          <p:spPr>
            <a:xfrm>
              <a:off x="3623030" y="3655003"/>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2">
              <a:extLst>
                <a:ext uri="{FF2B5EF4-FFF2-40B4-BE49-F238E27FC236}">
                  <a16:creationId xmlns:a16="http://schemas.microsoft.com/office/drawing/2014/main" id="{45A71A93-CB3B-1D4C-BC7D-BCFC97834E7F}"/>
                </a:ext>
              </a:extLst>
            </p:cNvPr>
            <p:cNvCxnSpPr/>
            <p:nvPr/>
          </p:nvCxnSpPr>
          <p:spPr>
            <a:xfrm>
              <a:off x="3631549" y="4000516"/>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82">
              <a:extLst>
                <a:ext uri="{FF2B5EF4-FFF2-40B4-BE49-F238E27FC236}">
                  <a16:creationId xmlns:a16="http://schemas.microsoft.com/office/drawing/2014/main" id="{71071314-75CC-E846-8BCC-04094673BF1D}"/>
                </a:ext>
              </a:extLst>
            </p:cNvPr>
            <p:cNvCxnSpPr>
              <a:cxnSpLocks/>
            </p:cNvCxnSpPr>
            <p:nvPr/>
          </p:nvCxnSpPr>
          <p:spPr>
            <a:xfrm>
              <a:off x="3631549" y="4339329"/>
              <a:ext cx="128510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82">
              <a:extLst>
                <a:ext uri="{FF2B5EF4-FFF2-40B4-BE49-F238E27FC236}">
                  <a16:creationId xmlns:a16="http://schemas.microsoft.com/office/drawing/2014/main" id="{31F3B8D1-9669-524F-AFB0-12226C139808}"/>
                </a:ext>
              </a:extLst>
            </p:cNvPr>
            <p:cNvCxnSpPr/>
            <p:nvPr/>
          </p:nvCxnSpPr>
          <p:spPr>
            <a:xfrm>
              <a:off x="3637092" y="4679702"/>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82">
              <a:extLst>
                <a:ext uri="{FF2B5EF4-FFF2-40B4-BE49-F238E27FC236}">
                  <a16:creationId xmlns:a16="http://schemas.microsoft.com/office/drawing/2014/main" id="{766DBEB9-FD54-9249-B970-C75077E31368}"/>
                </a:ext>
              </a:extLst>
            </p:cNvPr>
            <p:cNvCxnSpPr/>
            <p:nvPr/>
          </p:nvCxnSpPr>
          <p:spPr>
            <a:xfrm>
              <a:off x="3631549" y="5346114"/>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82">
              <a:extLst>
                <a:ext uri="{FF2B5EF4-FFF2-40B4-BE49-F238E27FC236}">
                  <a16:creationId xmlns:a16="http://schemas.microsoft.com/office/drawing/2014/main" id="{21A28A9D-64B0-0C4A-A3DC-26636015E5BF}"/>
                </a:ext>
              </a:extLst>
            </p:cNvPr>
            <p:cNvCxnSpPr/>
            <p:nvPr/>
          </p:nvCxnSpPr>
          <p:spPr>
            <a:xfrm>
              <a:off x="3635858" y="5681481"/>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82">
              <a:extLst>
                <a:ext uri="{FF2B5EF4-FFF2-40B4-BE49-F238E27FC236}">
                  <a16:creationId xmlns:a16="http://schemas.microsoft.com/office/drawing/2014/main" id="{0B2756D3-87E7-4544-9CB1-6485A5350D00}"/>
                </a:ext>
              </a:extLst>
            </p:cNvPr>
            <p:cNvCxnSpPr>
              <a:cxnSpLocks/>
            </p:cNvCxnSpPr>
            <p:nvPr/>
          </p:nvCxnSpPr>
          <p:spPr>
            <a:xfrm>
              <a:off x="3623030" y="6011630"/>
              <a:ext cx="1285109"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82">
              <a:extLst>
                <a:ext uri="{FF2B5EF4-FFF2-40B4-BE49-F238E27FC236}">
                  <a16:creationId xmlns:a16="http://schemas.microsoft.com/office/drawing/2014/main" id="{DB0C7BFF-A89B-F44F-81AC-FA6361D2004D}"/>
                </a:ext>
              </a:extLst>
            </p:cNvPr>
            <p:cNvCxnSpPr/>
            <p:nvPr/>
          </p:nvCxnSpPr>
          <p:spPr>
            <a:xfrm>
              <a:off x="3631549" y="6353725"/>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82">
              <a:extLst>
                <a:ext uri="{FF2B5EF4-FFF2-40B4-BE49-F238E27FC236}">
                  <a16:creationId xmlns:a16="http://schemas.microsoft.com/office/drawing/2014/main" id="{B43672A5-C90D-0542-8F16-6330A988B676}"/>
                </a:ext>
              </a:extLst>
            </p:cNvPr>
            <p:cNvCxnSpPr/>
            <p:nvPr/>
          </p:nvCxnSpPr>
          <p:spPr>
            <a:xfrm>
              <a:off x="3632673" y="7027335"/>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82">
              <a:extLst>
                <a:ext uri="{FF2B5EF4-FFF2-40B4-BE49-F238E27FC236}">
                  <a16:creationId xmlns:a16="http://schemas.microsoft.com/office/drawing/2014/main" id="{02073580-366B-0448-A61E-1D66235C38F0}"/>
                </a:ext>
              </a:extLst>
            </p:cNvPr>
            <p:cNvCxnSpPr/>
            <p:nvPr/>
          </p:nvCxnSpPr>
          <p:spPr>
            <a:xfrm>
              <a:off x="3631549" y="7350986"/>
              <a:ext cx="1025521" cy="3447"/>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634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341" t="3039" r="18386" b="3039"/>
          <a:stretch/>
        </p:blipFill>
        <p:spPr>
          <a:xfrm>
            <a:off x="-58994" y="-29497"/>
            <a:ext cx="6961240" cy="9379974"/>
          </a:xfrm>
          <a:prstGeom prst="rect">
            <a:avLst/>
          </a:prstGeom>
        </p:spPr>
      </p:pic>
      <p:pic>
        <p:nvPicPr>
          <p:cNvPr id="4" name="Imagen 3"/>
          <p:cNvPicPr>
            <a:picLocks noChangeAspect="1"/>
          </p:cNvPicPr>
          <p:nvPr/>
        </p:nvPicPr>
        <p:blipFill rotWithShape="1">
          <a:blip r:embed="rId3">
            <a:extLst>
              <a:ext uri="{28A0092B-C50C-407E-A947-70E740481C1C}">
                <a14:useLocalDpi xmlns:a14="http://schemas.microsoft.com/office/drawing/2010/main" val="0"/>
              </a:ext>
            </a:extLst>
          </a:blip>
          <a:srcRect l="18148" t="32685" r="18518" b="30682"/>
          <a:stretch/>
        </p:blipFill>
        <p:spPr>
          <a:xfrm>
            <a:off x="792195" y="2614150"/>
            <a:ext cx="5191722" cy="3886201"/>
          </a:xfrm>
          <a:prstGeom prst="rect">
            <a:avLst/>
          </a:prstGeom>
        </p:spPr>
      </p:pic>
    </p:spTree>
    <p:extLst>
      <p:ext uri="{BB962C8B-B14F-4D97-AF65-F5344CB8AC3E}">
        <p14:creationId xmlns:p14="http://schemas.microsoft.com/office/powerpoint/2010/main" val="21884652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1567</TotalTime>
  <Words>740</Words>
  <Application>Microsoft Macintosh PowerPoint</Application>
  <PresentationFormat>Carta (216 x 279 mm)</PresentationFormat>
  <Paragraphs>132</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Calibri Light</vt:lpstr>
      <vt:lpstr>Candara</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Alisson Stefany Bernal Castro</dc:creator>
  <cp:lastModifiedBy>Alisson Bernal C</cp:lastModifiedBy>
  <cp:revision>87</cp:revision>
  <dcterms:created xsi:type="dcterms:W3CDTF">2017-10-18T16:18:32Z</dcterms:created>
  <dcterms:modified xsi:type="dcterms:W3CDTF">2020-06-07T06:08:18Z</dcterms:modified>
</cp:coreProperties>
</file>