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0" r:id="rId2"/>
    <p:sldId id="261" r:id="rId3"/>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lejandro Valbuena" initials="SAV" lastIdx="1" clrIdx="0">
    <p:extLst>
      <p:ext uri="{19B8F6BF-5375-455C-9EA6-DF929625EA0E}">
        <p15:presenceInfo xmlns:p15="http://schemas.microsoft.com/office/powerpoint/2012/main" userId="S::savalbuena@ucdavis.edu::19e9cf28-5d09-4e4c-91fb-e944d1487f71" providerId="AD"/>
      </p:ext>
    </p:extLst>
  </p:cmAuthor>
  <p:cmAuthor id="2" name="Sergio Alejandro Valbuena" initials="SAV [2]" lastIdx="7" clrIdx="1">
    <p:extLst>
      <p:ext uri="{19B8F6BF-5375-455C-9EA6-DF929625EA0E}">
        <p15:presenceInfo xmlns:p15="http://schemas.microsoft.com/office/powerpoint/2012/main" userId="Sergio Alejandro Valbue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3D4"/>
    <a:srgbClr val="3F656D"/>
    <a:srgbClr val="892C30"/>
    <a:srgbClr val="115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2" autoAdjust="0"/>
    <p:restoredTop sz="94660"/>
  </p:normalViewPr>
  <p:slideViewPr>
    <p:cSldViewPr snapToGrid="0">
      <p:cViewPr>
        <p:scale>
          <a:sx n="75" d="100"/>
          <a:sy n="75" d="100"/>
        </p:scale>
        <p:origin x="364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CF0-4829-AA0E-725A386D11EE}"/>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CF0-4829-AA0E-725A386D11EE}"/>
              </c:ext>
            </c:extLst>
          </c:dPt>
          <c:dLbls>
            <c:dLbl>
              <c:idx val="0"/>
              <c:layout>
                <c:manualLayout>
                  <c:x val="-0.14350614334294867"/>
                  <c:y val="-0.15624021463993329"/>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a:solidFill>
                          <a:schemeClr val="tx1"/>
                        </a:solidFill>
                      </a:rPr>
                      <a:t>91</a:t>
                    </a:r>
                    <a:endParaRPr lang="en-US" sz="1100" dirty="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CF0-4829-AA0E-725A386D11EE}"/>
                </c:ext>
              </c:extLst>
            </c:dLbl>
            <c:dLbl>
              <c:idx val="1"/>
              <c:delete val="1"/>
              <c:extLst>
                <c:ext xmlns:c15="http://schemas.microsoft.com/office/drawing/2012/chart" uri="{CE6537A1-D6FC-4f65-9D91-7224C49458BB}"/>
                <c:ext xmlns:c16="http://schemas.microsoft.com/office/drawing/2014/chart" uri="{C3380CC4-5D6E-409C-BE32-E72D297353CC}">
                  <c16:uniqueId val="{00000003-7CF0-4829-AA0E-725A386D11E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0.7583333333333333</c:v>
                </c:pt>
                <c:pt idx="1">
                  <c:v>0.2416666666666667</c:v>
                </c:pt>
              </c:numCache>
            </c:numRef>
          </c:val>
          <c:extLst>
            <c:ext xmlns:c16="http://schemas.microsoft.com/office/drawing/2014/chart" uri="{C3380CC4-5D6E-409C-BE32-E72D297353CC}">
              <c16:uniqueId val="{00000004-7CF0-4829-AA0E-725A386D11EE}"/>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A1F-4EC6-9AF9-37368690EE52}"/>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A1F-4EC6-9AF9-37368690EE52}"/>
              </c:ext>
            </c:extLst>
          </c:dPt>
          <c:dLbls>
            <c:delete val="1"/>
            <c:extLst/>
          </c:dLbls>
          <c:cat>
            <c:strRef>
              <c:f>Sheet1!$A$2:$A$3</c:f>
              <c:strCache>
                <c:ptCount val="2"/>
                <c:pt idx="0">
                  <c:v>1st Qtr</c:v>
                </c:pt>
                <c:pt idx="1">
                  <c:v>2nd Qtr</c:v>
                </c:pt>
              </c:strCache>
            </c:strRef>
          </c:cat>
          <c:val>
            <c:numRef>
              <c:f>Sheet1!$B$2:$B$3</c:f>
              <c:numCache>
                <c:formatCode>General</c:formatCode>
                <c:ptCount val="2"/>
                <c:pt idx="0">
                  <c:v>1</c:v>
                </c:pt>
                <c:pt idx="1">
                  <c:v>0</c:v>
                </c:pt>
              </c:numCache>
            </c:numRef>
          </c:val>
          <c:extLst>
            <c:ext xmlns:c16="http://schemas.microsoft.com/office/drawing/2014/chart" uri="{C3380CC4-5D6E-409C-BE32-E72D297353CC}">
              <c16:uniqueId val="{00000004-5A1F-4EC6-9AF9-37368690EE52}"/>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363-449A-952C-A1FE21EF4361}"/>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363-449A-952C-A1FE21EF4361}"/>
              </c:ext>
            </c:extLst>
          </c:dPt>
          <c:dLbls>
            <c:dLbl>
              <c:idx val="0"/>
              <c:layout>
                <c:manualLayout>
                  <c:x val="-0.14350570606771693"/>
                  <c:y val="0.13137453702745763"/>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dirty="0">
                        <a:solidFill>
                          <a:schemeClr val="tx1"/>
                        </a:solidFill>
                      </a:rPr>
                      <a:t>A1</a:t>
                    </a: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363-449A-952C-A1FE21EF4361}"/>
                </c:ext>
              </c:extLst>
            </c:dLbl>
            <c:dLbl>
              <c:idx val="1"/>
              <c:delete val="1"/>
              <c:extLst>
                <c:ext xmlns:c15="http://schemas.microsoft.com/office/drawing/2012/chart" uri="{CE6537A1-D6FC-4f65-9D91-7224C49458BB}"/>
                <c:ext xmlns:c16="http://schemas.microsoft.com/office/drawing/2014/chart" uri="{C3380CC4-5D6E-409C-BE32-E72D297353CC}">
                  <c16:uniqueId val="{00000003-7363-449A-952C-A1FE21EF436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7363-449A-952C-A1FE21EF4361}"/>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0.0587</cdr:x>
      <cdr:y>0.64535</cdr:y>
    </cdr:from>
    <cdr:to>
      <cdr:x>1</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45504" y="467840"/>
          <a:ext cx="729644" cy="2570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TOEFL</a:t>
          </a:r>
        </a:p>
      </cdr:txBody>
    </cdr:sp>
  </cdr:relSizeAnchor>
</c:userShapes>
</file>

<file path=ppt/drawings/drawing2.xml><?xml version="1.0" encoding="utf-8"?>
<c:userShapes xmlns:c="http://schemas.openxmlformats.org/drawingml/2006/chart">
  <cdr:relSizeAnchor xmlns:cdr="http://schemas.openxmlformats.org/drawingml/2006/chartDrawing">
    <cdr:from>
      <cdr:x>0.02935</cdr:x>
      <cdr:y>0.64535</cdr:y>
    </cdr:from>
    <cdr:to>
      <cdr:x>0.97065</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22749" y="467837"/>
          <a:ext cx="729647" cy="2570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NATIVE</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28E1-4E33-425E-9520-B99744ED8A38}"/>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3201AA7A-CB7B-4935-8C89-BBBFE85BDE60}"/>
              </a:ext>
            </a:extLst>
          </p:cNvPr>
          <p:cNvSpPr>
            <a:spLocks noGrp="1"/>
          </p:cNvSpPr>
          <p:nvPr>
            <p:ph type="subTitle" idx="1"/>
          </p:nvPr>
        </p:nvSpPr>
        <p:spPr>
          <a:xfrm>
            <a:off x="857250" y="4802717"/>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5590908-2D03-43AE-9A2C-67FEC5E27BFD}"/>
              </a:ext>
            </a:extLst>
          </p:cNvPr>
          <p:cNvSpPr>
            <a:spLocks noGrp="1"/>
          </p:cNvSpPr>
          <p:nvPr>
            <p:ph type="dt" sz="half" idx="10"/>
          </p:nvPr>
        </p:nvSpPr>
        <p:spPr/>
        <p:txBody>
          <a:bodyPr/>
          <a:lstStyle/>
          <a:p>
            <a:fld id="{863FE3A7-EC10-4CB9-8B62-C9C4255F3532}" type="datetimeFigureOut">
              <a:rPr lang="es-CO" smtClean="0"/>
              <a:t>17/07/2020</a:t>
            </a:fld>
            <a:endParaRPr lang="es-CO"/>
          </a:p>
        </p:txBody>
      </p:sp>
      <p:sp>
        <p:nvSpPr>
          <p:cNvPr id="5" name="Footer Placeholder 4">
            <a:extLst>
              <a:ext uri="{FF2B5EF4-FFF2-40B4-BE49-F238E27FC236}">
                <a16:creationId xmlns:a16="http://schemas.microsoft.com/office/drawing/2014/main" id="{42CFF308-92AC-40E2-B443-BE3A1EA6BD4D}"/>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9064465-CDF2-4BF2-A68E-72B733CA9B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13484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1ACC-7F8F-499A-B328-45ADD6680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30C143-4C04-4A00-A241-C68F04C93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23DA7-1E6E-4505-BDE1-BC305C35E69F}"/>
              </a:ext>
            </a:extLst>
          </p:cNvPr>
          <p:cNvSpPr>
            <a:spLocks noGrp="1"/>
          </p:cNvSpPr>
          <p:nvPr>
            <p:ph type="dt" sz="half" idx="10"/>
          </p:nvPr>
        </p:nvSpPr>
        <p:spPr/>
        <p:txBody>
          <a:bodyPr/>
          <a:lstStyle/>
          <a:p>
            <a:fld id="{863FE3A7-EC10-4CB9-8B62-C9C4255F3532}" type="datetimeFigureOut">
              <a:rPr lang="es-CO" smtClean="0"/>
              <a:t>17/07/2020</a:t>
            </a:fld>
            <a:endParaRPr lang="es-CO"/>
          </a:p>
        </p:txBody>
      </p:sp>
      <p:sp>
        <p:nvSpPr>
          <p:cNvPr id="5" name="Footer Placeholder 4">
            <a:extLst>
              <a:ext uri="{FF2B5EF4-FFF2-40B4-BE49-F238E27FC236}">
                <a16:creationId xmlns:a16="http://schemas.microsoft.com/office/drawing/2014/main" id="{DAD1B599-7C62-4276-977C-20A4AC283233}"/>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6EEC3E9-406F-4EE8-91D4-39A5D04E8A4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5034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B6C1F-1711-40FC-8CEC-53951EC23050}"/>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11A78-00DD-4E32-BE6A-C3E955E9391E}"/>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5146E-7E31-4B76-8F28-EEEBAEB8FC25}"/>
              </a:ext>
            </a:extLst>
          </p:cNvPr>
          <p:cNvSpPr>
            <a:spLocks noGrp="1"/>
          </p:cNvSpPr>
          <p:nvPr>
            <p:ph type="dt" sz="half" idx="10"/>
          </p:nvPr>
        </p:nvSpPr>
        <p:spPr/>
        <p:txBody>
          <a:bodyPr/>
          <a:lstStyle/>
          <a:p>
            <a:fld id="{863FE3A7-EC10-4CB9-8B62-C9C4255F3532}" type="datetimeFigureOut">
              <a:rPr lang="es-CO" smtClean="0"/>
              <a:t>17/07/2020</a:t>
            </a:fld>
            <a:endParaRPr lang="es-CO"/>
          </a:p>
        </p:txBody>
      </p:sp>
      <p:sp>
        <p:nvSpPr>
          <p:cNvPr id="5" name="Footer Placeholder 4">
            <a:extLst>
              <a:ext uri="{FF2B5EF4-FFF2-40B4-BE49-F238E27FC236}">
                <a16:creationId xmlns:a16="http://schemas.microsoft.com/office/drawing/2014/main" id="{170E8140-8BF1-4789-80FB-2BC03161441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D94B75E-9601-4230-AE4B-5B62F2C82A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8913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0110-0B6A-4A15-BE21-C11F89FA6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D0B69-D831-4411-8862-2292B3FD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E0F3-3EA4-4F10-B5C8-CE94A827A13B}"/>
              </a:ext>
            </a:extLst>
          </p:cNvPr>
          <p:cNvSpPr>
            <a:spLocks noGrp="1"/>
          </p:cNvSpPr>
          <p:nvPr>
            <p:ph type="dt" sz="half" idx="10"/>
          </p:nvPr>
        </p:nvSpPr>
        <p:spPr/>
        <p:txBody>
          <a:bodyPr/>
          <a:lstStyle/>
          <a:p>
            <a:fld id="{863FE3A7-EC10-4CB9-8B62-C9C4255F3532}" type="datetimeFigureOut">
              <a:rPr lang="es-CO" smtClean="0"/>
              <a:t>17/07/2020</a:t>
            </a:fld>
            <a:endParaRPr lang="es-CO"/>
          </a:p>
        </p:txBody>
      </p:sp>
      <p:sp>
        <p:nvSpPr>
          <p:cNvPr id="5" name="Footer Placeholder 4">
            <a:extLst>
              <a:ext uri="{FF2B5EF4-FFF2-40B4-BE49-F238E27FC236}">
                <a16:creationId xmlns:a16="http://schemas.microsoft.com/office/drawing/2014/main" id="{6A0956EB-38FC-480F-80DA-DA3695A44FA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26963B6-8B04-462D-99A4-77DA5B9BC02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43844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1DF5-3943-4DFD-A927-44C1F36BDA77}"/>
              </a:ext>
            </a:extLst>
          </p:cNvPr>
          <p:cNvSpPr>
            <a:spLocks noGrp="1"/>
          </p:cNvSpPr>
          <p:nvPr>
            <p:ph type="title"/>
          </p:nvPr>
        </p:nvSpPr>
        <p:spPr>
          <a:xfrm>
            <a:off x="467916" y="2279652"/>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28F15088-F0E6-4973-A942-A9AD243DF408}"/>
              </a:ext>
            </a:extLst>
          </p:cNvPr>
          <p:cNvSpPr>
            <a:spLocks noGrp="1"/>
          </p:cNvSpPr>
          <p:nvPr>
            <p:ph type="body" idx="1"/>
          </p:nvPr>
        </p:nvSpPr>
        <p:spPr>
          <a:xfrm>
            <a:off x="467916" y="6119285"/>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1B315-B2D5-4CE1-BA18-7DA9220BCF06}"/>
              </a:ext>
            </a:extLst>
          </p:cNvPr>
          <p:cNvSpPr>
            <a:spLocks noGrp="1"/>
          </p:cNvSpPr>
          <p:nvPr>
            <p:ph type="dt" sz="half" idx="10"/>
          </p:nvPr>
        </p:nvSpPr>
        <p:spPr/>
        <p:txBody>
          <a:bodyPr/>
          <a:lstStyle/>
          <a:p>
            <a:fld id="{863FE3A7-EC10-4CB9-8B62-C9C4255F3532}" type="datetimeFigureOut">
              <a:rPr lang="es-CO" smtClean="0"/>
              <a:t>17/07/2020</a:t>
            </a:fld>
            <a:endParaRPr lang="es-CO"/>
          </a:p>
        </p:txBody>
      </p:sp>
      <p:sp>
        <p:nvSpPr>
          <p:cNvPr id="5" name="Footer Placeholder 4">
            <a:extLst>
              <a:ext uri="{FF2B5EF4-FFF2-40B4-BE49-F238E27FC236}">
                <a16:creationId xmlns:a16="http://schemas.microsoft.com/office/drawing/2014/main" id="{2956B3C7-ABEF-4CF1-B8C5-DCF4AAC32C5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471AD62-8EB0-4D2C-A7C2-3228AFC6DD5D}"/>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309094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958D-C1EF-4823-BE78-A81323480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34DAB6-4BC0-4F3B-A295-85A04BD7EC3E}"/>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FFAE6-A36C-43D6-B168-9E70BA01A337}"/>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3675A-E873-412A-9FF0-9CF33418B57F}"/>
              </a:ext>
            </a:extLst>
          </p:cNvPr>
          <p:cNvSpPr>
            <a:spLocks noGrp="1"/>
          </p:cNvSpPr>
          <p:nvPr>
            <p:ph type="dt" sz="half" idx="10"/>
          </p:nvPr>
        </p:nvSpPr>
        <p:spPr/>
        <p:txBody>
          <a:bodyPr/>
          <a:lstStyle/>
          <a:p>
            <a:fld id="{863FE3A7-EC10-4CB9-8B62-C9C4255F3532}" type="datetimeFigureOut">
              <a:rPr lang="es-CO" smtClean="0"/>
              <a:t>17/07/2020</a:t>
            </a:fld>
            <a:endParaRPr lang="es-CO"/>
          </a:p>
        </p:txBody>
      </p:sp>
      <p:sp>
        <p:nvSpPr>
          <p:cNvPr id="6" name="Footer Placeholder 5">
            <a:extLst>
              <a:ext uri="{FF2B5EF4-FFF2-40B4-BE49-F238E27FC236}">
                <a16:creationId xmlns:a16="http://schemas.microsoft.com/office/drawing/2014/main" id="{29FC3D6E-ABC5-440C-A2BA-21D48D4C0210}"/>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BF16FC7-7DC0-4FAE-973B-4B39802540EF}"/>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70239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EC1-0E92-47E6-86A8-031BAD2AC1F1}"/>
              </a:ext>
            </a:extLst>
          </p:cNvPr>
          <p:cNvSpPr>
            <a:spLocks noGrp="1"/>
          </p:cNvSpPr>
          <p:nvPr>
            <p:ph type="title"/>
          </p:nvPr>
        </p:nvSpPr>
        <p:spPr>
          <a:xfrm>
            <a:off x="472381" y="486834"/>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933C6-D3EE-4E9D-9B09-305810FC6E81}"/>
              </a:ext>
            </a:extLst>
          </p:cNvPr>
          <p:cNvSpPr>
            <a:spLocks noGrp="1"/>
          </p:cNvSpPr>
          <p:nvPr>
            <p:ph type="body" idx="1"/>
          </p:nvPr>
        </p:nvSpPr>
        <p:spPr>
          <a:xfrm>
            <a:off x="472381" y="2241551"/>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2C7E5-C262-4A05-A283-B467BA7856F3}"/>
              </a:ext>
            </a:extLst>
          </p:cNvPr>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383DA7-9AC6-47E2-881E-09E84795A107}"/>
              </a:ext>
            </a:extLst>
          </p:cNvPr>
          <p:cNvSpPr>
            <a:spLocks noGrp="1"/>
          </p:cNvSpPr>
          <p:nvPr>
            <p:ph type="body" sz="quarter" idx="3"/>
          </p:nvPr>
        </p:nvSpPr>
        <p:spPr>
          <a:xfrm>
            <a:off x="3471863" y="2241551"/>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244F3608-C7AC-44D8-86FF-A35778A6FDBB}"/>
              </a:ext>
            </a:extLst>
          </p:cNvPr>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95FDB0-546E-4C2F-A7F4-695C98262D4F}"/>
              </a:ext>
            </a:extLst>
          </p:cNvPr>
          <p:cNvSpPr>
            <a:spLocks noGrp="1"/>
          </p:cNvSpPr>
          <p:nvPr>
            <p:ph type="dt" sz="half" idx="10"/>
          </p:nvPr>
        </p:nvSpPr>
        <p:spPr/>
        <p:txBody>
          <a:bodyPr/>
          <a:lstStyle/>
          <a:p>
            <a:fld id="{863FE3A7-EC10-4CB9-8B62-C9C4255F3532}" type="datetimeFigureOut">
              <a:rPr lang="es-CO" smtClean="0"/>
              <a:t>17/07/2020</a:t>
            </a:fld>
            <a:endParaRPr lang="es-CO"/>
          </a:p>
        </p:txBody>
      </p:sp>
      <p:sp>
        <p:nvSpPr>
          <p:cNvPr id="8" name="Footer Placeholder 7">
            <a:extLst>
              <a:ext uri="{FF2B5EF4-FFF2-40B4-BE49-F238E27FC236}">
                <a16:creationId xmlns:a16="http://schemas.microsoft.com/office/drawing/2014/main" id="{4E461895-7568-4A69-8801-B2CCDEFC0ABC}"/>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798B86EA-53DF-4317-BD0A-C1659D8552E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23255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0AC0-BEE2-49A4-92D8-6CEC7B0B38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289E8-1BB6-4852-8534-D5859566EB21}"/>
              </a:ext>
            </a:extLst>
          </p:cNvPr>
          <p:cNvSpPr>
            <a:spLocks noGrp="1"/>
          </p:cNvSpPr>
          <p:nvPr>
            <p:ph type="dt" sz="half" idx="10"/>
          </p:nvPr>
        </p:nvSpPr>
        <p:spPr/>
        <p:txBody>
          <a:bodyPr/>
          <a:lstStyle/>
          <a:p>
            <a:fld id="{863FE3A7-EC10-4CB9-8B62-C9C4255F3532}" type="datetimeFigureOut">
              <a:rPr lang="es-CO" smtClean="0"/>
              <a:t>17/07/2020</a:t>
            </a:fld>
            <a:endParaRPr lang="es-CO"/>
          </a:p>
        </p:txBody>
      </p:sp>
      <p:sp>
        <p:nvSpPr>
          <p:cNvPr id="4" name="Footer Placeholder 3">
            <a:extLst>
              <a:ext uri="{FF2B5EF4-FFF2-40B4-BE49-F238E27FC236}">
                <a16:creationId xmlns:a16="http://schemas.microsoft.com/office/drawing/2014/main" id="{DDF336C2-3654-48F1-8B58-CD9805E7F676}"/>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49368ADE-A9B2-4D9D-A808-BD409F7167E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2791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82B6A8-DBDD-4443-B55B-B353C139ACD6}"/>
              </a:ext>
            </a:extLst>
          </p:cNvPr>
          <p:cNvSpPr>
            <a:spLocks noGrp="1"/>
          </p:cNvSpPr>
          <p:nvPr>
            <p:ph type="dt" sz="half" idx="10"/>
          </p:nvPr>
        </p:nvSpPr>
        <p:spPr/>
        <p:txBody>
          <a:bodyPr/>
          <a:lstStyle/>
          <a:p>
            <a:fld id="{863FE3A7-EC10-4CB9-8B62-C9C4255F3532}" type="datetimeFigureOut">
              <a:rPr lang="es-CO" smtClean="0"/>
              <a:t>17/07/2020</a:t>
            </a:fld>
            <a:endParaRPr lang="es-CO"/>
          </a:p>
        </p:txBody>
      </p:sp>
      <p:sp>
        <p:nvSpPr>
          <p:cNvPr id="3" name="Footer Placeholder 2">
            <a:extLst>
              <a:ext uri="{FF2B5EF4-FFF2-40B4-BE49-F238E27FC236}">
                <a16:creationId xmlns:a16="http://schemas.microsoft.com/office/drawing/2014/main" id="{CF6D3CDD-06E7-4B04-A253-B6E57A97A4D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A620A3A1-85A3-4C76-8352-0B0FABB978F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91888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BD01-9E6B-450C-8E99-0134B398132A}"/>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8631323F-0D01-4811-BDED-AEA5F2DDD311}"/>
              </a:ext>
            </a:extLst>
          </p:cNvPr>
          <p:cNvSpPr>
            <a:spLocks noGrp="1"/>
          </p:cNvSpPr>
          <p:nvPr>
            <p:ph idx="1"/>
          </p:nvPr>
        </p:nvSpPr>
        <p:spPr>
          <a:xfrm>
            <a:off x="2915543" y="1316567"/>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5F59E-61B5-4A70-90FC-8E4C6EA22F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C165013-79AF-4D8E-8AB2-41F0BF8418A4}"/>
              </a:ext>
            </a:extLst>
          </p:cNvPr>
          <p:cNvSpPr>
            <a:spLocks noGrp="1"/>
          </p:cNvSpPr>
          <p:nvPr>
            <p:ph type="dt" sz="half" idx="10"/>
          </p:nvPr>
        </p:nvSpPr>
        <p:spPr/>
        <p:txBody>
          <a:bodyPr/>
          <a:lstStyle/>
          <a:p>
            <a:fld id="{863FE3A7-EC10-4CB9-8B62-C9C4255F3532}" type="datetimeFigureOut">
              <a:rPr lang="es-CO" smtClean="0"/>
              <a:t>17/07/2020</a:t>
            </a:fld>
            <a:endParaRPr lang="es-CO"/>
          </a:p>
        </p:txBody>
      </p:sp>
      <p:sp>
        <p:nvSpPr>
          <p:cNvPr id="6" name="Footer Placeholder 5">
            <a:extLst>
              <a:ext uri="{FF2B5EF4-FFF2-40B4-BE49-F238E27FC236}">
                <a16:creationId xmlns:a16="http://schemas.microsoft.com/office/drawing/2014/main" id="{F9179681-7A3F-429C-B2E5-9A5641B10BB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06164FF7-8C84-4869-98A1-6D72E2288F47}"/>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30026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4828-2537-4F82-AB16-3D8F0FBF55FD}"/>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D860FA31-9645-4A24-918C-1256DC080496}"/>
              </a:ext>
            </a:extLst>
          </p:cNvPr>
          <p:cNvSpPr>
            <a:spLocks noGrp="1"/>
          </p:cNvSpPr>
          <p:nvPr>
            <p:ph type="pic" idx="1"/>
          </p:nvPr>
        </p:nvSpPr>
        <p:spPr>
          <a:xfrm>
            <a:off x="2915543" y="1316567"/>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B1371A7F-2570-4F9E-9614-3D87AE4660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61122D1-A370-40C7-9548-CB385F9DB1D2}"/>
              </a:ext>
            </a:extLst>
          </p:cNvPr>
          <p:cNvSpPr>
            <a:spLocks noGrp="1"/>
          </p:cNvSpPr>
          <p:nvPr>
            <p:ph type="dt" sz="half" idx="10"/>
          </p:nvPr>
        </p:nvSpPr>
        <p:spPr/>
        <p:txBody>
          <a:bodyPr/>
          <a:lstStyle/>
          <a:p>
            <a:fld id="{863FE3A7-EC10-4CB9-8B62-C9C4255F3532}" type="datetimeFigureOut">
              <a:rPr lang="es-CO" smtClean="0"/>
              <a:t>17/07/2020</a:t>
            </a:fld>
            <a:endParaRPr lang="es-CO"/>
          </a:p>
        </p:txBody>
      </p:sp>
      <p:sp>
        <p:nvSpPr>
          <p:cNvPr id="6" name="Footer Placeholder 5">
            <a:extLst>
              <a:ext uri="{FF2B5EF4-FFF2-40B4-BE49-F238E27FC236}">
                <a16:creationId xmlns:a16="http://schemas.microsoft.com/office/drawing/2014/main" id="{4FA6383F-042C-4D0F-A75C-7EEF03ABA62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AA85741F-1CD9-43ED-97FD-8998CAAE2500}"/>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36853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EE179-4278-41AF-B42B-43BECAF07A93}"/>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10D04-DE1E-4999-A9EB-E954F5DEEEA1}"/>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2F556-4665-4C1C-987C-BBC6BBC9BEBD}"/>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863FE3A7-EC10-4CB9-8B62-C9C4255F3532}" type="datetimeFigureOut">
              <a:rPr lang="es-CO" smtClean="0"/>
              <a:t>17/07/2020</a:t>
            </a:fld>
            <a:endParaRPr lang="es-CO"/>
          </a:p>
        </p:txBody>
      </p:sp>
      <p:sp>
        <p:nvSpPr>
          <p:cNvPr id="5" name="Footer Placeholder 4">
            <a:extLst>
              <a:ext uri="{FF2B5EF4-FFF2-40B4-BE49-F238E27FC236}">
                <a16:creationId xmlns:a16="http://schemas.microsoft.com/office/drawing/2014/main" id="{2B7871F7-C6D7-43B0-A223-6BB4C55A4FBA}"/>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342C52E4-BD1C-4A65-8340-43ECEA15C99E}"/>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2154352-561D-435B-94FA-920FBDDBA1D6}" type="slidenum">
              <a:rPr lang="es-CO" smtClean="0"/>
              <a:t>‹#›</a:t>
            </a:fld>
            <a:endParaRPr lang="es-CO"/>
          </a:p>
        </p:txBody>
      </p:sp>
    </p:spTree>
    <p:extLst>
      <p:ext uri="{BB962C8B-B14F-4D97-AF65-F5344CB8AC3E}">
        <p14:creationId xmlns:p14="http://schemas.microsoft.com/office/powerpoint/2010/main" val="30413366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164997" y="366099"/>
            <a:ext cx="4454753" cy="1043207"/>
            <a:chOff x="139531" y="-85294"/>
            <a:chExt cx="4454753" cy="1043207"/>
          </a:xfrm>
        </p:grpSpPr>
        <p:sp>
          <p:nvSpPr>
            <p:cNvPr id="4" name="CuadroTexto 11"/>
            <p:cNvSpPr txBox="1"/>
            <p:nvPr/>
          </p:nvSpPr>
          <p:spPr>
            <a:xfrm>
              <a:off x="139531" y="-85294"/>
              <a:ext cx="4454753" cy="677108"/>
            </a:xfrm>
            <a:prstGeom prst="rect">
              <a:avLst/>
            </a:prstGeom>
            <a:noFill/>
          </p:spPr>
          <p:txBody>
            <a:bodyPr wrap="square" rtlCol="0">
              <a:spAutoFit/>
            </a:bodyPr>
            <a:lstStyle/>
            <a:p>
              <a:pPr algn="ctr"/>
              <a:r>
                <a:rPr lang="es-CO" sz="3800" dirty="0">
                  <a:solidFill>
                    <a:schemeClr val="tx1">
                      <a:lumMod val="75000"/>
                      <a:lumOff val="25000"/>
                    </a:schemeClr>
                  </a:solidFill>
                  <a:latin typeface="Candara" panose="020E0502030303020204" pitchFamily="34" charset="0"/>
                </a:rPr>
                <a:t>SERGIO VALBUENA</a:t>
              </a:r>
            </a:p>
          </p:txBody>
        </p:sp>
        <p:sp>
          <p:nvSpPr>
            <p:cNvPr id="5" name="CuadroTexto 12"/>
            <p:cNvSpPr txBox="1"/>
            <p:nvPr/>
          </p:nvSpPr>
          <p:spPr>
            <a:xfrm>
              <a:off x="573918" y="557803"/>
              <a:ext cx="3585977" cy="400110"/>
            </a:xfrm>
            <a:prstGeom prst="rect">
              <a:avLst/>
            </a:prstGeom>
            <a:noFill/>
          </p:spPr>
          <p:txBody>
            <a:bodyPr wrap="square" rtlCol="0">
              <a:spAutoFit/>
            </a:bodyPr>
            <a:lstStyle/>
            <a:p>
              <a:pPr algn="ctr"/>
              <a:r>
                <a:rPr lang="en-US" sz="2000" dirty="0">
                  <a:solidFill>
                    <a:schemeClr val="tx1">
                      <a:lumMod val="75000"/>
                      <a:lumOff val="25000"/>
                    </a:schemeClr>
                  </a:solidFill>
                  <a:latin typeface="Candara" panose="020E0502030303020204" pitchFamily="34" charset="0"/>
                </a:rPr>
                <a:t>M.Sc. Civil Engineer</a:t>
              </a:r>
            </a:p>
          </p:txBody>
        </p:sp>
      </p:grpSp>
      <p:cxnSp>
        <p:nvCxnSpPr>
          <p:cNvPr id="13" name="Conector recto 69"/>
          <p:cNvCxnSpPr>
            <a:cxnSpLocks/>
          </p:cNvCxnSpPr>
          <p:nvPr/>
        </p:nvCxnSpPr>
        <p:spPr>
          <a:xfrm>
            <a:off x="239509" y="15663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3" name="Conector recto 69"/>
          <p:cNvCxnSpPr>
            <a:cxnSpLocks/>
          </p:cNvCxnSpPr>
          <p:nvPr/>
        </p:nvCxnSpPr>
        <p:spPr>
          <a:xfrm>
            <a:off x="4149326" y="1726378"/>
            <a:ext cx="0" cy="7319345"/>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1DB943CA-35BC-3F4D-B9AE-16EA35F92A9D}"/>
              </a:ext>
            </a:extLst>
          </p:cNvPr>
          <p:cNvGrpSpPr/>
          <p:nvPr/>
        </p:nvGrpSpPr>
        <p:grpSpPr>
          <a:xfrm>
            <a:off x="349651" y="4865313"/>
            <a:ext cx="3630168" cy="4084450"/>
            <a:chOff x="45929" y="1352240"/>
            <a:chExt cx="2425122" cy="2696614"/>
          </a:xfrm>
        </p:grpSpPr>
        <p:sp>
          <p:nvSpPr>
            <p:cNvPr id="28" name="CuadroTexto 51"/>
            <p:cNvSpPr txBox="1"/>
            <p:nvPr/>
          </p:nvSpPr>
          <p:spPr>
            <a:xfrm>
              <a:off x="104618" y="1352240"/>
              <a:ext cx="1136304" cy="185392"/>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EDUCATION</a:t>
              </a:r>
            </a:p>
          </p:txBody>
        </p:sp>
        <p:sp>
          <p:nvSpPr>
            <p:cNvPr id="29" name="TextBox 28"/>
            <p:cNvSpPr txBox="1"/>
            <p:nvPr/>
          </p:nvSpPr>
          <p:spPr>
            <a:xfrm>
              <a:off x="45929" y="1570776"/>
              <a:ext cx="2425122" cy="2478078"/>
            </a:xfrm>
            <a:prstGeom prst="rect">
              <a:avLst/>
            </a:prstGeom>
            <a:noFill/>
          </p:spPr>
          <p:txBody>
            <a:bodyPr wrap="square" rtlCol="0">
              <a:spAutoFit/>
            </a:bodyPr>
            <a:lstStyle/>
            <a:p>
              <a:r>
                <a:rPr lang="en-US" sz="1200" b="1" dirty="0">
                  <a:latin typeface="Candara" panose="020E0502030303020204" pitchFamily="34" charset="0"/>
                </a:rPr>
                <a:t>University of California – Davis</a:t>
              </a:r>
            </a:p>
            <a:p>
              <a:r>
                <a:rPr lang="en-US" sz="1200" b="1" dirty="0">
                  <a:latin typeface="Candara" panose="020E0502030303020204" pitchFamily="34" charset="0"/>
                </a:rPr>
                <a:t>2017 – Present</a:t>
              </a:r>
            </a:p>
            <a:p>
              <a:r>
                <a:rPr lang="en-US" sz="1200" dirty="0">
                  <a:latin typeface="Candara" panose="020E0502030303020204" pitchFamily="34" charset="0"/>
                </a:rPr>
                <a:t>Doctor of Philosophy</a:t>
              </a:r>
            </a:p>
            <a:p>
              <a:r>
                <a:rPr lang="en-US" sz="1200" dirty="0">
                  <a:latin typeface="Candara" panose="020E0502030303020204" pitchFamily="34" charset="0"/>
                </a:rPr>
                <a:t>Civil and Environmental Engineering</a:t>
              </a:r>
            </a:p>
            <a:p>
              <a:r>
                <a:rPr lang="en-US" sz="1200" dirty="0">
                  <a:latin typeface="Candara" panose="020E0502030303020204" pitchFamily="34" charset="0"/>
                </a:rPr>
                <a:t>Water Resources</a:t>
              </a:r>
            </a:p>
            <a:p>
              <a:r>
                <a:rPr lang="en-US" sz="1200" dirty="0">
                  <a:latin typeface="Candara" panose="020E0502030303020204" pitchFamily="34" charset="0"/>
                </a:rPr>
                <a:t>Lake Hydrodynamics</a:t>
              </a:r>
            </a:p>
            <a:p>
              <a:r>
                <a:rPr lang="en-US" sz="1200" dirty="0">
                  <a:latin typeface="Candara" panose="020E0502030303020204" pitchFamily="34" charset="0"/>
                </a:rPr>
                <a:t>Advisors: Fabian Bombardelli &amp; Geoffrey Schladow</a:t>
              </a:r>
            </a:p>
            <a:p>
              <a:r>
                <a:rPr lang="en-US" sz="1200" b="1" dirty="0">
                  <a:latin typeface="Candara" panose="020E0502030303020204" pitchFamily="34" charset="0"/>
                </a:rPr>
                <a:t>University of California – Davis</a:t>
              </a:r>
            </a:p>
            <a:p>
              <a:r>
                <a:rPr lang="en-US" sz="1200" b="1" dirty="0">
                  <a:latin typeface="Candara" panose="020E0502030303020204" pitchFamily="34" charset="0"/>
                </a:rPr>
                <a:t>2018-2020</a:t>
              </a:r>
            </a:p>
            <a:p>
              <a:r>
                <a:rPr lang="en-US" sz="1200" dirty="0">
                  <a:latin typeface="Candara" panose="020E0502030303020204" pitchFamily="34" charset="0"/>
                </a:rPr>
                <a:t>Master of Science, Civil &amp; Environmental Engineering</a:t>
              </a:r>
            </a:p>
            <a:p>
              <a:r>
                <a:rPr lang="en-US" sz="1200" dirty="0">
                  <a:latin typeface="Candara" panose="020E0502030303020204" pitchFamily="34" charset="0"/>
                </a:rPr>
                <a:t>Emphasis in Water Resources and Nearshore Lake Hydrodynamics</a:t>
              </a:r>
            </a:p>
            <a:p>
              <a:r>
                <a:rPr lang="en-US" sz="1200" dirty="0">
                  <a:latin typeface="Candara" panose="020E0502030303020204" pitchFamily="34" charset="0"/>
                </a:rPr>
                <a:t>Advisor: Fabian A. Bombardelli</a:t>
              </a:r>
            </a:p>
            <a:p>
              <a:r>
                <a:rPr lang="en-US" sz="1200" b="1" dirty="0">
                  <a:latin typeface="Candara" panose="020E0502030303020204" pitchFamily="34" charset="0"/>
                </a:rPr>
                <a:t>Colombian School of Engineering Julio Garavito</a:t>
              </a:r>
            </a:p>
            <a:p>
              <a:r>
                <a:rPr lang="en-US" sz="1200" b="1" dirty="0">
                  <a:latin typeface="Candara" panose="020E0502030303020204" pitchFamily="34" charset="0"/>
                </a:rPr>
                <a:t>2011-2016</a:t>
              </a:r>
            </a:p>
            <a:p>
              <a:r>
                <a:rPr lang="en-US" sz="1200" dirty="0">
                  <a:latin typeface="Candara" panose="020E0502030303020204" pitchFamily="34" charset="0"/>
                </a:rPr>
                <a:t>Bachelor of Science, Civil Engineering</a:t>
              </a:r>
            </a:p>
            <a:p>
              <a:r>
                <a:rPr lang="en-US" sz="1200" dirty="0">
                  <a:latin typeface="Candara" panose="020E0502030303020204" pitchFamily="34" charset="0"/>
                </a:rPr>
                <a:t>Honors:</a:t>
              </a:r>
            </a:p>
            <a:p>
              <a:pPr lvl="1"/>
              <a:r>
                <a:rPr lang="en-US" sz="1200" i="1" dirty="0">
                  <a:latin typeface="Candara" panose="020E0502030303020204" pitchFamily="34" charset="0"/>
                </a:rPr>
                <a:t>Summa Cum Laude</a:t>
              </a:r>
            </a:p>
          </p:txBody>
        </p:sp>
      </p:grpSp>
      <p:grpSp>
        <p:nvGrpSpPr>
          <p:cNvPr id="37" name="Group 36"/>
          <p:cNvGrpSpPr/>
          <p:nvPr/>
        </p:nvGrpSpPr>
        <p:grpSpPr>
          <a:xfrm>
            <a:off x="349651" y="1795506"/>
            <a:ext cx="3631627" cy="2849355"/>
            <a:chOff x="2408697" y="1820117"/>
            <a:chExt cx="3685986" cy="2849355"/>
          </a:xfrm>
        </p:grpSpPr>
        <p:sp>
          <p:nvSpPr>
            <p:cNvPr id="31" name="CuadroTexto 6"/>
            <p:cNvSpPr txBox="1"/>
            <p:nvPr/>
          </p:nvSpPr>
          <p:spPr>
            <a:xfrm>
              <a:off x="2408697" y="2176482"/>
              <a:ext cx="3685986" cy="2492990"/>
            </a:xfrm>
            <a:prstGeom prst="rect">
              <a:avLst/>
            </a:prstGeom>
            <a:noFill/>
          </p:spPr>
          <p:txBody>
            <a:bodyPr wrap="square" rtlCol="0">
              <a:spAutoFit/>
            </a:bodyPr>
            <a:lstStyle/>
            <a:p>
              <a:pPr algn="just"/>
              <a:r>
                <a:rPr lang="en-US" sz="1200" dirty="0">
                  <a:latin typeface="Candara" panose="020E0502030303020204" pitchFamily="34" charset="0"/>
                </a:rPr>
                <a:t>Ph.D. candidate at the University of California – Davis working in the Tahoe Environmental Research Center (TERC). Presently working on investigating nearshore physical processes and water quality by applying 3D numerical modeling to understand upwelling dynamics, river transport fate, and river inflow stability in medium-size to large lakes.  Previous experience in hydrologic and hydraulic modeling of small lakes and wetlands, and project control and alignment to high standards management protocols.  In search of constant academic and professional growth while working in team, entrepreneur, and fast learning and adaptability skills. </a:t>
              </a:r>
            </a:p>
          </p:txBody>
        </p:sp>
        <p:sp>
          <p:nvSpPr>
            <p:cNvPr id="32" name="CuadroTexto 51"/>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PROFILE</a:t>
              </a:r>
            </a:p>
          </p:txBody>
        </p:sp>
      </p:grpSp>
      <p:grpSp>
        <p:nvGrpSpPr>
          <p:cNvPr id="15" name="Group 14">
            <a:extLst>
              <a:ext uri="{FF2B5EF4-FFF2-40B4-BE49-F238E27FC236}">
                <a16:creationId xmlns:a16="http://schemas.microsoft.com/office/drawing/2014/main" id="{6BA693F9-6695-4031-A8B1-B9A45C002F64}"/>
              </a:ext>
            </a:extLst>
          </p:cNvPr>
          <p:cNvGrpSpPr/>
          <p:nvPr/>
        </p:nvGrpSpPr>
        <p:grpSpPr>
          <a:xfrm>
            <a:off x="4602577" y="337157"/>
            <a:ext cx="3312078" cy="1111993"/>
            <a:chOff x="9608581" y="2229710"/>
            <a:chExt cx="3312078" cy="1111993"/>
          </a:xfrm>
        </p:grpSpPr>
        <p:grpSp>
          <p:nvGrpSpPr>
            <p:cNvPr id="8" name="Group 7">
              <a:extLst>
                <a:ext uri="{FF2B5EF4-FFF2-40B4-BE49-F238E27FC236}">
                  <a16:creationId xmlns:a16="http://schemas.microsoft.com/office/drawing/2014/main" id="{7CC0E34F-C1AC-495B-B48D-B7465AEC7D00}"/>
                </a:ext>
              </a:extLst>
            </p:cNvPr>
            <p:cNvGrpSpPr/>
            <p:nvPr/>
          </p:nvGrpSpPr>
          <p:grpSpPr>
            <a:xfrm>
              <a:off x="9608581" y="2230354"/>
              <a:ext cx="228600" cy="1100337"/>
              <a:chOff x="8783830" y="1869508"/>
              <a:chExt cx="228600" cy="1100337"/>
            </a:xfrm>
          </p:grpSpPr>
          <p:sp>
            <p:nvSpPr>
              <p:cNvPr id="6" name="Freeform 5"/>
              <p:cNvSpPr>
                <a:spLocks noChangeAspect="1" noEditPoints="1"/>
              </p:cNvSpPr>
              <p:nvPr/>
            </p:nvSpPr>
            <p:spPr bwMode="auto">
              <a:xfrm>
                <a:off x="8783830" y="1869508"/>
                <a:ext cx="228600" cy="22761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1 w 512"/>
                  <a:gd name="T11" fmla="*/ 394 h 512"/>
                  <a:gd name="T12" fmla="*/ 338 w 512"/>
                  <a:gd name="T13" fmla="*/ 393 h 512"/>
                  <a:gd name="T14" fmla="*/ 195 w 512"/>
                  <a:gd name="T15" fmla="*/ 316 h 512"/>
                  <a:gd name="T16" fmla="*/ 119 w 512"/>
                  <a:gd name="T17" fmla="*/ 173 h 512"/>
                  <a:gd name="T18" fmla="*/ 131 w 512"/>
                  <a:gd name="T19" fmla="*/ 132 h 512"/>
                  <a:gd name="T20" fmla="*/ 133 w 512"/>
                  <a:gd name="T21" fmla="*/ 129 h 512"/>
                  <a:gd name="T22" fmla="*/ 160 w 512"/>
                  <a:gd name="T23" fmla="*/ 107 h 512"/>
                  <a:gd name="T24" fmla="*/ 160 w 512"/>
                  <a:gd name="T25" fmla="*/ 107 h 512"/>
                  <a:gd name="T26" fmla="*/ 189 w 512"/>
                  <a:gd name="T27" fmla="*/ 115 h 512"/>
                  <a:gd name="T28" fmla="*/ 238 w 512"/>
                  <a:gd name="T29" fmla="*/ 177 h 512"/>
                  <a:gd name="T30" fmla="*/ 236 w 512"/>
                  <a:gd name="T31" fmla="*/ 186 h 512"/>
                  <a:gd name="T32" fmla="*/ 212 w 512"/>
                  <a:gd name="T33" fmla="*/ 210 h 512"/>
                  <a:gd name="T34" fmla="*/ 219 w 512"/>
                  <a:gd name="T35" fmla="*/ 222 h 512"/>
                  <a:gd name="T36" fmla="*/ 251 w 512"/>
                  <a:gd name="T37" fmla="*/ 261 h 512"/>
                  <a:gd name="T38" fmla="*/ 290 w 512"/>
                  <a:gd name="T39" fmla="*/ 292 h 512"/>
                  <a:gd name="T40" fmla="*/ 302 w 512"/>
                  <a:gd name="T41" fmla="*/ 299 h 512"/>
                  <a:gd name="T42" fmla="*/ 326 w 512"/>
                  <a:gd name="T43" fmla="*/ 276 h 512"/>
                  <a:gd name="T44" fmla="*/ 335 w 512"/>
                  <a:gd name="T45" fmla="*/ 273 h 512"/>
                  <a:gd name="T46" fmla="*/ 397 w 512"/>
                  <a:gd name="T47" fmla="*/ 322 h 512"/>
                  <a:gd name="T48" fmla="*/ 404 w 512"/>
                  <a:gd name="T49" fmla="*/ 350 h 512"/>
                  <a:gd name="T50" fmla="*/ 404 w 512"/>
                  <a:gd name="T51" fmla="*/ 350 h 512"/>
                  <a:gd name="T52" fmla="*/ 382 w 512"/>
                  <a:gd name="T53" fmla="*/ 378 h 512"/>
                  <a:gd name="T54" fmla="*/ 379 w 512"/>
                  <a:gd name="T55" fmla="*/ 381 h 512"/>
                  <a:gd name="T56" fmla="*/ 351 w 512"/>
                  <a:gd name="T57" fmla="*/ 394 h 512"/>
                  <a:gd name="T58" fmla="*/ 166 w 512"/>
                  <a:gd name="T59" fmla="*/ 128 h 512"/>
                  <a:gd name="T60" fmla="*/ 149 w 512"/>
                  <a:gd name="T61" fmla="*/ 144 h 512"/>
                  <a:gd name="T62" fmla="*/ 146 w 512"/>
                  <a:gd name="T63" fmla="*/ 147 h 512"/>
                  <a:gd name="T64" fmla="*/ 140 w 512"/>
                  <a:gd name="T65" fmla="*/ 169 h 512"/>
                  <a:gd name="T66" fmla="*/ 140 w 512"/>
                  <a:gd name="T67" fmla="*/ 171 h 512"/>
                  <a:gd name="T68" fmla="*/ 210 w 512"/>
                  <a:gd name="T69" fmla="*/ 301 h 512"/>
                  <a:gd name="T70" fmla="*/ 341 w 512"/>
                  <a:gd name="T71" fmla="*/ 372 h 512"/>
                  <a:gd name="T72" fmla="*/ 342 w 512"/>
                  <a:gd name="T73" fmla="*/ 372 h 512"/>
                  <a:gd name="T74" fmla="*/ 364 w 512"/>
                  <a:gd name="T75" fmla="*/ 365 h 512"/>
                  <a:gd name="T76" fmla="*/ 368 w 512"/>
                  <a:gd name="T77" fmla="*/ 362 h 512"/>
                  <a:gd name="T78" fmla="*/ 383 w 512"/>
                  <a:gd name="T79" fmla="*/ 346 h 512"/>
                  <a:gd name="T80" fmla="*/ 337 w 512"/>
                  <a:gd name="T81" fmla="*/ 295 h 512"/>
                  <a:gd name="T82" fmla="*/ 311 w 512"/>
                  <a:gd name="T83" fmla="*/ 321 h 512"/>
                  <a:gd name="T84" fmla="*/ 297 w 512"/>
                  <a:gd name="T85" fmla="*/ 322 h 512"/>
                  <a:gd name="T86" fmla="*/ 279 w 512"/>
                  <a:gd name="T87" fmla="*/ 310 h 512"/>
                  <a:gd name="T88" fmla="*/ 235 w 512"/>
                  <a:gd name="T89" fmla="*/ 276 h 512"/>
                  <a:gd name="T90" fmla="*/ 201 w 512"/>
                  <a:gd name="T91" fmla="*/ 233 h 512"/>
                  <a:gd name="T92" fmla="*/ 189 w 512"/>
                  <a:gd name="T93" fmla="*/ 214 h 512"/>
                  <a:gd name="T94" fmla="*/ 191 w 512"/>
                  <a:gd name="T95" fmla="*/ 201 h 512"/>
                  <a:gd name="T96" fmla="*/ 217 w 512"/>
                  <a:gd name="T97" fmla="*/ 175 h 512"/>
                  <a:gd name="T98" fmla="*/ 166 w 512"/>
                  <a:gd name="T9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51" y="394"/>
                    </a:moveTo>
                    <a:cubicBezTo>
                      <a:pt x="347" y="394"/>
                      <a:pt x="343" y="394"/>
                      <a:pt x="338" y="393"/>
                    </a:cubicBezTo>
                    <a:cubicBezTo>
                      <a:pt x="329" y="392"/>
                      <a:pt x="257" y="381"/>
                      <a:pt x="195" y="316"/>
                    </a:cubicBezTo>
                    <a:cubicBezTo>
                      <a:pt x="130" y="254"/>
                      <a:pt x="120" y="182"/>
                      <a:pt x="119" y="173"/>
                    </a:cubicBezTo>
                    <a:cubicBezTo>
                      <a:pt x="113" y="150"/>
                      <a:pt x="122" y="141"/>
                      <a:pt x="131" y="132"/>
                    </a:cubicBezTo>
                    <a:cubicBezTo>
                      <a:pt x="133" y="129"/>
                      <a:pt x="133" y="129"/>
                      <a:pt x="133" y="129"/>
                    </a:cubicBezTo>
                    <a:cubicBezTo>
                      <a:pt x="143" y="119"/>
                      <a:pt x="149" y="110"/>
                      <a:pt x="160" y="107"/>
                    </a:cubicBezTo>
                    <a:cubicBezTo>
                      <a:pt x="160" y="107"/>
                      <a:pt x="160" y="107"/>
                      <a:pt x="160" y="107"/>
                    </a:cubicBezTo>
                    <a:cubicBezTo>
                      <a:pt x="160" y="106"/>
                      <a:pt x="171" y="106"/>
                      <a:pt x="189" y="115"/>
                    </a:cubicBezTo>
                    <a:cubicBezTo>
                      <a:pt x="216" y="129"/>
                      <a:pt x="234" y="151"/>
                      <a:pt x="238" y="177"/>
                    </a:cubicBezTo>
                    <a:cubicBezTo>
                      <a:pt x="239" y="180"/>
                      <a:pt x="238" y="183"/>
                      <a:pt x="236" y="186"/>
                    </a:cubicBezTo>
                    <a:cubicBezTo>
                      <a:pt x="212" y="210"/>
                      <a:pt x="212" y="210"/>
                      <a:pt x="212" y="210"/>
                    </a:cubicBezTo>
                    <a:cubicBezTo>
                      <a:pt x="215" y="214"/>
                      <a:pt x="217" y="218"/>
                      <a:pt x="219" y="222"/>
                    </a:cubicBezTo>
                    <a:cubicBezTo>
                      <a:pt x="227" y="233"/>
                      <a:pt x="232" y="242"/>
                      <a:pt x="251" y="261"/>
                    </a:cubicBezTo>
                    <a:cubicBezTo>
                      <a:pt x="269" y="280"/>
                      <a:pt x="278" y="285"/>
                      <a:pt x="290" y="292"/>
                    </a:cubicBezTo>
                    <a:cubicBezTo>
                      <a:pt x="293" y="294"/>
                      <a:pt x="297" y="297"/>
                      <a:pt x="302" y="299"/>
                    </a:cubicBezTo>
                    <a:cubicBezTo>
                      <a:pt x="326" y="276"/>
                      <a:pt x="326" y="276"/>
                      <a:pt x="326" y="276"/>
                    </a:cubicBezTo>
                    <a:cubicBezTo>
                      <a:pt x="328" y="273"/>
                      <a:pt x="331" y="272"/>
                      <a:pt x="335" y="273"/>
                    </a:cubicBezTo>
                    <a:cubicBezTo>
                      <a:pt x="361" y="276"/>
                      <a:pt x="383" y="294"/>
                      <a:pt x="397" y="322"/>
                    </a:cubicBezTo>
                    <a:cubicBezTo>
                      <a:pt x="403" y="335"/>
                      <a:pt x="406" y="345"/>
                      <a:pt x="404" y="350"/>
                    </a:cubicBezTo>
                    <a:cubicBezTo>
                      <a:pt x="404" y="350"/>
                      <a:pt x="404" y="350"/>
                      <a:pt x="404" y="350"/>
                    </a:cubicBezTo>
                    <a:cubicBezTo>
                      <a:pt x="402" y="359"/>
                      <a:pt x="393" y="368"/>
                      <a:pt x="382" y="378"/>
                    </a:cubicBezTo>
                    <a:cubicBezTo>
                      <a:pt x="379" y="381"/>
                      <a:pt x="379" y="381"/>
                      <a:pt x="379" y="381"/>
                    </a:cubicBezTo>
                    <a:cubicBezTo>
                      <a:pt x="372" y="387"/>
                      <a:pt x="365" y="394"/>
                      <a:pt x="351" y="394"/>
                    </a:cubicBezTo>
                    <a:close/>
                    <a:moveTo>
                      <a:pt x="166" y="128"/>
                    </a:moveTo>
                    <a:cubicBezTo>
                      <a:pt x="161" y="131"/>
                      <a:pt x="153" y="140"/>
                      <a:pt x="149" y="144"/>
                    </a:cubicBezTo>
                    <a:cubicBezTo>
                      <a:pt x="146" y="147"/>
                      <a:pt x="146" y="147"/>
                      <a:pt x="146" y="147"/>
                    </a:cubicBezTo>
                    <a:cubicBezTo>
                      <a:pt x="139" y="155"/>
                      <a:pt x="137" y="157"/>
                      <a:pt x="140" y="169"/>
                    </a:cubicBezTo>
                    <a:cubicBezTo>
                      <a:pt x="140" y="170"/>
                      <a:pt x="140" y="170"/>
                      <a:pt x="140" y="171"/>
                    </a:cubicBezTo>
                    <a:cubicBezTo>
                      <a:pt x="140" y="171"/>
                      <a:pt x="148" y="242"/>
                      <a:pt x="210" y="301"/>
                    </a:cubicBezTo>
                    <a:cubicBezTo>
                      <a:pt x="270" y="364"/>
                      <a:pt x="340" y="371"/>
                      <a:pt x="341" y="372"/>
                    </a:cubicBezTo>
                    <a:cubicBezTo>
                      <a:pt x="341" y="372"/>
                      <a:pt x="342" y="372"/>
                      <a:pt x="342" y="372"/>
                    </a:cubicBezTo>
                    <a:cubicBezTo>
                      <a:pt x="355" y="375"/>
                      <a:pt x="357" y="373"/>
                      <a:pt x="364" y="365"/>
                    </a:cubicBezTo>
                    <a:cubicBezTo>
                      <a:pt x="368" y="362"/>
                      <a:pt x="368" y="362"/>
                      <a:pt x="368" y="362"/>
                    </a:cubicBezTo>
                    <a:cubicBezTo>
                      <a:pt x="371" y="359"/>
                      <a:pt x="380" y="350"/>
                      <a:pt x="383" y="346"/>
                    </a:cubicBezTo>
                    <a:cubicBezTo>
                      <a:pt x="380" y="336"/>
                      <a:pt x="368" y="303"/>
                      <a:pt x="337" y="295"/>
                    </a:cubicBezTo>
                    <a:cubicBezTo>
                      <a:pt x="311" y="321"/>
                      <a:pt x="311" y="321"/>
                      <a:pt x="311" y="321"/>
                    </a:cubicBezTo>
                    <a:cubicBezTo>
                      <a:pt x="307" y="324"/>
                      <a:pt x="301" y="325"/>
                      <a:pt x="297" y="322"/>
                    </a:cubicBezTo>
                    <a:cubicBezTo>
                      <a:pt x="290" y="317"/>
                      <a:pt x="284" y="313"/>
                      <a:pt x="279" y="310"/>
                    </a:cubicBezTo>
                    <a:cubicBezTo>
                      <a:pt x="267" y="303"/>
                      <a:pt x="256" y="296"/>
                      <a:pt x="235" y="276"/>
                    </a:cubicBezTo>
                    <a:cubicBezTo>
                      <a:pt x="215" y="255"/>
                      <a:pt x="209" y="245"/>
                      <a:pt x="201" y="233"/>
                    </a:cubicBezTo>
                    <a:cubicBezTo>
                      <a:pt x="198" y="227"/>
                      <a:pt x="194" y="222"/>
                      <a:pt x="189" y="214"/>
                    </a:cubicBezTo>
                    <a:cubicBezTo>
                      <a:pt x="186" y="210"/>
                      <a:pt x="187" y="204"/>
                      <a:pt x="191" y="201"/>
                    </a:cubicBezTo>
                    <a:cubicBezTo>
                      <a:pt x="217" y="175"/>
                      <a:pt x="217" y="175"/>
                      <a:pt x="217" y="175"/>
                    </a:cubicBezTo>
                    <a:cubicBezTo>
                      <a:pt x="209" y="144"/>
                      <a:pt x="175" y="131"/>
                      <a:pt x="166" y="128"/>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7" name="Freeform 701"/>
              <p:cNvSpPr>
                <a:spLocks noChangeAspect="1" noEditPoints="1"/>
              </p:cNvSpPr>
              <p:nvPr/>
            </p:nvSpPr>
            <p:spPr bwMode="auto">
              <a:xfrm>
                <a:off x="8783830" y="2153309"/>
                <a:ext cx="228600" cy="229273"/>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pic>
            <p:nvPicPr>
              <p:cNvPr id="52" name="Picture 51"/>
              <p:cNvPicPr>
                <a:picLocks noChangeAspect="1"/>
              </p:cNvPicPr>
              <p:nvPr/>
            </p:nvPicPr>
            <p:blipFill rotWithShape="1">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l="72895" t="-16496"/>
              <a:stretch/>
            </p:blipFill>
            <p:spPr>
              <a:xfrm>
                <a:off x="8783830" y="2724218"/>
                <a:ext cx="228600" cy="245627"/>
              </a:xfrm>
              <a:prstGeom prst="rect">
                <a:avLst/>
              </a:prstGeom>
            </p:spPr>
          </p:pic>
          <p:sp>
            <p:nvSpPr>
              <p:cNvPr id="34" name="Freeform 59">
                <a:extLst>
                  <a:ext uri="{FF2B5EF4-FFF2-40B4-BE49-F238E27FC236}">
                    <a16:creationId xmlns:a16="http://schemas.microsoft.com/office/drawing/2014/main" id="{A5E9A089-2A23-403E-ADAE-D3B2EB438C78}"/>
                  </a:ext>
                </a:extLst>
              </p:cNvPr>
              <p:cNvSpPr>
                <a:spLocks noChangeAspect="1" noEditPoints="1"/>
              </p:cNvSpPr>
              <p:nvPr/>
            </p:nvSpPr>
            <p:spPr bwMode="auto">
              <a:xfrm>
                <a:off x="8783830" y="2438764"/>
                <a:ext cx="228600" cy="229272"/>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grpSp>
        <p:grpSp>
          <p:nvGrpSpPr>
            <p:cNvPr id="14" name="Group 13">
              <a:extLst>
                <a:ext uri="{FF2B5EF4-FFF2-40B4-BE49-F238E27FC236}">
                  <a16:creationId xmlns:a16="http://schemas.microsoft.com/office/drawing/2014/main" id="{A815CD55-08CA-4BAF-8A23-3E195ED23DE2}"/>
                </a:ext>
              </a:extLst>
            </p:cNvPr>
            <p:cNvGrpSpPr/>
            <p:nvPr/>
          </p:nvGrpSpPr>
          <p:grpSpPr>
            <a:xfrm>
              <a:off x="9837180" y="2229710"/>
              <a:ext cx="3083479" cy="1111993"/>
              <a:chOff x="9837180" y="2229710"/>
              <a:chExt cx="3083479" cy="1111993"/>
            </a:xfrm>
          </p:grpSpPr>
          <p:sp>
            <p:nvSpPr>
              <p:cNvPr id="10" name="CuadroTexto 32"/>
              <p:cNvSpPr txBox="1"/>
              <p:nvPr/>
            </p:nvSpPr>
            <p:spPr>
              <a:xfrm>
                <a:off x="9837180" y="3064704"/>
                <a:ext cx="3083479" cy="276999"/>
              </a:xfrm>
              <a:prstGeom prst="rect">
                <a:avLst/>
              </a:prstGeom>
              <a:noFill/>
            </p:spPr>
            <p:txBody>
              <a:bodyPr wrap="square" rtlCol="0">
                <a:spAutoFit/>
              </a:bodyPr>
              <a:lstStyle/>
              <a:p>
                <a:pPr algn="just"/>
                <a:r>
                  <a:rPr lang="en-US" sz="1200" dirty="0">
                    <a:latin typeface="Candara" panose="020E0502030303020204" pitchFamily="34" charset="0"/>
                  </a:rPr>
                  <a:t>savalbuena</a:t>
                </a:r>
              </a:p>
            </p:txBody>
          </p:sp>
          <p:sp>
            <p:nvSpPr>
              <p:cNvPr id="11" name="CuadroTexto 32"/>
              <p:cNvSpPr txBox="1"/>
              <p:nvPr/>
            </p:nvSpPr>
            <p:spPr>
              <a:xfrm>
                <a:off x="9837180" y="2229710"/>
                <a:ext cx="2387519" cy="228600"/>
              </a:xfrm>
              <a:prstGeom prst="rect">
                <a:avLst/>
              </a:prstGeom>
              <a:noFill/>
            </p:spPr>
            <p:txBody>
              <a:bodyPr wrap="square" rtlCol="0" anchor="t">
                <a:spAutoFit/>
              </a:bodyPr>
              <a:lstStyle/>
              <a:p>
                <a:pPr algn="just"/>
                <a:r>
                  <a:rPr lang="es-CO" sz="1200" dirty="0">
                    <a:latin typeface="Candara" panose="020E0502030303020204" pitchFamily="34" charset="0"/>
                  </a:rPr>
                  <a:t>+1 (707) 567 9287</a:t>
                </a:r>
              </a:p>
            </p:txBody>
          </p:sp>
          <p:sp>
            <p:nvSpPr>
              <p:cNvPr id="12" name="CuadroTexto 32"/>
              <p:cNvSpPr txBox="1"/>
              <p:nvPr/>
            </p:nvSpPr>
            <p:spPr>
              <a:xfrm>
                <a:off x="9837181" y="2514155"/>
                <a:ext cx="2387519" cy="228600"/>
              </a:xfrm>
              <a:prstGeom prst="rect">
                <a:avLst/>
              </a:prstGeom>
              <a:noFill/>
            </p:spPr>
            <p:txBody>
              <a:bodyPr wrap="square" rtlCol="0">
                <a:spAutoFit/>
              </a:bodyPr>
              <a:lstStyle/>
              <a:p>
                <a:pPr algn="just"/>
                <a:r>
                  <a:rPr lang="es-CO" sz="1200" dirty="0">
                    <a:latin typeface="Candara" panose="020E0502030303020204" pitchFamily="34" charset="0"/>
                  </a:rPr>
                  <a:t>savalbuena@ucdavis.edu</a:t>
                </a:r>
              </a:p>
            </p:txBody>
          </p:sp>
          <p:sp>
            <p:nvSpPr>
              <p:cNvPr id="36" name="CuadroTexto 32">
                <a:extLst>
                  <a:ext uri="{FF2B5EF4-FFF2-40B4-BE49-F238E27FC236}">
                    <a16:creationId xmlns:a16="http://schemas.microsoft.com/office/drawing/2014/main" id="{3F44543B-7FDD-4A48-B6CC-1EC0554EE0CF}"/>
                  </a:ext>
                </a:extLst>
              </p:cNvPr>
              <p:cNvSpPr txBox="1"/>
              <p:nvPr/>
            </p:nvSpPr>
            <p:spPr>
              <a:xfrm>
                <a:off x="9837181" y="2775410"/>
                <a:ext cx="1667444" cy="276999"/>
              </a:xfrm>
              <a:prstGeom prst="rect">
                <a:avLst/>
              </a:prstGeom>
              <a:noFill/>
            </p:spPr>
            <p:txBody>
              <a:bodyPr wrap="square" rtlCol="0">
                <a:spAutoFit/>
              </a:bodyPr>
              <a:lstStyle/>
              <a:p>
                <a:pPr algn="just"/>
                <a:r>
                  <a:rPr lang="en-US" sz="1200" dirty="0">
                    <a:latin typeface="Candara" panose="020E0502030303020204" pitchFamily="34" charset="0"/>
                  </a:rPr>
                  <a:t>savalbuena.github.io</a:t>
                </a:r>
              </a:p>
            </p:txBody>
          </p:sp>
        </p:grpSp>
      </p:grpSp>
      <p:grpSp>
        <p:nvGrpSpPr>
          <p:cNvPr id="25" name="Group 24">
            <a:extLst>
              <a:ext uri="{FF2B5EF4-FFF2-40B4-BE49-F238E27FC236}">
                <a16:creationId xmlns:a16="http://schemas.microsoft.com/office/drawing/2014/main" id="{EC40BC4F-1F1E-4738-8EC4-5DDBED0350F2}"/>
              </a:ext>
            </a:extLst>
          </p:cNvPr>
          <p:cNvGrpSpPr/>
          <p:nvPr/>
        </p:nvGrpSpPr>
        <p:grpSpPr>
          <a:xfrm>
            <a:off x="4392459" y="7052964"/>
            <a:ext cx="2184077" cy="1937184"/>
            <a:chOff x="4131247" y="7162689"/>
            <a:chExt cx="2467447" cy="1937184"/>
          </a:xfrm>
        </p:grpSpPr>
        <p:sp>
          <p:nvSpPr>
            <p:cNvPr id="109" name="CuadroTexto 51">
              <a:extLst>
                <a:ext uri="{FF2B5EF4-FFF2-40B4-BE49-F238E27FC236}">
                  <a16:creationId xmlns:a16="http://schemas.microsoft.com/office/drawing/2014/main" id="{5CDC44D3-0CB7-644B-B8D7-B843F5EF9584}"/>
                </a:ext>
              </a:extLst>
            </p:cNvPr>
            <p:cNvSpPr txBox="1"/>
            <p:nvPr/>
          </p:nvSpPr>
          <p:spPr>
            <a:xfrm>
              <a:off x="4314054" y="7162689"/>
              <a:ext cx="21338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LANGUAGES</a:t>
              </a:r>
            </a:p>
          </p:txBody>
        </p:sp>
        <p:graphicFrame>
          <p:nvGraphicFramePr>
            <p:cNvPr id="79" name="Chart Placeholder 15">
              <a:extLst>
                <a:ext uri="{FF2B5EF4-FFF2-40B4-BE49-F238E27FC236}">
                  <a16:creationId xmlns:a16="http://schemas.microsoft.com/office/drawing/2014/main" id="{E93240E1-AF1A-42F2-97D7-BF1813BCDEE1}"/>
                </a:ext>
              </a:extLst>
            </p:cNvPr>
            <p:cNvGraphicFramePr>
              <a:graphicFrameLocks/>
            </p:cNvGraphicFramePr>
            <p:nvPr>
              <p:extLst>
                <p:ext uri="{D42A27DB-BD31-4B8C-83A1-F6EECF244321}">
                  <p14:modId xmlns:p14="http://schemas.microsoft.com/office/powerpoint/2010/main" val="2193393579"/>
                </p:ext>
              </p:extLst>
            </p:nvPr>
          </p:nvGraphicFramePr>
          <p:xfrm>
            <a:off x="5311004" y="7948682"/>
            <a:ext cx="775148" cy="724935"/>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8CCE582C-6925-4ACC-9501-155CD72EE4B2}"/>
                </a:ext>
              </a:extLst>
            </p:cNvPr>
            <p:cNvSpPr txBox="1"/>
            <p:nvPr/>
          </p:nvSpPr>
          <p:spPr>
            <a:xfrm>
              <a:off x="5811548" y="7865149"/>
              <a:ext cx="787146" cy="307777"/>
            </a:xfrm>
            <a:prstGeom prst="rect">
              <a:avLst/>
            </a:prstGeom>
            <a:noFill/>
          </p:spPr>
          <p:txBody>
            <a:bodyPr wrap="square" rtlCol="0">
              <a:spAutoFit/>
            </a:bodyPr>
            <a:lstStyle/>
            <a:p>
              <a:r>
                <a:rPr lang="en-US" sz="1400" dirty="0"/>
                <a:t>English</a:t>
              </a:r>
            </a:p>
          </p:txBody>
        </p:sp>
        <p:sp>
          <p:nvSpPr>
            <p:cNvPr id="80" name="TextBox 79">
              <a:extLst>
                <a:ext uri="{FF2B5EF4-FFF2-40B4-BE49-F238E27FC236}">
                  <a16:creationId xmlns:a16="http://schemas.microsoft.com/office/drawing/2014/main" id="{0CF9553D-EC32-4138-9189-6CEF7F637C7A}"/>
                </a:ext>
              </a:extLst>
            </p:cNvPr>
            <p:cNvSpPr txBox="1"/>
            <p:nvPr/>
          </p:nvSpPr>
          <p:spPr>
            <a:xfrm>
              <a:off x="4131247" y="7598380"/>
              <a:ext cx="866165" cy="307777"/>
            </a:xfrm>
            <a:prstGeom prst="rect">
              <a:avLst/>
            </a:prstGeom>
            <a:noFill/>
          </p:spPr>
          <p:txBody>
            <a:bodyPr wrap="square" rtlCol="0">
              <a:spAutoFit/>
            </a:bodyPr>
            <a:lstStyle/>
            <a:p>
              <a:pPr algn="r"/>
              <a:r>
                <a:rPr lang="en-US" sz="1400" dirty="0"/>
                <a:t>Spanish</a:t>
              </a:r>
            </a:p>
          </p:txBody>
        </p:sp>
        <p:graphicFrame>
          <p:nvGraphicFramePr>
            <p:cNvPr id="81" name="Chart Placeholder 15">
              <a:extLst>
                <a:ext uri="{FF2B5EF4-FFF2-40B4-BE49-F238E27FC236}">
                  <a16:creationId xmlns:a16="http://schemas.microsoft.com/office/drawing/2014/main" id="{288FD143-26DD-45A1-8305-38D7A5BB5708}"/>
                </a:ext>
              </a:extLst>
            </p:cNvPr>
            <p:cNvGraphicFramePr>
              <a:graphicFrameLocks/>
            </p:cNvGraphicFramePr>
            <p:nvPr>
              <p:extLst>
                <p:ext uri="{D42A27DB-BD31-4B8C-83A1-F6EECF244321}">
                  <p14:modId xmlns:p14="http://schemas.microsoft.com/office/powerpoint/2010/main" val="1443447156"/>
                </p:ext>
              </p:extLst>
            </p:nvPr>
          </p:nvGraphicFramePr>
          <p:xfrm>
            <a:off x="4720385" y="7642767"/>
            <a:ext cx="775148" cy="7249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2" name="Chart Placeholder 15">
              <a:extLst>
                <a:ext uri="{FF2B5EF4-FFF2-40B4-BE49-F238E27FC236}">
                  <a16:creationId xmlns:a16="http://schemas.microsoft.com/office/drawing/2014/main" id="{B588DA1C-2FBB-4CFA-8CE0-FEB48C20E987}"/>
                </a:ext>
              </a:extLst>
            </p:cNvPr>
            <p:cNvGraphicFramePr>
              <a:graphicFrameLocks/>
            </p:cNvGraphicFramePr>
            <p:nvPr>
              <p:extLst>
                <p:ext uri="{D42A27DB-BD31-4B8C-83A1-F6EECF244321}">
                  <p14:modId xmlns:p14="http://schemas.microsoft.com/office/powerpoint/2010/main" val="132446246"/>
                </p:ext>
              </p:extLst>
            </p:nvPr>
          </p:nvGraphicFramePr>
          <p:xfrm>
            <a:off x="4767833" y="8374938"/>
            <a:ext cx="775148" cy="724935"/>
          </p:xfrm>
          <a:graphic>
            <a:graphicData uri="http://schemas.openxmlformats.org/drawingml/2006/chart">
              <c:chart xmlns:c="http://schemas.openxmlformats.org/drawingml/2006/chart" xmlns:r="http://schemas.openxmlformats.org/officeDocument/2006/relationships" r:id="rId5"/>
            </a:graphicData>
          </a:graphic>
        </p:graphicFrame>
        <p:sp>
          <p:nvSpPr>
            <p:cNvPr id="83" name="TextBox 82">
              <a:extLst>
                <a:ext uri="{FF2B5EF4-FFF2-40B4-BE49-F238E27FC236}">
                  <a16:creationId xmlns:a16="http://schemas.microsoft.com/office/drawing/2014/main" id="{DBEE79CC-B083-450F-AE1B-301512D26E69}"/>
                </a:ext>
              </a:extLst>
            </p:cNvPr>
            <p:cNvSpPr txBox="1"/>
            <p:nvPr/>
          </p:nvSpPr>
          <p:spPr>
            <a:xfrm>
              <a:off x="4138598" y="8344486"/>
              <a:ext cx="866169" cy="307777"/>
            </a:xfrm>
            <a:prstGeom prst="rect">
              <a:avLst/>
            </a:prstGeom>
            <a:noFill/>
          </p:spPr>
          <p:txBody>
            <a:bodyPr wrap="square" rtlCol="0">
              <a:spAutoFit/>
            </a:bodyPr>
            <a:lstStyle/>
            <a:p>
              <a:pPr algn="r"/>
              <a:r>
                <a:rPr lang="en-US" sz="1400" dirty="0"/>
                <a:t>Italian</a:t>
              </a:r>
            </a:p>
          </p:txBody>
        </p:sp>
      </p:grpSp>
      <p:sp>
        <p:nvSpPr>
          <p:cNvPr id="86" name="TextBox 1">
            <a:extLst>
              <a:ext uri="{FF2B5EF4-FFF2-40B4-BE49-F238E27FC236}">
                <a16:creationId xmlns:a16="http://schemas.microsoft.com/office/drawing/2014/main" id="{D17BD1AE-9B4B-401E-9777-DCC7B01A3CB0}"/>
              </a:ext>
            </a:extLst>
          </p:cNvPr>
          <p:cNvSpPr txBox="1"/>
          <p:nvPr/>
        </p:nvSpPr>
        <p:spPr>
          <a:xfrm>
            <a:off x="4859614" y="8778462"/>
            <a:ext cx="729644" cy="25709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US" b="1" i="1" dirty="0"/>
          </a:p>
        </p:txBody>
      </p:sp>
      <p:grpSp>
        <p:nvGrpSpPr>
          <p:cNvPr id="26" name="Group 25">
            <a:extLst>
              <a:ext uri="{FF2B5EF4-FFF2-40B4-BE49-F238E27FC236}">
                <a16:creationId xmlns:a16="http://schemas.microsoft.com/office/drawing/2014/main" id="{9C3DE869-9E77-4F9F-AFD8-1D5DA6F1C1B5}"/>
              </a:ext>
            </a:extLst>
          </p:cNvPr>
          <p:cNvGrpSpPr/>
          <p:nvPr/>
        </p:nvGrpSpPr>
        <p:grpSpPr>
          <a:xfrm>
            <a:off x="4353127" y="1795506"/>
            <a:ext cx="2240280" cy="5092978"/>
            <a:chOff x="8372572" y="1148611"/>
            <a:chExt cx="2240280" cy="5092978"/>
          </a:xfrm>
        </p:grpSpPr>
        <p:grpSp>
          <p:nvGrpSpPr>
            <p:cNvPr id="89" name="Grupo 40">
              <a:extLst>
                <a:ext uri="{FF2B5EF4-FFF2-40B4-BE49-F238E27FC236}">
                  <a16:creationId xmlns:a16="http://schemas.microsoft.com/office/drawing/2014/main" id="{C61F53C0-7D2A-4E27-BCEA-4BFAFA2C17BD}"/>
                </a:ext>
              </a:extLst>
            </p:cNvPr>
            <p:cNvGrpSpPr/>
            <p:nvPr/>
          </p:nvGrpSpPr>
          <p:grpSpPr>
            <a:xfrm>
              <a:off x="8372572" y="1148611"/>
              <a:ext cx="2240280" cy="5092978"/>
              <a:chOff x="3275987" y="727996"/>
              <a:chExt cx="2250898" cy="5092978"/>
            </a:xfrm>
          </p:grpSpPr>
          <p:sp>
            <p:nvSpPr>
              <p:cNvPr id="92" name="TextBox 83">
                <a:extLst>
                  <a:ext uri="{FF2B5EF4-FFF2-40B4-BE49-F238E27FC236}">
                    <a16:creationId xmlns:a16="http://schemas.microsoft.com/office/drawing/2014/main" id="{196F0AD3-D069-4A4D-94FA-0B1922F46B51}"/>
                  </a:ext>
                </a:extLst>
              </p:cNvPr>
              <p:cNvSpPr txBox="1"/>
              <p:nvPr/>
            </p:nvSpPr>
            <p:spPr>
              <a:xfrm>
                <a:off x="3275987" y="5451642"/>
                <a:ext cx="2162256" cy="3693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advanced knowledge: A.K. </a:t>
                </a:r>
                <a:br>
                  <a:rPr lang="en-US" sz="900" dirty="0">
                    <a:solidFill>
                      <a:schemeClr val="bg1">
                        <a:lumMod val="65000"/>
                      </a:schemeClr>
                    </a:solidFill>
                    <a:latin typeface="Candara" panose="020E0502030303020204" pitchFamily="34" charset="0"/>
                  </a:rPr>
                </a:br>
                <a:r>
                  <a:rPr lang="en-US" sz="900" dirty="0">
                    <a:solidFill>
                      <a:schemeClr val="bg1">
                        <a:lumMod val="65000"/>
                      </a:schemeClr>
                    </a:solidFill>
                    <a:latin typeface="Candara" panose="020E0502030303020204" pitchFamily="34" charset="0"/>
                  </a:rPr>
                  <a:t>basic knowledge: B.K.</a:t>
                </a:r>
              </a:p>
            </p:txBody>
          </p:sp>
          <p:grpSp>
            <p:nvGrpSpPr>
              <p:cNvPr id="93" name="Grupo 42">
                <a:extLst>
                  <a:ext uri="{FF2B5EF4-FFF2-40B4-BE49-F238E27FC236}">
                    <a16:creationId xmlns:a16="http://schemas.microsoft.com/office/drawing/2014/main" id="{71F2FC4C-B405-4798-B839-EA6C83CC78EB}"/>
                  </a:ext>
                </a:extLst>
              </p:cNvPr>
              <p:cNvGrpSpPr/>
              <p:nvPr/>
            </p:nvGrpSpPr>
            <p:grpSpPr>
              <a:xfrm>
                <a:off x="3322043" y="727996"/>
                <a:ext cx="2204842" cy="4949404"/>
                <a:chOff x="3322043" y="727996"/>
                <a:chExt cx="2204842" cy="4949404"/>
              </a:xfrm>
            </p:grpSpPr>
            <p:sp>
              <p:nvSpPr>
                <p:cNvPr id="105" name="CuadroTexto 51">
                  <a:extLst>
                    <a:ext uri="{FF2B5EF4-FFF2-40B4-BE49-F238E27FC236}">
                      <a16:creationId xmlns:a16="http://schemas.microsoft.com/office/drawing/2014/main" id="{159DD1A8-B2F6-45E0-8AC4-211490259F96}"/>
                    </a:ext>
                  </a:extLst>
                </p:cNvPr>
                <p:cNvSpPr txBox="1"/>
                <p:nvPr/>
              </p:nvSpPr>
              <p:spPr>
                <a:xfrm>
                  <a:off x="3322043" y="727996"/>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TECHNICAL SKILLS</a:t>
                  </a:r>
                </a:p>
              </p:txBody>
            </p:sp>
            <p:sp>
              <p:nvSpPr>
                <p:cNvPr id="106" name="TextBox 68">
                  <a:extLst>
                    <a:ext uri="{FF2B5EF4-FFF2-40B4-BE49-F238E27FC236}">
                      <a16:creationId xmlns:a16="http://schemas.microsoft.com/office/drawing/2014/main" id="{CD1945CF-0069-4B13-8325-58999FBF12D5}"/>
                    </a:ext>
                  </a:extLst>
                </p:cNvPr>
                <p:cNvSpPr txBox="1"/>
                <p:nvPr/>
              </p:nvSpPr>
              <p:spPr>
                <a:xfrm>
                  <a:off x="3338591" y="1014585"/>
                  <a:ext cx="1761184" cy="4662815"/>
                </a:xfrm>
                <a:prstGeom prst="rect">
                  <a:avLst/>
                </a:prstGeom>
                <a:noFill/>
              </p:spPr>
              <p:txBody>
                <a:bodyPr wrap="square" rtlCol="0">
                  <a:spAutoFit/>
                </a:bodyPr>
                <a:lstStyle/>
                <a:p>
                  <a:pPr marL="171450" indent="-171450">
                    <a:buFontTx/>
                    <a:buChar char="-"/>
                  </a:pPr>
                  <a:r>
                    <a:rPr lang="es-CO" sz="1100" dirty="0">
                      <a:latin typeface="Candara" panose="020E0502030303020204" pitchFamily="34" charset="0"/>
                    </a:rPr>
                    <a:t>Matlab</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si3D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OpenFOAM</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HEC-RAS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AutoCAD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Python</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Excel</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Data Management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Time Series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ArcGIS</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QGIS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Project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SQL</a:t>
                  </a:r>
                </a:p>
                <a:p>
                  <a:pPr marL="171450" indent="-171450">
                    <a:buFontTx/>
                    <a:buChar char="-"/>
                  </a:pPr>
                  <a:endParaRPr lang="es-CO" sz="1100" dirty="0">
                    <a:latin typeface="Candara" panose="020E0502030303020204" pitchFamily="34" charset="0"/>
                  </a:endParaRPr>
                </a:p>
                <a:p>
                  <a:pPr marL="171450" indent="-171450">
                    <a:buFontTx/>
                    <a:buChar char="-"/>
                  </a:pPr>
                  <a:endParaRPr lang="es-CO" sz="1100" dirty="0">
                    <a:latin typeface="Candara" panose="020E0502030303020204" pitchFamily="34" charset="0"/>
                  </a:endParaRPr>
                </a:p>
              </p:txBody>
            </p:sp>
            <p:sp>
              <p:nvSpPr>
                <p:cNvPr id="107" name="TextBox 68">
                  <a:extLst>
                    <a:ext uri="{FF2B5EF4-FFF2-40B4-BE49-F238E27FC236}">
                      <a16:creationId xmlns:a16="http://schemas.microsoft.com/office/drawing/2014/main" id="{B32178E1-CDB5-4D47-A20B-0465C961AB2B}"/>
                    </a:ext>
                  </a:extLst>
                </p:cNvPr>
                <p:cNvSpPr txBox="1"/>
                <p:nvPr/>
              </p:nvSpPr>
              <p:spPr>
                <a:xfrm>
                  <a:off x="5003486" y="1014585"/>
                  <a:ext cx="432208" cy="4662815"/>
                </a:xfrm>
                <a:prstGeom prst="rect">
                  <a:avLst/>
                </a:prstGeom>
                <a:noFill/>
              </p:spPr>
              <p:txBody>
                <a:bodyPr wrap="square" rtlCol="0">
                  <a:spAutoFit/>
                </a:bodyPr>
                <a:lstStyle/>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endParaRPr lang="es-CO" sz="1100" dirty="0">
                    <a:solidFill>
                      <a:schemeClr val="bg1">
                        <a:lumMod val="50000"/>
                      </a:schemeClr>
                    </a:solidFill>
                    <a:latin typeface="Candara" panose="020E0502030303020204" pitchFamily="34" charset="0"/>
                  </a:endParaRPr>
                </a:p>
              </p:txBody>
            </p:sp>
          </p:grpSp>
          <p:cxnSp>
            <p:nvCxnSpPr>
              <p:cNvPr id="94" name="Straight Connector 79">
                <a:extLst>
                  <a:ext uri="{FF2B5EF4-FFF2-40B4-BE49-F238E27FC236}">
                    <a16:creationId xmlns:a16="http://schemas.microsoft.com/office/drawing/2014/main" id="{CBCEF685-E9D4-46FE-8DAB-BDD605D518AE}"/>
                  </a:ext>
                </a:extLst>
              </p:cNvPr>
              <p:cNvCxnSpPr/>
              <p:nvPr/>
            </p:nvCxnSpPr>
            <p:spPr>
              <a:xfrm flipV="1">
                <a:off x="3620274" y="1322039"/>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79">
                <a:extLst>
                  <a:ext uri="{FF2B5EF4-FFF2-40B4-BE49-F238E27FC236}">
                    <a16:creationId xmlns:a16="http://schemas.microsoft.com/office/drawing/2014/main" id="{86042826-A387-4484-9D21-825BC1901DE9}"/>
                  </a:ext>
                </a:extLst>
              </p:cNvPr>
              <p:cNvCxnSpPr/>
              <p:nvPr/>
            </p:nvCxnSpPr>
            <p:spPr>
              <a:xfrm flipV="1">
                <a:off x="3623028" y="1655814"/>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82">
                <a:extLst>
                  <a:ext uri="{FF2B5EF4-FFF2-40B4-BE49-F238E27FC236}">
                    <a16:creationId xmlns:a16="http://schemas.microsoft.com/office/drawing/2014/main" id="{806AEB6C-E7A7-4753-B952-9B4E6535975B}"/>
                  </a:ext>
                </a:extLst>
              </p:cNvPr>
              <p:cNvCxnSpPr/>
              <p:nvPr/>
            </p:nvCxnSpPr>
            <p:spPr>
              <a:xfrm>
                <a:off x="3623027" y="1978373"/>
                <a:ext cx="1194354"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82">
              <a:extLst>
                <a:ext uri="{FF2B5EF4-FFF2-40B4-BE49-F238E27FC236}">
                  <a16:creationId xmlns:a16="http://schemas.microsoft.com/office/drawing/2014/main" id="{FAA01925-8056-411E-876B-FD03B827B7BE}"/>
                </a:ext>
              </a:extLst>
            </p:cNvPr>
            <p:cNvCxnSpPr/>
            <p:nvPr/>
          </p:nvCxnSpPr>
          <p:spPr>
            <a:xfrm>
              <a:off x="8715236" y="2743402"/>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82">
              <a:extLst>
                <a:ext uri="{FF2B5EF4-FFF2-40B4-BE49-F238E27FC236}">
                  <a16:creationId xmlns:a16="http://schemas.microsoft.com/office/drawing/2014/main" id="{1C705615-D481-4232-9BA8-8743F3551667}"/>
                </a:ext>
              </a:extLst>
            </p:cNvPr>
            <p:cNvCxnSpPr/>
            <p:nvPr/>
          </p:nvCxnSpPr>
          <p:spPr>
            <a:xfrm>
              <a:off x="8715236" y="4761253"/>
              <a:ext cx="7315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82">
              <a:extLst>
                <a:ext uri="{FF2B5EF4-FFF2-40B4-BE49-F238E27FC236}">
                  <a16:creationId xmlns:a16="http://schemas.microsoft.com/office/drawing/2014/main" id="{E3E65D8D-864C-4D5D-BDE6-C15B4EBCE8CF}"/>
                </a:ext>
              </a:extLst>
            </p:cNvPr>
            <p:cNvCxnSpPr/>
            <p:nvPr/>
          </p:nvCxnSpPr>
          <p:spPr>
            <a:xfrm>
              <a:off x="8715236" y="4425675"/>
              <a:ext cx="9144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82">
              <a:extLst>
                <a:ext uri="{FF2B5EF4-FFF2-40B4-BE49-F238E27FC236}">
                  <a16:creationId xmlns:a16="http://schemas.microsoft.com/office/drawing/2014/main" id="{900A147B-423B-47EE-84D4-0C2C8AE8B80F}"/>
                </a:ext>
              </a:extLst>
            </p:cNvPr>
            <p:cNvCxnSpPr/>
            <p:nvPr/>
          </p:nvCxnSpPr>
          <p:spPr>
            <a:xfrm>
              <a:off x="8715236" y="4084204"/>
              <a:ext cx="9144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82">
              <a:extLst>
                <a:ext uri="{FF2B5EF4-FFF2-40B4-BE49-F238E27FC236}">
                  <a16:creationId xmlns:a16="http://schemas.microsoft.com/office/drawing/2014/main" id="{AFCD2095-878C-499A-892C-BC27487FE582}"/>
                </a:ext>
              </a:extLst>
            </p:cNvPr>
            <p:cNvCxnSpPr/>
            <p:nvPr/>
          </p:nvCxnSpPr>
          <p:spPr>
            <a:xfrm>
              <a:off x="8715236" y="3742381"/>
              <a:ext cx="10058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82">
              <a:extLst>
                <a:ext uri="{FF2B5EF4-FFF2-40B4-BE49-F238E27FC236}">
                  <a16:creationId xmlns:a16="http://schemas.microsoft.com/office/drawing/2014/main" id="{83966324-27F7-4753-9DE0-5F7ADF18EC3A}"/>
                </a:ext>
              </a:extLst>
            </p:cNvPr>
            <p:cNvCxnSpPr/>
            <p:nvPr/>
          </p:nvCxnSpPr>
          <p:spPr>
            <a:xfrm>
              <a:off x="8715236" y="3402437"/>
              <a:ext cx="10058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82">
              <a:extLst>
                <a:ext uri="{FF2B5EF4-FFF2-40B4-BE49-F238E27FC236}">
                  <a16:creationId xmlns:a16="http://schemas.microsoft.com/office/drawing/2014/main" id="{67BB1331-257A-445B-85DF-BD8AC5384744}"/>
                </a:ext>
              </a:extLst>
            </p:cNvPr>
            <p:cNvCxnSpPr/>
            <p:nvPr/>
          </p:nvCxnSpPr>
          <p:spPr>
            <a:xfrm>
              <a:off x="8715236" y="3066433"/>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82">
              <a:extLst>
                <a:ext uri="{FF2B5EF4-FFF2-40B4-BE49-F238E27FC236}">
                  <a16:creationId xmlns:a16="http://schemas.microsoft.com/office/drawing/2014/main" id="{ACAFE952-8CB4-486D-A86D-ABC6C3EE52E0}"/>
                </a:ext>
              </a:extLst>
            </p:cNvPr>
            <p:cNvCxnSpPr/>
            <p:nvPr/>
          </p:nvCxnSpPr>
          <p:spPr>
            <a:xfrm>
              <a:off x="8715236" y="5096831"/>
              <a:ext cx="5486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82">
              <a:extLst>
                <a:ext uri="{FF2B5EF4-FFF2-40B4-BE49-F238E27FC236}">
                  <a16:creationId xmlns:a16="http://schemas.microsoft.com/office/drawing/2014/main" id="{63B98F8A-4C06-4CD0-85ED-45E7440555E3}"/>
                </a:ext>
              </a:extLst>
            </p:cNvPr>
            <p:cNvCxnSpPr/>
            <p:nvPr/>
          </p:nvCxnSpPr>
          <p:spPr>
            <a:xfrm>
              <a:off x="8715236" y="5771714"/>
              <a:ext cx="36576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82">
              <a:extLst>
                <a:ext uri="{FF2B5EF4-FFF2-40B4-BE49-F238E27FC236}">
                  <a16:creationId xmlns:a16="http://schemas.microsoft.com/office/drawing/2014/main" id="{0A314A02-7991-4ACC-A8A0-A3E2CC744D73}"/>
                </a:ext>
              </a:extLst>
            </p:cNvPr>
            <p:cNvCxnSpPr/>
            <p:nvPr/>
          </p:nvCxnSpPr>
          <p:spPr>
            <a:xfrm>
              <a:off x="8715236" y="5432409"/>
              <a:ext cx="4572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94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51">
            <a:extLst>
              <a:ext uri="{FF2B5EF4-FFF2-40B4-BE49-F238E27FC236}">
                <a16:creationId xmlns:a16="http://schemas.microsoft.com/office/drawing/2014/main" id="{3B38614C-7401-864A-9DBD-FF731DABF932}"/>
              </a:ext>
            </a:extLst>
          </p:cNvPr>
          <p:cNvSpPr txBox="1"/>
          <p:nvPr/>
        </p:nvSpPr>
        <p:spPr>
          <a:xfrm>
            <a:off x="7658592" y="3608515"/>
            <a:ext cx="2157397"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grpSp>
        <p:nvGrpSpPr>
          <p:cNvPr id="5" name="Group 46">
            <a:extLst>
              <a:ext uri="{FF2B5EF4-FFF2-40B4-BE49-F238E27FC236}">
                <a16:creationId xmlns:a16="http://schemas.microsoft.com/office/drawing/2014/main" id="{3DB31613-F44A-5645-97FC-475C0C7D0E7E}"/>
              </a:ext>
            </a:extLst>
          </p:cNvPr>
          <p:cNvGrpSpPr/>
          <p:nvPr/>
        </p:nvGrpSpPr>
        <p:grpSpPr>
          <a:xfrm>
            <a:off x="7112492" y="3916292"/>
            <a:ext cx="6069615" cy="5034758"/>
            <a:chOff x="-4681881" y="929548"/>
            <a:chExt cx="3534476" cy="8113790"/>
          </a:xfrm>
        </p:grpSpPr>
        <p:sp>
          <p:nvSpPr>
            <p:cNvPr id="6" name="CuadroTexto 84">
              <a:extLst>
                <a:ext uri="{FF2B5EF4-FFF2-40B4-BE49-F238E27FC236}">
                  <a16:creationId xmlns:a16="http://schemas.microsoft.com/office/drawing/2014/main" id="{C0C498A2-738D-1647-9D61-20A893902277}"/>
                </a:ext>
              </a:extLst>
            </p:cNvPr>
            <p:cNvSpPr txBox="1"/>
            <p:nvPr/>
          </p:nvSpPr>
          <p:spPr>
            <a:xfrm>
              <a:off x="-4681877" y="929548"/>
              <a:ext cx="3534472" cy="2492990"/>
            </a:xfrm>
            <a:prstGeom prst="rect">
              <a:avLst/>
            </a:prstGeom>
            <a:noFill/>
          </p:spPr>
          <p:txBody>
            <a:bodyPr wrap="square" rtlCol="0">
              <a:spAutoFit/>
            </a:bodyPr>
            <a:lstStyle/>
            <a:p>
              <a:pPr algn="just"/>
              <a:r>
                <a:rPr lang="es-ES" sz="1200" dirty="0">
                  <a:effectLst>
                    <a:outerShdw blurRad="38100" dist="38100" dir="2700000" algn="tl">
                      <a:srgbClr val="000000">
                        <a:alpha val="43137"/>
                      </a:srgbClr>
                    </a:outerShdw>
                  </a:effectLst>
                  <a:latin typeface="Candara" panose="020E0502030303020204" pitchFamily="34" charset="0"/>
                </a:rPr>
                <a:t>Junior </a:t>
              </a:r>
              <a:r>
                <a:rPr lang="es-ES" sz="1200" dirty="0" err="1">
                  <a:effectLst>
                    <a:outerShdw blurRad="38100" dist="38100" dir="2700000" algn="tl">
                      <a:srgbClr val="000000">
                        <a:alpha val="43137"/>
                      </a:srgbClr>
                    </a:outerShdw>
                  </a:effectLst>
                  <a:latin typeface="Candara" panose="020E0502030303020204" pitchFamily="34" charset="0"/>
                </a:rPr>
                <a:t>Consultant</a:t>
              </a:r>
              <a:endParaRPr lang="es-ES" sz="1200" dirty="0">
                <a:effectLst>
                  <a:outerShdw blurRad="38100" dist="38100" dir="2700000" algn="tl">
                    <a:srgbClr val="000000">
                      <a:alpha val="43137"/>
                    </a:srgbClr>
                  </a:outerShdw>
                </a:effectLst>
                <a:latin typeface="Candara" panose="020E0502030303020204" pitchFamily="34" charset="0"/>
              </a:endParaRPr>
            </a:p>
            <a:p>
              <a:pPr algn="just"/>
              <a:r>
                <a:rPr lang="en-US" sz="1200" dirty="0">
                  <a:latin typeface="Candara" panose="020E0502030303020204" pitchFamily="34" charset="0"/>
                </a:rPr>
                <a:t>Deloitte </a:t>
              </a:r>
              <a:r>
                <a:rPr lang="en-US" sz="1200" dirty="0" err="1">
                  <a:latin typeface="Candara" panose="020E0502030303020204" pitchFamily="34" charset="0"/>
                </a:rPr>
                <a:t>Asesores</a:t>
              </a:r>
              <a:r>
                <a:rPr lang="en-US" sz="1200" dirty="0">
                  <a:latin typeface="Candara" panose="020E0502030303020204" pitchFamily="34" charset="0"/>
                </a:rPr>
                <a:t> y </a:t>
              </a:r>
              <a:r>
                <a:rPr lang="en-US" sz="1200" dirty="0" err="1">
                  <a:latin typeface="Candara" panose="020E0502030303020204" pitchFamily="34" charset="0"/>
                </a:rPr>
                <a:t>Consultores</a:t>
              </a:r>
              <a:r>
                <a:rPr lang="en-US" sz="1200" dirty="0">
                  <a:latin typeface="Candara" panose="020E0502030303020204" pitchFamily="34" charset="0"/>
                </a:rPr>
                <a:t> Ltda. / Bogotá D.C / 2018 - 2019</a:t>
              </a:r>
            </a:p>
            <a:p>
              <a:pPr algn="just"/>
              <a:r>
                <a:rPr lang="en-US" sz="1200" dirty="0">
                  <a:latin typeface="Candara" panose="020E0502030303020204" pitchFamily="34" charset="0"/>
                </a:rPr>
                <a:t>Functions: Audit and consulting providing technical support in advising different companies in the implementation of actuarial techniques to measure different contingent liabilities. In addition, provide the support in the figure of Responsible Actuary for Insurance Companies.</a:t>
              </a:r>
            </a:p>
            <a:p>
              <a:pPr algn="r"/>
              <a:r>
                <a:rPr lang="es-CO" sz="1200" dirty="0">
                  <a:effectLst>
                    <a:outerShdw blurRad="38100" dist="38100" dir="2700000" algn="tl">
                      <a:srgbClr val="000000">
                        <a:alpha val="43137"/>
                      </a:srgbClr>
                    </a:outerShdw>
                  </a:effectLst>
                  <a:latin typeface="Candara" panose="020E0502030303020204" pitchFamily="34" charset="0"/>
                </a:rPr>
                <a:t>Ref:</a:t>
              </a:r>
              <a:r>
                <a:rPr lang="es-CO" sz="1200" dirty="0">
                  <a:latin typeface="Candara" panose="020E0502030303020204" pitchFamily="34" charset="0"/>
                </a:rPr>
                <a:t> Carlina Ramirez, Manager Actuarial &amp; Advanced Analytics</a:t>
              </a:r>
              <a:br>
                <a:rPr lang="es-CO" sz="1200" dirty="0">
                  <a:latin typeface="Candara" panose="020E0502030303020204" pitchFamily="34" charset="0"/>
                </a:rPr>
              </a:br>
              <a:r>
                <a:rPr lang="es-CO" sz="1200" dirty="0">
                  <a:latin typeface="Candara" panose="020E0502030303020204" pitchFamily="34" charset="0"/>
                </a:rPr>
                <a:t>	                      TEL: 426 2020</a:t>
              </a:r>
            </a:p>
            <a:p>
              <a:pPr algn="just"/>
              <a:endParaRPr lang="es-CO" sz="1200" dirty="0">
                <a:latin typeface="Candara" panose="020E0502030303020204" pitchFamily="34" charset="0"/>
              </a:endParaRPr>
            </a:p>
          </p:txBody>
        </p:sp>
        <p:sp>
          <p:nvSpPr>
            <p:cNvPr id="7" name="CuadroTexto 84">
              <a:extLst>
                <a:ext uri="{FF2B5EF4-FFF2-40B4-BE49-F238E27FC236}">
                  <a16:creationId xmlns:a16="http://schemas.microsoft.com/office/drawing/2014/main" id="{1DC32A32-EFDC-1C42-88E7-E33CC0C52E08}"/>
                </a:ext>
              </a:extLst>
            </p:cNvPr>
            <p:cNvSpPr txBox="1"/>
            <p:nvPr/>
          </p:nvSpPr>
          <p:spPr>
            <a:xfrm>
              <a:off x="-4681878" y="3552320"/>
              <a:ext cx="3534472" cy="2862322"/>
            </a:xfrm>
            <a:prstGeom prst="rect">
              <a:avLst/>
            </a:prstGeom>
            <a:noFill/>
          </p:spPr>
          <p:txBody>
            <a:bodyPr wrap="square" rtlCol="0">
              <a:spAutoFit/>
            </a:bodyPr>
            <a:lstStyle/>
            <a:p>
              <a:pPr algn="just"/>
              <a:r>
                <a:rPr lang="es-CO" sz="1200" dirty="0">
                  <a:effectLst>
                    <a:outerShdw blurRad="38100" dist="38100" dir="2700000" algn="tl">
                      <a:srgbClr val="000000">
                        <a:alpha val="43137"/>
                      </a:srgbClr>
                    </a:outerShdw>
                  </a:effectLst>
                  <a:latin typeface="Candara" panose="020E0502030303020204" pitchFamily="34" charset="0"/>
                </a:rPr>
                <a:t>QAQC Professional</a:t>
              </a:r>
            </a:p>
            <a:p>
              <a:pPr algn="just"/>
              <a:r>
                <a:rPr lang="en-US" sz="1200" dirty="0">
                  <a:latin typeface="Candara" panose="020E0502030303020204" pitchFamily="34" charset="0"/>
                </a:rPr>
                <a:t>Construction Company </a:t>
              </a:r>
              <a:r>
                <a:rPr lang="en-US" sz="1200" dirty="0" err="1">
                  <a:latin typeface="Candara" panose="020E0502030303020204" pitchFamily="34" charset="0"/>
                </a:rPr>
                <a:t>ConConcreto</a:t>
              </a:r>
              <a:r>
                <a:rPr lang="en-US" sz="1200" dirty="0">
                  <a:latin typeface="Candara" panose="020E0502030303020204" pitchFamily="34" charset="0"/>
                </a:rPr>
                <a:t> / Bogotá D.C. / 2017-2018</a:t>
              </a:r>
            </a:p>
            <a:p>
              <a:pPr algn="just"/>
              <a:r>
                <a:rPr lang="en-US" sz="1200" dirty="0">
                  <a:latin typeface="Candara" panose="020E0502030303020204" pitchFamily="34" charset="0"/>
                </a:rPr>
                <a:t>Functions: professional support in the direction and supervision of the quality management system, supporting the project in execution, verification of legal compliances and high-quality standards, documentary control of the IQS, creation and implementation of strategies for the transmission of good construction practices and update of applicable normative.</a:t>
              </a:r>
            </a:p>
            <a:p>
              <a:pPr algn="r"/>
              <a:r>
                <a:rPr lang="en-US" sz="1200" dirty="0">
                  <a:effectLst>
                    <a:outerShdw blurRad="38100" dist="38100" dir="2700000" algn="tl">
                      <a:srgbClr val="000000">
                        <a:alpha val="43137"/>
                      </a:srgbClr>
                    </a:outerShdw>
                  </a:effectLst>
                  <a:latin typeface="Candara" panose="020E0502030303020204" pitchFamily="34" charset="0"/>
                </a:rPr>
                <a:t>Ref:</a:t>
              </a:r>
              <a:r>
                <a:rPr lang="en-US" sz="1200" dirty="0">
                  <a:latin typeface="Candara" panose="020E0502030303020204" pitchFamily="34" charset="0"/>
                </a:rPr>
                <a:t> </a:t>
              </a:r>
              <a:r>
                <a:rPr lang="en-US" sz="1200" dirty="0" err="1">
                  <a:latin typeface="Candara" panose="020E0502030303020204" pitchFamily="34" charset="0"/>
                </a:rPr>
                <a:t>Loly</a:t>
              </a:r>
              <a:r>
                <a:rPr lang="en-US" sz="1200" dirty="0">
                  <a:latin typeface="Candara" panose="020E0502030303020204" pitchFamily="34" charset="0"/>
                </a:rPr>
                <a:t> Rodriguez, National Director of </a:t>
              </a:r>
              <a:r>
                <a:rPr lang="en-US" sz="1200" dirty="0" err="1">
                  <a:latin typeface="Candara" panose="020E0502030303020204" pitchFamily="34" charset="0"/>
                </a:rPr>
                <a:t>Quiality</a:t>
              </a:r>
              <a:r>
                <a:rPr lang="en-US" sz="1200" dirty="0">
                  <a:latin typeface="Candara" panose="020E0502030303020204" pitchFamily="34" charset="0"/>
                </a:rPr>
                <a:t> System</a:t>
              </a:r>
            </a:p>
            <a:p>
              <a:pPr algn="r"/>
              <a:r>
                <a:rPr lang="en-US" sz="1200" dirty="0">
                  <a:latin typeface="Candara" panose="020E0502030303020204" pitchFamily="34" charset="0"/>
                </a:rPr>
                <a:t>TEL: 314 814 0610</a:t>
              </a:r>
            </a:p>
            <a:p>
              <a:pPr algn="just"/>
              <a:endParaRPr lang="es-CO" sz="1200" dirty="0">
                <a:latin typeface="Candara" panose="020E0502030303020204" pitchFamily="34" charset="0"/>
              </a:endParaRPr>
            </a:p>
          </p:txBody>
        </p:sp>
        <p:sp>
          <p:nvSpPr>
            <p:cNvPr id="8" name="CuadroTexto 84">
              <a:extLst>
                <a:ext uri="{FF2B5EF4-FFF2-40B4-BE49-F238E27FC236}">
                  <a16:creationId xmlns:a16="http://schemas.microsoft.com/office/drawing/2014/main" id="{D71DDEEB-74F1-3948-A53B-6AAA562F1A51}"/>
                </a:ext>
              </a:extLst>
            </p:cNvPr>
            <p:cNvSpPr txBox="1"/>
            <p:nvPr/>
          </p:nvSpPr>
          <p:spPr>
            <a:xfrm>
              <a:off x="-4681881" y="6550348"/>
              <a:ext cx="3534472" cy="2492990"/>
            </a:xfrm>
            <a:prstGeom prst="rect">
              <a:avLst/>
            </a:prstGeom>
            <a:noFill/>
          </p:spPr>
          <p:txBody>
            <a:bodyPr wrap="square" rtlCol="0">
              <a:spAutoFit/>
            </a:bodyPr>
            <a:lstStyle/>
            <a:p>
              <a:pPr algn="just"/>
              <a:r>
                <a:rPr lang="en-US" sz="1200" dirty="0">
                  <a:effectLst>
                    <a:outerShdw blurRad="38100" dist="38100" dir="2700000" algn="tl">
                      <a:srgbClr val="000000">
                        <a:alpha val="43137"/>
                      </a:srgbClr>
                    </a:outerShdw>
                  </a:effectLst>
                  <a:latin typeface="Candara" panose="020E0502030303020204" pitchFamily="34" charset="0"/>
                </a:rPr>
                <a:t>Engineering Assistant</a:t>
              </a:r>
            </a:p>
            <a:p>
              <a:pPr algn="just"/>
              <a:r>
                <a:rPr lang="en-US" sz="1200" dirty="0">
                  <a:latin typeface="Candara" panose="020E0502030303020204" pitchFamily="34" charset="0"/>
                </a:rPr>
                <a:t>Construction Company </a:t>
              </a:r>
              <a:r>
                <a:rPr lang="en-US" sz="1200" dirty="0" err="1">
                  <a:latin typeface="Candara" panose="020E0502030303020204" pitchFamily="34" charset="0"/>
                </a:rPr>
                <a:t>ConConcreto</a:t>
              </a:r>
              <a:r>
                <a:rPr lang="en-US" sz="1200" dirty="0">
                  <a:latin typeface="Candara" panose="020E0502030303020204" pitchFamily="34" charset="0"/>
                </a:rPr>
                <a:t> / Bogotá D.C. / 2016-2017</a:t>
              </a:r>
            </a:p>
            <a:p>
              <a:pPr algn="just"/>
              <a:r>
                <a:rPr lang="en-US" sz="1200" dirty="0">
                  <a:latin typeface="Candara" panose="020E0502030303020204" pitchFamily="34" charset="0"/>
                </a:rPr>
                <a:t>Functions: professional support in the construction plan monitoring strategy, generation of unit analysis, budget structuring, preparation of reports, progress and traceability of work advance. In addition allocation of resources and quality control, documentation and monitoring of the process according to quality management system.</a:t>
              </a:r>
              <a:endParaRPr lang="en-US" sz="1200" dirty="0">
                <a:effectLst>
                  <a:outerShdw blurRad="38100" dist="38100" dir="2700000" algn="tl">
                    <a:srgbClr val="000000">
                      <a:alpha val="43137"/>
                    </a:srgbClr>
                  </a:outerShdw>
                </a:effectLst>
                <a:latin typeface="Candara" panose="020E0502030303020204" pitchFamily="34" charset="0"/>
              </a:endParaRPr>
            </a:p>
            <a:p>
              <a:pPr algn="r"/>
              <a:r>
                <a:rPr lang="en-US" sz="1200" dirty="0">
                  <a:effectLst>
                    <a:outerShdw blurRad="38100" dist="38100" dir="2700000" algn="tl">
                      <a:srgbClr val="000000">
                        <a:alpha val="43137"/>
                      </a:srgbClr>
                    </a:outerShdw>
                  </a:effectLst>
                  <a:latin typeface="Candara" panose="020E0502030303020204" pitchFamily="34" charset="0"/>
                </a:rPr>
                <a:t>Ref:</a:t>
              </a:r>
              <a:r>
                <a:rPr lang="en-US" sz="1200" dirty="0">
                  <a:latin typeface="Candara" panose="020E0502030303020204" pitchFamily="34" charset="0"/>
                </a:rPr>
                <a:t> </a:t>
              </a:r>
              <a:r>
                <a:rPr lang="en-US" sz="1200" dirty="0" err="1">
                  <a:latin typeface="Candara" panose="020E0502030303020204" pitchFamily="34" charset="0"/>
                </a:rPr>
                <a:t>Ing</a:t>
              </a:r>
              <a:r>
                <a:rPr lang="en-US" sz="1200" dirty="0">
                  <a:latin typeface="Candara" panose="020E0502030303020204" pitchFamily="34" charset="0"/>
                </a:rPr>
                <a:t>. Juan Villalobos, Technical Office Director TEL: 314 814 0610</a:t>
              </a:r>
            </a:p>
            <a:p>
              <a:pPr algn="just"/>
              <a:endParaRPr lang="es-CO" sz="1200" dirty="0">
                <a:latin typeface="Candara" panose="020E0502030303020204" pitchFamily="34" charset="0"/>
              </a:endParaRPr>
            </a:p>
          </p:txBody>
        </p:sp>
      </p:grpSp>
      <p:grpSp>
        <p:nvGrpSpPr>
          <p:cNvPr id="57" name="Group 56">
            <a:extLst>
              <a:ext uri="{FF2B5EF4-FFF2-40B4-BE49-F238E27FC236}">
                <a16:creationId xmlns:a16="http://schemas.microsoft.com/office/drawing/2014/main" id="{1F4C3CE9-A0C9-4941-A433-54B73DC0FB3E}"/>
              </a:ext>
            </a:extLst>
          </p:cNvPr>
          <p:cNvGrpSpPr/>
          <p:nvPr/>
        </p:nvGrpSpPr>
        <p:grpSpPr>
          <a:xfrm>
            <a:off x="394192" y="3514700"/>
            <a:ext cx="6069608" cy="1002696"/>
            <a:chOff x="2408697" y="1820117"/>
            <a:chExt cx="3685986" cy="1002696"/>
          </a:xfrm>
        </p:grpSpPr>
        <p:sp>
          <p:nvSpPr>
            <p:cNvPr id="58" name="CuadroTexto 6">
              <a:extLst>
                <a:ext uri="{FF2B5EF4-FFF2-40B4-BE49-F238E27FC236}">
                  <a16:creationId xmlns:a16="http://schemas.microsoft.com/office/drawing/2014/main" id="{ED8F2E42-C57B-4A10-A54C-92BD65B5F187}"/>
                </a:ext>
              </a:extLst>
            </p:cNvPr>
            <p:cNvSpPr txBox="1"/>
            <p:nvPr/>
          </p:nvSpPr>
          <p:spPr>
            <a:xfrm>
              <a:off x="2408697" y="2176482"/>
              <a:ext cx="3685986" cy="646331"/>
            </a:xfrm>
            <a:prstGeom prst="rect">
              <a:avLst/>
            </a:prstGeom>
            <a:noFill/>
          </p:spPr>
          <p:txBody>
            <a:bodyPr wrap="square" rtlCol="0">
              <a:spAutoFit/>
            </a:bodyPr>
            <a:lstStyle/>
            <a:p>
              <a:pPr algn="just"/>
              <a:r>
                <a:rPr lang="en-US" sz="1200" b="1" dirty="0">
                  <a:latin typeface="Candara" panose="020E0502030303020204" pitchFamily="34" charset="0"/>
                </a:rPr>
                <a:t>Graduate Research Assistant</a:t>
              </a:r>
            </a:p>
            <a:p>
              <a:pPr algn="just"/>
              <a:r>
                <a:rPr lang="en-US" sz="1200" i="1" dirty="0">
                  <a:latin typeface="Candara" panose="020E0502030303020204" pitchFamily="34" charset="0"/>
                </a:rPr>
                <a:t>University of California – Davis, USA / Jan 2018 – Present</a:t>
              </a:r>
            </a:p>
            <a:p>
              <a:pPr marL="171450" indent="-171450" algn="just">
                <a:buFont typeface="Candara" panose="020E0502030303020204" pitchFamily="34" charset="0"/>
                <a:buChar char="‐"/>
              </a:pPr>
              <a:r>
                <a:rPr lang="en-US" sz="1200" i="1" dirty="0">
                  <a:latin typeface="Candara" panose="020E0502030303020204" pitchFamily="34" charset="0"/>
                </a:rPr>
                <a:t> </a:t>
              </a:r>
            </a:p>
          </p:txBody>
        </p:sp>
        <p:sp>
          <p:nvSpPr>
            <p:cNvPr id="59" name="CuadroTexto 51">
              <a:extLst>
                <a:ext uri="{FF2B5EF4-FFF2-40B4-BE49-F238E27FC236}">
                  <a16:creationId xmlns:a16="http://schemas.microsoft.com/office/drawing/2014/main" id="{E6C4F570-6D8D-4569-975C-12D87144695C}"/>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TEACHING EXPERIENCE</a:t>
              </a:r>
            </a:p>
          </p:txBody>
        </p:sp>
      </p:grpSp>
      <p:grpSp>
        <p:nvGrpSpPr>
          <p:cNvPr id="2" name="Group 1">
            <a:extLst>
              <a:ext uri="{FF2B5EF4-FFF2-40B4-BE49-F238E27FC236}">
                <a16:creationId xmlns:a16="http://schemas.microsoft.com/office/drawing/2014/main" id="{2D0CE9BD-0D4B-4A55-AD18-2C495DE29EB4}"/>
              </a:ext>
            </a:extLst>
          </p:cNvPr>
          <p:cNvGrpSpPr/>
          <p:nvPr/>
        </p:nvGrpSpPr>
        <p:grpSpPr>
          <a:xfrm>
            <a:off x="394192" y="4523917"/>
            <a:ext cx="6069608" cy="1833693"/>
            <a:chOff x="394192" y="405183"/>
            <a:chExt cx="6069608" cy="1833693"/>
          </a:xfrm>
        </p:grpSpPr>
        <p:grpSp>
          <p:nvGrpSpPr>
            <p:cNvPr id="54" name="Group 53">
              <a:extLst>
                <a:ext uri="{FF2B5EF4-FFF2-40B4-BE49-F238E27FC236}">
                  <a16:creationId xmlns:a16="http://schemas.microsoft.com/office/drawing/2014/main" id="{58FC42A1-380D-49BC-BDE1-90E79260FF42}"/>
                </a:ext>
              </a:extLst>
            </p:cNvPr>
            <p:cNvGrpSpPr/>
            <p:nvPr/>
          </p:nvGrpSpPr>
          <p:grpSpPr>
            <a:xfrm>
              <a:off x="394192" y="405183"/>
              <a:ext cx="6069608" cy="1002696"/>
              <a:chOff x="2408697" y="1820117"/>
              <a:chExt cx="3685986" cy="1002696"/>
            </a:xfrm>
          </p:grpSpPr>
          <p:sp>
            <p:nvSpPr>
              <p:cNvPr id="55" name="CuadroTexto 6">
                <a:extLst>
                  <a:ext uri="{FF2B5EF4-FFF2-40B4-BE49-F238E27FC236}">
                    <a16:creationId xmlns:a16="http://schemas.microsoft.com/office/drawing/2014/main" id="{27BE67BC-A1F7-436F-A79C-38F145FA1320}"/>
                  </a:ext>
                </a:extLst>
              </p:cNvPr>
              <p:cNvSpPr txBox="1"/>
              <p:nvPr/>
            </p:nvSpPr>
            <p:spPr>
              <a:xfrm>
                <a:off x="2408697" y="2176482"/>
                <a:ext cx="3685986" cy="646331"/>
              </a:xfrm>
              <a:prstGeom prst="rect">
                <a:avLst/>
              </a:prstGeom>
              <a:noFill/>
            </p:spPr>
            <p:txBody>
              <a:bodyPr wrap="square" rtlCol="0">
                <a:spAutoFit/>
              </a:bodyPr>
              <a:lstStyle/>
              <a:p>
                <a:pPr algn="just"/>
                <a:r>
                  <a:rPr lang="en-US" sz="1200" b="1" dirty="0">
                    <a:latin typeface="Candara" panose="020E0502030303020204" pitchFamily="34" charset="0"/>
                  </a:rPr>
                  <a:t>Hydraulic Engineer</a:t>
                </a:r>
              </a:p>
              <a:p>
                <a:pPr algn="just"/>
                <a:r>
                  <a:rPr lang="en-US" sz="1200" i="1" dirty="0">
                    <a:latin typeface="Candara" panose="020E0502030303020204" pitchFamily="34" charset="0"/>
                  </a:rPr>
                  <a:t>Assistant of M.Sc. Alejandro Duran. / Bogotá D.C, Colombia / Sept 2016 – Sept 2017  </a:t>
                </a:r>
              </a:p>
              <a:p>
                <a:pPr algn="just"/>
                <a:r>
                  <a:rPr lang="en-US" sz="1200" dirty="0">
                    <a:latin typeface="Candara" panose="020E0502030303020204" pitchFamily="34" charset="0"/>
                  </a:rPr>
                  <a:t>Functions: </a:t>
                </a:r>
              </a:p>
            </p:txBody>
          </p:sp>
          <p:sp>
            <p:nvSpPr>
              <p:cNvPr id="56" name="CuadroTexto 51">
                <a:extLst>
                  <a:ext uri="{FF2B5EF4-FFF2-40B4-BE49-F238E27FC236}">
                    <a16:creationId xmlns:a16="http://schemas.microsoft.com/office/drawing/2014/main" id="{725B355E-67C3-4AC5-8130-2E6A040CA0A6}"/>
                  </a:ext>
                </a:extLst>
              </p:cNvPr>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grpSp>
        <p:sp>
          <p:nvSpPr>
            <p:cNvPr id="60" name="CuadroTexto 6">
              <a:extLst>
                <a:ext uri="{FF2B5EF4-FFF2-40B4-BE49-F238E27FC236}">
                  <a16:creationId xmlns:a16="http://schemas.microsoft.com/office/drawing/2014/main" id="{FA3548F5-2314-4EFD-BA7F-C503D59E8EDE}"/>
                </a:ext>
              </a:extLst>
            </p:cNvPr>
            <p:cNvSpPr txBox="1"/>
            <p:nvPr/>
          </p:nvSpPr>
          <p:spPr>
            <a:xfrm>
              <a:off x="394192" y="1407879"/>
              <a:ext cx="6069608" cy="830997"/>
            </a:xfrm>
            <a:prstGeom prst="rect">
              <a:avLst/>
            </a:prstGeom>
            <a:noFill/>
          </p:spPr>
          <p:txBody>
            <a:bodyPr wrap="square" rtlCol="0">
              <a:spAutoFit/>
            </a:bodyPr>
            <a:lstStyle/>
            <a:p>
              <a:pPr algn="just"/>
              <a:r>
                <a:rPr lang="en-US" sz="1200" b="1" dirty="0">
                  <a:latin typeface="Candara" panose="020E0502030303020204" pitchFamily="34" charset="0"/>
                </a:rPr>
                <a:t>Project Engineer</a:t>
              </a:r>
            </a:p>
            <a:p>
              <a:pPr algn="just"/>
              <a:r>
                <a:rPr lang="en-US" sz="1200" i="1" dirty="0">
                  <a:latin typeface="Candara" panose="020E0502030303020204" pitchFamily="34" charset="0"/>
                </a:rPr>
                <a:t>INNOVATECH STRATEGIC SOLUTIONS S.A.S – Based in Houston, Texas, USA / Office Bogotá D.C, Colombia / Jan 2016 – Sept 2016  </a:t>
              </a:r>
            </a:p>
            <a:p>
              <a:pPr algn="just"/>
              <a:r>
                <a:rPr lang="en-US" sz="1200" dirty="0">
                  <a:latin typeface="Candara" panose="020E0502030303020204" pitchFamily="34" charset="0"/>
                </a:rPr>
                <a:t>Functions: </a:t>
              </a:r>
            </a:p>
          </p:txBody>
        </p:sp>
      </p:grpSp>
      <p:grpSp>
        <p:nvGrpSpPr>
          <p:cNvPr id="62" name="Group 61">
            <a:extLst>
              <a:ext uri="{FF2B5EF4-FFF2-40B4-BE49-F238E27FC236}">
                <a16:creationId xmlns:a16="http://schemas.microsoft.com/office/drawing/2014/main" id="{4FF2C092-9671-4B1D-A990-A9A2179769D6}"/>
              </a:ext>
            </a:extLst>
          </p:cNvPr>
          <p:cNvGrpSpPr/>
          <p:nvPr/>
        </p:nvGrpSpPr>
        <p:grpSpPr>
          <a:xfrm>
            <a:off x="394192" y="700807"/>
            <a:ext cx="6069608" cy="2849355"/>
            <a:chOff x="2408697" y="1820117"/>
            <a:chExt cx="3685986" cy="2849355"/>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76482"/>
              <a:ext cx="3685986" cy="2492990"/>
            </a:xfrm>
            <a:prstGeom prst="rect">
              <a:avLst/>
            </a:prstGeom>
            <a:noFill/>
          </p:spPr>
          <p:txBody>
            <a:bodyPr wrap="square" rtlCol="0">
              <a:spAutoFit/>
            </a:bodyPr>
            <a:lstStyle/>
            <a:p>
              <a:pPr algn="just"/>
              <a:r>
                <a:rPr lang="en-US" sz="1200" b="1" dirty="0">
                  <a:latin typeface="Candara" panose="020E0502030303020204" pitchFamily="34" charset="0"/>
                </a:rPr>
                <a:t>Graduate Research Assistant</a:t>
              </a:r>
            </a:p>
            <a:p>
              <a:pPr algn="just"/>
              <a:r>
                <a:rPr lang="en-US" sz="1200" i="1" dirty="0">
                  <a:latin typeface="Candara" panose="020E0502030303020204" pitchFamily="34" charset="0"/>
                </a:rPr>
                <a:t>University of California – Davis, USA / Jan 2018 – Present</a:t>
              </a:r>
            </a:p>
            <a:p>
              <a:pPr marL="171450" indent="-171450" algn="just">
                <a:buFont typeface="Candara" panose="020E0502030303020204" pitchFamily="34" charset="0"/>
                <a:buChar char="‐"/>
              </a:pPr>
              <a:r>
                <a:rPr lang="en-US" sz="1200" dirty="0">
                  <a:latin typeface="Candara" panose="020E0502030303020204" pitchFamily="34" charset="0"/>
                </a:rPr>
                <a:t>Lead field campaign to investigate water clarity losses due to anthropogenic activities in the nearshore area of a lake. </a:t>
              </a:r>
              <a:endParaRPr lang="en-US" sz="1200" i="1" dirty="0">
                <a:latin typeface="Candara" panose="020E0502030303020204" pitchFamily="34" charset="0"/>
              </a:endParaRPr>
            </a:p>
            <a:p>
              <a:pPr marL="171450" indent="-171450" algn="just">
                <a:buFont typeface="Candara" panose="020E0502030303020204" pitchFamily="34" charset="0"/>
                <a:buChar char="‐"/>
              </a:pPr>
              <a:r>
                <a:rPr lang="en-US" sz="1200" dirty="0">
                  <a:latin typeface="Candara" panose="020E0502030303020204" pitchFamily="34" charset="0"/>
                </a:rPr>
                <a:t>Data manager of the Nearshore Network long-term program to monitor water quality near the shore around Lake Tahoe.</a:t>
              </a:r>
            </a:p>
            <a:p>
              <a:pPr marL="171450" indent="-171450" algn="just">
                <a:buFont typeface="Candara" panose="020E0502030303020204" pitchFamily="34" charset="0"/>
                <a:buChar char="‐"/>
              </a:pPr>
              <a:r>
                <a:rPr lang="en-US" sz="1200" dirty="0">
                  <a:latin typeface="Candara" panose="020E0502030303020204" pitchFamily="34" charset="0"/>
                </a:rPr>
                <a:t>Investigated boat induced sediment resuspension in shallow flows by applying 3D numerical modelling of a recreational boat.</a:t>
              </a:r>
            </a:p>
            <a:p>
              <a:pPr marL="171450" indent="-171450" algn="just">
                <a:buFont typeface="Candara" panose="020E0502030303020204" pitchFamily="34" charset="0"/>
                <a:buChar char="‐"/>
              </a:pPr>
              <a:r>
                <a:rPr lang="en-US" sz="1200" dirty="0">
                  <a:latin typeface="Candara" panose="020E0502030303020204" pitchFamily="34" charset="0"/>
                </a:rPr>
                <a:t>Investigating 3D dynamics of upwelling events in a rotationally influenced lake and water quality by applying hydrodynamical model si3D at Lake Tahoe.</a:t>
              </a:r>
            </a:p>
            <a:p>
              <a:pPr marL="171450" indent="-171450" algn="just">
                <a:buFont typeface="Candara" panose="020E0502030303020204" pitchFamily="34" charset="0"/>
                <a:buChar char="‐"/>
              </a:pPr>
              <a:endParaRPr lang="en-US" sz="1200" dirty="0">
                <a:latin typeface="Candara" panose="020E0502030303020204" pitchFamily="34" charset="0"/>
              </a:endParaRPr>
            </a:p>
            <a:p>
              <a:pPr marL="171450" indent="-171450" algn="just">
                <a:buFont typeface="Candara" panose="020E0502030303020204" pitchFamily="34" charset="0"/>
                <a:buChar char="‐"/>
              </a:pPr>
              <a:endParaRPr lang="en-US" sz="1200" dirty="0">
                <a:latin typeface="Candara" panose="020E0502030303020204" pitchFamily="34" charset="0"/>
              </a:endParaRPr>
            </a:p>
            <a:p>
              <a:pPr marL="171450" indent="-171450" algn="just">
                <a:buFont typeface="Candara" panose="020E0502030303020204" pitchFamily="34" charset="0"/>
                <a:buChar char="‐"/>
              </a:pPr>
              <a:endParaRPr lang="en-US" sz="1200" dirty="0">
                <a:latin typeface="Candara" panose="020E0502030303020204" pitchFamily="34" charset="0"/>
              </a:endParaRP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RESEARCH EXPERIENCE</a:t>
              </a:r>
            </a:p>
          </p:txBody>
        </p:sp>
      </p:grpSp>
    </p:spTree>
    <p:extLst>
      <p:ext uri="{BB962C8B-B14F-4D97-AF65-F5344CB8AC3E}">
        <p14:creationId xmlns:p14="http://schemas.microsoft.com/office/powerpoint/2010/main" val="346349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4789</TotalTime>
  <Words>712</Words>
  <Application>Microsoft Office PowerPoint</Application>
  <PresentationFormat>Letter Paper (8.5x11 in)</PresentationFormat>
  <Paragraphs>116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Candara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Alisson Stefany Bernal Castro</dc:creator>
  <cp:lastModifiedBy>Sergio Alejandro Valbuena</cp:lastModifiedBy>
  <cp:revision>119</cp:revision>
  <dcterms:created xsi:type="dcterms:W3CDTF">2017-10-18T16:18:32Z</dcterms:created>
  <dcterms:modified xsi:type="dcterms:W3CDTF">2020-07-19T23:19:51Z</dcterms:modified>
</cp:coreProperties>
</file>