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57" r:id="rId4"/>
  </p:sldIdLst>
  <p:sldSz cx="6858000" cy="9144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2" d="100"/>
          <a:sy n="82" d="100"/>
        </p:scale>
        <p:origin x="3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1556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7737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79345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87002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943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63FE3A7-EC10-4CB9-8B62-C9C4255F3532}" type="datetimeFigureOut">
              <a:rPr lang="es-CO" smtClean="0"/>
              <a:t>17/07/2020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9298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63FE3A7-EC10-4CB9-8B62-C9C4255F3532}" type="datetimeFigureOut">
              <a:rPr lang="es-CO" smtClean="0"/>
              <a:t>17/07/2020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939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63FE3A7-EC10-4CB9-8B62-C9C4255F3532}" type="datetimeFigureOut">
              <a:rPr lang="es-CO" smtClean="0"/>
              <a:t>17/07/2020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8517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FE3A7-EC10-4CB9-8B62-C9C4255F3532}" type="datetimeFigureOut">
              <a:rPr lang="es-CO" smtClean="0"/>
              <a:t>17/07/2020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941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63FE3A7-EC10-4CB9-8B62-C9C4255F3532}" type="datetimeFigureOut">
              <a:rPr lang="es-CO" smtClean="0"/>
              <a:t>17/07/2020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60388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63FE3A7-EC10-4CB9-8B62-C9C4255F3532}" type="datetimeFigureOut">
              <a:rPr lang="es-CO" smtClean="0"/>
              <a:t>17/07/2020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12293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63FE3A7-EC10-4CB9-8B62-C9C4255F3532}" type="datetimeFigureOut">
              <a:rPr lang="es-CO" smtClean="0"/>
              <a:t>17/07/2020</a:t>
            </a:fld>
            <a:endParaRPr lang="es-CO"/>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53152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8045060C-A14C-EF40-92FE-DA6E8DEA81C5}"/>
              </a:ext>
            </a:extLst>
          </p:cNvPr>
          <p:cNvGrpSpPr/>
          <p:nvPr/>
        </p:nvGrpSpPr>
        <p:grpSpPr>
          <a:xfrm>
            <a:off x="-13910" y="0"/>
            <a:ext cx="13592948" cy="9379974"/>
            <a:chOff x="-15218593" y="-341936"/>
            <a:chExt cx="13592948" cy="9379974"/>
          </a:xfrm>
        </p:grpSpPr>
        <p:pic>
          <p:nvPicPr>
            <p:cNvPr id="113" name="Imagen 112">
              <a:extLst>
                <a:ext uri="{FF2B5EF4-FFF2-40B4-BE49-F238E27FC236}">
                  <a16:creationId xmlns:a16="http://schemas.microsoft.com/office/drawing/2014/main" id="{B94A8F5C-CCBC-E84A-847E-65D6C1A12FF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15218593" y="-341936"/>
              <a:ext cx="6961240" cy="9379974"/>
            </a:xfrm>
            <a:prstGeom prst="rect">
              <a:avLst/>
            </a:prstGeom>
          </p:spPr>
        </p:pic>
        <p:sp>
          <p:nvSpPr>
            <p:cNvPr id="22" name="Rectángulo 21">
              <a:extLst>
                <a:ext uri="{FF2B5EF4-FFF2-40B4-BE49-F238E27FC236}">
                  <a16:creationId xmlns:a16="http://schemas.microsoft.com/office/drawing/2014/main" id="{63D4BB8A-2556-4A46-81B3-1BD376147314}"/>
                </a:ext>
              </a:extLst>
            </p:cNvPr>
            <p:cNvSpPr/>
            <p:nvPr/>
          </p:nvSpPr>
          <p:spPr>
            <a:xfrm>
              <a:off x="-8112409" y="-73079"/>
              <a:ext cx="6486764" cy="8929490"/>
            </a:xfrm>
            <a:prstGeom prst="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U"/>
            </a:p>
          </p:txBody>
        </p:sp>
      </p:grpSp>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err="1">
                  <a:solidFill>
                    <a:schemeClr val="tx1">
                      <a:lumMod val="75000"/>
                      <a:lumOff val="25000"/>
                    </a:schemeClr>
                  </a:solidFill>
                  <a:latin typeface="Candara" panose="020E0502030303020204" pitchFamily="34" charset="0"/>
                </a:rPr>
                <a:t>M.Sc</a:t>
              </a:r>
              <a:r>
                <a:rPr lang="en-US" sz="2000" dirty="0">
                  <a:solidFill>
                    <a:schemeClr val="tx1">
                      <a:lumMod val="75000"/>
                      <a:lumOff val="25000"/>
                    </a:schemeClr>
                  </a:solidFill>
                  <a:latin typeface="Candara" panose="020E0502030303020204" pitchFamily="34" charset="0"/>
                </a:rPr>
                <a:t> Civil Engineer</a:t>
              </a:r>
            </a:p>
          </p:txBody>
        </p:sp>
      </p:grpSp>
      <p:cxnSp>
        <p:nvCxnSpPr>
          <p:cNvPr id="13" name="Conector recto 69"/>
          <p:cNvCxnSpPr>
            <a:cxnSpLocks/>
          </p:cNvCxnSpPr>
          <p:nvPr/>
        </p:nvCxnSpPr>
        <p:spPr>
          <a:xfrm>
            <a:off x="239509" y="144915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2741464" y="1583929"/>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5167217" y="857478"/>
            <a:ext cx="2567532" cy="4217797"/>
            <a:chOff x="-37450" y="1354075"/>
            <a:chExt cx="2567532" cy="4217797"/>
          </a:xfrm>
        </p:grpSpPr>
        <p:sp>
          <p:nvSpPr>
            <p:cNvPr id="28" name="CuadroTexto 51"/>
            <p:cNvSpPr txBox="1"/>
            <p:nvPr/>
          </p:nvSpPr>
          <p:spPr>
            <a:xfrm>
              <a:off x="-37450" y="1354075"/>
              <a:ext cx="1136304"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6415" y="1570777"/>
              <a:ext cx="2483667" cy="4001095"/>
            </a:xfrm>
            <a:prstGeom prst="rect">
              <a:avLst/>
            </a:prstGeom>
            <a:noFill/>
          </p:spPr>
          <p:txBody>
            <a:bodyPr wrap="square" rtlCol="0">
              <a:spAutoFit/>
            </a:bodyPr>
            <a:lstStyle/>
            <a:p>
              <a:r>
                <a:rPr lang="en-US" sz="1400" b="1" i="1" dirty="0">
                  <a:latin typeface="Candara" panose="020E0502030303020204" pitchFamily="34" charset="0"/>
                </a:rPr>
                <a:t>Academics:</a:t>
              </a:r>
            </a:p>
            <a:p>
              <a:r>
                <a:rPr lang="en-US" sz="1200" b="1" dirty="0">
                  <a:latin typeface="Candara" panose="020E0502030303020204" pitchFamily="34" charset="0"/>
                </a:rPr>
                <a:t>University of California – Davis</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dirty="0">
                  <a:latin typeface="Candara" panose="020E0502030303020204" pitchFamily="34" charset="0"/>
                </a:rPr>
                <a:t>2017 – Present </a:t>
              </a:r>
            </a:p>
            <a:p>
              <a:r>
                <a:rPr lang="en-US" sz="1200" b="1" dirty="0">
                  <a:latin typeface="Candara" panose="020E0502030303020204" pitchFamily="34" charset="0"/>
                </a:rPr>
                <a:t>University of California – Davis</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Water Resources Engineering</a:t>
              </a:r>
            </a:p>
            <a:p>
              <a:r>
                <a:rPr lang="en-US" sz="1200" dirty="0">
                  <a:latin typeface="Candara" panose="020E0502030303020204" pitchFamily="34" charset="0"/>
                </a:rPr>
                <a:t>Advisor: Fabian A. Bombardelli</a:t>
              </a:r>
            </a:p>
            <a:p>
              <a:r>
                <a:rPr lang="en-US" sz="1200" dirty="0">
                  <a:latin typeface="Candara" panose="020E0502030303020204" pitchFamily="34" charset="0"/>
                </a:rPr>
                <a:t>2018-2020</a:t>
              </a:r>
            </a:p>
            <a:p>
              <a:r>
                <a:rPr lang="en-US" sz="1200" b="1" dirty="0">
                  <a:latin typeface="Candara" panose="020E0502030303020204" pitchFamily="34" charset="0"/>
                </a:rPr>
                <a:t>Colombian School of Engineering Julio </a:t>
              </a:r>
              <a:r>
                <a:rPr lang="en-US" sz="1200" b="1" dirty="0" err="1">
                  <a:latin typeface="Candara" panose="020E0502030303020204" pitchFamily="34" charset="0"/>
                </a:rPr>
                <a:t>Garavito</a:t>
              </a:r>
              <a:endParaRPr lang="en-US" sz="1200" b="1" dirty="0">
                <a:latin typeface="Candara" panose="020E0502030303020204" pitchFamily="34" charset="0"/>
              </a:endParaRPr>
            </a:p>
            <a:p>
              <a:r>
                <a:rPr lang="en-US" sz="1200" dirty="0">
                  <a:latin typeface="Candara" panose="020E0502030303020204" pitchFamily="34" charset="0"/>
                </a:rPr>
                <a:t>Bachelor of Science, Civil Engineering</a:t>
              </a:r>
            </a:p>
            <a:p>
              <a:r>
                <a:rPr lang="en-US" sz="1200" dirty="0">
                  <a:latin typeface="Candara" panose="020E0502030303020204" pitchFamily="34" charset="0"/>
                </a:rPr>
                <a:t>2011-2016</a:t>
              </a:r>
            </a:p>
          </p:txBody>
        </p:sp>
      </p:grpSp>
      <p:grpSp>
        <p:nvGrpSpPr>
          <p:cNvPr id="37" name="Group 36"/>
          <p:cNvGrpSpPr/>
          <p:nvPr/>
        </p:nvGrpSpPr>
        <p:grpSpPr>
          <a:xfrm>
            <a:off x="2775062" y="3022914"/>
            <a:ext cx="3878707" cy="2185668"/>
            <a:chOff x="2413048" y="1817022"/>
            <a:chExt cx="3685986" cy="2185668"/>
          </a:xfrm>
        </p:grpSpPr>
        <p:sp>
          <p:nvSpPr>
            <p:cNvPr id="31" name="CuadroTexto 6"/>
            <p:cNvSpPr txBox="1"/>
            <p:nvPr/>
          </p:nvSpPr>
          <p:spPr>
            <a:xfrm>
              <a:off x="2413048" y="2063698"/>
              <a:ext cx="3685986" cy="1938992"/>
            </a:xfrm>
            <a:prstGeom prst="rect">
              <a:avLst/>
            </a:prstGeom>
            <a:noFill/>
          </p:spPr>
          <p:txBody>
            <a:bodyPr wrap="square" rtlCol="0">
              <a:spAutoFit/>
            </a:bodyPr>
            <a:lstStyle/>
            <a:p>
              <a:pPr algn="just"/>
              <a:r>
                <a:rPr lang="en-US" sz="1200" dirty="0">
                  <a:latin typeface="Candara" panose="020E0502030303020204" pitchFamily="34" charset="0"/>
                </a:rPr>
                <a:t>Civil Engineer and Mathematician, who currently works as a Data Scientist Jr in </a:t>
              </a:r>
              <a:r>
                <a:rPr lang="en-US" sz="1200" dirty="0" err="1">
                  <a:latin typeface="Candara" panose="020E0502030303020204" pitchFamily="34" charset="0"/>
                </a:rPr>
                <a:t>Rappi</a:t>
              </a:r>
              <a:r>
                <a:rPr lang="en-US" sz="1200" dirty="0">
                  <a:latin typeface="Candara" panose="020E0502030303020204" pitchFamily="34" charset="0"/>
                </a:rPr>
                <a:t>, Inc. Presently doing big data analysis and data processing to measure and create strategies to increase purchase behavior. Previous experience in the areas of budgeting, work planning, management, project control and alignment to high standards management system. In search of constant academic and professional growth while coupling both majors and skills acquired. Teamwork entrepreneur, with fast learning and adaptability skills. </a:t>
              </a:r>
            </a:p>
          </p:txBody>
        </p:sp>
        <p:sp>
          <p:nvSpPr>
            <p:cNvPr id="32" name="CuadroTexto 51"/>
            <p:cNvSpPr txBox="1"/>
            <p:nvPr/>
          </p:nvSpPr>
          <p:spPr>
            <a:xfrm>
              <a:off x="2665184" y="1817022"/>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48" name="Group 47"/>
          <p:cNvGrpSpPr/>
          <p:nvPr/>
        </p:nvGrpSpPr>
        <p:grpSpPr>
          <a:xfrm>
            <a:off x="2775062" y="1790788"/>
            <a:ext cx="3919334" cy="1076214"/>
            <a:chOff x="2288545" y="1781429"/>
            <a:chExt cx="3887640" cy="842388"/>
          </a:xfrm>
        </p:grpSpPr>
        <p:sp>
          <p:nvSpPr>
            <p:cNvPr id="49" name="CuadroTexto 6"/>
            <p:cNvSpPr txBox="1"/>
            <p:nvPr/>
          </p:nvSpPr>
          <p:spPr>
            <a:xfrm>
              <a:off x="2288545" y="1973368"/>
              <a:ext cx="3887640" cy="650449"/>
            </a:xfrm>
            <a:prstGeom prst="rect">
              <a:avLst/>
            </a:prstGeom>
            <a:noFill/>
          </p:spPr>
          <p:txBody>
            <a:bodyPr wrap="square" rtlCol="0">
              <a:spAutoFit/>
            </a:bodyPr>
            <a:lstStyle/>
            <a:p>
              <a:r>
                <a:rPr lang="en-US" sz="1200" dirty="0">
                  <a:latin typeface="Candara" panose="020E0502030303020204" pitchFamily="34" charset="0"/>
                </a:rPr>
                <a:t>Currently seeking for a job opportunity in data science and machine learning to continue my professional growth, acquire new knowledge and technical skills that allow me to face new professional challenges.</a:t>
              </a:r>
            </a:p>
          </p:txBody>
        </p:sp>
        <p:sp>
          <p:nvSpPr>
            <p:cNvPr id="50" name="CuadroTexto 51"/>
            <p:cNvSpPr txBox="1"/>
            <p:nvPr/>
          </p:nvSpPr>
          <p:spPr>
            <a:xfrm>
              <a:off x="2614050" y="1781429"/>
              <a:ext cx="1162341" cy="24090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OBJECTIVE</a:t>
              </a:r>
            </a:p>
          </p:txBody>
        </p:sp>
      </p:grpSp>
      <p:grpSp>
        <p:nvGrpSpPr>
          <p:cNvPr id="108" name="Group 62">
            <a:extLst>
              <a:ext uri="{FF2B5EF4-FFF2-40B4-BE49-F238E27FC236}">
                <a16:creationId xmlns:a16="http://schemas.microsoft.com/office/drawing/2014/main" id="{6EB6D2A6-D546-4847-93EF-F4BB071B3F8C}"/>
              </a:ext>
            </a:extLst>
          </p:cNvPr>
          <p:cNvGrpSpPr/>
          <p:nvPr/>
        </p:nvGrpSpPr>
        <p:grpSpPr>
          <a:xfrm>
            <a:off x="-5192529" y="5075343"/>
            <a:ext cx="2217537" cy="907941"/>
            <a:chOff x="-4060500" y="6673847"/>
            <a:chExt cx="2314768" cy="907941"/>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051440" y="6673847"/>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sp>
          <p:nvSpPr>
            <p:cNvPr id="110" name="TextBox 61">
              <a:extLst>
                <a:ext uri="{FF2B5EF4-FFF2-40B4-BE49-F238E27FC236}">
                  <a16:creationId xmlns:a16="http://schemas.microsoft.com/office/drawing/2014/main" id="{B9E78C28-3D59-0747-B183-DCB9C59770D3}"/>
                </a:ext>
              </a:extLst>
            </p:cNvPr>
            <p:cNvSpPr txBox="1"/>
            <p:nvPr/>
          </p:nvSpPr>
          <p:spPr>
            <a:xfrm>
              <a:off x="-4060500" y="6981624"/>
              <a:ext cx="2314768" cy="600164"/>
            </a:xfrm>
            <a:prstGeom prst="rect">
              <a:avLst/>
            </a:prstGeom>
            <a:noFill/>
          </p:spPr>
          <p:txBody>
            <a:bodyPr wrap="square" rtlCol="0">
              <a:spAutoFit/>
            </a:bodyPr>
            <a:lstStyle/>
            <a:p>
              <a:pPr marL="171450" indent="-171450">
                <a:buFontTx/>
                <a:buChar char="-"/>
              </a:pPr>
              <a:r>
                <a:rPr lang="en-US" sz="1100" dirty="0">
                  <a:latin typeface="Candara" panose="020E0502030303020204" pitchFamily="34" charset="0"/>
                </a:rPr>
                <a:t>Spanish                                 Native</a:t>
              </a:r>
            </a:p>
            <a:p>
              <a:pPr marL="171450" indent="-171450">
                <a:buFontTx/>
                <a:buChar char="-"/>
              </a:pPr>
              <a:r>
                <a:rPr lang="en-US" sz="1100" dirty="0">
                  <a:latin typeface="Candara" panose="020E0502030303020204" pitchFamily="34" charset="0"/>
                </a:rPr>
                <a:t>English                              TOEFL 91</a:t>
              </a:r>
            </a:p>
            <a:p>
              <a:endParaRPr lang="en-US" sz="1100" dirty="0">
                <a:latin typeface="Candara" panose="020E0502030303020204" pitchFamily="34" charset="0"/>
              </a:endParaRPr>
            </a:p>
          </p:txBody>
        </p:sp>
      </p:grpSp>
      <p:grpSp>
        <p:nvGrpSpPr>
          <p:cNvPr id="21" name="Grupo 20">
            <a:extLst>
              <a:ext uri="{FF2B5EF4-FFF2-40B4-BE49-F238E27FC236}">
                <a16:creationId xmlns:a16="http://schemas.microsoft.com/office/drawing/2014/main" id="{BCD9B9F6-EFA4-4544-B305-8412CDA923E2}"/>
              </a:ext>
            </a:extLst>
          </p:cNvPr>
          <p:cNvGrpSpPr/>
          <p:nvPr/>
        </p:nvGrpSpPr>
        <p:grpSpPr>
          <a:xfrm>
            <a:off x="8613155" y="3022914"/>
            <a:ext cx="3878706" cy="3669033"/>
            <a:chOff x="2874247" y="5889809"/>
            <a:chExt cx="3878706" cy="3669033"/>
          </a:xfrm>
        </p:grpSpPr>
        <p:sp>
          <p:nvSpPr>
            <p:cNvPr id="111" name="CuadroTexto 51">
              <a:extLst>
                <a:ext uri="{FF2B5EF4-FFF2-40B4-BE49-F238E27FC236}">
                  <a16:creationId xmlns:a16="http://schemas.microsoft.com/office/drawing/2014/main" id="{F0354348-D3A8-344A-B9CD-BAC36FE0B43A}"/>
                </a:ext>
              </a:extLst>
            </p:cNvPr>
            <p:cNvSpPr txBox="1"/>
            <p:nvPr/>
          </p:nvSpPr>
          <p:spPr>
            <a:xfrm>
              <a:off x="3139569" y="5889809"/>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sp>
          <p:nvSpPr>
            <p:cNvPr id="112" name="CuadroTexto 84">
              <a:extLst>
                <a:ext uri="{FF2B5EF4-FFF2-40B4-BE49-F238E27FC236}">
                  <a16:creationId xmlns:a16="http://schemas.microsoft.com/office/drawing/2014/main" id="{36CFB63B-27BA-0246-92B1-2730A611A1A0}"/>
                </a:ext>
              </a:extLst>
            </p:cNvPr>
            <p:cNvSpPr txBox="1"/>
            <p:nvPr/>
          </p:nvSpPr>
          <p:spPr>
            <a:xfrm>
              <a:off x="2874247" y="6142522"/>
              <a:ext cx="3878706" cy="341632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Data </a:t>
              </a:r>
              <a:r>
                <a:rPr lang="es-ES" sz="1200" dirty="0" err="1">
                  <a:effectLst>
                    <a:outerShdw blurRad="38100" dist="38100" dir="2700000" algn="tl">
                      <a:srgbClr val="000000">
                        <a:alpha val="43137"/>
                      </a:srgbClr>
                    </a:outerShdw>
                  </a:effectLst>
                  <a:latin typeface="Candara" panose="020E0502030303020204" pitchFamily="34" charset="0"/>
                </a:rPr>
                <a:t>Scientist</a:t>
              </a:r>
              <a:r>
                <a:rPr lang="es-ES" sz="1200" dirty="0">
                  <a:effectLst>
                    <a:outerShdw blurRad="38100" dist="38100" dir="2700000" algn="tl">
                      <a:srgbClr val="000000">
                        <a:alpha val="43137"/>
                      </a:srgbClr>
                    </a:outerShdw>
                  </a:effectLst>
                  <a:latin typeface="Candara" panose="020E0502030303020204" pitchFamily="34" charset="0"/>
                </a:rPr>
                <a:t> Jr.</a:t>
              </a:r>
            </a:p>
            <a:p>
              <a:pPr algn="just"/>
              <a:r>
                <a:rPr lang="en-US" sz="1200" dirty="0" err="1">
                  <a:latin typeface="Candara" panose="020E0502030303020204" pitchFamily="34" charset="0"/>
                </a:rPr>
                <a:t>Rappi</a:t>
              </a:r>
              <a:r>
                <a:rPr lang="en-US" sz="1200" dirty="0">
                  <a:latin typeface="Candara" panose="020E0502030303020204" pitchFamily="34" charset="0"/>
                </a:rPr>
                <a:t>, Inc / Bogotá D.C / 2019 - present</a:t>
              </a:r>
            </a:p>
            <a:p>
              <a:pPr algn="just"/>
              <a:r>
                <a:rPr lang="en-US" sz="1200" dirty="0">
                  <a:latin typeface="Candara" panose="020E0502030303020204" pitchFamily="34" charset="0"/>
                </a:rPr>
                <a:t>Functions: Purchase behavior analysis by studying the app, and performance of users in it. Generation of dashboards that allow the visualization of the relevant information, as well as, business interest metrics and information of reliability metrics through statistical methods. AB testing of experiments, and modification of approaches to promote improvements. Technical support in the creation of personalization algorithms and complementary products. Definition of qualification variables for segmentation and prioritization of elements and recommendations. Creation of metrics for monitoring analytics of interest in segmentation or measurement processes.  </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Cristobal </a:t>
              </a:r>
              <a:r>
                <a:rPr lang="en-US" sz="1200" dirty="0" err="1">
                  <a:latin typeface="Candara" panose="020E0502030303020204" pitchFamily="34" charset="0"/>
                </a:rPr>
                <a:t>Caicedo</a:t>
              </a:r>
              <a:r>
                <a:rPr lang="en-US" sz="1200" dirty="0">
                  <a:latin typeface="Candara" panose="020E0502030303020204" pitchFamily="34" charset="0"/>
                </a:rPr>
                <a:t>,</a:t>
              </a:r>
              <a:r>
                <a:rPr lang="es-CO" sz="1200" dirty="0">
                  <a:latin typeface="Candara" panose="020E0502030303020204" pitchFamily="34" charset="0"/>
                </a:rPr>
                <a:t> Product Lead Restaurants</a:t>
              </a:r>
            </a:p>
            <a:p>
              <a:pPr algn="r"/>
              <a:r>
                <a:rPr lang="es-CO" sz="1200" dirty="0">
                  <a:latin typeface="Candara" panose="020E0502030303020204" pitchFamily="34" charset="0"/>
                </a:rPr>
                <a:t>TEL: </a:t>
              </a:r>
              <a:r>
                <a:rPr lang="es-AU" sz="1200" dirty="0">
                  <a:latin typeface="Candara" panose="020E0502030303020204" pitchFamily="34" charset="0"/>
                </a:rPr>
                <a:t>316 3535</a:t>
              </a:r>
              <a:endParaRPr lang="es-CO" sz="1200" dirty="0">
                <a:latin typeface="Candara" panose="020E0502030303020204" pitchFamily="34" charset="0"/>
              </a:endParaRPr>
            </a:p>
            <a:p>
              <a:pPr algn="just"/>
              <a:endParaRPr lang="es-CO" sz="1200" dirty="0">
                <a:latin typeface="Candara" panose="020E0502030303020204" pitchFamily="34" charset="0"/>
              </a:endParaRP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38" name="Grupo 20">
            <a:extLst>
              <a:ext uri="{FF2B5EF4-FFF2-40B4-BE49-F238E27FC236}">
                <a16:creationId xmlns:a16="http://schemas.microsoft.com/office/drawing/2014/main" id="{0405F815-D478-4696-8CFA-3D0163F81707}"/>
              </a:ext>
            </a:extLst>
          </p:cNvPr>
          <p:cNvGrpSpPr/>
          <p:nvPr/>
        </p:nvGrpSpPr>
        <p:grpSpPr>
          <a:xfrm>
            <a:off x="2927463" y="5529314"/>
            <a:ext cx="3878706" cy="3669033"/>
            <a:chOff x="2874247" y="5889809"/>
            <a:chExt cx="3878706" cy="3669033"/>
          </a:xfrm>
        </p:grpSpPr>
        <p:sp>
          <p:nvSpPr>
            <p:cNvPr id="39" name="CuadroTexto 51">
              <a:extLst>
                <a:ext uri="{FF2B5EF4-FFF2-40B4-BE49-F238E27FC236}">
                  <a16:creationId xmlns:a16="http://schemas.microsoft.com/office/drawing/2014/main" id="{DC9495CD-0F0B-4505-9C2F-E456BD05B8E7}"/>
                </a:ext>
              </a:extLst>
            </p:cNvPr>
            <p:cNvSpPr txBox="1"/>
            <p:nvPr/>
          </p:nvSpPr>
          <p:spPr>
            <a:xfrm>
              <a:off x="3139569" y="5889809"/>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sp>
          <p:nvSpPr>
            <p:cNvPr id="41" name="CuadroTexto 84">
              <a:extLst>
                <a:ext uri="{FF2B5EF4-FFF2-40B4-BE49-F238E27FC236}">
                  <a16:creationId xmlns:a16="http://schemas.microsoft.com/office/drawing/2014/main" id="{858FBFAE-201E-4B39-8CEE-350D1356BB47}"/>
                </a:ext>
              </a:extLst>
            </p:cNvPr>
            <p:cNvSpPr txBox="1"/>
            <p:nvPr/>
          </p:nvSpPr>
          <p:spPr>
            <a:xfrm>
              <a:off x="2874247" y="6142522"/>
              <a:ext cx="3878706" cy="341632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Data </a:t>
              </a:r>
              <a:r>
                <a:rPr lang="es-ES" sz="1200" dirty="0" err="1">
                  <a:effectLst>
                    <a:outerShdw blurRad="38100" dist="38100" dir="2700000" algn="tl">
                      <a:srgbClr val="000000">
                        <a:alpha val="43137"/>
                      </a:srgbClr>
                    </a:outerShdw>
                  </a:effectLst>
                  <a:latin typeface="Candara" panose="020E0502030303020204" pitchFamily="34" charset="0"/>
                </a:rPr>
                <a:t>Scientist</a:t>
              </a:r>
              <a:r>
                <a:rPr lang="es-ES" sz="1200" dirty="0">
                  <a:effectLst>
                    <a:outerShdw blurRad="38100" dist="38100" dir="2700000" algn="tl">
                      <a:srgbClr val="000000">
                        <a:alpha val="43137"/>
                      </a:srgbClr>
                    </a:outerShdw>
                  </a:effectLst>
                  <a:latin typeface="Candara" panose="020E0502030303020204" pitchFamily="34" charset="0"/>
                </a:rPr>
                <a:t> Jr.</a:t>
              </a:r>
            </a:p>
            <a:p>
              <a:pPr algn="just"/>
              <a:r>
                <a:rPr lang="en-US" sz="1200" dirty="0" err="1">
                  <a:latin typeface="Candara" panose="020E0502030303020204" pitchFamily="34" charset="0"/>
                </a:rPr>
                <a:t>Rappi</a:t>
              </a:r>
              <a:r>
                <a:rPr lang="en-US" sz="1200" dirty="0">
                  <a:latin typeface="Candara" panose="020E0502030303020204" pitchFamily="34" charset="0"/>
                </a:rPr>
                <a:t>, Inc / Bogotá D.C / 2019 - present</a:t>
              </a:r>
            </a:p>
            <a:p>
              <a:pPr algn="just"/>
              <a:r>
                <a:rPr lang="en-US" sz="1200" dirty="0">
                  <a:latin typeface="Candara" panose="020E0502030303020204" pitchFamily="34" charset="0"/>
                </a:rPr>
                <a:t>Functions: Purchase behavior analysis by studying the app, and performance of users in it. Generation of dashboards that allow the visualization of the relevant information, as well as, business interest metrics and information of reliability metrics through statistical methods. AB testing of experiments, and modification of approaches to promote improvements. Technical support in the creation of personalization algorithms and complementary products. Definition of qualification variables for segmentation and prioritization of elements and recommendations. Creation of metrics for monitoring analytics of interest in segmentation or measurement processes.  </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Cristobal </a:t>
              </a:r>
              <a:r>
                <a:rPr lang="en-US" sz="1200" dirty="0" err="1">
                  <a:latin typeface="Candara" panose="020E0502030303020204" pitchFamily="34" charset="0"/>
                </a:rPr>
                <a:t>Caicedo</a:t>
              </a:r>
              <a:r>
                <a:rPr lang="en-US" sz="1200" dirty="0">
                  <a:latin typeface="Candara" panose="020E0502030303020204" pitchFamily="34" charset="0"/>
                </a:rPr>
                <a:t>,</a:t>
              </a:r>
              <a:r>
                <a:rPr lang="es-CO" sz="1200" dirty="0">
                  <a:latin typeface="Candara" panose="020E0502030303020204" pitchFamily="34" charset="0"/>
                </a:rPr>
                <a:t> Product Lead Restaurants</a:t>
              </a:r>
            </a:p>
            <a:p>
              <a:pPr algn="r"/>
              <a:r>
                <a:rPr lang="es-CO" sz="1200" dirty="0">
                  <a:latin typeface="Candara" panose="020E0502030303020204" pitchFamily="34" charset="0"/>
                </a:rPr>
                <a:t>TEL: </a:t>
              </a:r>
              <a:r>
                <a:rPr lang="es-AU" sz="1200" dirty="0">
                  <a:latin typeface="Candara" panose="020E0502030303020204" pitchFamily="34" charset="0"/>
                </a:rPr>
                <a:t>316 3535</a:t>
              </a:r>
              <a:endParaRPr lang="es-CO" sz="1200" dirty="0">
                <a:latin typeface="Candara" panose="020E0502030303020204" pitchFamily="34" charset="0"/>
              </a:endParaRPr>
            </a:p>
            <a:p>
              <a:pPr algn="just"/>
              <a:endParaRPr lang="es-CO" sz="1200" dirty="0">
                <a:latin typeface="Candara" panose="020E0502030303020204" pitchFamily="34" charset="0"/>
              </a:endParaRPr>
            </a:p>
          </p:txBody>
        </p:sp>
      </p:grpSp>
      <p:grpSp>
        <p:nvGrpSpPr>
          <p:cNvPr id="42" name="Grupo 40">
            <a:extLst>
              <a:ext uri="{FF2B5EF4-FFF2-40B4-BE49-F238E27FC236}">
                <a16:creationId xmlns:a16="http://schemas.microsoft.com/office/drawing/2014/main" id="{A5413392-D5FB-4FE2-9B18-30ACE296F3F2}"/>
              </a:ext>
            </a:extLst>
          </p:cNvPr>
          <p:cNvGrpSpPr/>
          <p:nvPr/>
        </p:nvGrpSpPr>
        <p:grpSpPr>
          <a:xfrm>
            <a:off x="-2640042" y="597264"/>
            <a:ext cx="2214940" cy="8306010"/>
            <a:chOff x="3322043" y="727996"/>
            <a:chExt cx="2214940" cy="8306010"/>
          </a:xfrm>
        </p:grpSpPr>
        <p:sp>
          <p:nvSpPr>
            <p:cNvPr id="43" name="TextBox 83">
              <a:extLst>
                <a:ext uri="{FF2B5EF4-FFF2-40B4-BE49-F238E27FC236}">
                  <a16:creationId xmlns:a16="http://schemas.microsoft.com/office/drawing/2014/main" id="{4376FB64-4735-4CF4-84A6-72D2F80A9FF4}"/>
                </a:ext>
              </a:extLst>
            </p:cNvPr>
            <p:cNvSpPr txBox="1"/>
            <p:nvPr/>
          </p:nvSpPr>
          <p:spPr>
            <a:xfrm>
              <a:off x="3374727" y="8726229"/>
              <a:ext cx="2162256" cy="307777"/>
            </a:xfrm>
            <a:prstGeom prst="rect">
              <a:avLst/>
            </a:prstGeom>
            <a:noFill/>
          </p:spPr>
          <p:txBody>
            <a:bodyPr wrap="square" rtlCol="0">
              <a:spAutoFit/>
            </a:bodyPr>
            <a:lstStyle/>
            <a:p>
              <a:pPr algn="r"/>
              <a:r>
                <a:rPr lang="en-US" sz="700" dirty="0">
                  <a:solidFill>
                    <a:schemeClr val="bg1">
                      <a:lumMod val="65000"/>
                    </a:schemeClr>
                  </a:solidFill>
                  <a:latin typeface="Candara" panose="020E0502030303020204" pitchFamily="34" charset="0"/>
                </a:rPr>
                <a:t>advanced knowledge: A.K. </a:t>
              </a:r>
              <a:br>
                <a:rPr lang="en-US" sz="700" dirty="0">
                  <a:solidFill>
                    <a:schemeClr val="bg1">
                      <a:lumMod val="65000"/>
                    </a:schemeClr>
                  </a:solidFill>
                  <a:latin typeface="Candara" panose="020E0502030303020204" pitchFamily="34" charset="0"/>
                </a:rPr>
              </a:br>
              <a:r>
                <a:rPr lang="en-US" sz="700" dirty="0">
                  <a:solidFill>
                    <a:schemeClr val="bg1">
                      <a:lumMod val="65000"/>
                    </a:schemeClr>
                  </a:solidFill>
                  <a:latin typeface="Candara" panose="020E0502030303020204" pitchFamily="34" charset="0"/>
                </a:rPr>
                <a:t>basic knowledge: B.K.</a:t>
              </a:r>
            </a:p>
          </p:txBody>
        </p:sp>
        <p:grpSp>
          <p:nvGrpSpPr>
            <p:cNvPr id="44" name="Grupo 42">
              <a:extLst>
                <a:ext uri="{FF2B5EF4-FFF2-40B4-BE49-F238E27FC236}">
                  <a16:creationId xmlns:a16="http://schemas.microsoft.com/office/drawing/2014/main" id="{4551D271-1A21-4C5F-A17B-514FC4840D15}"/>
                </a:ext>
              </a:extLst>
            </p:cNvPr>
            <p:cNvGrpSpPr/>
            <p:nvPr/>
          </p:nvGrpSpPr>
          <p:grpSpPr>
            <a:xfrm>
              <a:off x="3322043" y="727996"/>
              <a:ext cx="2204842" cy="7734296"/>
              <a:chOff x="3322043" y="727996"/>
              <a:chExt cx="2204842" cy="7734296"/>
            </a:xfrm>
          </p:grpSpPr>
          <p:sp>
            <p:nvSpPr>
              <p:cNvPr id="71" name="CuadroTexto 51">
                <a:extLst>
                  <a:ext uri="{FF2B5EF4-FFF2-40B4-BE49-F238E27FC236}">
                    <a16:creationId xmlns:a16="http://schemas.microsoft.com/office/drawing/2014/main" id="{A83305B5-47B0-485C-94D4-FC8B17C0C689}"/>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72" name="TextBox 68">
                <a:extLst>
                  <a:ext uri="{FF2B5EF4-FFF2-40B4-BE49-F238E27FC236}">
                    <a16:creationId xmlns:a16="http://schemas.microsoft.com/office/drawing/2014/main" id="{3B222D07-DDD5-4693-8B64-50634456A67E}"/>
                  </a:ext>
                </a:extLst>
              </p:cNvPr>
              <p:cNvSpPr txBox="1"/>
              <p:nvPr/>
            </p:nvSpPr>
            <p:spPr>
              <a:xfrm>
                <a:off x="3357065" y="1014747"/>
                <a:ext cx="1761184" cy="7371249"/>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Retool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S3</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AirFlow</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Astronomer</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Sisense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Redash</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Power BI</a:t>
                </a:r>
                <a:br>
                  <a:rPr lang="es-CO" sz="1100" dirty="0">
                    <a:latin typeface="Candara" panose="020E0502030303020204" pitchFamily="34" charset="0"/>
                  </a:rPr>
                </a:b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Bitbucket</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Lupe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Jira</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Trello</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Revit</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p:txBody>
          </p:sp>
          <p:sp>
            <p:nvSpPr>
              <p:cNvPr id="73" name="TextBox 68">
                <a:extLst>
                  <a:ext uri="{FF2B5EF4-FFF2-40B4-BE49-F238E27FC236}">
                    <a16:creationId xmlns:a16="http://schemas.microsoft.com/office/drawing/2014/main" id="{096EB91E-3EEA-4B50-9BA4-E4D34DBF592C}"/>
                  </a:ext>
                </a:extLst>
              </p:cNvPr>
              <p:cNvSpPr txBox="1"/>
              <p:nvPr/>
            </p:nvSpPr>
            <p:spPr>
              <a:xfrm>
                <a:off x="4509168" y="1091043"/>
                <a:ext cx="977336" cy="7371249"/>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endParaRPr lang="es-CO" sz="1100" dirty="0">
                  <a:latin typeface="Candara" panose="020E0502030303020204" pitchFamily="34" charset="0"/>
                </a:endParaRPr>
              </a:p>
            </p:txBody>
          </p:sp>
        </p:grpSp>
        <p:cxnSp>
          <p:nvCxnSpPr>
            <p:cNvPr id="45" name="Straight Connector 79">
              <a:extLst>
                <a:ext uri="{FF2B5EF4-FFF2-40B4-BE49-F238E27FC236}">
                  <a16:creationId xmlns:a16="http://schemas.microsoft.com/office/drawing/2014/main" id="{412442A9-C1FF-4A20-93EC-B8A7C564A03D}"/>
                </a:ext>
              </a:extLst>
            </p:cNvPr>
            <p:cNvCxnSpPr/>
            <p:nvPr/>
          </p:nvCxnSpPr>
          <p:spPr>
            <a:xfrm flipV="1">
              <a:off x="3627138" y="1322523"/>
              <a:ext cx="1828800"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79">
              <a:extLst>
                <a:ext uri="{FF2B5EF4-FFF2-40B4-BE49-F238E27FC236}">
                  <a16:creationId xmlns:a16="http://schemas.microsoft.com/office/drawing/2014/main" id="{02C1ED9B-7CEA-4CB8-B35A-1801F10EA668}"/>
                </a:ext>
              </a:extLst>
            </p:cNvPr>
            <p:cNvCxnSpPr>
              <a:cxnSpLocks/>
            </p:cNvCxnSpPr>
            <p:nvPr/>
          </p:nvCxnSpPr>
          <p:spPr>
            <a:xfrm flipV="1">
              <a:off x="3627138" y="1671266"/>
              <a:ext cx="457200"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79">
              <a:extLst>
                <a:ext uri="{FF2B5EF4-FFF2-40B4-BE49-F238E27FC236}">
                  <a16:creationId xmlns:a16="http://schemas.microsoft.com/office/drawing/2014/main" id="{3A16984D-05C9-4E85-9DEB-BDDECAE711FB}"/>
                </a:ext>
              </a:extLst>
            </p:cNvPr>
            <p:cNvCxnSpPr/>
            <p:nvPr/>
          </p:nvCxnSpPr>
          <p:spPr>
            <a:xfrm flipV="1">
              <a:off x="3627138" y="2656384"/>
              <a:ext cx="1828800"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79">
              <a:extLst>
                <a:ext uri="{FF2B5EF4-FFF2-40B4-BE49-F238E27FC236}">
                  <a16:creationId xmlns:a16="http://schemas.microsoft.com/office/drawing/2014/main" id="{7FEE188F-D6A9-4D35-B36F-B535D2184A8A}"/>
                </a:ext>
              </a:extLst>
            </p:cNvPr>
            <p:cNvCxnSpPr/>
            <p:nvPr/>
          </p:nvCxnSpPr>
          <p:spPr>
            <a:xfrm flipV="1">
              <a:off x="3627138" y="5002295"/>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79">
              <a:extLst>
                <a:ext uri="{FF2B5EF4-FFF2-40B4-BE49-F238E27FC236}">
                  <a16:creationId xmlns:a16="http://schemas.microsoft.com/office/drawing/2014/main" id="{A77CA422-6EBA-49A7-A730-8302C32DEF86}"/>
                </a:ext>
              </a:extLst>
            </p:cNvPr>
            <p:cNvCxnSpPr/>
            <p:nvPr/>
          </p:nvCxnSpPr>
          <p:spPr>
            <a:xfrm flipV="1">
              <a:off x="3627138" y="6685691"/>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79">
              <a:extLst>
                <a:ext uri="{FF2B5EF4-FFF2-40B4-BE49-F238E27FC236}">
                  <a16:creationId xmlns:a16="http://schemas.microsoft.com/office/drawing/2014/main" id="{075EB666-B895-4F24-8B09-D8C393DD330A}"/>
                </a:ext>
              </a:extLst>
            </p:cNvPr>
            <p:cNvCxnSpPr/>
            <p:nvPr/>
          </p:nvCxnSpPr>
          <p:spPr>
            <a:xfrm flipV="1">
              <a:off x="3627138" y="7697972"/>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79">
              <a:extLst>
                <a:ext uri="{FF2B5EF4-FFF2-40B4-BE49-F238E27FC236}">
                  <a16:creationId xmlns:a16="http://schemas.microsoft.com/office/drawing/2014/main" id="{9E6888E9-7AE3-4D23-8CBB-FD4B2108B0D6}"/>
                </a:ext>
              </a:extLst>
            </p:cNvPr>
            <p:cNvCxnSpPr/>
            <p:nvPr/>
          </p:nvCxnSpPr>
          <p:spPr>
            <a:xfrm flipV="1">
              <a:off x="3627138" y="8369086"/>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79">
              <a:extLst>
                <a:ext uri="{FF2B5EF4-FFF2-40B4-BE49-F238E27FC236}">
                  <a16:creationId xmlns:a16="http://schemas.microsoft.com/office/drawing/2014/main" id="{06FFD061-2B9D-4F9B-8C9C-8320929177F0}"/>
                </a:ext>
              </a:extLst>
            </p:cNvPr>
            <p:cNvCxnSpPr>
              <a:cxnSpLocks/>
            </p:cNvCxnSpPr>
            <p:nvPr/>
          </p:nvCxnSpPr>
          <p:spPr>
            <a:xfrm flipV="1">
              <a:off x="3627138" y="8032053"/>
              <a:ext cx="1681122"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82">
              <a:extLst>
                <a:ext uri="{FF2B5EF4-FFF2-40B4-BE49-F238E27FC236}">
                  <a16:creationId xmlns:a16="http://schemas.microsoft.com/office/drawing/2014/main" id="{0E092FEF-B736-44EA-B7D3-CE112C1807BC}"/>
                </a:ext>
              </a:extLst>
            </p:cNvPr>
            <p:cNvCxnSpPr/>
            <p:nvPr/>
          </p:nvCxnSpPr>
          <p:spPr>
            <a:xfrm>
              <a:off x="3631548" y="1997760"/>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82">
              <a:extLst>
                <a:ext uri="{FF2B5EF4-FFF2-40B4-BE49-F238E27FC236}">
                  <a16:creationId xmlns:a16="http://schemas.microsoft.com/office/drawing/2014/main" id="{AF53CD49-D2AB-472D-8C6A-2378CF167E2C}"/>
                </a:ext>
              </a:extLst>
            </p:cNvPr>
            <p:cNvCxnSpPr/>
            <p:nvPr/>
          </p:nvCxnSpPr>
          <p:spPr>
            <a:xfrm>
              <a:off x="3623029" y="2326108"/>
              <a:ext cx="14630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82">
              <a:extLst>
                <a:ext uri="{FF2B5EF4-FFF2-40B4-BE49-F238E27FC236}">
                  <a16:creationId xmlns:a16="http://schemas.microsoft.com/office/drawing/2014/main" id="{FD5866CB-A325-40E0-9027-4A503A2652FF}"/>
                </a:ext>
              </a:extLst>
            </p:cNvPr>
            <p:cNvCxnSpPr>
              <a:cxnSpLocks/>
            </p:cNvCxnSpPr>
            <p:nvPr/>
          </p:nvCxnSpPr>
          <p:spPr>
            <a:xfrm>
              <a:off x="3623030" y="3001344"/>
              <a:ext cx="137480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82">
              <a:extLst>
                <a:ext uri="{FF2B5EF4-FFF2-40B4-BE49-F238E27FC236}">
                  <a16:creationId xmlns:a16="http://schemas.microsoft.com/office/drawing/2014/main" id="{31DA1F48-57EF-4DF8-9D23-D910E7F23E1B}"/>
                </a:ext>
              </a:extLst>
            </p:cNvPr>
            <p:cNvCxnSpPr/>
            <p:nvPr/>
          </p:nvCxnSpPr>
          <p:spPr>
            <a:xfrm>
              <a:off x="3631549" y="3328173"/>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82">
              <a:extLst>
                <a:ext uri="{FF2B5EF4-FFF2-40B4-BE49-F238E27FC236}">
                  <a16:creationId xmlns:a16="http://schemas.microsoft.com/office/drawing/2014/main" id="{3C15ACA0-F132-43EA-81F6-640BF7F2FDB2}"/>
                </a:ext>
              </a:extLst>
            </p:cNvPr>
            <p:cNvCxnSpPr/>
            <p:nvPr/>
          </p:nvCxnSpPr>
          <p:spPr>
            <a:xfrm>
              <a:off x="3623030" y="3655003"/>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82">
              <a:extLst>
                <a:ext uri="{FF2B5EF4-FFF2-40B4-BE49-F238E27FC236}">
                  <a16:creationId xmlns:a16="http://schemas.microsoft.com/office/drawing/2014/main" id="{BC2886FA-4796-497C-95CC-54C097CA669C}"/>
                </a:ext>
              </a:extLst>
            </p:cNvPr>
            <p:cNvCxnSpPr/>
            <p:nvPr/>
          </p:nvCxnSpPr>
          <p:spPr>
            <a:xfrm>
              <a:off x="3631549" y="4000516"/>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82">
              <a:extLst>
                <a:ext uri="{FF2B5EF4-FFF2-40B4-BE49-F238E27FC236}">
                  <a16:creationId xmlns:a16="http://schemas.microsoft.com/office/drawing/2014/main" id="{3C888B98-C51E-4654-BBD8-64C3BBDCA7BA}"/>
                </a:ext>
              </a:extLst>
            </p:cNvPr>
            <p:cNvCxnSpPr>
              <a:cxnSpLocks/>
            </p:cNvCxnSpPr>
            <p:nvPr/>
          </p:nvCxnSpPr>
          <p:spPr>
            <a:xfrm>
              <a:off x="3631549" y="4339329"/>
              <a:ext cx="128510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82">
              <a:extLst>
                <a:ext uri="{FF2B5EF4-FFF2-40B4-BE49-F238E27FC236}">
                  <a16:creationId xmlns:a16="http://schemas.microsoft.com/office/drawing/2014/main" id="{4D804522-97D5-4139-ABFE-1ED38794DA31}"/>
                </a:ext>
              </a:extLst>
            </p:cNvPr>
            <p:cNvCxnSpPr/>
            <p:nvPr/>
          </p:nvCxnSpPr>
          <p:spPr>
            <a:xfrm>
              <a:off x="3637092" y="4679702"/>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82">
              <a:extLst>
                <a:ext uri="{FF2B5EF4-FFF2-40B4-BE49-F238E27FC236}">
                  <a16:creationId xmlns:a16="http://schemas.microsoft.com/office/drawing/2014/main" id="{E68FE51B-43BA-4B8D-B038-B33849A721D3}"/>
                </a:ext>
              </a:extLst>
            </p:cNvPr>
            <p:cNvCxnSpPr/>
            <p:nvPr/>
          </p:nvCxnSpPr>
          <p:spPr>
            <a:xfrm>
              <a:off x="3631549" y="5346114"/>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82">
              <a:extLst>
                <a:ext uri="{FF2B5EF4-FFF2-40B4-BE49-F238E27FC236}">
                  <a16:creationId xmlns:a16="http://schemas.microsoft.com/office/drawing/2014/main" id="{5523B5C0-B43C-409E-8A88-D516218EF7C3}"/>
                </a:ext>
              </a:extLst>
            </p:cNvPr>
            <p:cNvCxnSpPr/>
            <p:nvPr/>
          </p:nvCxnSpPr>
          <p:spPr>
            <a:xfrm>
              <a:off x="3635858" y="5681481"/>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82">
              <a:extLst>
                <a:ext uri="{FF2B5EF4-FFF2-40B4-BE49-F238E27FC236}">
                  <a16:creationId xmlns:a16="http://schemas.microsoft.com/office/drawing/2014/main" id="{ABE42258-84D7-4253-8852-65BB2619364B}"/>
                </a:ext>
              </a:extLst>
            </p:cNvPr>
            <p:cNvCxnSpPr>
              <a:cxnSpLocks/>
            </p:cNvCxnSpPr>
            <p:nvPr/>
          </p:nvCxnSpPr>
          <p:spPr>
            <a:xfrm>
              <a:off x="3623030" y="6011630"/>
              <a:ext cx="128510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82">
              <a:extLst>
                <a:ext uri="{FF2B5EF4-FFF2-40B4-BE49-F238E27FC236}">
                  <a16:creationId xmlns:a16="http://schemas.microsoft.com/office/drawing/2014/main" id="{0AF11879-6E54-4BB0-B9AC-EB2705001B47}"/>
                </a:ext>
              </a:extLst>
            </p:cNvPr>
            <p:cNvCxnSpPr/>
            <p:nvPr/>
          </p:nvCxnSpPr>
          <p:spPr>
            <a:xfrm>
              <a:off x="3631549" y="6353725"/>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82">
              <a:extLst>
                <a:ext uri="{FF2B5EF4-FFF2-40B4-BE49-F238E27FC236}">
                  <a16:creationId xmlns:a16="http://schemas.microsoft.com/office/drawing/2014/main" id="{62EEDCC9-0D2F-4B72-923C-C0178C058719}"/>
                </a:ext>
              </a:extLst>
            </p:cNvPr>
            <p:cNvCxnSpPr/>
            <p:nvPr/>
          </p:nvCxnSpPr>
          <p:spPr>
            <a:xfrm>
              <a:off x="3632673" y="7027335"/>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82">
              <a:extLst>
                <a:ext uri="{FF2B5EF4-FFF2-40B4-BE49-F238E27FC236}">
                  <a16:creationId xmlns:a16="http://schemas.microsoft.com/office/drawing/2014/main" id="{9EEFEE9E-84C6-4538-A8ED-236560A98DD7}"/>
                </a:ext>
              </a:extLst>
            </p:cNvPr>
            <p:cNvCxnSpPr/>
            <p:nvPr/>
          </p:nvCxnSpPr>
          <p:spPr>
            <a:xfrm>
              <a:off x="3631549" y="7350986"/>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upo 49">
            <a:extLst>
              <a:ext uri="{FF2B5EF4-FFF2-40B4-BE49-F238E27FC236}">
                <a16:creationId xmlns:a16="http://schemas.microsoft.com/office/drawing/2014/main" id="{5CF08CB7-53EF-8A49-9A86-CB83DC094572}"/>
              </a:ext>
            </a:extLst>
          </p:cNvPr>
          <p:cNvGrpSpPr/>
          <p:nvPr/>
        </p:nvGrpSpPr>
        <p:grpSpPr>
          <a:xfrm>
            <a:off x="-45894" y="0"/>
            <a:ext cx="6961240" cy="9379974"/>
            <a:chOff x="-7852756" y="-341936"/>
            <a:chExt cx="6961240" cy="9379974"/>
          </a:xfrm>
        </p:grpSpPr>
        <p:pic>
          <p:nvPicPr>
            <p:cNvPr id="51" name="Imagen 50">
              <a:extLst>
                <a:ext uri="{FF2B5EF4-FFF2-40B4-BE49-F238E27FC236}">
                  <a16:creationId xmlns:a16="http://schemas.microsoft.com/office/drawing/2014/main" id="{680BEF48-FDED-CC49-A6C1-92BE3C72DE3D}"/>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7852756" y="-341936"/>
              <a:ext cx="6961240" cy="9379974"/>
            </a:xfrm>
            <a:prstGeom prst="rect">
              <a:avLst/>
            </a:prstGeom>
          </p:spPr>
        </p:pic>
        <p:sp>
          <p:nvSpPr>
            <p:cNvPr id="52" name="Rectángulo 51">
              <a:extLst>
                <a:ext uri="{FF2B5EF4-FFF2-40B4-BE49-F238E27FC236}">
                  <a16:creationId xmlns:a16="http://schemas.microsoft.com/office/drawing/2014/main" id="{D44D5072-91D3-084C-B443-8859A26E2ECB}"/>
                </a:ext>
              </a:extLst>
            </p:cNvPr>
            <p:cNvSpPr/>
            <p:nvPr/>
          </p:nvSpPr>
          <p:spPr>
            <a:xfrm>
              <a:off x="-7630739" y="-121541"/>
              <a:ext cx="6486764" cy="8929490"/>
            </a:xfrm>
            <a:prstGeom prst="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U"/>
            </a:p>
          </p:txBody>
        </p:sp>
      </p:grpSp>
      <p:sp>
        <p:nvSpPr>
          <p:cNvPr id="4" name="CuadroTexto 51">
            <a:extLst>
              <a:ext uri="{FF2B5EF4-FFF2-40B4-BE49-F238E27FC236}">
                <a16:creationId xmlns:a16="http://schemas.microsoft.com/office/drawing/2014/main" id="{3B38614C-7401-864A-9DBD-FF731DABF932}"/>
              </a:ext>
            </a:extLst>
          </p:cNvPr>
          <p:cNvSpPr txBox="1"/>
          <p:nvPr/>
        </p:nvSpPr>
        <p:spPr>
          <a:xfrm>
            <a:off x="3007131" y="444901"/>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nvGrpSpPr>
          <p:cNvPr id="5" name="Group 46">
            <a:extLst>
              <a:ext uri="{FF2B5EF4-FFF2-40B4-BE49-F238E27FC236}">
                <a16:creationId xmlns:a16="http://schemas.microsoft.com/office/drawing/2014/main" id="{3DB31613-F44A-5645-97FC-475C0C7D0E7E}"/>
              </a:ext>
            </a:extLst>
          </p:cNvPr>
          <p:cNvGrpSpPr/>
          <p:nvPr/>
        </p:nvGrpSpPr>
        <p:grpSpPr>
          <a:xfrm>
            <a:off x="2774600" y="896068"/>
            <a:ext cx="3701415" cy="8113790"/>
            <a:chOff x="-4681881" y="929548"/>
            <a:chExt cx="3534476" cy="8113790"/>
          </a:xfrm>
        </p:grpSpPr>
        <p:sp>
          <p:nvSpPr>
            <p:cNvPr id="6" name="CuadroTexto 84">
              <a:extLst>
                <a:ext uri="{FF2B5EF4-FFF2-40B4-BE49-F238E27FC236}">
                  <a16:creationId xmlns:a16="http://schemas.microsoft.com/office/drawing/2014/main" id="{C0C498A2-738D-1647-9D61-20A893902277}"/>
                </a:ext>
              </a:extLst>
            </p:cNvPr>
            <p:cNvSpPr txBox="1"/>
            <p:nvPr/>
          </p:nvSpPr>
          <p:spPr>
            <a:xfrm>
              <a:off x="-4681877" y="929548"/>
              <a:ext cx="3534472" cy="249299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Junior </a:t>
              </a:r>
              <a:r>
                <a:rPr lang="es-ES" sz="1200" dirty="0" err="1">
                  <a:effectLst>
                    <a:outerShdw blurRad="38100" dist="38100" dir="2700000" algn="tl">
                      <a:srgbClr val="000000">
                        <a:alpha val="43137"/>
                      </a:srgbClr>
                    </a:outerShdw>
                  </a:effectLst>
                  <a:latin typeface="Candara" panose="020E0502030303020204" pitchFamily="34" charset="0"/>
                </a:rPr>
                <a:t>Consultant</a:t>
              </a:r>
              <a:endParaRPr lang="es-ES" sz="1200" dirty="0">
                <a:effectLst>
                  <a:outerShdw blurRad="38100" dist="38100" dir="2700000" algn="tl">
                    <a:srgbClr val="000000">
                      <a:alpha val="43137"/>
                    </a:srgbClr>
                  </a:outerShdw>
                </a:effectLst>
                <a:latin typeface="Candara" panose="020E0502030303020204" pitchFamily="34" charset="0"/>
              </a:endParaRPr>
            </a:p>
            <a:p>
              <a:pPr algn="just"/>
              <a:r>
                <a:rPr lang="en-US" sz="1200" dirty="0">
                  <a:latin typeface="Candara" panose="020E0502030303020204" pitchFamily="34" charset="0"/>
                </a:rPr>
                <a:t>Deloitte </a:t>
              </a:r>
              <a:r>
                <a:rPr lang="en-US" sz="1200" dirty="0" err="1">
                  <a:latin typeface="Candara" panose="020E0502030303020204" pitchFamily="34" charset="0"/>
                </a:rPr>
                <a:t>Asesores</a:t>
              </a:r>
              <a:r>
                <a:rPr lang="en-US" sz="1200" dirty="0">
                  <a:latin typeface="Candara" panose="020E0502030303020204" pitchFamily="34" charset="0"/>
                </a:rPr>
                <a:t> y </a:t>
              </a:r>
              <a:r>
                <a:rPr lang="en-US" sz="1200" dirty="0" err="1">
                  <a:latin typeface="Candara" panose="020E0502030303020204" pitchFamily="34" charset="0"/>
                </a:rPr>
                <a:t>Consultores</a:t>
              </a:r>
              <a:r>
                <a:rPr lang="en-US" sz="1200" dirty="0">
                  <a:latin typeface="Candara" panose="020E0502030303020204" pitchFamily="34" charset="0"/>
                </a:rPr>
                <a:t> Ltda. / Bogotá D.C / 2018 - 2019</a:t>
              </a:r>
            </a:p>
            <a:p>
              <a:pPr algn="just"/>
              <a:r>
                <a:rPr lang="en-US" sz="1200" dirty="0">
                  <a:latin typeface="Candara" panose="020E0502030303020204" pitchFamily="34" charset="0"/>
                </a:rPr>
                <a:t>Functions: Audit and consulting providing technical support in advising different companies in the implementation of actuarial techniques to measure different contingent liabilities. In addition, provide the support in the figure of Responsible Actuary for Insurance Companies.</a:t>
              </a:r>
            </a:p>
            <a:p>
              <a:pPr algn="r"/>
              <a:r>
                <a:rPr lang="es-CO" sz="1200" dirty="0">
                  <a:effectLst>
                    <a:outerShdw blurRad="38100" dist="38100" dir="2700000" algn="tl">
                      <a:srgbClr val="000000">
                        <a:alpha val="43137"/>
                      </a:srgbClr>
                    </a:outerShdw>
                  </a:effectLst>
                  <a:latin typeface="Candara" panose="020E0502030303020204" pitchFamily="34" charset="0"/>
                </a:rPr>
                <a:t>Ref:</a:t>
              </a:r>
              <a:r>
                <a:rPr lang="es-CO" sz="1200" dirty="0">
                  <a:latin typeface="Candara" panose="020E0502030303020204" pitchFamily="34" charset="0"/>
                </a:rPr>
                <a:t> Carlina Ramirez, Manager Actuarial &amp; Advanced Analytics</a:t>
              </a:r>
              <a:br>
                <a:rPr lang="es-CO" sz="1200" dirty="0">
                  <a:latin typeface="Candara" panose="020E0502030303020204" pitchFamily="34" charset="0"/>
                </a:rPr>
              </a:br>
              <a:r>
                <a:rPr lang="es-CO" sz="1200" dirty="0">
                  <a:latin typeface="Candara" panose="020E0502030303020204" pitchFamily="34" charset="0"/>
                </a:rPr>
                <a:t>	                      TEL: 426 2020</a:t>
              </a:r>
            </a:p>
            <a:p>
              <a:pPr algn="just"/>
              <a:endParaRPr lang="es-CO" sz="1200" dirty="0">
                <a:latin typeface="Candara" panose="020E0502030303020204" pitchFamily="34" charset="0"/>
              </a:endParaRPr>
            </a:p>
          </p:txBody>
        </p:sp>
        <p:sp>
          <p:nvSpPr>
            <p:cNvPr id="7" name="CuadroTexto 84">
              <a:extLst>
                <a:ext uri="{FF2B5EF4-FFF2-40B4-BE49-F238E27FC236}">
                  <a16:creationId xmlns:a16="http://schemas.microsoft.com/office/drawing/2014/main" id="{1DC32A32-EFDC-1C42-88E7-E33CC0C52E08}"/>
                </a:ext>
              </a:extLst>
            </p:cNvPr>
            <p:cNvSpPr txBox="1"/>
            <p:nvPr/>
          </p:nvSpPr>
          <p:spPr>
            <a:xfrm>
              <a:off x="-4681878" y="3552320"/>
              <a:ext cx="3534472" cy="2862322"/>
            </a:xfrm>
            <a:prstGeom prst="rect">
              <a:avLst/>
            </a:prstGeom>
            <a:noFill/>
          </p:spPr>
          <p:txBody>
            <a:bodyPr wrap="square" rtlCol="0">
              <a:spAutoFit/>
            </a:bodyPr>
            <a:lstStyle/>
            <a:p>
              <a:pPr algn="just"/>
              <a:r>
                <a:rPr lang="es-CO" sz="1200" dirty="0">
                  <a:effectLst>
                    <a:outerShdw blurRad="38100" dist="38100" dir="2700000" algn="tl">
                      <a:srgbClr val="000000">
                        <a:alpha val="43137"/>
                      </a:srgbClr>
                    </a:outerShdw>
                  </a:effectLst>
                  <a:latin typeface="Candara" panose="020E0502030303020204" pitchFamily="34" charset="0"/>
                </a:rPr>
                <a:t>QAQC Professional</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2017-2018</a:t>
              </a:r>
            </a:p>
            <a:p>
              <a:pPr algn="just"/>
              <a:r>
                <a:rPr lang="en-US" sz="1200" dirty="0">
                  <a:latin typeface="Candara" panose="020E0502030303020204" pitchFamily="34" charset="0"/>
                </a:rPr>
                <a:t>Functions: professional support in the direction and supervision of the quality management system, supporting the project in execution, verification of legal compliances and high-quality standards, documentary control of the IQS, creation and implementation of strategies for the transmission of good construction practices and update of applicable normative.</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Loly</a:t>
              </a:r>
              <a:r>
                <a:rPr lang="en-US" sz="1200" dirty="0">
                  <a:latin typeface="Candara" panose="020E0502030303020204" pitchFamily="34" charset="0"/>
                </a:rPr>
                <a:t> Rodriguez, National Director of </a:t>
              </a:r>
              <a:r>
                <a:rPr lang="en-US" sz="1200" dirty="0" err="1">
                  <a:latin typeface="Candara" panose="020E0502030303020204" pitchFamily="34" charset="0"/>
                </a:rPr>
                <a:t>Quiality</a:t>
              </a:r>
              <a:r>
                <a:rPr lang="en-US" sz="1200" dirty="0">
                  <a:latin typeface="Candara" panose="020E0502030303020204" pitchFamily="34" charset="0"/>
                </a:rPr>
                <a:t> System</a:t>
              </a:r>
            </a:p>
            <a:p>
              <a:pPr algn="r"/>
              <a:r>
                <a:rPr lang="en-US" sz="1200" dirty="0">
                  <a:latin typeface="Candara" panose="020E0502030303020204" pitchFamily="34" charset="0"/>
                </a:rPr>
                <a:t>TEL: 314 814 0610</a:t>
              </a:r>
            </a:p>
            <a:p>
              <a:pPr algn="just"/>
              <a:endParaRPr lang="es-CO" sz="1200" dirty="0">
                <a:latin typeface="Candara" panose="020E0502030303020204" pitchFamily="34" charset="0"/>
              </a:endParaRPr>
            </a:p>
          </p:txBody>
        </p:sp>
        <p:sp>
          <p:nvSpPr>
            <p:cNvPr id="8" name="CuadroTexto 84">
              <a:extLst>
                <a:ext uri="{FF2B5EF4-FFF2-40B4-BE49-F238E27FC236}">
                  <a16:creationId xmlns:a16="http://schemas.microsoft.com/office/drawing/2014/main" id="{D71DDEEB-74F1-3948-A53B-6AAA562F1A51}"/>
                </a:ext>
              </a:extLst>
            </p:cNvPr>
            <p:cNvSpPr txBox="1"/>
            <p:nvPr/>
          </p:nvSpPr>
          <p:spPr>
            <a:xfrm>
              <a:off x="-4681881" y="6550348"/>
              <a:ext cx="3534472" cy="2492990"/>
            </a:xfrm>
            <a:prstGeom prst="rect">
              <a:avLst/>
            </a:prstGeom>
            <a:noFill/>
          </p:spPr>
          <p:txBody>
            <a:bodyPr wrap="square" rtlCol="0">
              <a:spAutoFit/>
            </a:bodyPr>
            <a:lstStyle/>
            <a:p>
              <a:pPr algn="just"/>
              <a:r>
                <a:rPr lang="en-US" sz="1200" dirty="0">
                  <a:effectLst>
                    <a:outerShdw blurRad="38100" dist="38100" dir="2700000" algn="tl">
                      <a:srgbClr val="000000">
                        <a:alpha val="43137"/>
                      </a:srgbClr>
                    </a:outerShdw>
                  </a:effectLst>
                  <a:latin typeface="Candara" panose="020E0502030303020204" pitchFamily="34" charset="0"/>
                </a:rPr>
                <a:t>Engineering Assistant</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2016-2017</a:t>
              </a:r>
            </a:p>
            <a:p>
              <a:pPr algn="just"/>
              <a:r>
                <a:rPr lang="en-US" sz="1200" dirty="0">
                  <a:latin typeface="Candara" panose="020E0502030303020204" pitchFamily="34" charset="0"/>
                </a:rPr>
                <a:t>Functions: professional support in the construction plan monitoring strategy, generation of unit analysis, budget structuring, preparation of reports, progress and traceability of work advance. In addition allocation of resources and quality control, documentation and monitoring of the process according to quality management system.</a:t>
              </a:r>
              <a:endParaRPr lang="en-US" sz="1200" dirty="0">
                <a:effectLst>
                  <a:outerShdw blurRad="38100" dist="38100" dir="2700000" algn="tl">
                    <a:srgbClr val="000000">
                      <a:alpha val="43137"/>
                    </a:srgbClr>
                  </a:outerShdw>
                </a:effectLst>
                <a:latin typeface="Candara" panose="020E0502030303020204" pitchFamily="34" charset="0"/>
              </a:endParaRP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Ing</a:t>
              </a:r>
              <a:r>
                <a:rPr lang="en-US" sz="1200" dirty="0">
                  <a:latin typeface="Candara" panose="020E0502030303020204" pitchFamily="34" charset="0"/>
                </a:rPr>
                <a:t>. Juan Villalobos, Technical Office Director TEL: 314 814 0610</a:t>
              </a:r>
            </a:p>
            <a:p>
              <a:pPr algn="just"/>
              <a:endParaRPr lang="es-CO" sz="1200" dirty="0">
                <a:latin typeface="Candara" panose="020E0502030303020204" pitchFamily="34" charset="0"/>
              </a:endParaRPr>
            </a:p>
          </p:txBody>
        </p:sp>
      </p:grpSp>
      <p:cxnSp>
        <p:nvCxnSpPr>
          <p:cNvPr id="40" name="Conector recto 69">
            <a:extLst>
              <a:ext uri="{FF2B5EF4-FFF2-40B4-BE49-F238E27FC236}">
                <a16:creationId xmlns:a16="http://schemas.microsoft.com/office/drawing/2014/main" id="{05A35CA5-3679-D840-A6BE-6E8BCE35A541}"/>
              </a:ext>
            </a:extLst>
          </p:cNvPr>
          <p:cNvCxnSpPr>
            <a:cxnSpLocks/>
          </p:cNvCxnSpPr>
          <p:nvPr/>
        </p:nvCxnSpPr>
        <p:spPr>
          <a:xfrm>
            <a:off x="2704888" y="444901"/>
            <a:ext cx="0" cy="844008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58994" y="-29497"/>
            <a:ext cx="6961240" cy="9379974"/>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8148" t="32685" r="18518" b="30682"/>
          <a:stretch/>
        </p:blipFill>
        <p:spPr>
          <a:xfrm>
            <a:off x="792195" y="2614150"/>
            <a:ext cx="5191722" cy="3886201"/>
          </a:xfrm>
          <a:prstGeom prst="rect">
            <a:avLst/>
          </a:prstGeom>
        </p:spPr>
      </p:pic>
    </p:spTree>
    <p:extLst>
      <p:ext uri="{BB962C8B-B14F-4D97-AF65-F5344CB8AC3E}">
        <p14:creationId xmlns:p14="http://schemas.microsoft.com/office/powerpoint/2010/main" val="21884652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1784</TotalTime>
  <Words>840</Words>
  <Application>Microsoft Office PowerPoint</Application>
  <PresentationFormat>Letter Paper (8.5x11 in)</PresentationFormat>
  <Paragraphs>140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Tema de Office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95</cp:revision>
  <dcterms:created xsi:type="dcterms:W3CDTF">2017-10-18T16:18:32Z</dcterms:created>
  <dcterms:modified xsi:type="dcterms:W3CDTF">2020-07-17T21:15:01Z</dcterms:modified>
</cp:coreProperties>
</file>