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0" r:id="rId2"/>
    <p:sldId id="261" r:id="rId3"/>
    <p:sldId id="263" r:id="rId4"/>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lejandro Valbuena" initials="SAV" lastIdx="1" clrIdx="0">
    <p:extLst>
      <p:ext uri="{19B8F6BF-5375-455C-9EA6-DF929625EA0E}">
        <p15:presenceInfo xmlns:p15="http://schemas.microsoft.com/office/powerpoint/2012/main" userId="S::savalbuena@ucdavis.edu::19e9cf28-5d09-4e4c-91fb-e944d1487f71" providerId="AD"/>
      </p:ext>
    </p:extLst>
  </p:cmAuthor>
  <p:cmAuthor id="2" name="Sergio Alejandro Valbuena" initials="SAV [2]" lastIdx="7" clrIdx="1">
    <p:extLst>
      <p:ext uri="{19B8F6BF-5375-455C-9EA6-DF929625EA0E}">
        <p15:presenceInfo xmlns:p15="http://schemas.microsoft.com/office/powerpoint/2012/main" userId="Sergio Alejandro Valbu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3D4"/>
    <a:srgbClr val="3F656D"/>
    <a:srgbClr val="892C30"/>
    <a:srgbClr val="115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2" autoAdjust="0"/>
    <p:restoredTop sz="94660"/>
  </p:normalViewPr>
  <p:slideViewPr>
    <p:cSldViewPr snapToGrid="0">
      <p:cViewPr varScale="1">
        <p:scale>
          <a:sx n="83" d="100"/>
          <a:sy n="83" d="100"/>
        </p:scale>
        <p:origin x="34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CF0-4829-AA0E-725A386D11EE}"/>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CF0-4829-AA0E-725A386D11EE}"/>
              </c:ext>
            </c:extLst>
          </c:dPt>
          <c:dLbls>
            <c:dLbl>
              <c:idx val="0"/>
              <c:layout>
                <c:manualLayout>
                  <c:x val="-0.14350614334294867"/>
                  <c:y val="-0.15624021463993329"/>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a:solidFill>
                          <a:schemeClr val="tx1"/>
                        </a:solidFill>
                      </a:rPr>
                      <a:t>91</a:t>
                    </a:r>
                    <a:endParaRPr lang="en-US" sz="110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CF0-4829-AA0E-725A386D11EE}"/>
                </c:ext>
              </c:extLst>
            </c:dLbl>
            <c:dLbl>
              <c:idx val="1"/>
              <c:delete val="1"/>
              <c:extLst>
                <c:ext xmlns:c15="http://schemas.microsoft.com/office/drawing/2012/chart" uri="{CE6537A1-D6FC-4f65-9D91-7224C49458BB}"/>
                <c:ext xmlns:c16="http://schemas.microsoft.com/office/drawing/2014/chart" uri="{C3380CC4-5D6E-409C-BE32-E72D297353CC}">
                  <c16:uniqueId val="{00000003-7CF0-4829-AA0E-725A386D11E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0.7583333333333333</c:v>
                </c:pt>
                <c:pt idx="1">
                  <c:v>0.2416666666666667</c:v>
                </c:pt>
              </c:numCache>
            </c:numRef>
          </c:val>
          <c:extLst>
            <c:ext xmlns:c16="http://schemas.microsoft.com/office/drawing/2014/chart" uri="{C3380CC4-5D6E-409C-BE32-E72D297353CC}">
              <c16:uniqueId val="{00000004-7CF0-4829-AA0E-725A386D11EE}"/>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A1F-4EC6-9AF9-37368690EE52}"/>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A1F-4EC6-9AF9-37368690EE52}"/>
              </c:ext>
            </c:extLst>
          </c:dPt>
          <c:dLbls>
            <c:delete val="1"/>
          </c:dLbls>
          <c:cat>
            <c:strRef>
              <c:f>Sheet1!$A$2:$A$3</c:f>
              <c:strCache>
                <c:ptCount val="2"/>
                <c:pt idx="0">
                  <c:v>1st Qtr</c:v>
                </c:pt>
                <c:pt idx="1">
                  <c:v>2nd Qtr</c:v>
                </c:pt>
              </c:strCache>
            </c:strRef>
          </c:cat>
          <c:val>
            <c:numRef>
              <c:f>Sheet1!$B$2:$B$3</c:f>
              <c:numCache>
                <c:formatCode>General</c:formatCode>
                <c:ptCount val="2"/>
                <c:pt idx="0">
                  <c:v>1</c:v>
                </c:pt>
                <c:pt idx="1">
                  <c:v>0</c:v>
                </c:pt>
              </c:numCache>
            </c:numRef>
          </c:val>
          <c:extLst>
            <c:ext xmlns:c16="http://schemas.microsoft.com/office/drawing/2014/chart" uri="{C3380CC4-5D6E-409C-BE32-E72D297353CC}">
              <c16:uniqueId val="{00000004-5A1F-4EC6-9AF9-37368690EE52}"/>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363-449A-952C-A1FE21EF4361}"/>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363-449A-952C-A1FE21EF4361}"/>
              </c:ext>
            </c:extLst>
          </c:dPt>
          <c:dLbls>
            <c:dLbl>
              <c:idx val="0"/>
              <c:layout>
                <c:manualLayout>
                  <c:x val="-0.14350570606771693"/>
                  <c:y val="0.13137453702745763"/>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dirty="0">
                        <a:solidFill>
                          <a:schemeClr val="tx1"/>
                        </a:solidFill>
                      </a:rPr>
                      <a:t>A1</a:t>
                    </a: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363-449A-952C-A1FE21EF4361}"/>
                </c:ext>
              </c:extLst>
            </c:dLbl>
            <c:dLbl>
              <c:idx val="1"/>
              <c:delete val="1"/>
              <c:extLst>
                <c:ext xmlns:c15="http://schemas.microsoft.com/office/drawing/2012/chart" uri="{CE6537A1-D6FC-4f65-9D91-7224C49458BB}"/>
                <c:ext xmlns:c16="http://schemas.microsoft.com/office/drawing/2014/chart" uri="{C3380CC4-5D6E-409C-BE32-E72D297353CC}">
                  <c16:uniqueId val="{00000003-7363-449A-952C-A1FE21EF436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7363-449A-952C-A1FE21EF4361}"/>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0.0587</cdr:x>
      <cdr:y>0.64535</cdr:y>
    </cdr:from>
    <cdr:to>
      <cdr:x>1</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45504" y="467840"/>
          <a:ext cx="729644" cy="2570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TOEFL</a:t>
          </a:r>
        </a:p>
      </cdr:txBody>
    </cdr:sp>
  </cdr:relSizeAnchor>
</c:userShapes>
</file>

<file path=ppt/drawings/drawing2.xml><?xml version="1.0" encoding="utf-8"?>
<c:userShapes xmlns:c="http://schemas.openxmlformats.org/drawingml/2006/chart">
  <cdr:relSizeAnchor xmlns:cdr="http://schemas.openxmlformats.org/drawingml/2006/chartDrawing">
    <cdr:from>
      <cdr:x>0.02935</cdr:x>
      <cdr:y>0.64535</cdr:y>
    </cdr:from>
    <cdr:to>
      <cdr:x>0.97065</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22749" y="467837"/>
          <a:ext cx="729647" cy="2570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NATIVE</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28E1-4E33-425E-9520-B99744ED8A38}"/>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3201AA7A-CB7B-4935-8C89-BBBFE85BDE60}"/>
              </a:ext>
            </a:extLst>
          </p:cNvPr>
          <p:cNvSpPr>
            <a:spLocks noGrp="1"/>
          </p:cNvSpPr>
          <p:nvPr>
            <p:ph type="subTitle" idx="1"/>
          </p:nvPr>
        </p:nvSpPr>
        <p:spPr>
          <a:xfrm>
            <a:off x="857250" y="4802717"/>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5590908-2D03-43AE-9A2C-67FEC5E27BFD}"/>
              </a:ext>
            </a:extLst>
          </p:cNvPr>
          <p:cNvSpPr>
            <a:spLocks noGrp="1"/>
          </p:cNvSpPr>
          <p:nvPr>
            <p:ph type="dt" sz="half" idx="10"/>
          </p:nvPr>
        </p:nvSpPr>
        <p:spPr/>
        <p:txBody>
          <a:bodyPr/>
          <a:lstStyle/>
          <a:p>
            <a:fld id="{863FE3A7-EC10-4CB9-8B62-C9C4255F3532}" type="datetimeFigureOut">
              <a:rPr lang="es-CO" smtClean="0"/>
              <a:t>7/11/2022</a:t>
            </a:fld>
            <a:endParaRPr lang="es-CO"/>
          </a:p>
        </p:txBody>
      </p:sp>
      <p:sp>
        <p:nvSpPr>
          <p:cNvPr id="5" name="Footer Placeholder 4">
            <a:extLst>
              <a:ext uri="{FF2B5EF4-FFF2-40B4-BE49-F238E27FC236}">
                <a16:creationId xmlns:a16="http://schemas.microsoft.com/office/drawing/2014/main" id="{42CFF308-92AC-40E2-B443-BE3A1EA6BD4D}"/>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9064465-CDF2-4BF2-A68E-72B733CA9B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13484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1ACC-7F8F-499A-B328-45ADD6680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30C143-4C04-4A00-A241-C68F04C93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23DA7-1E6E-4505-BDE1-BC305C35E69F}"/>
              </a:ext>
            </a:extLst>
          </p:cNvPr>
          <p:cNvSpPr>
            <a:spLocks noGrp="1"/>
          </p:cNvSpPr>
          <p:nvPr>
            <p:ph type="dt" sz="half" idx="10"/>
          </p:nvPr>
        </p:nvSpPr>
        <p:spPr/>
        <p:txBody>
          <a:bodyPr/>
          <a:lstStyle/>
          <a:p>
            <a:fld id="{863FE3A7-EC10-4CB9-8B62-C9C4255F3532}" type="datetimeFigureOut">
              <a:rPr lang="es-CO" smtClean="0"/>
              <a:t>7/11/2022</a:t>
            </a:fld>
            <a:endParaRPr lang="es-CO"/>
          </a:p>
        </p:txBody>
      </p:sp>
      <p:sp>
        <p:nvSpPr>
          <p:cNvPr id="5" name="Footer Placeholder 4">
            <a:extLst>
              <a:ext uri="{FF2B5EF4-FFF2-40B4-BE49-F238E27FC236}">
                <a16:creationId xmlns:a16="http://schemas.microsoft.com/office/drawing/2014/main" id="{DAD1B599-7C62-4276-977C-20A4AC283233}"/>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6EEC3E9-406F-4EE8-91D4-39A5D04E8A4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503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B6C1F-1711-40FC-8CEC-53951EC23050}"/>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11A78-00DD-4E32-BE6A-C3E955E9391E}"/>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5146E-7E31-4B76-8F28-EEEBAEB8FC25}"/>
              </a:ext>
            </a:extLst>
          </p:cNvPr>
          <p:cNvSpPr>
            <a:spLocks noGrp="1"/>
          </p:cNvSpPr>
          <p:nvPr>
            <p:ph type="dt" sz="half" idx="10"/>
          </p:nvPr>
        </p:nvSpPr>
        <p:spPr/>
        <p:txBody>
          <a:bodyPr/>
          <a:lstStyle/>
          <a:p>
            <a:fld id="{863FE3A7-EC10-4CB9-8B62-C9C4255F3532}" type="datetimeFigureOut">
              <a:rPr lang="es-CO" smtClean="0"/>
              <a:t>7/11/2022</a:t>
            </a:fld>
            <a:endParaRPr lang="es-CO"/>
          </a:p>
        </p:txBody>
      </p:sp>
      <p:sp>
        <p:nvSpPr>
          <p:cNvPr id="5" name="Footer Placeholder 4">
            <a:extLst>
              <a:ext uri="{FF2B5EF4-FFF2-40B4-BE49-F238E27FC236}">
                <a16:creationId xmlns:a16="http://schemas.microsoft.com/office/drawing/2014/main" id="{170E8140-8BF1-4789-80FB-2BC03161441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D94B75E-9601-4230-AE4B-5B62F2C82A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8913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0110-0B6A-4A15-BE21-C11F89FA6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D0B69-D831-4411-8862-2292B3FD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E0F3-3EA4-4F10-B5C8-CE94A827A13B}"/>
              </a:ext>
            </a:extLst>
          </p:cNvPr>
          <p:cNvSpPr>
            <a:spLocks noGrp="1"/>
          </p:cNvSpPr>
          <p:nvPr>
            <p:ph type="dt" sz="half" idx="10"/>
          </p:nvPr>
        </p:nvSpPr>
        <p:spPr/>
        <p:txBody>
          <a:bodyPr/>
          <a:lstStyle/>
          <a:p>
            <a:fld id="{863FE3A7-EC10-4CB9-8B62-C9C4255F3532}" type="datetimeFigureOut">
              <a:rPr lang="es-CO" smtClean="0"/>
              <a:t>7/11/2022</a:t>
            </a:fld>
            <a:endParaRPr lang="es-CO"/>
          </a:p>
        </p:txBody>
      </p:sp>
      <p:sp>
        <p:nvSpPr>
          <p:cNvPr id="5" name="Footer Placeholder 4">
            <a:extLst>
              <a:ext uri="{FF2B5EF4-FFF2-40B4-BE49-F238E27FC236}">
                <a16:creationId xmlns:a16="http://schemas.microsoft.com/office/drawing/2014/main" id="{6A0956EB-38FC-480F-80DA-DA3695A44FA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26963B6-8B04-462D-99A4-77DA5B9BC02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43844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1DF5-3943-4DFD-A927-44C1F36BDA77}"/>
              </a:ext>
            </a:extLst>
          </p:cNvPr>
          <p:cNvSpPr>
            <a:spLocks noGrp="1"/>
          </p:cNvSpPr>
          <p:nvPr>
            <p:ph type="title"/>
          </p:nvPr>
        </p:nvSpPr>
        <p:spPr>
          <a:xfrm>
            <a:off x="467916" y="2279652"/>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28F15088-F0E6-4973-A942-A9AD243DF408}"/>
              </a:ext>
            </a:extLst>
          </p:cNvPr>
          <p:cNvSpPr>
            <a:spLocks noGrp="1"/>
          </p:cNvSpPr>
          <p:nvPr>
            <p:ph type="body" idx="1"/>
          </p:nvPr>
        </p:nvSpPr>
        <p:spPr>
          <a:xfrm>
            <a:off x="467916" y="6119285"/>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1B315-B2D5-4CE1-BA18-7DA9220BCF06}"/>
              </a:ext>
            </a:extLst>
          </p:cNvPr>
          <p:cNvSpPr>
            <a:spLocks noGrp="1"/>
          </p:cNvSpPr>
          <p:nvPr>
            <p:ph type="dt" sz="half" idx="10"/>
          </p:nvPr>
        </p:nvSpPr>
        <p:spPr/>
        <p:txBody>
          <a:bodyPr/>
          <a:lstStyle/>
          <a:p>
            <a:fld id="{863FE3A7-EC10-4CB9-8B62-C9C4255F3532}" type="datetimeFigureOut">
              <a:rPr lang="es-CO" smtClean="0"/>
              <a:t>7/11/2022</a:t>
            </a:fld>
            <a:endParaRPr lang="es-CO"/>
          </a:p>
        </p:txBody>
      </p:sp>
      <p:sp>
        <p:nvSpPr>
          <p:cNvPr id="5" name="Footer Placeholder 4">
            <a:extLst>
              <a:ext uri="{FF2B5EF4-FFF2-40B4-BE49-F238E27FC236}">
                <a16:creationId xmlns:a16="http://schemas.microsoft.com/office/drawing/2014/main" id="{2956B3C7-ABEF-4CF1-B8C5-DCF4AAC32C5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471AD62-8EB0-4D2C-A7C2-3228AFC6DD5D}"/>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309094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958D-C1EF-4823-BE78-A81323480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34DAB6-4BC0-4F3B-A295-85A04BD7EC3E}"/>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FFAE6-A36C-43D6-B168-9E70BA01A337}"/>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3675A-E873-412A-9FF0-9CF33418B57F}"/>
              </a:ext>
            </a:extLst>
          </p:cNvPr>
          <p:cNvSpPr>
            <a:spLocks noGrp="1"/>
          </p:cNvSpPr>
          <p:nvPr>
            <p:ph type="dt" sz="half" idx="10"/>
          </p:nvPr>
        </p:nvSpPr>
        <p:spPr/>
        <p:txBody>
          <a:bodyPr/>
          <a:lstStyle/>
          <a:p>
            <a:fld id="{863FE3A7-EC10-4CB9-8B62-C9C4255F3532}" type="datetimeFigureOut">
              <a:rPr lang="es-CO" smtClean="0"/>
              <a:t>7/11/2022</a:t>
            </a:fld>
            <a:endParaRPr lang="es-CO"/>
          </a:p>
        </p:txBody>
      </p:sp>
      <p:sp>
        <p:nvSpPr>
          <p:cNvPr id="6" name="Footer Placeholder 5">
            <a:extLst>
              <a:ext uri="{FF2B5EF4-FFF2-40B4-BE49-F238E27FC236}">
                <a16:creationId xmlns:a16="http://schemas.microsoft.com/office/drawing/2014/main" id="{29FC3D6E-ABC5-440C-A2BA-21D48D4C0210}"/>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BF16FC7-7DC0-4FAE-973B-4B39802540EF}"/>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7023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EC1-0E92-47E6-86A8-031BAD2AC1F1}"/>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933C6-D3EE-4E9D-9B09-305810FC6E81}"/>
              </a:ext>
            </a:extLst>
          </p:cNvPr>
          <p:cNvSpPr>
            <a:spLocks noGrp="1"/>
          </p:cNvSpPr>
          <p:nvPr>
            <p:ph type="body" idx="1"/>
          </p:nvPr>
        </p:nvSpPr>
        <p:spPr>
          <a:xfrm>
            <a:off x="472381" y="2241551"/>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2C7E5-C262-4A05-A283-B467BA7856F3}"/>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383DA7-9AC6-47E2-881E-09E84795A107}"/>
              </a:ext>
            </a:extLst>
          </p:cNvPr>
          <p:cNvSpPr>
            <a:spLocks noGrp="1"/>
          </p:cNvSpPr>
          <p:nvPr>
            <p:ph type="body" sz="quarter" idx="3"/>
          </p:nvPr>
        </p:nvSpPr>
        <p:spPr>
          <a:xfrm>
            <a:off x="3471863" y="2241551"/>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244F3608-C7AC-44D8-86FF-A35778A6FDBB}"/>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95FDB0-546E-4C2F-A7F4-695C98262D4F}"/>
              </a:ext>
            </a:extLst>
          </p:cNvPr>
          <p:cNvSpPr>
            <a:spLocks noGrp="1"/>
          </p:cNvSpPr>
          <p:nvPr>
            <p:ph type="dt" sz="half" idx="10"/>
          </p:nvPr>
        </p:nvSpPr>
        <p:spPr/>
        <p:txBody>
          <a:bodyPr/>
          <a:lstStyle/>
          <a:p>
            <a:fld id="{863FE3A7-EC10-4CB9-8B62-C9C4255F3532}" type="datetimeFigureOut">
              <a:rPr lang="es-CO" smtClean="0"/>
              <a:t>7/11/2022</a:t>
            </a:fld>
            <a:endParaRPr lang="es-CO"/>
          </a:p>
        </p:txBody>
      </p:sp>
      <p:sp>
        <p:nvSpPr>
          <p:cNvPr id="8" name="Footer Placeholder 7">
            <a:extLst>
              <a:ext uri="{FF2B5EF4-FFF2-40B4-BE49-F238E27FC236}">
                <a16:creationId xmlns:a16="http://schemas.microsoft.com/office/drawing/2014/main" id="{4E461895-7568-4A69-8801-B2CCDEFC0ABC}"/>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798B86EA-53DF-4317-BD0A-C1659D8552E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23255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0AC0-BEE2-49A4-92D8-6CEC7B0B38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289E8-1BB6-4852-8534-D5859566EB21}"/>
              </a:ext>
            </a:extLst>
          </p:cNvPr>
          <p:cNvSpPr>
            <a:spLocks noGrp="1"/>
          </p:cNvSpPr>
          <p:nvPr>
            <p:ph type="dt" sz="half" idx="10"/>
          </p:nvPr>
        </p:nvSpPr>
        <p:spPr/>
        <p:txBody>
          <a:bodyPr/>
          <a:lstStyle/>
          <a:p>
            <a:fld id="{863FE3A7-EC10-4CB9-8B62-C9C4255F3532}" type="datetimeFigureOut">
              <a:rPr lang="es-CO" smtClean="0"/>
              <a:t>7/11/2022</a:t>
            </a:fld>
            <a:endParaRPr lang="es-CO"/>
          </a:p>
        </p:txBody>
      </p:sp>
      <p:sp>
        <p:nvSpPr>
          <p:cNvPr id="4" name="Footer Placeholder 3">
            <a:extLst>
              <a:ext uri="{FF2B5EF4-FFF2-40B4-BE49-F238E27FC236}">
                <a16:creationId xmlns:a16="http://schemas.microsoft.com/office/drawing/2014/main" id="{DDF336C2-3654-48F1-8B58-CD9805E7F676}"/>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49368ADE-A9B2-4D9D-A808-BD409F7167E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2791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2B6A8-DBDD-4443-B55B-B353C139ACD6}"/>
              </a:ext>
            </a:extLst>
          </p:cNvPr>
          <p:cNvSpPr>
            <a:spLocks noGrp="1"/>
          </p:cNvSpPr>
          <p:nvPr>
            <p:ph type="dt" sz="half" idx="10"/>
          </p:nvPr>
        </p:nvSpPr>
        <p:spPr/>
        <p:txBody>
          <a:bodyPr/>
          <a:lstStyle/>
          <a:p>
            <a:fld id="{863FE3A7-EC10-4CB9-8B62-C9C4255F3532}" type="datetimeFigureOut">
              <a:rPr lang="es-CO" smtClean="0"/>
              <a:t>7/11/2022</a:t>
            </a:fld>
            <a:endParaRPr lang="es-CO"/>
          </a:p>
        </p:txBody>
      </p:sp>
      <p:sp>
        <p:nvSpPr>
          <p:cNvPr id="3" name="Footer Placeholder 2">
            <a:extLst>
              <a:ext uri="{FF2B5EF4-FFF2-40B4-BE49-F238E27FC236}">
                <a16:creationId xmlns:a16="http://schemas.microsoft.com/office/drawing/2014/main" id="{CF6D3CDD-06E7-4B04-A253-B6E57A97A4D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A620A3A1-85A3-4C76-8352-0B0FABB978F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91888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BD01-9E6B-450C-8E99-0134B398132A}"/>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8631323F-0D01-4811-BDED-AEA5F2DDD311}"/>
              </a:ext>
            </a:extLst>
          </p:cNvPr>
          <p:cNvSpPr>
            <a:spLocks noGrp="1"/>
          </p:cNvSpPr>
          <p:nvPr>
            <p:ph idx="1"/>
          </p:nvPr>
        </p:nvSpPr>
        <p:spPr>
          <a:xfrm>
            <a:off x="2915543" y="1316567"/>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5F59E-61B5-4A70-90FC-8E4C6EA22F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C165013-79AF-4D8E-8AB2-41F0BF8418A4}"/>
              </a:ext>
            </a:extLst>
          </p:cNvPr>
          <p:cNvSpPr>
            <a:spLocks noGrp="1"/>
          </p:cNvSpPr>
          <p:nvPr>
            <p:ph type="dt" sz="half" idx="10"/>
          </p:nvPr>
        </p:nvSpPr>
        <p:spPr/>
        <p:txBody>
          <a:bodyPr/>
          <a:lstStyle/>
          <a:p>
            <a:fld id="{863FE3A7-EC10-4CB9-8B62-C9C4255F3532}" type="datetimeFigureOut">
              <a:rPr lang="es-CO" smtClean="0"/>
              <a:t>7/11/2022</a:t>
            </a:fld>
            <a:endParaRPr lang="es-CO"/>
          </a:p>
        </p:txBody>
      </p:sp>
      <p:sp>
        <p:nvSpPr>
          <p:cNvPr id="6" name="Footer Placeholder 5">
            <a:extLst>
              <a:ext uri="{FF2B5EF4-FFF2-40B4-BE49-F238E27FC236}">
                <a16:creationId xmlns:a16="http://schemas.microsoft.com/office/drawing/2014/main" id="{F9179681-7A3F-429C-B2E5-9A5641B10BB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06164FF7-8C84-4869-98A1-6D72E2288F47}"/>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30026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4828-2537-4F82-AB16-3D8F0FBF55FD}"/>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D860FA31-9645-4A24-918C-1256DC080496}"/>
              </a:ext>
            </a:extLst>
          </p:cNvPr>
          <p:cNvSpPr>
            <a:spLocks noGrp="1"/>
          </p:cNvSpPr>
          <p:nvPr>
            <p:ph type="pic" idx="1"/>
          </p:nvPr>
        </p:nvSpPr>
        <p:spPr>
          <a:xfrm>
            <a:off x="2915543" y="1316567"/>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B1371A7F-2570-4F9E-9614-3D87AE4660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61122D1-A370-40C7-9548-CB385F9DB1D2}"/>
              </a:ext>
            </a:extLst>
          </p:cNvPr>
          <p:cNvSpPr>
            <a:spLocks noGrp="1"/>
          </p:cNvSpPr>
          <p:nvPr>
            <p:ph type="dt" sz="half" idx="10"/>
          </p:nvPr>
        </p:nvSpPr>
        <p:spPr/>
        <p:txBody>
          <a:bodyPr/>
          <a:lstStyle/>
          <a:p>
            <a:fld id="{863FE3A7-EC10-4CB9-8B62-C9C4255F3532}" type="datetimeFigureOut">
              <a:rPr lang="es-CO" smtClean="0"/>
              <a:t>7/11/2022</a:t>
            </a:fld>
            <a:endParaRPr lang="es-CO"/>
          </a:p>
        </p:txBody>
      </p:sp>
      <p:sp>
        <p:nvSpPr>
          <p:cNvPr id="6" name="Footer Placeholder 5">
            <a:extLst>
              <a:ext uri="{FF2B5EF4-FFF2-40B4-BE49-F238E27FC236}">
                <a16:creationId xmlns:a16="http://schemas.microsoft.com/office/drawing/2014/main" id="{4FA6383F-042C-4D0F-A75C-7EEF03ABA62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AA85741F-1CD9-43ED-97FD-8998CAAE2500}"/>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36853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EE179-4278-41AF-B42B-43BECAF07A93}"/>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0D04-DE1E-4999-A9EB-E954F5DEEEA1}"/>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2F556-4665-4C1C-987C-BBC6BBC9BEBD}"/>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863FE3A7-EC10-4CB9-8B62-C9C4255F3532}" type="datetimeFigureOut">
              <a:rPr lang="es-CO" smtClean="0"/>
              <a:t>7/11/2022</a:t>
            </a:fld>
            <a:endParaRPr lang="es-CO"/>
          </a:p>
        </p:txBody>
      </p:sp>
      <p:sp>
        <p:nvSpPr>
          <p:cNvPr id="5" name="Footer Placeholder 4">
            <a:extLst>
              <a:ext uri="{FF2B5EF4-FFF2-40B4-BE49-F238E27FC236}">
                <a16:creationId xmlns:a16="http://schemas.microsoft.com/office/drawing/2014/main" id="{2B7871F7-C6D7-43B0-A223-6BB4C55A4FBA}"/>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342C52E4-BD1C-4A65-8340-43ECEA15C99E}"/>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2154352-561D-435B-94FA-920FBDDBA1D6}" type="slidenum">
              <a:rPr lang="es-CO" smtClean="0"/>
              <a:t>‹#›</a:t>
            </a:fld>
            <a:endParaRPr lang="es-CO"/>
          </a:p>
        </p:txBody>
      </p:sp>
    </p:spTree>
    <p:extLst>
      <p:ext uri="{BB962C8B-B14F-4D97-AF65-F5344CB8AC3E}">
        <p14:creationId xmlns:p14="http://schemas.microsoft.com/office/powerpoint/2010/main" val="30413366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64997" y="366099"/>
            <a:ext cx="4454753" cy="1043207"/>
            <a:chOff x="139531" y="-85294"/>
            <a:chExt cx="4454753" cy="1043207"/>
          </a:xfrm>
        </p:grpSpPr>
        <p:sp>
          <p:nvSpPr>
            <p:cNvPr id="4" name="CuadroTexto 11"/>
            <p:cNvSpPr txBox="1"/>
            <p:nvPr/>
          </p:nvSpPr>
          <p:spPr>
            <a:xfrm>
              <a:off x="139531" y="-85294"/>
              <a:ext cx="4454753" cy="677108"/>
            </a:xfrm>
            <a:prstGeom prst="rect">
              <a:avLst/>
            </a:prstGeom>
            <a:noFill/>
          </p:spPr>
          <p:txBody>
            <a:bodyPr wrap="square" rtlCol="0">
              <a:spAutoFit/>
            </a:bodyPr>
            <a:lstStyle/>
            <a:p>
              <a:pPr algn="ctr"/>
              <a:r>
                <a:rPr lang="es-CO" sz="3800" dirty="0">
                  <a:solidFill>
                    <a:schemeClr val="tx1">
                      <a:lumMod val="75000"/>
                      <a:lumOff val="25000"/>
                    </a:schemeClr>
                  </a:solidFill>
                  <a:latin typeface="Candara" panose="020E0502030303020204" pitchFamily="34" charset="0"/>
                </a:rPr>
                <a:t>SERGIO VALBUENA</a:t>
              </a:r>
            </a:p>
          </p:txBody>
        </p:sp>
        <p:sp>
          <p:nvSpPr>
            <p:cNvPr id="5" name="CuadroTexto 12"/>
            <p:cNvSpPr txBox="1"/>
            <p:nvPr/>
          </p:nvSpPr>
          <p:spPr>
            <a:xfrm>
              <a:off x="573918" y="557803"/>
              <a:ext cx="3585977" cy="400110"/>
            </a:xfrm>
            <a:prstGeom prst="rect">
              <a:avLst/>
            </a:prstGeom>
            <a:noFill/>
          </p:spPr>
          <p:txBody>
            <a:bodyPr wrap="square" rtlCol="0">
              <a:spAutoFit/>
            </a:bodyPr>
            <a:lstStyle/>
            <a:p>
              <a:pPr algn="ctr"/>
              <a:r>
                <a:rPr lang="en-US" sz="2000" dirty="0">
                  <a:solidFill>
                    <a:schemeClr val="tx1">
                      <a:lumMod val="75000"/>
                      <a:lumOff val="25000"/>
                    </a:schemeClr>
                  </a:solidFill>
                  <a:latin typeface="Candara" panose="020E0502030303020204" pitchFamily="34" charset="0"/>
                </a:rPr>
                <a:t>Ph.D., M.Sc., Civil Engineer</a:t>
              </a:r>
            </a:p>
          </p:txBody>
        </p:sp>
      </p:grpSp>
      <p:cxnSp>
        <p:nvCxnSpPr>
          <p:cNvPr id="13" name="Conector recto 69"/>
          <p:cNvCxnSpPr>
            <a:cxnSpLocks/>
          </p:cNvCxnSpPr>
          <p:nvPr/>
        </p:nvCxnSpPr>
        <p:spPr>
          <a:xfrm>
            <a:off x="239509" y="15663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3" name="Conector recto 69"/>
          <p:cNvCxnSpPr>
            <a:cxnSpLocks/>
          </p:cNvCxnSpPr>
          <p:nvPr/>
        </p:nvCxnSpPr>
        <p:spPr>
          <a:xfrm>
            <a:off x="4149326" y="1726378"/>
            <a:ext cx="0" cy="7319345"/>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1DB943CA-35BC-3F4D-B9AE-16EA35F92A9D}"/>
              </a:ext>
            </a:extLst>
          </p:cNvPr>
          <p:cNvGrpSpPr/>
          <p:nvPr/>
        </p:nvGrpSpPr>
        <p:grpSpPr>
          <a:xfrm>
            <a:off x="349651" y="4622627"/>
            <a:ext cx="3630168" cy="3990014"/>
            <a:chOff x="45929" y="1352240"/>
            <a:chExt cx="2425122" cy="2474040"/>
          </a:xfrm>
        </p:grpSpPr>
        <p:sp>
          <p:nvSpPr>
            <p:cNvPr id="28" name="CuadroTexto 51"/>
            <p:cNvSpPr txBox="1"/>
            <p:nvPr/>
          </p:nvSpPr>
          <p:spPr>
            <a:xfrm>
              <a:off x="104618" y="1352240"/>
              <a:ext cx="1136304" cy="185392"/>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EDUCATION</a:t>
              </a:r>
            </a:p>
          </p:txBody>
        </p:sp>
        <p:sp>
          <p:nvSpPr>
            <p:cNvPr id="29" name="TextBox 28"/>
            <p:cNvSpPr txBox="1"/>
            <p:nvPr/>
          </p:nvSpPr>
          <p:spPr>
            <a:xfrm>
              <a:off x="45929" y="1570776"/>
              <a:ext cx="2425122" cy="2255504"/>
            </a:xfrm>
            <a:prstGeom prst="rect">
              <a:avLst/>
            </a:prstGeom>
            <a:noFill/>
          </p:spPr>
          <p:txBody>
            <a:bodyPr wrap="square" rtlCol="0">
              <a:spAutoFit/>
            </a:bodyPr>
            <a:lstStyle/>
            <a:p>
              <a:r>
                <a:rPr lang="en-US" sz="1200" b="1" dirty="0">
                  <a:latin typeface="Candara" panose="020E0502030303020204" pitchFamily="34" charset="0"/>
                </a:rPr>
                <a:t>University of California – Davis</a:t>
              </a:r>
            </a:p>
            <a:p>
              <a:r>
                <a:rPr lang="en-US" sz="1200" b="1" dirty="0">
                  <a:latin typeface="Candara" panose="020E0502030303020204" pitchFamily="34" charset="0"/>
                </a:rPr>
                <a:t>2018 – 2022</a:t>
              </a:r>
            </a:p>
            <a:p>
              <a:r>
                <a:rPr lang="en-US" sz="1200" dirty="0">
                  <a:latin typeface="Candara" panose="020E0502030303020204" pitchFamily="34" charset="0"/>
                </a:rPr>
                <a:t>Doctor of Philosophy</a:t>
              </a:r>
            </a:p>
            <a:p>
              <a:r>
                <a:rPr lang="en-US" sz="1200" dirty="0">
                  <a:latin typeface="Candara" panose="020E0502030303020204" pitchFamily="34" charset="0"/>
                </a:rPr>
                <a:t>Civil and Environmental Engineering</a:t>
              </a:r>
            </a:p>
            <a:p>
              <a:r>
                <a:rPr lang="en-US" sz="1200" dirty="0">
                  <a:latin typeface="Candara" panose="020E0502030303020204" pitchFamily="34" charset="0"/>
                </a:rPr>
                <a:t>Water Resources</a:t>
              </a:r>
            </a:p>
            <a:p>
              <a:r>
                <a:rPr lang="en-US" sz="1200" dirty="0">
                  <a:latin typeface="Candara" panose="020E0502030303020204" pitchFamily="34" charset="0"/>
                </a:rPr>
                <a:t>Lake Hydrodynamics</a:t>
              </a:r>
            </a:p>
            <a:p>
              <a:r>
                <a:rPr lang="en-US" sz="1200" dirty="0">
                  <a:latin typeface="Candara" panose="020E0502030303020204" pitchFamily="34" charset="0"/>
                </a:rPr>
                <a:t>Advisors: Fabian Bombardelli &amp; Geoffrey Schladow</a:t>
              </a:r>
            </a:p>
            <a:p>
              <a:r>
                <a:rPr lang="en-US" sz="1200" b="1" dirty="0">
                  <a:latin typeface="Candara" panose="020E0502030303020204" pitchFamily="34" charset="0"/>
                </a:rPr>
                <a:t>University of California – Davis</a:t>
              </a:r>
            </a:p>
            <a:p>
              <a:r>
                <a:rPr lang="en-US" sz="1200" b="1" dirty="0">
                  <a:latin typeface="Candara" panose="020E0502030303020204" pitchFamily="34" charset="0"/>
                </a:rPr>
                <a:t>2017-2020</a:t>
              </a:r>
            </a:p>
            <a:p>
              <a:r>
                <a:rPr lang="en-US" sz="1200" dirty="0">
                  <a:latin typeface="Candara" panose="020E0502030303020204" pitchFamily="34" charset="0"/>
                </a:rPr>
                <a:t>Master of Science, Civil &amp; Environmental Engineering</a:t>
              </a:r>
            </a:p>
            <a:p>
              <a:r>
                <a:rPr lang="en-US" sz="1200" dirty="0">
                  <a:latin typeface="Candara" panose="020E0502030303020204" pitchFamily="34" charset="0"/>
                </a:rPr>
                <a:t>Emphasis in Water Resources and Nearshore Lake Hydrodynamics</a:t>
              </a:r>
            </a:p>
            <a:p>
              <a:r>
                <a:rPr lang="en-US" sz="1200" dirty="0">
                  <a:latin typeface="Candara" panose="020E0502030303020204" pitchFamily="34" charset="0"/>
                </a:rPr>
                <a:t>Advisor: Fabian Bombardelli</a:t>
              </a:r>
            </a:p>
            <a:p>
              <a:r>
                <a:rPr lang="en-US" sz="1200" b="1" dirty="0">
                  <a:latin typeface="Candara" panose="020E0502030303020204" pitchFamily="34" charset="0"/>
                </a:rPr>
                <a:t>Colombian School of Engineering Julio Garavito</a:t>
              </a:r>
            </a:p>
            <a:p>
              <a:r>
                <a:rPr lang="en-US" sz="1200" b="1" dirty="0">
                  <a:latin typeface="Candara" panose="020E0502030303020204" pitchFamily="34" charset="0"/>
                </a:rPr>
                <a:t>2011-2016</a:t>
              </a:r>
            </a:p>
            <a:p>
              <a:r>
                <a:rPr lang="en-US" sz="1200" dirty="0">
                  <a:latin typeface="Candara" panose="020E0502030303020204" pitchFamily="34" charset="0"/>
                </a:rPr>
                <a:t>Bachelor of Science, Civil Engineering</a:t>
              </a:r>
            </a:p>
            <a:p>
              <a:r>
                <a:rPr lang="en-US" sz="1200" dirty="0">
                  <a:latin typeface="Candara" panose="020E0502030303020204" pitchFamily="34" charset="0"/>
                </a:rPr>
                <a:t>Honors:</a:t>
              </a:r>
            </a:p>
            <a:p>
              <a:pPr lvl="1"/>
              <a:r>
                <a:rPr lang="en-US" sz="1200" i="1" dirty="0">
                  <a:latin typeface="Candara" panose="020E0502030303020204" pitchFamily="34" charset="0"/>
                </a:rPr>
                <a:t>Summa Cum Laude</a:t>
              </a:r>
            </a:p>
          </p:txBody>
        </p:sp>
      </p:grpSp>
      <p:grpSp>
        <p:nvGrpSpPr>
          <p:cNvPr id="37" name="Group 36"/>
          <p:cNvGrpSpPr/>
          <p:nvPr/>
        </p:nvGrpSpPr>
        <p:grpSpPr>
          <a:xfrm>
            <a:off x="349651" y="1795506"/>
            <a:ext cx="3631627" cy="2776494"/>
            <a:chOff x="2408697" y="1820117"/>
            <a:chExt cx="3685986" cy="2664689"/>
          </a:xfrm>
        </p:grpSpPr>
        <p:sp>
          <p:nvSpPr>
            <p:cNvPr id="31" name="CuadroTexto 6"/>
            <p:cNvSpPr txBox="1"/>
            <p:nvPr/>
          </p:nvSpPr>
          <p:spPr>
            <a:xfrm>
              <a:off x="2408697" y="2176482"/>
              <a:ext cx="3685986" cy="2308324"/>
            </a:xfrm>
            <a:prstGeom prst="rect">
              <a:avLst/>
            </a:prstGeom>
            <a:noFill/>
          </p:spPr>
          <p:txBody>
            <a:bodyPr wrap="square" rtlCol="0">
              <a:spAutoFit/>
            </a:bodyPr>
            <a:lstStyle/>
            <a:p>
              <a:pPr algn="just"/>
              <a:r>
                <a:rPr lang="en-US" sz="1200" dirty="0">
                  <a:latin typeface="Candara" panose="020E0502030303020204" pitchFamily="34" charset="0"/>
                </a:rPr>
                <a:t>Ph.D. from the University of California – Davis with 5 years of experience in fluid dynamics and numerical modeling of physical processes in water bodies. Knowledgeable in physical processes in lakes influenced by the Coriolis force, Computational Fluid Dynamics (CFD), time series analysis from in-situ observations, and data and instrument management. Adept at implementing innovative practices for engineering problem-solving and optimization. Entrepreneur with fast learning and adaptability skills in search of continuous academic and professional growth in a teamwork environment. </a:t>
              </a:r>
            </a:p>
          </p:txBody>
        </p:sp>
        <p:sp>
          <p:nvSpPr>
            <p:cNvPr id="32" name="CuadroTexto 51"/>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PROFILE</a:t>
              </a:r>
            </a:p>
          </p:txBody>
        </p:sp>
      </p:grpSp>
      <p:grpSp>
        <p:nvGrpSpPr>
          <p:cNvPr id="15" name="Group 14">
            <a:extLst>
              <a:ext uri="{FF2B5EF4-FFF2-40B4-BE49-F238E27FC236}">
                <a16:creationId xmlns:a16="http://schemas.microsoft.com/office/drawing/2014/main" id="{6BA693F9-6695-4031-A8B1-B9A45C002F64}"/>
              </a:ext>
            </a:extLst>
          </p:cNvPr>
          <p:cNvGrpSpPr/>
          <p:nvPr/>
        </p:nvGrpSpPr>
        <p:grpSpPr>
          <a:xfrm>
            <a:off x="4602577" y="337157"/>
            <a:ext cx="3312078" cy="1111993"/>
            <a:chOff x="9608581" y="2229710"/>
            <a:chExt cx="3312078" cy="1111993"/>
          </a:xfrm>
        </p:grpSpPr>
        <p:grpSp>
          <p:nvGrpSpPr>
            <p:cNvPr id="8" name="Group 7">
              <a:extLst>
                <a:ext uri="{FF2B5EF4-FFF2-40B4-BE49-F238E27FC236}">
                  <a16:creationId xmlns:a16="http://schemas.microsoft.com/office/drawing/2014/main" id="{7CC0E34F-C1AC-495B-B48D-B7465AEC7D00}"/>
                </a:ext>
              </a:extLst>
            </p:cNvPr>
            <p:cNvGrpSpPr/>
            <p:nvPr/>
          </p:nvGrpSpPr>
          <p:grpSpPr>
            <a:xfrm>
              <a:off x="9608581" y="2230354"/>
              <a:ext cx="228600" cy="1100337"/>
              <a:chOff x="8783830" y="1869508"/>
              <a:chExt cx="228600" cy="1100337"/>
            </a:xfrm>
          </p:grpSpPr>
          <p:sp>
            <p:nvSpPr>
              <p:cNvPr id="6" name="Freeform 5"/>
              <p:cNvSpPr>
                <a:spLocks noChangeAspect="1" noEditPoints="1"/>
              </p:cNvSpPr>
              <p:nvPr/>
            </p:nvSpPr>
            <p:spPr bwMode="auto">
              <a:xfrm>
                <a:off x="8783830" y="1869508"/>
                <a:ext cx="228600" cy="22761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1 w 512"/>
                  <a:gd name="T11" fmla="*/ 394 h 512"/>
                  <a:gd name="T12" fmla="*/ 338 w 512"/>
                  <a:gd name="T13" fmla="*/ 393 h 512"/>
                  <a:gd name="T14" fmla="*/ 195 w 512"/>
                  <a:gd name="T15" fmla="*/ 316 h 512"/>
                  <a:gd name="T16" fmla="*/ 119 w 512"/>
                  <a:gd name="T17" fmla="*/ 173 h 512"/>
                  <a:gd name="T18" fmla="*/ 131 w 512"/>
                  <a:gd name="T19" fmla="*/ 132 h 512"/>
                  <a:gd name="T20" fmla="*/ 133 w 512"/>
                  <a:gd name="T21" fmla="*/ 129 h 512"/>
                  <a:gd name="T22" fmla="*/ 160 w 512"/>
                  <a:gd name="T23" fmla="*/ 107 h 512"/>
                  <a:gd name="T24" fmla="*/ 160 w 512"/>
                  <a:gd name="T25" fmla="*/ 107 h 512"/>
                  <a:gd name="T26" fmla="*/ 189 w 512"/>
                  <a:gd name="T27" fmla="*/ 115 h 512"/>
                  <a:gd name="T28" fmla="*/ 238 w 512"/>
                  <a:gd name="T29" fmla="*/ 177 h 512"/>
                  <a:gd name="T30" fmla="*/ 236 w 512"/>
                  <a:gd name="T31" fmla="*/ 186 h 512"/>
                  <a:gd name="T32" fmla="*/ 212 w 512"/>
                  <a:gd name="T33" fmla="*/ 210 h 512"/>
                  <a:gd name="T34" fmla="*/ 219 w 512"/>
                  <a:gd name="T35" fmla="*/ 222 h 512"/>
                  <a:gd name="T36" fmla="*/ 251 w 512"/>
                  <a:gd name="T37" fmla="*/ 261 h 512"/>
                  <a:gd name="T38" fmla="*/ 290 w 512"/>
                  <a:gd name="T39" fmla="*/ 292 h 512"/>
                  <a:gd name="T40" fmla="*/ 302 w 512"/>
                  <a:gd name="T41" fmla="*/ 299 h 512"/>
                  <a:gd name="T42" fmla="*/ 326 w 512"/>
                  <a:gd name="T43" fmla="*/ 276 h 512"/>
                  <a:gd name="T44" fmla="*/ 335 w 512"/>
                  <a:gd name="T45" fmla="*/ 273 h 512"/>
                  <a:gd name="T46" fmla="*/ 397 w 512"/>
                  <a:gd name="T47" fmla="*/ 322 h 512"/>
                  <a:gd name="T48" fmla="*/ 404 w 512"/>
                  <a:gd name="T49" fmla="*/ 350 h 512"/>
                  <a:gd name="T50" fmla="*/ 404 w 512"/>
                  <a:gd name="T51" fmla="*/ 350 h 512"/>
                  <a:gd name="T52" fmla="*/ 382 w 512"/>
                  <a:gd name="T53" fmla="*/ 378 h 512"/>
                  <a:gd name="T54" fmla="*/ 379 w 512"/>
                  <a:gd name="T55" fmla="*/ 381 h 512"/>
                  <a:gd name="T56" fmla="*/ 351 w 512"/>
                  <a:gd name="T57" fmla="*/ 394 h 512"/>
                  <a:gd name="T58" fmla="*/ 166 w 512"/>
                  <a:gd name="T59" fmla="*/ 128 h 512"/>
                  <a:gd name="T60" fmla="*/ 149 w 512"/>
                  <a:gd name="T61" fmla="*/ 144 h 512"/>
                  <a:gd name="T62" fmla="*/ 146 w 512"/>
                  <a:gd name="T63" fmla="*/ 147 h 512"/>
                  <a:gd name="T64" fmla="*/ 140 w 512"/>
                  <a:gd name="T65" fmla="*/ 169 h 512"/>
                  <a:gd name="T66" fmla="*/ 140 w 512"/>
                  <a:gd name="T67" fmla="*/ 171 h 512"/>
                  <a:gd name="T68" fmla="*/ 210 w 512"/>
                  <a:gd name="T69" fmla="*/ 301 h 512"/>
                  <a:gd name="T70" fmla="*/ 341 w 512"/>
                  <a:gd name="T71" fmla="*/ 372 h 512"/>
                  <a:gd name="T72" fmla="*/ 342 w 512"/>
                  <a:gd name="T73" fmla="*/ 372 h 512"/>
                  <a:gd name="T74" fmla="*/ 364 w 512"/>
                  <a:gd name="T75" fmla="*/ 365 h 512"/>
                  <a:gd name="T76" fmla="*/ 368 w 512"/>
                  <a:gd name="T77" fmla="*/ 362 h 512"/>
                  <a:gd name="T78" fmla="*/ 383 w 512"/>
                  <a:gd name="T79" fmla="*/ 346 h 512"/>
                  <a:gd name="T80" fmla="*/ 337 w 512"/>
                  <a:gd name="T81" fmla="*/ 295 h 512"/>
                  <a:gd name="T82" fmla="*/ 311 w 512"/>
                  <a:gd name="T83" fmla="*/ 321 h 512"/>
                  <a:gd name="T84" fmla="*/ 297 w 512"/>
                  <a:gd name="T85" fmla="*/ 322 h 512"/>
                  <a:gd name="T86" fmla="*/ 279 w 512"/>
                  <a:gd name="T87" fmla="*/ 310 h 512"/>
                  <a:gd name="T88" fmla="*/ 235 w 512"/>
                  <a:gd name="T89" fmla="*/ 276 h 512"/>
                  <a:gd name="T90" fmla="*/ 201 w 512"/>
                  <a:gd name="T91" fmla="*/ 233 h 512"/>
                  <a:gd name="T92" fmla="*/ 189 w 512"/>
                  <a:gd name="T93" fmla="*/ 214 h 512"/>
                  <a:gd name="T94" fmla="*/ 191 w 512"/>
                  <a:gd name="T95" fmla="*/ 201 h 512"/>
                  <a:gd name="T96" fmla="*/ 217 w 512"/>
                  <a:gd name="T97" fmla="*/ 175 h 512"/>
                  <a:gd name="T98" fmla="*/ 166 w 512"/>
                  <a:gd name="T9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1" y="394"/>
                    </a:moveTo>
                    <a:cubicBezTo>
                      <a:pt x="347" y="394"/>
                      <a:pt x="343" y="394"/>
                      <a:pt x="338" y="393"/>
                    </a:cubicBezTo>
                    <a:cubicBezTo>
                      <a:pt x="329" y="392"/>
                      <a:pt x="257" y="381"/>
                      <a:pt x="195" y="316"/>
                    </a:cubicBezTo>
                    <a:cubicBezTo>
                      <a:pt x="130" y="254"/>
                      <a:pt x="120" y="182"/>
                      <a:pt x="119" y="173"/>
                    </a:cubicBezTo>
                    <a:cubicBezTo>
                      <a:pt x="113" y="150"/>
                      <a:pt x="122" y="141"/>
                      <a:pt x="131" y="132"/>
                    </a:cubicBezTo>
                    <a:cubicBezTo>
                      <a:pt x="133" y="129"/>
                      <a:pt x="133" y="129"/>
                      <a:pt x="133" y="129"/>
                    </a:cubicBezTo>
                    <a:cubicBezTo>
                      <a:pt x="143" y="119"/>
                      <a:pt x="149" y="110"/>
                      <a:pt x="160" y="107"/>
                    </a:cubicBezTo>
                    <a:cubicBezTo>
                      <a:pt x="160" y="107"/>
                      <a:pt x="160" y="107"/>
                      <a:pt x="160" y="107"/>
                    </a:cubicBezTo>
                    <a:cubicBezTo>
                      <a:pt x="160" y="106"/>
                      <a:pt x="171" y="106"/>
                      <a:pt x="189" y="115"/>
                    </a:cubicBezTo>
                    <a:cubicBezTo>
                      <a:pt x="216" y="129"/>
                      <a:pt x="234" y="151"/>
                      <a:pt x="238" y="177"/>
                    </a:cubicBezTo>
                    <a:cubicBezTo>
                      <a:pt x="239" y="180"/>
                      <a:pt x="238" y="183"/>
                      <a:pt x="236" y="186"/>
                    </a:cubicBezTo>
                    <a:cubicBezTo>
                      <a:pt x="212" y="210"/>
                      <a:pt x="212" y="210"/>
                      <a:pt x="212" y="210"/>
                    </a:cubicBezTo>
                    <a:cubicBezTo>
                      <a:pt x="215" y="214"/>
                      <a:pt x="217" y="218"/>
                      <a:pt x="219" y="222"/>
                    </a:cubicBezTo>
                    <a:cubicBezTo>
                      <a:pt x="227" y="233"/>
                      <a:pt x="232" y="242"/>
                      <a:pt x="251" y="261"/>
                    </a:cubicBezTo>
                    <a:cubicBezTo>
                      <a:pt x="269" y="280"/>
                      <a:pt x="278" y="285"/>
                      <a:pt x="290" y="292"/>
                    </a:cubicBezTo>
                    <a:cubicBezTo>
                      <a:pt x="293" y="294"/>
                      <a:pt x="297" y="297"/>
                      <a:pt x="302" y="299"/>
                    </a:cubicBezTo>
                    <a:cubicBezTo>
                      <a:pt x="326" y="276"/>
                      <a:pt x="326" y="276"/>
                      <a:pt x="326" y="276"/>
                    </a:cubicBezTo>
                    <a:cubicBezTo>
                      <a:pt x="328" y="273"/>
                      <a:pt x="331" y="272"/>
                      <a:pt x="335" y="273"/>
                    </a:cubicBezTo>
                    <a:cubicBezTo>
                      <a:pt x="361" y="276"/>
                      <a:pt x="383" y="294"/>
                      <a:pt x="397" y="322"/>
                    </a:cubicBezTo>
                    <a:cubicBezTo>
                      <a:pt x="403" y="335"/>
                      <a:pt x="406" y="345"/>
                      <a:pt x="404" y="350"/>
                    </a:cubicBezTo>
                    <a:cubicBezTo>
                      <a:pt x="404" y="350"/>
                      <a:pt x="404" y="350"/>
                      <a:pt x="404" y="350"/>
                    </a:cubicBezTo>
                    <a:cubicBezTo>
                      <a:pt x="402" y="359"/>
                      <a:pt x="393" y="368"/>
                      <a:pt x="382" y="378"/>
                    </a:cubicBezTo>
                    <a:cubicBezTo>
                      <a:pt x="379" y="381"/>
                      <a:pt x="379" y="381"/>
                      <a:pt x="379" y="381"/>
                    </a:cubicBezTo>
                    <a:cubicBezTo>
                      <a:pt x="372" y="387"/>
                      <a:pt x="365" y="394"/>
                      <a:pt x="351" y="394"/>
                    </a:cubicBezTo>
                    <a:close/>
                    <a:moveTo>
                      <a:pt x="166" y="128"/>
                    </a:moveTo>
                    <a:cubicBezTo>
                      <a:pt x="161" y="131"/>
                      <a:pt x="153" y="140"/>
                      <a:pt x="149" y="144"/>
                    </a:cubicBezTo>
                    <a:cubicBezTo>
                      <a:pt x="146" y="147"/>
                      <a:pt x="146" y="147"/>
                      <a:pt x="146" y="147"/>
                    </a:cubicBezTo>
                    <a:cubicBezTo>
                      <a:pt x="139" y="155"/>
                      <a:pt x="137" y="157"/>
                      <a:pt x="140" y="169"/>
                    </a:cubicBezTo>
                    <a:cubicBezTo>
                      <a:pt x="140" y="170"/>
                      <a:pt x="140" y="170"/>
                      <a:pt x="140" y="171"/>
                    </a:cubicBezTo>
                    <a:cubicBezTo>
                      <a:pt x="140" y="171"/>
                      <a:pt x="148" y="242"/>
                      <a:pt x="210" y="301"/>
                    </a:cubicBezTo>
                    <a:cubicBezTo>
                      <a:pt x="270" y="364"/>
                      <a:pt x="340" y="371"/>
                      <a:pt x="341" y="372"/>
                    </a:cubicBezTo>
                    <a:cubicBezTo>
                      <a:pt x="341" y="372"/>
                      <a:pt x="342" y="372"/>
                      <a:pt x="342" y="372"/>
                    </a:cubicBezTo>
                    <a:cubicBezTo>
                      <a:pt x="355" y="375"/>
                      <a:pt x="357" y="373"/>
                      <a:pt x="364" y="365"/>
                    </a:cubicBezTo>
                    <a:cubicBezTo>
                      <a:pt x="368" y="362"/>
                      <a:pt x="368" y="362"/>
                      <a:pt x="368" y="362"/>
                    </a:cubicBezTo>
                    <a:cubicBezTo>
                      <a:pt x="371" y="359"/>
                      <a:pt x="380" y="350"/>
                      <a:pt x="383" y="346"/>
                    </a:cubicBezTo>
                    <a:cubicBezTo>
                      <a:pt x="380" y="336"/>
                      <a:pt x="368" y="303"/>
                      <a:pt x="337" y="295"/>
                    </a:cubicBezTo>
                    <a:cubicBezTo>
                      <a:pt x="311" y="321"/>
                      <a:pt x="311" y="321"/>
                      <a:pt x="311" y="321"/>
                    </a:cubicBezTo>
                    <a:cubicBezTo>
                      <a:pt x="307" y="324"/>
                      <a:pt x="301" y="325"/>
                      <a:pt x="297" y="322"/>
                    </a:cubicBezTo>
                    <a:cubicBezTo>
                      <a:pt x="290" y="317"/>
                      <a:pt x="284" y="313"/>
                      <a:pt x="279" y="310"/>
                    </a:cubicBezTo>
                    <a:cubicBezTo>
                      <a:pt x="267" y="303"/>
                      <a:pt x="256" y="296"/>
                      <a:pt x="235" y="276"/>
                    </a:cubicBezTo>
                    <a:cubicBezTo>
                      <a:pt x="215" y="255"/>
                      <a:pt x="209" y="245"/>
                      <a:pt x="201" y="233"/>
                    </a:cubicBezTo>
                    <a:cubicBezTo>
                      <a:pt x="198" y="227"/>
                      <a:pt x="194" y="222"/>
                      <a:pt x="189" y="214"/>
                    </a:cubicBezTo>
                    <a:cubicBezTo>
                      <a:pt x="186" y="210"/>
                      <a:pt x="187" y="204"/>
                      <a:pt x="191" y="201"/>
                    </a:cubicBezTo>
                    <a:cubicBezTo>
                      <a:pt x="217" y="175"/>
                      <a:pt x="217" y="175"/>
                      <a:pt x="217" y="175"/>
                    </a:cubicBezTo>
                    <a:cubicBezTo>
                      <a:pt x="209" y="144"/>
                      <a:pt x="175" y="131"/>
                      <a:pt x="166" y="12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Freeform 701"/>
              <p:cNvSpPr>
                <a:spLocks noChangeAspect="1" noEditPoints="1"/>
              </p:cNvSpPr>
              <p:nvPr/>
            </p:nvSpPr>
            <p:spPr bwMode="auto">
              <a:xfrm>
                <a:off x="8783830" y="2153309"/>
                <a:ext cx="228600" cy="229273"/>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pic>
            <p:nvPicPr>
              <p:cNvPr id="52" name="Picture 51"/>
              <p:cNvPicPr>
                <a:picLocks noChangeAspect="1"/>
              </p:cNvPicPr>
              <p:nvPr/>
            </p:nvPicPr>
            <p:blipFill rotWithShape="1">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l="72895" t="-16496"/>
              <a:stretch/>
            </p:blipFill>
            <p:spPr>
              <a:xfrm>
                <a:off x="8783830" y="2724218"/>
                <a:ext cx="228600" cy="245627"/>
              </a:xfrm>
              <a:prstGeom prst="rect">
                <a:avLst/>
              </a:prstGeom>
            </p:spPr>
          </p:pic>
          <p:sp>
            <p:nvSpPr>
              <p:cNvPr id="34" name="Freeform 59">
                <a:extLst>
                  <a:ext uri="{FF2B5EF4-FFF2-40B4-BE49-F238E27FC236}">
                    <a16:creationId xmlns:a16="http://schemas.microsoft.com/office/drawing/2014/main" id="{A5E9A089-2A23-403E-ADAE-D3B2EB438C78}"/>
                  </a:ext>
                </a:extLst>
              </p:cNvPr>
              <p:cNvSpPr>
                <a:spLocks noChangeAspect="1" noEditPoints="1"/>
              </p:cNvSpPr>
              <p:nvPr/>
            </p:nvSpPr>
            <p:spPr bwMode="auto">
              <a:xfrm>
                <a:off x="8783830" y="2438764"/>
                <a:ext cx="228600" cy="229272"/>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grpSp>
        <p:grpSp>
          <p:nvGrpSpPr>
            <p:cNvPr id="14" name="Group 13">
              <a:extLst>
                <a:ext uri="{FF2B5EF4-FFF2-40B4-BE49-F238E27FC236}">
                  <a16:creationId xmlns:a16="http://schemas.microsoft.com/office/drawing/2014/main" id="{A815CD55-08CA-4BAF-8A23-3E195ED23DE2}"/>
                </a:ext>
              </a:extLst>
            </p:cNvPr>
            <p:cNvGrpSpPr/>
            <p:nvPr/>
          </p:nvGrpSpPr>
          <p:grpSpPr>
            <a:xfrm>
              <a:off x="9837180" y="2229710"/>
              <a:ext cx="3083479" cy="1111993"/>
              <a:chOff x="9837180" y="2229710"/>
              <a:chExt cx="3083479" cy="1111993"/>
            </a:xfrm>
          </p:grpSpPr>
          <p:sp>
            <p:nvSpPr>
              <p:cNvPr id="10" name="CuadroTexto 32"/>
              <p:cNvSpPr txBox="1"/>
              <p:nvPr/>
            </p:nvSpPr>
            <p:spPr>
              <a:xfrm>
                <a:off x="9837180" y="3064704"/>
                <a:ext cx="3083479" cy="276999"/>
              </a:xfrm>
              <a:prstGeom prst="rect">
                <a:avLst/>
              </a:prstGeom>
              <a:noFill/>
            </p:spPr>
            <p:txBody>
              <a:bodyPr wrap="square" rtlCol="0">
                <a:spAutoFit/>
              </a:bodyPr>
              <a:lstStyle/>
              <a:p>
                <a:pPr algn="just"/>
                <a:r>
                  <a:rPr lang="en-US" sz="1200" dirty="0">
                    <a:latin typeface="Candara" panose="020E0502030303020204" pitchFamily="34" charset="0"/>
                  </a:rPr>
                  <a:t>savalbuena</a:t>
                </a:r>
              </a:p>
            </p:txBody>
          </p:sp>
          <p:sp>
            <p:nvSpPr>
              <p:cNvPr id="11" name="CuadroTexto 32"/>
              <p:cNvSpPr txBox="1"/>
              <p:nvPr/>
            </p:nvSpPr>
            <p:spPr>
              <a:xfrm>
                <a:off x="9837180" y="2229710"/>
                <a:ext cx="2387519" cy="228600"/>
              </a:xfrm>
              <a:prstGeom prst="rect">
                <a:avLst/>
              </a:prstGeom>
              <a:noFill/>
            </p:spPr>
            <p:txBody>
              <a:bodyPr wrap="square" rtlCol="0" anchor="t">
                <a:spAutoFit/>
              </a:bodyPr>
              <a:lstStyle/>
              <a:p>
                <a:pPr algn="just"/>
                <a:r>
                  <a:rPr lang="es-CO" sz="1200" dirty="0">
                    <a:latin typeface="Candara" panose="020E0502030303020204" pitchFamily="34" charset="0"/>
                  </a:rPr>
                  <a:t>+1 (707) 567 9287</a:t>
                </a:r>
              </a:p>
            </p:txBody>
          </p:sp>
          <p:sp>
            <p:nvSpPr>
              <p:cNvPr id="12" name="CuadroTexto 32"/>
              <p:cNvSpPr txBox="1"/>
              <p:nvPr/>
            </p:nvSpPr>
            <p:spPr>
              <a:xfrm>
                <a:off x="9837181" y="2514155"/>
                <a:ext cx="2387519" cy="228600"/>
              </a:xfrm>
              <a:prstGeom prst="rect">
                <a:avLst/>
              </a:prstGeom>
              <a:noFill/>
            </p:spPr>
            <p:txBody>
              <a:bodyPr wrap="square" rtlCol="0">
                <a:spAutoFit/>
              </a:bodyPr>
              <a:lstStyle/>
              <a:p>
                <a:pPr algn="just"/>
                <a:r>
                  <a:rPr lang="es-CO" sz="1200" dirty="0">
                    <a:latin typeface="Candara" panose="020E0502030303020204" pitchFamily="34" charset="0"/>
                  </a:rPr>
                  <a:t>savalbuena@ucdavis.edu</a:t>
                </a:r>
              </a:p>
            </p:txBody>
          </p:sp>
          <p:sp>
            <p:nvSpPr>
              <p:cNvPr id="36" name="CuadroTexto 32">
                <a:extLst>
                  <a:ext uri="{FF2B5EF4-FFF2-40B4-BE49-F238E27FC236}">
                    <a16:creationId xmlns:a16="http://schemas.microsoft.com/office/drawing/2014/main" id="{3F44543B-7FDD-4A48-B6CC-1EC0554EE0CF}"/>
                  </a:ext>
                </a:extLst>
              </p:cNvPr>
              <p:cNvSpPr txBox="1"/>
              <p:nvPr/>
            </p:nvSpPr>
            <p:spPr>
              <a:xfrm>
                <a:off x="9837181" y="2775410"/>
                <a:ext cx="1667444" cy="276999"/>
              </a:xfrm>
              <a:prstGeom prst="rect">
                <a:avLst/>
              </a:prstGeom>
              <a:noFill/>
            </p:spPr>
            <p:txBody>
              <a:bodyPr wrap="square" rtlCol="0">
                <a:spAutoFit/>
              </a:bodyPr>
              <a:lstStyle/>
              <a:p>
                <a:pPr algn="just"/>
                <a:r>
                  <a:rPr lang="en-US" sz="1200" dirty="0">
                    <a:latin typeface="Candara" panose="020E0502030303020204" pitchFamily="34" charset="0"/>
                  </a:rPr>
                  <a:t>savalbuena.github.io</a:t>
                </a:r>
              </a:p>
            </p:txBody>
          </p:sp>
        </p:grpSp>
      </p:grpSp>
      <p:grpSp>
        <p:nvGrpSpPr>
          <p:cNvPr id="25" name="Group 24">
            <a:extLst>
              <a:ext uri="{FF2B5EF4-FFF2-40B4-BE49-F238E27FC236}">
                <a16:creationId xmlns:a16="http://schemas.microsoft.com/office/drawing/2014/main" id="{EC40BC4F-1F1E-4738-8EC4-5DDBED0350F2}"/>
              </a:ext>
            </a:extLst>
          </p:cNvPr>
          <p:cNvGrpSpPr/>
          <p:nvPr/>
        </p:nvGrpSpPr>
        <p:grpSpPr>
          <a:xfrm>
            <a:off x="4392459" y="7052964"/>
            <a:ext cx="2184077" cy="1937184"/>
            <a:chOff x="4131247" y="7162689"/>
            <a:chExt cx="2467447" cy="1937184"/>
          </a:xfrm>
        </p:grpSpPr>
        <p:sp>
          <p:nvSpPr>
            <p:cNvPr id="109" name="CuadroTexto 51">
              <a:extLst>
                <a:ext uri="{FF2B5EF4-FFF2-40B4-BE49-F238E27FC236}">
                  <a16:creationId xmlns:a16="http://schemas.microsoft.com/office/drawing/2014/main" id="{5CDC44D3-0CB7-644B-B8D7-B843F5EF9584}"/>
                </a:ext>
              </a:extLst>
            </p:cNvPr>
            <p:cNvSpPr txBox="1"/>
            <p:nvPr/>
          </p:nvSpPr>
          <p:spPr>
            <a:xfrm>
              <a:off x="4314054" y="7162689"/>
              <a:ext cx="21338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LANGUAGES</a:t>
              </a:r>
            </a:p>
          </p:txBody>
        </p:sp>
        <p:graphicFrame>
          <p:nvGraphicFramePr>
            <p:cNvPr id="79" name="Chart Placeholder 15">
              <a:extLst>
                <a:ext uri="{FF2B5EF4-FFF2-40B4-BE49-F238E27FC236}">
                  <a16:creationId xmlns:a16="http://schemas.microsoft.com/office/drawing/2014/main" id="{E93240E1-AF1A-42F2-97D7-BF1813BCDEE1}"/>
                </a:ext>
              </a:extLst>
            </p:cNvPr>
            <p:cNvGraphicFramePr>
              <a:graphicFrameLocks/>
            </p:cNvGraphicFramePr>
            <p:nvPr>
              <p:extLst>
                <p:ext uri="{D42A27DB-BD31-4B8C-83A1-F6EECF244321}">
                  <p14:modId xmlns:p14="http://schemas.microsoft.com/office/powerpoint/2010/main" val="2193393579"/>
                </p:ext>
              </p:extLst>
            </p:nvPr>
          </p:nvGraphicFramePr>
          <p:xfrm>
            <a:off x="5311004" y="7948682"/>
            <a:ext cx="775148" cy="724935"/>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8CCE582C-6925-4ACC-9501-155CD72EE4B2}"/>
                </a:ext>
              </a:extLst>
            </p:cNvPr>
            <p:cNvSpPr txBox="1"/>
            <p:nvPr/>
          </p:nvSpPr>
          <p:spPr>
            <a:xfrm>
              <a:off x="5811548" y="7865149"/>
              <a:ext cx="787146" cy="307777"/>
            </a:xfrm>
            <a:prstGeom prst="rect">
              <a:avLst/>
            </a:prstGeom>
            <a:noFill/>
          </p:spPr>
          <p:txBody>
            <a:bodyPr wrap="square" rtlCol="0">
              <a:spAutoFit/>
            </a:bodyPr>
            <a:lstStyle/>
            <a:p>
              <a:r>
                <a:rPr lang="en-US" sz="1400" dirty="0"/>
                <a:t>English</a:t>
              </a:r>
            </a:p>
          </p:txBody>
        </p:sp>
        <p:sp>
          <p:nvSpPr>
            <p:cNvPr id="80" name="TextBox 79">
              <a:extLst>
                <a:ext uri="{FF2B5EF4-FFF2-40B4-BE49-F238E27FC236}">
                  <a16:creationId xmlns:a16="http://schemas.microsoft.com/office/drawing/2014/main" id="{0CF9553D-EC32-4138-9189-6CEF7F637C7A}"/>
                </a:ext>
              </a:extLst>
            </p:cNvPr>
            <p:cNvSpPr txBox="1"/>
            <p:nvPr/>
          </p:nvSpPr>
          <p:spPr>
            <a:xfrm>
              <a:off x="4131247" y="7598380"/>
              <a:ext cx="866165" cy="307777"/>
            </a:xfrm>
            <a:prstGeom prst="rect">
              <a:avLst/>
            </a:prstGeom>
            <a:noFill/>
          </p:spPr>
          <p:txBody>
            <a:bodyPr wrap="square" rtlCol="0">
              <a:spAutoFit/>
            </a:bodyPr>
            <a:lstStyle/>
            <a:p>
              <a:pPr algn="r"/>
              <a:r>
                <a:rPr lang="en-US" sz="1400" dirty="0"/>
                <a:t>Spanish</a:t>
              </a:r>
            </a:p>
          </p:txBody>
        </p:sp>
        <p:graphicFrame>
          <p:nvGraphicFramePr>
            <p:cNvPr id="81" name="Chart Placeholder 15">
              <a:extLst>
                <a:ext uri="{FF2B5EF4-FFF2-40B4-BE49-F238E27FC236}">
                  <a16:creationId xmlns:a16="http://schemas.microsoft.com/office/drawing/2014/main" id="{288FD143-26DD-45A1-8305-38D7A5BB5708}"/>
                </a:ext>
              </a:extLst>
            </p:cNvPr>
            <p:cNvGraphicFramePr>
              <a:graphicFrameLocks/>
            </p:cNvGraphicFramePr>
            <p:nvPr>
              <p:extLst>
                <p:ext uri="{D42A27DB-BD31-4B8C-83A1-F6EECF244321}">
                  <p14:modId xmlns:p14="http://schemas.microsoft.com/office/powerpoint/2010/main" val="1443447156"/>
                </p:ext>
              </p:extLst>
            </p:nvPr>
          </p:nvGraphicFramePr>
          <p:xfrm>
            <a:off x="4720385" y="7642767"/>
            <a:ext cx="775148" cy="7249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2" name="Chart Placeholder 15">
              <a:extLst>
                <a:ext uri="{FF2B5EF4-FFF2-40B4-BE49-F238E27FC236}">
                  <a16:creationId xmlns:a16="http://schemas.microsoft.com/office/drawing/2014/main" id="{B588DA1C-2FBB-4CFA-8CE0-FEB48C20E987}"/>
                </a:ext>
              </a:extLst>
            </p:cNvPr>
            <p:cNvGraphicFramePr>
              <a:graphicFrameLocks/>
            </p:cNvGraphicFramePr>
            <p:nvPr>
              <p:extLst>
                <p:ext uri="{D42A27DB-BD31-4B8C-83A1-F6EECF244321}">
                  <p14:modId xmlns:p14="http://schemas.microsoft.com/office/powerpoint/2010/main" val="132446246"/>
                </p:ext>
              </p:extLst>
            </p:nvPr>
          </p:nvGraphicFramePr>
          <p:xfrm>
            <a:off x="4767833" y="8374938"/>
            <a:ext cx="775148" cy="724935"/>
          </p:xfrm>
          <a:graphic>
            <a:graphicData uri="http://schemas.openxmlformats.org/drawingml/2006/chart">
              <c:chart xmlns:c="http://schemas.openxmlformats.org/drawingml/2006/chart" xmlns:r="http://schemas.openxmlformats.org/officeDocument/2006/relationships" r:id="rId5"/>
            </a:graphicData>
          </a:graphic>
        </p:graphicFrame>
        <p:sp>
          <p:nvSpPr>
            <p:cNvPr id="83" name="TextBox 82">
              <a:extLst>
                <a:ext uri="{FF2B5EF4-FFF2-40B4-BE49-F238E27FC236}">
                  <a16:creationId xmlns:a16="http://schemas.microsoft.com/office/drawing/2014/main" id="{DBEE79CC-B083-450F-AE1B-301512D26E69}"/>
                </a:ext>
              </a:extLst>
            </p:cNvPr>
            <p:cNvSpPr txBox="1"/>
            <p:nvPr/>
          </p:nvSpPr>
          <p:spPr>
            <a:xfrm>
              <a:off x="4138598" y="8344486"/>
              <a:ext cx="866169" cy="307777"/>
            </a:xfrm>
            <a:prstGeom prst="rect">
              <a:avLst/>
            </a:prstGeom>
            <a:noFill/>
          </p:spPr>
          <p:txBody>
            <a:bodyPr wrap="square" rtlCol="0">
              <a:spAutoFit/>
            </a:bodyPr>
            <a:lstStyle/>
            <a:p>
              <a:pPr algn="r"/>
              <a:r>
                <a:rPr lang="en-US" sz="1400" dirty="0"/>
                <a:t>Italian</a:t>
              </a:r>
            </a:p>
          </p:txBody>
        </p:sp>
      </p:grpSp>
      <p:sp>
        <p:nvSpPr>
          <p:cNvPr id="86" name="TextBox 1">
            <a:extLst>
              <a:ext uri="{FF2B5EF4-FFF2-40B4-BE49-F238E27FC236}">
                <a16:creationId xmlns:a16="http://schemas.microsoft.com/office/drawing/2014/main" id="{D17BD1AE-9B4B-401E-9777-DCC7B01A3CB0}"/>
              </a:ext>
            </a:extLst>
          </p:cNvPr>
          <p:cNvSpPr txBox="1"/>
          <p:nvPr/>
        </p:nvSpPr>
        <p:spPr>
          <a:xfrm>
            <a:off x="4859614" y="8778462"/>
            <a:ext cx="729644" cy="25709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b="1" i="1" dirty="0"/>
          </a:p>
        </p:txBody>
      </p:sp>
      <p:grpSp>
        <p:nvGrpSpPr>
          <p:cNvPr id="26" name="Group 25">
            <a:extLst>
              <a:ext uri="{FF2B5EF4-FFF2-40B4-BE49-F238E27FC236}">
                <a16:creationId xmlns:a16="http://schemas.microsoft.com/office/drawing/2014/main" id="{9C3DE869-9E77-4F9F-AFD8-1D5DA6F1C1B5}"/>
              </a:ext>
            </a:extLst>
          </p:cNvPr>
          <p:cNvGrpSpPr/>
          <p:nvPr/>
        </p:nvGrpSpPr>
        <p:grpSpPr>
          <a:xfrm>
            <a:off x="4353127" y="1795506"/>
            <a:ext cx="2240280" cy="5092978"/>
            <a:chOff x="8372572" y="1148611"/>
            <a:chExt cx="2240280" cy="5092978"/>
          </a:xfrm>
        </p:grpSpPr>
        <p:grpSp>
          <p:nvGrpSpPr>
            <p:cNvPr id="89" name="Grupo 40">
              <a:extLst>
                <a:ext uri="{FF2B5EF4-FFF2-40B4-BE49-F238E27FC236}">
                  <a16:creationId xmlns:a16="http://schemas.microsoft.com/office/drawing/2014/main" id="{C61F53C0-7D2A-4E27-BCEA-4BFAFA2C17BD}"/>
                </a:ext>
              </a:extLst>
            </p:cNvPr>
            <p:cNvGrpSpPr/>
            <p:nvPr/>
          </p:nvGrpSpPr>
          <p:grpSpPr>
            <a:xfrm>
              <a:off x="8372572" y="1148611"/>
              <a:ext cx="2240280" cy="5092978"/>
              <a:chOff x="3275987" y="727996"/>
              <a:chExt cx="2250898" cy="5092978"/>
            </a:xfrm>
          </p:grpSpPr>
          <p:sp>
            <p:nvSpPr>
              <p:cNvPr id="92" name="TextBox 83">
                <a:extLst>
                  <a:ext uri="{FF2B5EF4-FFF2-40B4-BE49-F238E27FC236}">
                    <a16:creationId xmlns:a16="http://schemas.microsoft.com/office/drawing/2014/main" id="{196F0AD3-D069-4A4D-94FA-0B1922F46B51}"/>
                  </a:ext>
                </a:extLst>
              </p:cNvPr>
              <p:cNvSpPr txBox="1"/>
              <p:nvPr/>
            </p:nvSpPr>
            <p:spPr>
              <a:xfrm>
                <a:off x="3275987" y="5451642"/>
                <a:ext cx="2162256" cy="3693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advanced knowledge: A.K. </a:t>
                </a:r>
                <a:br>
                  <a:rPr lang="en-US" sz="900" dirty="0">
                    <a:solidFill>
                      <a:schemeClr val="bg1">
                        <a:lumMod val="65000"/>
                      </a:schemeClr>
                    </a:solidFill>
                    <a:latin typeface="Candara" panose="020E0502030303020204" pitchFamily="34" charset="0"/>
                  </a:rPr>
                </a:br>
                <a:r>
                  <a:rPr lang="en-US" sz="900" dirty="0">
                    <a:solidFill>
                      <a:schemeClr val="bg1">
                        <a:lumMod val="65000"/>
                      </a:schemeClr>
                    </a:solidFill>
                    <a:latin typeface="Candara" panose="020E0502030303020204" pitchFamily="34" charset="0"/>
                  </a:rPr>
                  <a:t>basic knowledge: B.K.</a:t>
                </a:r>
              </a:p>
            </p:txBody>
          </p:sp>
          <p:grpSp>
            <p:nvGrpSpPr>
              <p:cNvPr id="93" name="Grupo 42">
                <a:extLst>
                  <a:ext uri="{FF2B5EF4-FFF2-40B4-BE49-F238E27FC236}">
                    <a16:creationId xmlns:a16="http://schemas.microsoft.com/office/drawing/2014/main" id="{71F2FC4C-B405-4798-B839-EA6C83CC78EB}"/>
                  </a:ext>
                </a:extLst>
              </p:cNvPr>
              <p:cNvGrpSpPr/>
              <p:nvPr/>
            </p:nvGrpSpPr>
            <p:grpSpPr>
              <a:xfrm>
                <a:off x="3322043" y="727996"/>
                <a:ext cx="2204842" cy="4949404"/>
                <a:chOff x="3322043" y="727996"/>
                <a:chExt cx="2204842" cy="4949404"/>
              </a:xfrm>
            </p:grpSpPr>
            <p:sp>
              <p:nvSpPr>
                <p:cNvPr id="105" name="CuadroTexto 51">
                  <a:extLst>
                    <a:ext uri="{FF2B5EF4-FFF2-40B4-BE49-F238E27FC236}">
                      <a16:creationId xmlns:a16="http://schemas.microsoft.com/office/drawing/2014/main" id="{159DD1A8-B2F6-45E0-8AC4-211490259F96}"/>
                    </a:ext>
                  </a:extLst>
                </p:cNvPr>
                <p:cNvSpPr txBox="1"/>
                <p:nvPr/>
              </p:nvSpPr>
              <p:spPr>
                <a:xfrm>
                  <a:off x="3322043" y="727996"/>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TECHNICAL SKILLS</a:t>
                  </a:r>
                </a:p>
              </p:txBody>
            </p:sp>
            <p:sp>
              <p:nvSpPr>
                <p:cNvPr id="106" name="TextBox 68">
                  <a:extLst>
                    <a:ext uri="{FF2B5EF4-FFF2-40B4-BE49-F238E27FC236}">
                      <a16:creationId xmlns:a16="http://schemas.microsoft.com/office/drawing/2014/main" id="{CD1945CF-0069-4B13-8325-58999FBF12D5}"/>
                    </a:ext>
                  </a:extLst>
                </p:cNvPr>
                <p:cNvSpPr txBox="1"/>
                <p:nvPr/>
              </p:nvSpPr>
              <p:spPr>
                <a:xfrm>
                  <a:off x="3338591" y="1014585"/>
                  <a:ext cx="1761184" cy="4662815"/>
                </a:xfrm>
                <a:prstGeom prst="rect">
                  <a:avLst/>
                </a:prstGeom>
                <a:noFill/>
              </p:spPr>
              <p:txBody>
                <a:bodyPr wrap="square" rtlCol="0">
                  <a:spAutoFit/>
                </a:bodyPr>
                <a:lstStyle/>
                <a:p>
                  <a:pPr marL="171450" indent="-171450">
                    <a:buFontTx/>
                    <a:buChar char="-"/>
                  </a:pPr>
                  <a:r>
                    <a:rPr lang="es-CO" sz="1100" dirty="0">
                      <a:latin typeface="Candara" panose="020E0502030303020204" pitchFamily="34" charset="0"/>
                    </a:rPr>
                    <a:t>Matlab</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si3D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OpenFOAM</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HEC-RAS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AutoCAD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Python</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Excel</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Data Management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Time Series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ArcGIS</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QGIS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Project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SQL</a:t>
                  </a:r>
                </a:p>
                <a:p>
                  <a:pPr marL="171450" indent="-171450">
                    <a:buFontTx/>
                    <a:buChar char="-"/>
                  </a:pPr>
                  <a:endParaRPr lang="es-CO" sz="1100" dirty="0">
                    <a:latin typeface="Candara" panose="020E0502030303020204" pitchFamily="34" charset="0"/>
                  </a:endParaRPr>
                </a:p>
                <a:p>
                  <a:pPr marL="171450" indent="-171450">
                    <a:buFontTx/>
                    <a:buChar char="-"/>
                  </a:pPr>
                  <a:endParaRPr lang="es-CO" sz="1100" dirty="0">
                    <a:latin typeface="Candara" panose="020E0502030303020204" pitchFamily="34" charset="0"/>
                  </a:endParaRPr>
                </a:p>
              </p:txBody>
            </p:sp>
            <p:sp>
              <p:nvSpPr>
                <p:cNvPr id="107" name="TextBox 68">
                  <a:extLst>
                    <a:ext uri="{FF2B5EF4-FFF2-40B4-BE49-F238E27FC236}">
                      <a16:creationId xmlns:a16="http://schemas.microsoft.com/office/drawing/2014/main" id="{B32178E1-CDB5-4D47-A20B-0465C961AB2B}"/>
                    </a:ext>
                  </a:extLst>
                </p:cNvPr>
                <p:cNvSpPr txBox="1"/>
                <p:nvPr/>
              </p:nvSpPr>
              <p:spPr>
                <a:xfrm>
                  <a:off x="5003486" y="1014585"/>
                  <a:ext cx="432208" cy="4662815"/>
                </a:xfrm>
                <a:prstGeom prst="rect">
                  <a:avLst/>
                </a:prstGeom>
                <a:noFill/>
              </p:spPr>
              <p:txBody>
                <a:bodyPr wrap="square" rtlCol="0">
                  <a:spAutoFit/>
                </a:bodyPr>
                <a:lstStyle/>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endParaRPr lang="es-CO" sz="1100" dirty="0">
                    <a:solidFill>
                      <a:schemeClr val="bg1">
                        <a:lumMod val="50000"/>
                      </a:schemeClr>
                    </a:solidFill>
                    <a:latin typeface="Candara" panose="020E0502030303020204" pitchFamily="34" charset="0"/>
                  </a:endParaRPr>
                </a:p>
              </p:txBody>
            </p:sp>
          </p:grpSp>
          <p:cxnSp>
            <p:nvCxnSpPr>
              <p:cNvPr id="94" name="Straight Connector 79">
                <a:extLst>
                  <a:ext uri="{FF2B5EF4-FFF2-40B4-BE49-F238E27FC236}">
                    <a16:creationId xmlns:a16="http://schemas.microsoft.com/office/drawing/2014/main" id="{CBCEF685-E9D4-46FE-8DAB-BDD605D518AE}"/>
                  </a:ext>
                </a:extLst>
              </p:cNvPr>
              <p:cNvCxnSpPr/>
              <p:nvPr/>
            </p:nvCxnSpPr>
            <p:spPr>
              <a:xfrm flipV="1">
                <a:off x="3620274" y="1322039"/>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79">
                <a:extLst>
                  <a:ext uri="{FF2B5EF4-FFF2-40B4-BE49-F238E27FC236}">
                    <a16:creationId xmlns:a16="http://schemas.microsoft.com/office/drawing/2014/main" id="{86042826-A387-4484-9D21-825BC1901DE9}"/>
                  </a:ext>
                </a:extLst>
              </p:cNvPr>
              <p:cNvCxnSpPr/>
              <p:nvPr/>
            </p:nvCxnSpPr>
            <p:spPr>
              <a:xfrm flipV="1">
                <a:off x="3623028" y="1655814"/>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82">
                <a:extLst>
                  <a:ext uri="{FF2B5EF4-FFF2-40B4-BE49-F238E27FC236}">
                    <a16:creationId xmlns:a16="http://schemas.microsoft.com/office/drawing/2014/main" id="{806AEB6C-E7A7-4753-B952-9B4E6535975B}"/>
                  </a:ext>
                </a:extLst>
              </p:cNvPr>
              <p:cNvCxnSpPr/>
              <p:nvPr/>
            </p:nvCxnSpPr>
            <p:spPr>
              <a:xfrm>
                <a:off x="3623027" y="1978373"/>
                <a:ext cx="1194354"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82">
              <a:extLst>
                <a:ext uri="{FF2B5EF4-FFF2-40B4-BE49-F238E27FC236}">
                  <a16:creationId xmlns:a16="http://schemas.microsoft.com/office/drawing/2014/main" id="{FAA01925-8056-411E-876B-FD03B827B7BE}"/>
                </a:ext>
              </a:extLst>
            </p:cNvPr>
            <p:cNvCxnSpPr/>
            <p:nvPr/>
          </p:nvCxnSpPr>
          <p:spPr>
            <a:xfrm>
              <a:off x="8715236" y="2743402"/>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82">
              <a:extLst>
                <a:ext uri="{FF2B5EF4-FFF2-40B4-BE49-F238E27FC236}">
                  <a16:creationId xmlns:a16="http://schemas.microsoft.com/office/drawing/2014/main" id="{1C705615-D481-4232-9BA8-8743F3551667}"/>
                </a:ext>
              </a:extLst>
            </p:cNvPr>
            <p:cNvCxnSpPr/>
            <p:nvPr/>
          </p:nvCxnSpPr>
          <p:spPr>
            <a:xfrm>
              <a:off x="8715236" y="4761253"/>
              <a:ext cx="7315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82">
              <a:extLst>
                <a:ext uri="{FF2B5EF4-FFF2-40B4-BE49-F238E27FC236}">
                  <a16:creationId xmlns:a16="http://schemas.microsoft.com/office/drawing/2014/main" id="{E3E65D8D-864C-4D5D-BDE6-C15B4EBCE8CF}"/>
                </a:ext>
              </a:extLst>
            </p:cNvPr>
            <p:cNvCxnSpPr/>
            <p:nvPr/>
          </p:nvCxnSpPr>
          <p:spPr>
            <a:xfrm>
              <a:off x="8715236" y="4425675"/>
              <a:ext cx="11887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82">
              <a:extLst>
                <a:ext uri="{FF2B5EF4-FFF2-40B4-BE49-F238E27FC236}">
                  <a16:creationId xmlns:a16="http://schemas.microsoft.com/office/drawing/2014/main" id="{900A147B-423B-47EE-84D4-0C2C8AE8B80F}"/>
                </a:ext>
              </a:extLst>
            </p:cNvPr>
            <p:cNvCxnSpPr/>
            <p:nvPr/>
          </p:nvCxnSpPr>
          <p:spPr>
            <a:xfrm>
              <a:off x="8715236" y="4084204"/>
              <a:ext cx="9144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82">
              <a:extLst>
                <a:ext uri="{FF2B5EF4-FFF2-40B4-BE49-F238E27FC236}">
                  <a16:creationId xmlns:a16="http://schemas.microsoft.com/office/drawing/2014/main" id="{AFCD2095-878C-499A-892C-BC27487FE582}"/>
                </a:ext>
              </a:extLst>
            </p:cNvPr>
            <p:cNvCxnSpPr/>
            <p:nvPr/>
          </p:nvCxnSpPr>
          <p:spPr>
            <a:xfrm>
              <a:off x="8715236" y="3742381"/>
              <a:ext cx="10058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82">
              <a:extLst>
                <a:ext uri="{FF2B5EF4-FFF2-40B4-BE49-F238E27FC236}">
                  <a16:creationId xmlns:a16="http://schemas.microsoft.com/office/drawing/2014/main" id="{83966324-27F7-4753-9DE0-5F7ADF18EC3A}"/>
                </a:ext>
              </a:extLst>
            </p:cNvPr>
            <p:cNvCxnSpPr>
              <a:cxnSpLocks/>
            </p:cNvCxnSpPr>
            <p:nvPr/>
          </p:nvCxnSpPr>
          <p:spPr>
            <a:xfrm>
              <a:off x="8715236" y="3402437"/>
              <a:ext cx="14630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82">
              <a:extLst>
                <a:ext uri="{FF2B5EF4-FFF2-40B4-BE49-F238E27FC236}">
                  <a16:creationId xmlns:a16="http://schemas.microsoft.com/office/drawing/2014/main" id="{67BB1331-257A-445B-85DF-BD8AC5384744}"/>
                </a:ext>
              </a:extLst>
            </p:cNvPr>
            <p:cNvCxnSpPr/>
            <p:nvPr/>
          </p:nvCxnSpPr>
          <p:spPr>
            <a:xfrm>
              <a:off x="8715236" y="3066433"/>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82">
              <a:extLst>
                <a:ext uri="{FF2B5EF4-FFF2-40B4-BE49-F238E27FC236}">
                  <a16:creationId xmlns:a16="http://schemas.microsoft.com/office/drawing/2014/main" id="{ACAFE952-8CB4-486D-A86D-ABC6C3EE52E0}"/>
                </a:ext>
              </a:extLst>
            </p:cNvPr>
            <p:cNvCxnSpPr/>
            <p:nvPr/>
          </p:nvCxnSpPr>
          <p:spPr>
            <a:xfrm>
              <a:off x="8715236" y="5096831"/>
              <a:ext cx="5486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82">
              <a:extLst>
                <a:ext uri="{FF2B5EF4-FFF2-40B4-BE49-F238E27FC236}">
                  <a16:creationId xmlns:a16="http://schemas.microsoft.com/office/drawing/2014/main" id="{63B98F8A-4C06-4CD0-85ED-45E7440555E3}"/>
                </a:ext>
              </a:extLst>
            </p:cNvPr>
            <p:cNvCxnSpPr/>
            <p:nvPr/>
          </p:nvCxnSpPr>
          <p:spPr>
            <a:xfrm>
              <a:off x="8715236" y="5771714"/>
              <a:ext cx="36576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82">
              <a:extLst>
                <a:ext uri="{FF2B5EF4-FFF2-40B4-BE49-F238E27FC236}">
                  <a16:creationId xmlns:a16="http://schemas.microsoft.com/office/drawing/2014/main" id="{0A314A02-7991-4ACC-A8A0-A3E2CC744D73}"/>
                </a:ext>
              </a:extLst>
            </p:cNvPr>
            <p:cNvCxnSpPr/>
            <p:nvPr/>
          </p:nvCxnSpPr>
          <p:spPr>
            <a:xfrm>
              <a:off x="8715236" y="5432409"/>
              <a:ext cx="4572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4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CE9BD-0D4B-4A55-AD18-2C495DE29EB4}"/>
              </a:ext>
            </a:extLst>
          </p:cNvPr>
          <p:cNvGrpSpPr/>
          <p:nvPr/>
        </p:nvGrpSpPr>
        <p:grpSpPr>
          <a:xfrm>
            <a:off x="394192" y="6038635"/>
            <a:ext cx="6069608" cy="2499436"/>
            <a:chOff x="394192" y="405183"/>
            <a:chExt cx="6069608" cy="2499436"/>
          </a:xfrm>
        </p:grpSpPr>
        <p:grpSp>
          <p:nvGrpSpPr>
            <p:cNvPr id="54" name="Group 53">
              <a:extLst>
                <a:ext uri="{FF2B5EF4-FFF2-40B4-BE49-F238E27FC236}">
                  <a16:creationId xmlns:a16="http://schemas.microsoft.com/office/drawing/2014/main" id="{58FC42A1-380D-49BC-BDE1-90E79260FF42}"/>
                </a:ext>
              </a:extLst>
            </p:cNvPr>
            <p:cNvGrpSpPr/>
            <p:nvPr/>
          </p:nvGrpSpPr>
          <p:grpSpPr>
            <a:xfrm>
              <a:off x="394192" y="405183"/>
              <a:ext cx="6069608" cy="1372028"/>
              <a:chOff x="2408697" y="1820117"/>
              <a:chExt cx="3685986" cy="1372028"/>
            </a:xfrm>
          </p:grpSpPr>
          <p:sp>
            <p:nvSpPr>
              <p:cNvPr id="55" name="CuadroTexto 6">
                <a:extLst>
                  <a:ext uri="{FF2B5EF4-FFF2-40B4-BE49-F238E27FC236}">
                    <a16:creationId xmlns:a16="http://schemas.microsoft.com/office/drawing/2014/main" id="{27BE67BC-A1F7-436F-A79C-38F145FA1320}"/>
                  </a:ext>
                </a:extLst>
              </p:cNvPr>
              <p:cNvSpPr txBox="1"/>
              <p:nvPr/>
            </p:nvSpPr>
            <p:spPr>
              <a:xfrm>
                <a:off x="2408697" y="2176482"/>
                <a:ext cx="3685986" cy="1015663"/>
              </a:xfrm>
              <a:prstGeom prst="rect">
                <a:avLst/>
              </a:prstGeom>
              <a:noFill/>
            </p:spPr>
            <p:txBody>
              <a:bodyPr wrap="square" rtlCol="0">
                <a:spAutoFit/>
              </a:bodyPr>
              <a:lstStyle/>
              <a:p>
                <a:pPr algn="just"/>
                <a:r>
                  <a:rPr lang="en-US" sz="1200" b="1" dirty="0">
                    <a:latin typeface="Candara" panose="020E0502030303020204" pitchFamily="34" charset="0"/>
                  </a:rPr>
                  <a:t>Hydraulic Engineer</a:t>
                </a:r>
              </a:p>
              <a:p>
                <a:pPr algn="just"/>
                <a:r>
                  <a:rPr lang="en-US" sz="1200" i="1" dirty="0">
                    <a:latin typeface="Candara" panose="020E0502030303020204" pitchFamily="34" charset="0"/>
                  </a:rPr>
                  <a:t>Assistant of M.Sc. Alejandro Duran. / Bogotá D.C, Colombia / Sept 2016 – Sept 2017  </a:t>
                </a:r>
              </a:p>
              <a:p>
                <a:pPr algn="just"/>
                <a:r>
                  <a:rPr lang="en-US" sz="1200" dirty="0">
                    <a:latin typeface="Candara" panose="020E0502030303020204" pitchFamily="34" charset="0"/>
                  </a:rPr>
                  <a:t>Functions: perform and report hydrologic and hydraulic studies to more than 100 small lakes and wetlands in Cundinamarca, Colombia. Highway hydraulic design of two road sectors in Cundinamarca, Colombia.</a:t>
                </a:r>
              </a:p>
            </p:txBody>
          </p:sp>
          <p:sp>
            <p:nvSpPr>
              <p:cNvPr id="56" name="CuadroTexto 51">
                <a:extLst>
                  <a:ext uri="{FF2B5EF4-FFF2-40B4-BE49-F238E27FC236}">
                    <a16:creationId xmlns:a16="http://schemas.microsoft.com/office/drawing/2014/main" id="{725B355E-67C3-4AC5-8130-2E6A040CA0A6}"/>
                  </a:ext>
                </a:extLst>
              </p:cNvPr>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grpSp>
        <p:sp>
          <p:nvSpPr>
            <p:cNvPr id="60" name="CuadroTexto 6">
              <a:extLst>
                <a:ext uri="{FF2B5EF4-FFF2-40B4-BE49-F238E27FC236}">
                  <a16:creationId xmlns:a16="http://schemas.microsoft.com/office/drawing/2014/main" id="{FA3548F5-2314-4EFD-BA7F-C503D59E8EDE}"/>
                </a:ext>
              </a:extLst>
            </p:cNvPr>
            <p:cNvSpPr txBox="1"/>
            <p:nvPr/>
          </p:nvSpPr>
          <p:spPr>
            <a:xfrm>
              <a:off x="394192" y="1888956"/>
              <a:ext cx="6069608" cy="1015663"/>
            </a:xfrm>
            <a:prstGeom prst="rect">
              <a:avLst/>
            </a:prstGeom>
            <a:noFill/>
          </p:spPr>
          <p:txBody>
            <a:bodyPr wrap="square" rtlCol="0">
              <a:spAutoFit/>
            </a:bodyPr>
            <a:lstStyle/>
            <a:p>
              <a:pPr algn="just"/>
              <a:r>
                <a:rPr lang="en-US" sz="1200" b="1" dirty="0">
                  <a:latin typeface="Candara" panose="020E0502030303020204" pitchFamily="34" charset="0"/>
                </a:rPr>
                <a:t>Project Engineer</a:t>
              </a:r>
            </a:p>
            <a:p>
              <a:pPr algn="just"/>
              <a:r>
                <a:rPr lang="en-US" sz="1200" i="1" dirty="0">
                  <a:latin typeface="Candara" panose="020E0502030303020204" pitchFamily="34" charset="0"/>
                </a:rPr>
                <a:t>INNOVATECH STRATEGIC SOLUTIONS S.A.S – Based in Houston, Texas, USA / Office Bogotá D.C, Colombia / Jan 2016 – Sept 2016  </a:t>
              </a:r>
            </a:p>
            <a:p>
              <a:pPr algn="just"/>
              <a:r>
                <a:rPr lang="en-US" sz="1200" dirty="0">
                  <a:latin typeface="Candara" panose="020E0502030303020204" pitchFamily="34" charset="0"/>
                </a:rPr>
                <a:t>Functions: professional support in the construction, plan monitoring strategy, budget structuring, preparation of reports, progress, and traceability of projects. </a:t>
              </a:r>
            </a:p>
          </p:txBody>
        </p:sp>
      </p:grpSp>
      <p:grpSp>
        <p:nvGrpSpPr>
          <p:cNvPr id="62" name="Group 61">
            <a:extLst>
              <a:ext uri="{FF2B5EF4-FFF2-40B4-BE49-F238E27FC236}">
                <a16:creationId xmlns:a16="http://schemas.microsoft.com/office/drawing/2014/main" id="{4FF2C092-9671-4B1D-A990-A9A2179769D6}"/>
              </a:ext>
            </a:extLst>
          </p:cNvPr>
          <p:cNvGrpSpPr/>
          <p:nvPr/>
        </p:nvGrpSpPr>
        <p:grpSpPr>
          <a:xfrm>
            <a:off x="394192" y="490179"/>
            <a:ext cx="6069608" cy="3403353"/>
            <a:chOff x="2408697" y="1820117"/>
            <a:chExt cx="3685986" cy="3403353"/>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3046988"/>
            </a:xfrm>
            <a:prstGeom prst="rect">
              <a:avLst/>
            </a:prstGeom>
            <a:noFill/>
          </p:spPr>
          <p:txBody>
            <a:bodyPr wrap="square" rtlCol="0">
              <a:spAutoFit/>
            </a:bodyPr>
            <a:lstStyle/>
            <a:p>
              <a:pPr algn="just"/>
              <a:r>
                <a:rPr lang="en-US" sz="1200" b="1" dirty="0">
                  <a:latin typeface="Candara" panose="020E0502030303020204" pitchFamily="34" charset="0"/>
                </a:rPr>
                <a:t>Graduate Student Researcher</a:t>
              </a:r>
            </a:p>
            <a:p>
              <a:pPr algn="just"/>
              <a:r>
                <a:rPr lang="en-US" sz="1200" i="1" dirty="0">
                  <a:latin typeface="Candara" panose="020E0502030303020204" pitchFamily="34" charset="0"/>
                </a:rPr>
                <a:t>University of California – Davis, USA / Jan 2018 – Dec 2022</a:t>
              </a:r>
            </a:p>
            <a:p>
              <a:pPr marL="171450" indent="-171450" algn="just">
                <a:buFont typeface="Candara" panose="020E0502030303020204" pitchFamily="34" charset="0"/>
                <a:buChar char="‐"/>
              </a:pPr>
              <a:r>
                <a:rPr lang="en-US" sz="1200" dirty="0">
                  <a:latin typeface="Candara" panose="020E0502030303020204" pitchFamily="34" charset="0"/>
                </a:rPr>
                <a:t>Led a field campaign to investigate water clarity losses due to anthropogenic activities in the nearshore area of a lake. </a:t>
              </a:r>
              <a:endParaRPr lang="en-US" sz="1200" i="1"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Data manager of the Nearshore Network long-term program for the Tahoe Environmental Research Center to monitor water quality near the shore around Lake Tahoe.</a:t>
              </a:r>
            </a:p>
            <a:p>
              <a:pPr marL="171450" indent="-171450" algn="just">
                <a:buFont typeface="Candara" panose="020E0502030303020204" pitchFamily="34" charset="0"/>
                <a:buChar char="‐"/>
              </a:pPr>
              <a:r>
                <a:rPr lang="en-US" sz="1200" dirty="0">
                  <a:latin typeface="Candara" panose="020E0502030303020204" pitchFamily="34" charset="0"/>
                </a:rPr>
                <a:t>Investigated boat-induced sediment resuspension in shallow flows by applying 3D numerical modeling of a recreational boat and by analyzing in-situ observations</a:t>
              </a:r>
            </a:p>
            <a:p>
              <a:pPr marL="171450" indent="-171450" algn="just">
                <a:buFont typeface="Candara" panose="020E0502030303020204" pitchFamily="34" charset="0"/>
                <a:buChar char="‐"/>
              </a:pPr>
              <a:r>
                <a:rPr lang="en-US" sz="1200" dirty="0">
                  <a:latin typeface="Candara" panose="020E0502030303020204" pitchFamily="34" charset="0"/>
                </a:rPr>
                <a:t>Investigated 3D dynamics of upwelling events in rotationally influenced lakes and water quality by applying the hydrodynamical model si3D.</a:t>
              </a:r>
            </a:p>
            <a:p>
              <a:pPr marL="171450" indent="-171450" algn="just">
                <a:buFont typeface="Candara" panose="020E0502030303020204" pitchFamily="34" charset="0"/>
                <a:buChar char="‐"/>
              </a:pPr>
              <a:r>
                <a:rPr lang="en-US" sz="1200" dirty="0">
                  <a:latin typeface="Candara" panose="020E0502030303020204" pitchFamily="34" charset="0"/>
                </a:rPr>
                <a:t>Defined theoretical thresholds for the influence of the Coriolis force on the flow dynamics during upwelling events in lakes by implementing computational fluid dynamics. </a:t>
              </a:r>
            </a:p>
            <a:p>
              <a:pPr marL="171450" indent="-171450" algn="just">
                <a:buFont typeface="Candara" panose="020E0502030303020204" pitchFamily="34" charset="0"/>
                <a:buChar char="‐"/>
              </a:pPr>
              <a:r>
                <a:rPr lang="en-US" sz="1200" dirty="0">
                  <a:latin typeface="Candara" panose="020E0502030303020204" pitchFamily="34" charset="0"/>
                </a:rPr>
                <a:t>Investigated deep water re-oxygenation during upwelling events by analyzing in-situ time series observations of over 4 years.  </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RESEARCH EXPERIENCE</a:t>
              </a:r>
            </a:p>
          </p:txBody>
        </p:sp>
      </p:grpSp>
      <p:cxnSp>
        <p:nvCxnSpPr>
          <p:cNvPr id="21" name="Conector recto 69">
            <a:extLst>
              <a:ext uri="{FF2B5EF4-FFF2-40B4-BE49-F238E27FC236}">
                <a16:creationId xmlns:a16="http://schemas.microsoft.com/office/drawing/2014/main" id="{A5204666-46E7-4613-8C2F-663839B489A2}"/>
              </a:ext>
            </a:extLst>
          </p:cNvPr>
          <p:cNvCxnSpPr>
            <a:cxnSpLocks/>
          </p:cNvCxnSpPr>
          <p:nvPr/>
        </p:nvCxnSpPr>
        <p:spPr>
          <a:xfrm>
            <a:off x="243525" y="601972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17" name="Conector recto 69">
            <a:extLst>
              <a:ext uri="{FF2B5EF4-FFF2-40B4-BE49-F238E27FC236}">
                <a16:creationId xmlns:a16="http://schemas.microsoft.com/office/drawing/2014/main" id="{D53503B2-BF63-4ED6-BA40-9D63FE9ACAAF}"/>
              </a:ext>
            </a:extLst>
          </p:cNvPr>
          <p:cNvCxnSpPr>
            <a:cxnSpLocks/>
          </p:cNvCxnSpPr>
          <p:nvPr/>
        </p:nvCxnSpPr>
        <p:spPr>
          <a:xfrm>
            <a:off x="243525" y="4196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21E67784-C9DE-4B4E-84FE-58C5DC3E6428}"/>
              </a:ext>
            </a:extLst>
          </p:cNvPr>
          <p:cNvGrpSpPr/>
          <p:nvPr/>
        </p:nvGrpSpPr>
        <p:grpSpPr>
          <a:xfrm>
            <a:off x="394192" y="4022387"/>
            <a:ext cx="6069608" cy="2070786"/>
            <a:chOff x="2408697" y="1820117"/>
            <a:chExt cx="3685986" cy="1926025"/>
          </a:xfrm>
        </p:grpSpPr>
        <p:sp>
          <p:nvSpPr>
            <p:cNvPr id="19" name="CuadroTexto 6">
              <a:extLst>
                <a:ext uri="{FF2B5EF4-FFF2-40B4-BE49-F238E27FC236}">
                  <a16:creationId xmlns:a16="http://schemas.microsoft.com/office/drawing/2014/main" id="{86E6E05A-1CD2-4AB9-83A0-DF52877A5881}"/>
                </a:ext>
              </a:extLst>
            </p:cNvPr>
            <p:cNvSpPr txBox="1"/>
            <p:nvPr/>
          </p:nvSpPr>
          <p:spPr>
            <a:xfrm>
              <a:off x="2408697" y="2176482"/>
              <a:ext cx="3685986" cy="1569660"/>
            </a:xfrm>
            <a:prstGeom prst="rect">
              <a:avLst/>
            </a:prstGeom>
            <a:noFill/>
          </p:spPr>
          <p:txBody>
            <a:bodyPr wrap="square" rtlCol="0">
              <a:spAutoFit/>
            </a:bodyPr>
            <a:lstStyle/>
            <a:p>
              <a:pPr marL="171450" indent="-171450" algn="just">
                <a:buFontTx/>
                <a:buChar char="-"/>
              </a:pPr>
              <a:r>
                <a:rPr lang="en-US" sz="1200" dirty="0"/>
                <a:t>Valbuena, S. A., </a:t>
              </a:r>
              <a:r>
                <a:rPr lang="en-US" sz="1200" dirty="0" err="1"/>
                <a:t>Bombardelli</a:t>
              </a:r>
              <a:r>
                <a:rPr lang="en-US" sz="1200" dirty="0"/>
                <a:t>, F. A., Cortés, A., </a:t>
              </a:r>
              <a:r>
                <a:rPr lang="en-US" sz="1200" dirty="0" err="1"/>
                <a:t>Largier</a:t>
              </a:r>
              <a:r>
                <a:rPr lang="en-US" sz="1200" dirty="0"/>
                <a:t>, J. L., Roberts, D. C., Forrest, A. L., &amp; </a:t>
              </a:r>
              <a:r>
                <a:rPr lang="en-US" sz="1200" dirty="0" err="1"/>
                <a:t>Schladow</a:t>
              </a:r>
              <a:r>
                <a:rPr lang="en-US" sz="1200" dirty="0"/>
                <a:t>, S. G. (2022). 3D Flow Structures During Upwelling Events in Lakes of Moderate Size. Water Resources Research, 58(3), 1–20. https://doi.org/10.1029/2021WR030666</a:t>
              </a:r>
            </a:p>
            <a:p>
              <a:pPr marL="171450" indent="-171450" algn="just">
                <a:buFontTx/>
                <a:buChar char="-"/>
              </a:pPr>
              <a:r>
                <a:rPr lang="en-US" sz="1200" dirty="0"/>
                <a:t>Valbuena, S. A., </a:t>
              </a:r>
              <a:r>
                <a:rPr lang="en-US" sz="1200" dirty="0" err="1"/>
                <a:t>Bombardelli</a:t>
              </a:r>
              <a:r>
                <a:rPr lang="en-US" sz="1200" dirty="0"/>
                <a:t>, F. A., &amp; </a:t>
              </a:r>
              <a:r>
                <a:rPr lang="en-US" sz="1200" dirty="0" err="1"/>
                <a:t>Schladow</a:t>
              </a:r>
              <a:r>
                <a:rPr lang="en-US" sz="1200" dirty="0"/>
                <a:t>, S. G. (2020). Boat induced sediment resuspension and water clarity in shallow flows. In W. </a:t>
              </a:r>
              <a:r>
                <a:rPr lang="en-US" sz="1200" dirty="0" err="1"/>
                <a:t>Uijttewaal</a:t>
              </a:r>
              <a:r>
                <a:rPr lang="en-US" sz="1200" dirty="0"/>
                <a:t>, M. J. Franca, D. Valero, V. </a:t>
              </a:r>
              <a:r>
                <a:rPr lang="en-US" sz="1200" dirty="0" err="1"/>
                <a:t>Chavarrias</a:t>
              </a:r>
              <a:r>
                <a:rPr lang="en-US" sz="1200" dirty="0"/>
                <a:t>, C. </a:t>
              </a:r>
              <a:r>
                <a:rPr lang="en-US" sz="1200" dirty="0" err="1"/>
                <a:t>Ylla</a:t>
              </a:r>
              <a:r>
                <a:rPr lang="en-US" sz="1200" dirty="0"/>
                <a:t> </a:t>
              </a:r>
              <a:r>
                <a:rPr lang="en-US" sz="1200" dirty="0" err="1"/>
                <a:t>Arbós</a:t>
              </a:r>
              <a:r>
                <a:rPr lang="en-US" sz="1200" dirty="0"/>
                <a:t>, R. </a:t>
              </a:r>
              <a:r>
                <a:rPr lang="en-US" sz="1200" dirty="0" err="1"/>
                <a:t>Schielen</a:t>
              </a:r>
              <a:r>
                <a:rPr lang="en-US" sz="1200" dirty="0"/>
                <a:t>, &amp; A. </a:t>
              </a:r>
              <a:r>
                <a:rPr lang="en-US" sz="1200" dirty="0" err="1"/>
                <a:t>Crosato</a:t>
              </a:r>
              <a:r>
                <a:rPr lang="en-US" sz="1200" dirty="0"/>
                <a:t> (Eds.), River Flow 2020 10th Conference on Fluvial Hydraulics (pp. 1333–1341). CRC Press.</a:t>
              </a:r>
              <a:endParaRPr lang="en-US" sz="1200" dirty="0">
                <a:latin typeface="Candara" panose="020E0502030303020204" pitchFamily="34" charset="0"/>
              </a:endParaRPr>
            </a:p>
            <a:p>
              <a:pPr algn="just"/>
              <a:endParaRPr lang="en-US" sz="1200" i="1" dirty="0">
                <a:latin typeface="Candara" panose="020E0502030303020204" pitchFamily="34" charset="0"/>
              </a:endParaRPr>
            </a:p>
          </p:txBody>
        </p:sp>
        <p:sp>
          <p:nvSpPr>
            <p:cNvPr id="20" name="CuadroTexto 51">
              <a:extLst>
                <a:ext uri="{FF2B5EF4-FFF2-40B4-BE49-F238E27FC236}">
                  <a16:creationId xmlns:a16="http://schemas.microsoft.com/office/drawing/2014/main" id="{ACD2EF75-00A9-4922-926F-E33BC83AA2C4}"/>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PUBLICATIONS</a:t>
              </a:r>
            </a:p>
          </p:txBody>
        </p:sp>
      </p:grpSp>
      <p:cxnSp>
        <p:nvCxnSpPr>
          <p:cNvPr id="23" name="Conector recto 69">
            <a:extLst>
              <a:ext uri="{FF2B5EF4-FFF2-40B4-BE49-F238E27FC236}">
                <a16:creationId xmlns:a16="http://schemas.microsoft.com/office/drawing/2014/main" id="{050F6092-9950-4E47-984B-44288C744364}"/>
              </a:ext>
            </a:extLst>
          </p:cNvPr>
          <p:cNvCxnSpPr>
            <a:cxnSpLocks/>
          </p:cNvCxnSpPr>
          <p:nvPr/>
        </p:nvCxnSpPr>
        <p:spPr>
          <a:xfrm>
            <a:off x="243525" y="3951888"/>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4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4FF2C092-9671-4B1D-A990-A9A2179769D6}"/>
              </a:ext>
            </a:extLst>
          </p:cNvPr>
          <p:cNvGrpSpPr/>
          <p:nvPr/>
        </p:nvGrpSpPr>
        <p:grpSpPr>
          <a:xfrm>
            <a:off x="394192" y="3754250"/>
            <a:ext cx="6069608" cy="2480023"/>
            <a:chOff x="2408697" y="1820117"/>
            <a:chExt cx="3685986" cy="2480023"/>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2123658"/>
            </a:xfrm>
            <a:prstGeom prst="rect">
              <a:avLst/>
            </a:prstGeom>
            <a:noFill/>
          </p:spPr>
          <p:txBody>
            <a:bodyPr wrap="square" rtlCol="0">
              <a:spAutoFit/>
            </a:bodyPr>
            <a:lstStyle/>
            <a:p>
              <a:pPr algn="just"/>
              <a:r>
                <a:rPr lang="en-US" sz="1200" b="1" dirty="0">
                  <a:latin typeface="Candara" panose="020E0502030303020204" pitchFamily="34" charset="0"/>
                </a:rPr>
                <a:t>University Colombian School of Engineering Julio Garavito – 2016 </a:t>
              </a:r>
            </a:p>
            <a:p>
              <a:pPr marL="171450" indent="-171450" algn="just">
                <a:buFont typeface="Candara" panose="020E0502030303020204" pitchFamily="34" charset="0"/>
                <a:buChar char="‐"/>
              </a:pPr>
              <a:r>
                <a:rPr lang="en-US" sz="1200" dirty="0">
                  <a:latin typeface="Candara" panose="020E0502030303020204" pitchFamily="34" charset="0"/>
                </a:rPr>
                <a:t>Summa Cum Laude within the Civil Engineering department for best overall undergraduate GPA.  </a:t>
              </a:r>
            </a:p>
            <a:p>
              <a:pPr algn="just"/>
              <a:r>
                <a:rPr lang="en-US" sz="1200" b="1" dirty="0">
                  <a:latin typeface="Candara" panose="020E0502030303020204" pitchFamily="34" charset="0"/>
                </a:rPr>
                <a:t>California Lake Management Society (CALMS) Scholarship – 2021 </a:t>
              </a:r>
            </a:p>
            <a:p>
              <a:pPr marL="171450" indent="-171450" algn="just">
                <a:buFontTx/>
                <a:buChar char="-"/>
              </a:pPr>
              <a:r>
                <a:rPr lang="en-US" sz="1200" dirty="0">
                  <a:latin typeface="Candara" panose="020E0502030303020204" pitchFamily="34" charset="0"/>
                </a:rPr>
                <a:t>One of the 4 graduate students to receive the scholarship during the summer of 2021</a:t>
              </a:r>
            </a:p>
            <a:p>
              <a:pPr algn="just"/>
              <a:r>
                <a:rPr lang="en-US" sz="1200" b="1" dirty="0">
                  <a:latin typeface="Candara" panose="020E0502030303020204" pitchFamily="34" charset="0"/>
                </a:rPr>
                <a:t>Goldman – Schladow Limnology Fellowship – 2022  </a:t>
              </a:r>
            </a:p>
            <a:p>
              <a:pPr marL="171450" indent="-171450" algn="just">
                <a:buFontTx/>
                <a:buChar char="-"/>
              </a:pPr>
              <a:r>
                <a:rPr lang="en-US" sz="1200" dirty="0">
                  <a:latin typeface="Candara" panose="020E0502030303020204" pitchFamily="34" charset="0"/>
                </a:rPr>
                <a:t>Fellowship awarded to UC Davis graduate students conducting limnological research on California lakes in general and particularly those doing research on Lake Tahoe at TERC</a:t>
              </a:r>
            </a:p>
            <a:p>
              <a:pPr algn="just"/>
              <a:r>
                <a:rPr lang="en-US" sz="1200" b="1" dirty="0">
                  <a:latin typeface="Candara" panose="020E0502030303020204" pitchFamily="34" charset="0"/>
                </a:rPr>
                <a:t>David and Dana Loury Foundation Fellowship – 2022   </a:t>
              </a:r>
            </a:p>
            <a:p>
              <a:pPr marL="171450" indent="-171450" algn="just">
                <a:buFontTx/>
                <a:buChar char="-"/>
              </a:pPr>
              <a:r>
                <a:rPr lang="en-US" sz="1200" dirty="0">
                  <a:latin typeface="Candara" panose="020E0502030303020204" pitchFamily="34" charset="0"/>
                </a:rPr>
                <a:t>Fellowship awarded in recognition of outstanding academic record and promise of productive scholarship.</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HONORS &amp; AWARDS</a:t>
              </a:r>
            </a:p>
          </p:txBody>
        </p:sp>
      </p:grpSp>
      <p:cxnSp>
        <p:nvCxnSpPr>
          <p:cNvPr id="22" name="Conector recto 69">
            <a:extLst>
              <a:ext uri="{FF2B5EF4-FFF2-40B4-BE49-F238E27FC236}">
                <a16:creationId xmlns:a16="http://schemas.microsoft.com/office/drawing/2014/main" id="{6E84A08C-C8BB-4D57-8C5C-4BC4776102A2}"/>
              </a:ext>
            </a:extLst>
          </p:cNvPr>
          <p:cNvCxnSpPr>
            <a:cxnSpLocks/>
          </p:cNvCxnSpPr>
          <p:nvPr/>
        </p:nvCxnSpPr>
        <p:spPr>
          <a:xfrm>
            <a:off x="243525" y="8731433"/>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17" name="Conector recto 69">
            <a:extLst>
              <a:ext uri="{FF2B5EF4-FFF2-40B4-BE49-F238E27FC236}">
                <a16:creationId xmlns:a16="http://schemas.microsoft.com/office/drawing/2014/main" id="{A1A40E7D-337B-4259-8D09-865C8F60A9BC}"/>
              </a:ext>
            </a:extLst>
          </p:cNvPr>
          <p:cNvCxnSpPr>
            <a:cxnSpLocks/>
          </p:cNvCxnSpPr>
          <p:nvPr/>
        </p:nvCxnSpPr>
        <p:spPr>
          <a:xfrm>
            <a:off x="243525" y="3629919"/>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C1B122A-2C8B-4CB1-B5B9-F1FE468087D5}"/>
              </a:ext>
            </a:extLst>
          </p:cNvPr>
          <p:cNvGrpSpPr/>
          <p:nvPr/>
        </p:nvGrpSpPr>
        <p:grpSpPr>
          <a:xfrm>
            <a:off x="394192" y="544011"/>
            <a:ext cx="6069608" cy="3053229"/>
            <a:chOff x="394192" y="3107167"/>
            <a:chExt cx="6069608" cy="3053229"/>
          </a:xfrm>
        </p:grpSpPr>
        <p:grpSp>
          <p:nvGrpSpPr>
            <p:cNvPr id="8" name="Group 7">
              <a:extLst>
                <a:ext uri="{FF2B5EF4-FFF2-40B4-BE49-F238E27FC236}">
                  <a16:creationId xmlns:a16="http://schemas.microsoft.com/office/drawing/2014/main" id="{90D99316-F0A4-4911-8593-869FFE54D489}"/>
                </a:ext>
              </a:extLst>
            </p:cNvPr>
            <p:cNvGrpSpPr/>
            <p:nvPr/>
          </p:nvGrpSpPr>
          <p:grpSpPr>
            <a:xfrm>
              <a:off x="394192" y="3107167"/>
              <a:ext cx="6069608" cy="2849355"/>
              <a:chOff x="2408697" y="1820117"/>
              <a:chExt cx="3685986" cy="2849355"/>
            </a:xfrm>
          </p:grpSpPr>
          <p:sp>
            <p:nvSpPr>
              <p:cNvPr id="10" name="CuadroTexto 6">
                <a:extLst>
                  <a:ext uri="{FF2B5EF4-FFF2-40B4-BE49-F238E27FC236}">
                    <a16:creationId xmlns:a16="http://schemas.microsoft.com/office/drawing/2014/main" id="{6267082D-06FD-40FF-B827-B9BE87FC6560}"/>
                  </a:ext>
                </a:extLst>
              </p:cNvPr>
              <p:cNvSpPr txBox="1"/>
              <p:nvPr/>
            </p:nvSpPr>
            <p:spPr>
              <a:xfrm>
                <a:off x="2408697" y="2176482"/>
                <a:ext cx="3685986" cy="2492990"/>
              </a:xfrm>
              <a:prstGeom prst="rect">
                <a:avLst/>
              </a:prstGeom>
              <a:noFill/>
            </p:spPr>
            <p:txBody>
              <a:bodyPr wrap="square" rtlCol="0">
                <a:spAutoFit/>
              </a:bodyPr>
              <a:lstStyle/>
              <a:p>
                <a:pPr algn="just"/>
                <a:r>
                  <a:rPr lang="en-US" sz="1200" b="1" dirty="0">
                    <a:latin typeface="Candara" panose="020E0502030303020204" pitchFamily="34" charset="0"/>
                  </a:rPr>
                  <a:t>Teaching Assistant</a:t>
                </a:r>
              </a:p>
              <a:p>
                <a:pPr algn="just"/>
                <a:r>
                  <a:rPr lang="en-US" sz="1200" b="1" dirty="0">
                    <a:latin typeface="Candara" panose="020E0502030303020204" pitchFamily="34" charset="0"/>
                  </a:rPr>
                  <a:t>Fluid Dynamics</a:t>
                </a:r>
              </a:p>
              <a:p>
                <a:pPr algn="just"/>
                <a:r>
                  <a:rPr lang="en-US" sz="1200" i="1" dirty="0">
                    <a:latin typeface="Candara" panose="020E0502030303020204" pitchFamily="34" charset="0"/>
                  </a:rPr>
                  <a:t>University of California – Davis, USA / F2019, F2020, W2021</a:t>
                </a:r>
              </a:p>
              <a:p>
                <a:pPr lvl="1" algn="just"/>
                <a:r>
                  <a:rPr lang="en-US" sz="1200" i="1" dirty="0">
                    <a:latin typeface="Candara" panose="020E0502030303020204" pitchFamily="34" charset="0"/>
                  </a:rPr>
                  <a:t>Organized laboratory lectures, demonstrations, and data collections for junior-level fluid dynamics course. </a:t>
                </a:r>
              </a:p>
              <a:p>
                <a:pPr algn="just"/>
                <a:r>
                  <a:rPr lang="en-US" sz="1200" b="1" dirty="0">
                    <a:latin typeface="Candara" panose="020E0502030303020204" pitchFamily="34" charset="0"/>
                  </a:rPr>
                  <a:t>Hydraulics | Open Channel and Pipe Flow </a:t>
                </a:r>
              </a:p>
              <a:p>
                <a:pPr algn="just"/>
                <a:r>
                  <a:rPr lang="en-US" sz="1200" i="1" dirty="0">
                    <a:latin typeface="Candara" panose="020E0502030303020204" pitchFamily="34" charset="0"/>
                  </a:rPr>
                  <a:t>University of California – Davis, USA / W2018, F2018, S2019, S2020</a:t>
                </a:r>
              </a:p>
              <a:p>
                <a:pPr lvl="1"/>
                <a:r>
                  <a:rPr lang="en-US" sz="1200" dirty="0">
                    <a:latin typeface="Candara" panose="020E0502030303020204" pitchFamily="34" charset="0"/>
                  </a:rPr>
                  <a:t>Organized laboratory lectures, </a:t>
                </a:r>
                <a:r>
                  <a:rPr lang="en-US" sz="1200" dirty="0" err="1">
                    <a:latin typeface="Candara" panose="020E0502030303020204" pitchFamily="34" charset="0"/>
                  </a:rPr>
                  <a:t>demonstsenior</a:t>
                </a:r>
                <a:r>
                  <a:rPr lang="en-US" sz="1200" dirty="0">
                    <a:latin typeface="Candara" panose="020E0502030303020204" pitchFamily="34" charset="0"/>
                  </a:rPr>
                  <a:t>-level collection of data for the senior level hydraulics course. Aided in grading laboratory reports and final exams. </a:t>
                </a:r>
                <a:endParaRPr lang="en-US" sz="1200" b="1" dirty="0">
                  <a:latin typeface="Candara" panose="020E0502030303020204" pitchFamily="34" charset="0"/>
                </a:endParaRPr>
              </a:p>
              <a:p>
                <a:pPr algn="just"/>
                <a:r>
                  <a:rPr lang="en-US" sz="1200" b="1" dirty="0">
                    <a:latin typeface="Candara" panose="020E0502030303020204" pitchFamily="34" charset="0"/>
                  </a:rPr>
                  <a:t>Water Resources Simulation</a:t>
                </a:r>
              </a:p>
              <a:p>
                <a:pPr algn="just"/>
                <a:r>
                  <a:rPr lang="en-US" sz="1200" i="1" dirty="0">
                    <a:latin typeface="Candara" panose="020E0502030303020204" pitchFamily="34" charset="0"/>
                  </a:rPr>
                  <a:t>University of California – Davis, USA / W2019</a:t>
                </a:r>
              </a:p>
              <a:p>
                <a:pPr lvl="1" algn="just"/>
                <a:r>
                  <a:rPr lang="en-US" sz="1200" i="1" dirty="0">
                    <a:latin typeface="Candara" panose="020E0502030303020204" pitchFamily="34" charset="0"/>
                  </a:rPr>
                  <a:t>Hold a weekly one-hour discussion session to provide insights about course topics and aid in grading exams. </a:t>
                </a:r>
              </a:p>
            </p:txBody>
          </p:sp>
          <p:sp>
            <p:nvSpPr>
              <p:cNvPr id="11" name="CuadroTexto 51">
                <a:extLst>
                  <a:ext uri="{FF2B5EF4-FFF2-40B4-BE49-F238E27FC236}">
                    <a16:creationId xmlns:a16="http://schemas.microsoft.com/office/drawing/2014/main" id="{88978CCD-05BB-4703-A10E-C6F278176813}"/>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TEACHING EXPERIENCE</a:t>
                </a:r>
              </a:p>
            </p:txBody>
          </p:sp>
        </p:grpSp>
        <p:sp>
          <p:nvSpPr>
            <p:cNvPr id="9" name="TextBox 83">
              <a:extLst>
                <a:ext uri="{FF2B5EF4-FFF2-40B4-BE49-F238E27FC236}">
                  <a16:creationId xmlns:a16="http://schemas.microsoft.com/office/drawing/2014/main" id="{AF4E9CFA-AEB1-46CB-89EA-2A5DD3C5C835}"/>
                </a:ext>
              </a:extLst>
            </p:cNvPr>
            <p:cNvSpPr txBox="1"/>
            <p:nvPr/>
          </p:nvSpPr>
          <p:spPr>
            <a:xfrm>
              <a:off x="3288926" y="5929564"/>
              <a:ext cx="3174874" cy="2308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W – Winter Quarter  | S. – Spring Quarter | F. – Fall Quarter</a:t>
              </a:r>
            </a:p>
          </p:txBody>
        </p:sp>
      </p:grpSp>
      <p:cxnSp>
        <p:nvCxnSpPr>
          <p:cNvPr id="14" name="Conector recto 69">
            <a:extLst>
              <a:ext uri="{FF2B5EF4-FFF2-40B4-BE49-F238E27FC236}">
                <a16:creationId xmlns:a16="http://schemas.microsoft.com/office/drawing/2014/main" id="{C7FE80AD-B0CE-4636-9C43-1F0F18E69596}"/>
              </a:ext>
            </a:extLst>
          </p:cNvPr>
          <p:cNvCxnSpPr>
            <a:cxnSpLocks/>
          </p:cNvCxnSpPr>
          <p:nvPr/>
        </p:nvCxnSpPr>
        <p:spPr>
          <a:xfrm>
            <a:off x="243525" y="4196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030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4901</TotalTime>
  <Words>943</Words>
  <Application>Microsoft Office PowerPoint</Application>
  <PresentationFormat>Letter Paper (8.5x11 in)</PresentationFormat>
  <Paragraphs>123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Candara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Alisson Stefany Bernal Castro</dc:creator>
  <cp:lastModifiedBy>Sergio Valbuena</cp:lastModifiedBy>
  <cp:revision>140</cp:revision>
  <dcterms:created xsi:type="dcterms:W3CDTF">2017-10-18T16:18:32Z</dcterms:created>
  <dcterms:modified xsi:type="dcterms:W3CDTF">2022-11-07T18:00:01Z</dcterms:modified>
</cp:coreProperties>
</file>