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 id="263"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2" d="100"/>
          <a:sy n="82" d="100"/>
        </p:scale>
        <p:origin x="3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hyperlink" Target="https://digitalcommons.usu.edu/ishs/2022/all2022/13/" TargetMode="External"/><Relationship Id="rId2" Type="http://schemas.openxmlformats.org/officeDocument/2006/relationships/hyperlink" Target="https://doi.org/10.1029/2021WR03066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Ph.D., 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622627"/>
            <a:ext cx="3630168" cy="3990014"/>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2022</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2776494"/>
            <a:chOff x="2408697" y="1820117"/>
            <a:chExt cx="3685986" cy="2664689"/>
          </a:xfrm>
        </p:grpSpPr>
        <p:sp>
          <p:nvSpPr>
            <p:cNvPr id="31" name="CuadroTexto 6"/>
            <p:cNvSpPr txBox="1"/>
            <p:nvPr/>
          </p:nvSpPr>
          <p:spPr>
            <a:xfrm>
              <a:off x="2408697" y="2176482"/>
              <a:ext cx="3685986" cy="2308324"/>
            </a:xfrm>
            <a:prstGeom prst="rect">
              <a:avLst/>
            </a:prstGeom>
            <a:noFill/>
          </p:spPr>
          <p:txBody>
            <a:bodyPr wrap="square" rtlCol="0">
              <a:spAutoFit/>
            </a:bodyPr>
            <a:lstStyle/>
            <a:p>
              <a:pPr algn="just"/>
              <a:r>
                <a:rPr lang="en-US" sz="1200" dirty="0">
                  <a:latin typeface="Candara" panose="020E0502030303020204" pitchFamily="34" charset="0"/>
                </a:rPr>
                <a:t>Ph.D. from the University of California – Davis with 5 years of experience in fluid dynamics and numerical modeling of physical processes in water bodies. Knowledgeable in physical processes in lakes influenced by the Coriolis force, Computational Fluid Dynamics (CFD), time series analysis from in-situ observations, and data and instrument management. Adept at implementing innovative practices for engineering problem-solving and optimization. Entrepreneur with fast learning and adaptability skills in search of continuous academic and professional growth in a teamwork environment.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a:cxnSpLocks/>
            </p:cNvCxnSpPr>
            <p:nvPr/>
          </p:nvCxnSpPr>
          <p:spPr>
            <a:xfrm>
              <a:off x="8715236" y="3402437"/>
              <a:ext cx="14630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3403353"/>
            <a:chOff x="2408697" y="1820117"/>
            <a:chExt cx="3685986" cy="340335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304698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Dec 2022</a:t>
              </a:r>
            </a:p>
            <a:p>
              <a:pPr marL="171450" indent="-171450" algn="just">
                <a:buFont typeface="Candara" panose="020E0502030303020204" pitchFamily="34" charset="0"/>
                <a:buChar char="‐"/>
              </a:pPr>
              <a:r>
                <a:rPr lang="en-US" sz="1200" dirty="0">
                  <a:latin typeface="Candara" panose="020E0502030303020204" pitchFamily="34" charset="0"/>
                </a:rPr>
                <a:t>Led a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for the Tahoe Environmental Research Center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boat-induced sediment resuspension in shallow flows by applying 3D numerical modeling of a recreational boat and by analyzing in-situ observations</a:t>
              </a:r>
            </a:p>
            <a:p>
              <a:pPr marL="171450" indent="-171450" algn="just">
                <a:buFont typeface="Candara" panose="020E0502030303020204" pitchFamily="34" charset="0"/>
                <a:buChar char="‐"/>
              </a:pPr>
              <a:r>
                <a:rPr lang="en-US" sz="1200" dirty="0">
                  <a:latin typeface="Candara" panose="020E0502030303020204" pitchFamily="34" charset="0"/>
                </a:rPr>
                <a:t>Investigated 3D dynamics of upwelling events in rotationally influenced lakes and water quality by applying the hydrodynamical model si3D.</a:t>
              </a:r>
            </a:p>
            <a:p>
              <a:pPr marL="171450" indent="-171450" algn="just">
                <a:buFont typeface="Candara" panose="020E0502030303020204" pitchFamily="34" charset="0"/>
                <a:buChar char="‐"/>
              </a:pPr>
              <a:r>
                <a:rPr lang="en-US" sz="1200" dirty="0">
                  <a:latin typeface="Candara" panose="020E0502030303020204" pitchFamily="34" charset="0"/>
                </a:rPr>
                <a:t>Defined theoretical thresholds for the influence of the Coriolis force on the flow dynamics during upwelling events in lakes by implementing computational fluid dynamics. </a:t>
              </a:r>
            </a:p>
            <a:p>
              <a:pPr marL="171450" indent="-171450" algn="just">
                <a:buFont typeface="Candara" panose="020E0502030303020204" pitchFamily="34" charset="0"/>
                <a:buChar char="‐"/>
              </a:pPr>
              <a:r>
                <a:rPr lang="en-US" sz="1200" dirty="0">
                  <a:latin typeface="Candara" panose="020E0502030303020204" pitchFamily="34" charset="0"/>
                </a:rPr>
                <a:t>Investigated deep water re-oxygenation during upwelling events by analyzing in-situ time series observations of over 4 years.  </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cxnSp>
        <p:nvCxnSpPr>
          <p:cNvPr id="17" name="Conector recto 69">
            <a:extLst>
              <a:ext uri="{FF2B5EF4-FFF2-40B4-BE49-F238E27FC236}">
                <a16:creationId xmlns:a16="http://schemas.microsoft.com/office/drawing/2014/main" id="{D53503B2-BF63-4ED6-BA40-9D63FE9ACAAF}"/>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1E67784-C9DE-4B4E-84FE-58C5DC3E6428}"/>
              </a:ext>
            </a:extLst>
          </p:cNvPr>
          <p:cNvGrpSpPr/>
          <p:nvPr/>
        </p:nvGrpSpPr>
        <p:grpSpPr>
          <a:xfrm>
            <a:off x="394192" y="4051717"/>
            <a:ext cx="6069608" cy="3245472"/>
            <a:chOff x="2408697" y="1820117"/>
            <a:chExt cx="3685986" cy="3018593"/>
          </a:xfrm>
        </p:grpSpPr>
        <p:sp>
          <p:nvSpPr>
            <p:cNvPr id="19" name="CuadroTexto 6">
              <a:extLst>
                <a:ext uri="{FF2B5EF4-FFF2-40B4-BE49-F238E27FC236}">
                  <a16:creationId xmlns:a16="http://schemas.microsoft.com/office/drawing/2014/main" id="{86E6E05A-1CD2-4AB9-83A0-DF52877A5881}"/>
                </a:ext>
              </a:extLst>
            </p:cNvPr>
            <p:cNvSpPr txBox="1"/>
            <p:nvPr/>
          </p:nvSpPr>
          <p:spPr>
            <a:xfrm>
              <a:off x="2408697" y="2176482"/>
              <a:ext cx="3685986" cy="2662228"/>
            </a:xfrm>
            <a:prstGeom prst="rect">
              <a:avLst/>
            </a:prstGeom>
            <a:noFill/>
          </p:spPr>
          <p:txBody>
            <a:bodyPr wrap="square" rtlCol="0">
              <a:spAutoFit/>
            </a:bodyPr>
            <a:lstStyle/>
            <a:p>
              <a:pPr marL="171450" indent="-171450" algn="just">
                <a:buFontTx/>
                <a:buChar char="-"/>
              </a:pPr>
              <a:r>
                <a:rPr lang="en-US" sz="1200" dirty="0"/>
                <a:t>Valbuena, S. A., </a:t>
              </a:r>
              <a:r>
                <a:rPr lang="en-US" sz="1200" dirty="0" err="1"/>
                <a:t>Bombardelli</a:t>
              </a:r>
              <a:r>
                <a:rPr lang="en-US" sz="1200" dirty="0"/>
                <a:t>, F. A., Cortés, A., </a:t>
              </a:r>
              <a:r>
                <a:rPr lang="en-US" sz="1200" dirty="0" err="1"/>
                <a:t>Largier</a:t>
              </a:r>
              <a:r>
                <a:rPr lang="en-US" sz="1200" dirty="0"/>
                <a:t>, J. L., Roberts, D. C., Forrest, A. L., &amp; </a:t>
              </a:r>
              <a:r>
                <a:rPr lang="en-US" sz="1200" dirty="0" err="1"/>
                <a:t>Schladow</a:t>
              </a:r>
              <a:r>
                <a:rPr lang="en-US" sz="1200" dirty="0"/>
                <a:t>, S. G. (2022). 3D Flow Structures During Upwelling Events in Lakes of Moderate Size. Water Resources Research, 58(3), 1–20. </a:t>
              </a:r>
              <a:r>
                <a:rPr lang="en-US" sz="1200" dirty="0">
                  <a:hlinkClick r:id="rId2"/>
                </a:rPr>
                <a:t>https://doi.org/10.1029/2021WR030666</a:t>
              </a:r>
              <a:endParaRPr lang="en-US" sz="1200" dirty="0"/>
            </a:p>
            <a:p>
              <a:pPr marL="171450" indent="-171450" algn="just">
                <a:buFontTx/>
                <a:buChar char="-"/>
              </a:pPr>
              <a:r>
                <a:rPr lang="en-US" sz="1200" dirty="0" err="1"/>
                <a:t>Zabaleta</a:t>
              </a:r>
              <a:r>
                <a:rPr lang="en-US" sz="1200" dirty="0"/>
                <a:t> F., Bombardelli, F. A. &amp; Valbuena, S. A. (2022). Preliminary Evaluation and Design of a New Energy Dissipation Stilling Basin via Numerical and Experimental Modeling in 9th IAHR International Symposium on Hydraulic Structures (9th ISHS). Proceedings of the 9th IAHR International Symposium on Hydraulic Structures – 9th ISHS, 24-27 October 2022, IIT Roorkee, Roorkee, India. Palermo, Ahmad, Crookston, and </a:t>
              </a:r>
              <a:r>
                <a:rPr lang="en-US" sz="1200" dirty="0" err="1"/>
                <a:t>Erpicum</a:t>
              </a:r>
              <a:r>
                <a:rPr lang="en-US" sz="1200" dirty="0"/>
                <a:t> Editors. Utah State University, Logan, Utah, USA, 10 pages (DOI: </a:t>
              </a:r>
              <a:r>
                <a:rPr lang="en-US" sz="1200" dirty="0">
                  <a:hlinkClick r:id="rId3"/>
                </a:rPr>
                <a:t>https://doi.org/10.26077/9fa5-ed46</a:t>
              </a:r>
              <a:r>
                <a:rPr lang="en-US" sz="1200" dirty="0"/>
                <a:t>) (ISBN 978-1-958416-07-5)</a:t>
              </a:r>
            </a:p>
            <a:p>
              <a:pPr marL="171450" indent="-171450" algn="just">
                <a:buFontTx/>
                <a:buChar char="-"/>
              </a:pPr>
              <a:r>
                <a:rPr lang="en-US" sz="1200" dirty="0"/>
                <a:t>Valbuena, S. A., </a:t>
              </a:r>
              <a:r>
                <a:rPr lang="en-US" sz="1200" dirty="0" err="1"/>
                <a:t>Bombardelli</a:t>
              </a:r>
              <a:r>
                <a:rPr lang="en-US" sz="1200" dirty="0"/>
                <a:t>, F. A., &amp; </a:t>
              </a:r>
              <a:r>
                <a:rPr lang="en-US" sz="1200" dirty="0" err="1"/>
                <a:t>Schladow</a:t>
              </a:r>
              <a:r>
                <a:rPr lang="en-US" sz="1200" dirty="0"/>
                <a:t>, S. G. (2020). Boat induced sediment resuspension and water clarity in shallow flows. In W. </a:t>
              </a:r>
              <a:r>
                <a:rPr lang="en-US" sz="1200" dirty="0" err="1"/>
                <a:t>Uijttewaal</a:t>
              </a:r>
              <a:r>
                <a:rPr lang="en-US" sz="1200" dirty="0"/>
                <a:t>, M. J. Franca, D. Valero, V. </a:t>
              </a:r>
              <a:r>
                <a:rPr lang="en-US" sz="1200" dirty="0" err="1"/>
                <a:t>Chavarrias</a:t>
              </a:r>
              <a:r>
                <a:rPr lang="en-US" sz="1200" dirty="0"/>
                <a:t>, C. </a:t>
              </a:r>
              <a:r>
                <a:rPr lang="en-US" sz="1200" dirty="0" err="1"/>
                <a:t>Ylla</a:t>
              </a:r>
              <a:r>
                <a:rPr lang="en-US" sz="1200" dirty="0"/>
                <a:t> </a:t>
              </a:r>
              <a:r>
                <a:rPr lang="en-US" sz="1200" dirty="0" err="1"/>
                <a:t>Arbós</a:t>
              </a:r>
              <a:r>
                <a:rPr lang="en-US" sz="1200" dirty="0"/>
                <a:t>, R. </a:t>
              </a:r>
              <a:r>
                <a:rPr lang="en-US" sz="1200" dirty="0" err="1"/>
                <a:t>Schielen</a:t>
              </a:r>
              <a:r>
                <a:rPr lang="en-US" sz="1200" dirty="0"/>
                <a:t>, &amp; A. </a:t>
              </a:r>
              <a:r>
                <a:rPr lang="en-US" sz="1200" dirty="0" err="1"/>
                <a:t>Crosato</a:t>
              </a:r>
              <a:r>
                <a:rPr lang="en-US" sz="1200" dirty="0"/>
                <a:t> (Eds.), River Flow 2020 10th Conference on Fluvial Hydraulics (pp. 1333–1341). CRC Press.</a:t>
              </a:r>
              <a:endParaRPr lang="en-US" sz="1200" dirty="0">
                <a:latin typeface="Candara" panose="020E0502030303020204" pitchFamily="34" charset="0"/>
              </a:endParaRPr>
            </a:p>
            <a:p>
              <a:pPr algn="just"/>
              <a:endParaRPr lang="en-US" sz="1200" i="1" dirty="0">
                <a:latin typeface="Candara" panose="020E0502030303020204" pitchFamily="34" charset="0"/>
              </a:endParaRPr>
            </a:p>
          </p:txBody>
        </p:sp>
        <p:sp>
          <p:nvSpPr>
            <p:cNvPr id="20" name="CuadroTexto 51">
              <a:extLst>
                <a:ext uri="{FF2B5EF4-FFF2-40B4-BE49-F238E27FC236}">
                  <a16:creationId xmlns:a16="http://schemas.microsoft.com/office/drawing/2014/main" id="{ACD2EF75-00A9-4922-926F-E33BC83AA2C4}"/>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PUBLICATIONS</a:t>
              </a:r>
            </a:p>
          </p:txBody>
        </p:sp>
      </p:grpSp>
      <p:cxnSp>
        <p:nvCxnSpPr>
          <p:cNvPr id="23" name="Conector recto 69">
            <a:extLst>
              <a:ext uri="{FF2B5EF4-FFF2-40B4-BE49-F238E27FC236}">
                <a16:creationId xmlns:a16="http://schemas.microsoft.com/office/drawing/2014/main" id="{050F6092-9950-4E47-984B-44288C744364}"/>
              </a:ext>
            </a:extLst>
          </p:cNvPr>
          <p:cNvCxnSpPr>
            <a:cxnSpLocks/>
          </p:cNvCxnSpPr>
          <p:nvPr/>
        </p:nvCxnSpPr>
        <p:spPr>
          <a:xfrm>
            <a:off x="243525" y="3951888"/>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6" name="Conector recto 69">
            <a:extLst>
              <a:ext uri="{FF2B5EF4-FFF2-40B4-BE49-F238E27FC236}">
                <a16:creationId xmlns:a16="http://schemas.microsoft.com/office/drawing/2014/main" id="{52DFF982-8E5F-4D07-A3E9-5A26FB974F08}"/>
              </a:ext>
            </a:extLst>
          </p:cNvPr>
          <p:cNvCxnSpPr>
            <a:cxnSpLocks/>
          </p:cNvCxnSpPr>
          <p:nvPr/>
        </p:nvCxnSpPr>
        <p:spPr>
          <a:xfrm>
            <a:off x="243525" y="8731433"/>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6239541"/>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Garavito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the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the summer of 2021</a:t>
              </a:r>
            </a:p>
            <a:p>
              <a:pPr algn="just"/>
              <a:r>
                <a:rPr lang="en-US" sz="1200" b="1" dirty="0">
                  <a:latin typeface="Candara" panose="020E0502030303020204" pitchFamily="34" charset="0"/>
                </a:rPr>
                <a:t>Goldman – Schladow Limnology Fellowship – 2022  </a:t>
              </a:r>
            </a:p>
            <a:p>
              <a:pPr marL="171450" indent="-171450" algn="just">
                <a:buFontTx/>
                <a:buChar char="-"/>
              </a:pPr>
              <a:r>
                <a:rPr lang="en-US" sz="1200" dirty="0">
                  <a:latin typeface="Candara" panose="020E0502030303020204" pitchFamily="34" charset="0"/>
                </a:rPr>
                <a:t>Fellowship awarded to UC Davis graduate students conducting limnological research on California lakes in general and particularly those doing research on Lake Tahoe at TERC</a:t>
              </a:r>
            </a:p>
            <a:p>
              <a:pPr algn="just"/>
              <a:r>
                <a:rPr lang="en-US" sz="1200" b="1" dirty="0">
                  <a:latin typeface="Candara" panose="020E0502030303020204" pitchFamily="34" charset="0"/>
                </a:rPr>
                <a:t>David and Dana Loury Foundation Fellowship – 2022   </a:t>
              </a:r>
            </a:p>
            <a:p>
              <a:pPr marL="171450" indent="-171450" algn="just">
                <a:buFontTx/>
                <a:buChar char="-"/>
              </a:pPr>
              <a:r>
                <a:rPr lang="en-US" sz="1200" dirty="0">
                  <a:latin typeface="Candara" panose="020E0502030303020204" pitchFamily="34" charset="0"/>
                </a:rPr>
                <a:t>Fellowship awarded in recognition of outstanding academic record and promise of productive scholarship.</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8731433"/>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611521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C1B122A-2C8B-4CB1-B5B9-F1FE468087D5}"/>
              </a:ext>
            </a:extLst>
          </p:cNvPr>
          <p:cNvGrpSpPr/>
          <p:nvPr/>
        </p:nvGrpSpPr>
        <p:grpSpPr>
          <a:xfrm>
            <a:off x="394192" y="3087917"/>
            <a:ext cx="6069608" cy="3053229"/>
            <a:chOff x="394192" y="3107167"/>
            <a:chExt cx="6069608" cy="3053229"/>
          </a:xfrm>
        </p:grpSpPr>
        <p:grpSp>
          <p:nvGrpSpPr>
            <p:cNvPr id="8" name="Group 7">
              <a:extLst>
                <a:ext uri="{FF2B5EF4-FFF2-40B4-BE49-F238E27FC236}">
                  <a16:creationId xmlns:a16="http://schemas.microsoft.com/office/drawing/2014/main" id="{90D99316-F0A4-4911-8593-869FFE54D489}"/>
                </a:ext>
              </a:extLst>
            </p:cNvPr>
            <p:cNvGrpSpPr/>
            <p:nvPr/>
          </p:nvGrpSpPr>
          <p:grpSpPr>
            <a:xfrm>
              <a:off x="394192" y="3107167"/>
              <a:ext cx="6069608" cy="2849355"/>
              <a:chOff x="2408697" y="1820117"/>
              <a:chExt cx="3685986" cy="2849355"/>
            </a:xfrm>
          </p:grpSpPr>
          <p:sp>
            <p:nvSpPr>
              <p:cNvPr id="10" name="CuadroTexto 6">
                <a:extLst>
                  <a:ext uri="{FF2B5EF4-FFF2-40B4-BE49-F238E27FC236}">
                    <a16:creationId xmlns:a16="http://schemas.microsoft.com/office/drawing/2014/main" id="{6267082D-06FD-40FF-B827-B9BE87FC6560}"/>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junior-level fluid dynamics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a:t>
                </a:r>
                <a:r>
                  <a:rPr lang="en-US" sz="1200" dirty="0" err="1">
                    <a:latin typeface="Candara" panose="020E0502030303020204" pitchFamily="34" charset="0"/>
                  </a:rPr>
                  <a:t>demonstsenior</a:t>
                </a:r>
                <a:r>
                  <a:rPr lang="en-US" sz="1200" dirty="0">
                    <a:latin typeface="Candara" panose="020E0502030303020204" pitchFamily="34" charset="0"/>
                  </a:rPr>
                  <a:t>-level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 in grading exams. </a:t>
                </a:r>
              </a:p>
            </p:txBody>
          </p:sp>
          <p:sp>
            <p:nvSpPr>
              <p:cNvPr id="11" name="CuadroTexto 51">
                <a:extLst>
                  <a:ext uri="{FF2B5EF4-FFF2-40B4-BE49-F238E27FC236}">
                    <a16:creationId xmlns:a16="http://schemas.microsoft.com/office/drawing/2014/main" id="{88978CCD-05BB-4703-A10E-C6F278176813}"/>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9" name="TextBox 83">
              <a:extLst>
                <a:ext uri="{FF2B5EF4-FFF2-40B4-BE49-F238E27FC236}">
                  <a16:creationId xmlns:a16="http://schemas.microsoft.com/office/drawing/2014/main" id="{AF4E9CFA-AEB1-46CB-89EA-2A5DD3C5C835}"/>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14" name="Conector recto 69">
            <a:extLst>
              <a:ext uri="{FF2B5EF4-FFF2-40B4-BE49-F238E27FC236}">
                <a16:creationId xmlns:a16="http://schemas.microsoft.com/office/drawing/2014/main" id="{C7FE80AD-B0CE-4636-9C43-1F0F18E69596}"/>
              </a:ext>
            </a:extLst>
          </p:cNvPr>
          <p:cNvCxnSpPr>
            <a:cxnSpLocks/>
          </p:cNvCxnSpPr>
          <p:nvPr/>
        </p:nvCxnSpPr>
        <p:spPr>
          <a:xfrm>
            <a:off x="243525" y="2975309"/>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2F678AE-72EC-41CA-B6C3-1D5547E4C155}"/>
              </a:ext>
            </a:extLst>
          </p:cNvPr>
          <p:cNvGrpSpPr/>
          <p:nvPr/>
        </p:nvGrpSpPr>
        <p:grpSpPr>
          <a:xfrm>
            <a:off x="394192" y="526316"/>
            <a:ext cx="6069608" cy="2499436"/>
            <a:chOff x="394192" y="405183"/>
            <a:chExt cx="6069608" cy="2499436"/>
          </a:xfrm>
        </p:grpSpPr>
        <p:grpSp>
          <p:nvGrpSpPr>
            <p:cNvPr id="15" name="Group 14">
              <a:extLst>
                <a:ext uri="{FF2B5EF4-FFF2-40B4-BE49-F238E27FC236}">
                  <a16:creationId xmlns:a16="http://schemas.microsoft.com/office/drawing/2014/main" id="{39E758D1-A64D-4F09-B8AE-56619AA826CD}"/>
                </a:ext>
              </a:extLst>
            </p:cNvPr>
            <p:cNvGrpSpPr/>
            <p:nvPr/>
          </p:nvGrpSpPr>
          <p:grpSpPr>
            <a:xfrm>
              <a:off x="394192" y="405183"/>
              <a:ext cx="6069608" cy="1372028"/>
              <a:chOff x="2408697" y="1820117"/>
              <a:chExt cx="3685986" cy="1372028"/>
            </a:xfrm>
          </p:grpSpPr>
          <p:sp>
            <p:nvSpPr>
              <p:cNvPr id="18" name="CuadroTexto 6">
                <a:extLst>
                  <a:ext uri="{FF2B5EF4-FFF2-40B4-BE49-F238E27FC236}">
                    <a16:creationId xmlns:a16="http://schemas.microsoft.com/office/drawing/2014/main" id="{170B11D4-1A90-4D38-AB2B-D7DBC5014B01}"/>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19" name="CuadroTexto 51">
                <a:extLst>
                  <a:ext uri="{FF2B5EF4-FFF2-40B4-BE49-F238E27FC236}">
                    <a16:creationId xmlns:a16="http://schemas.microsoft.com/office/drawing/2014/main" id="{2A9FA3F5-7A6F-4983-B8FE-B799C376511D}"/>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16" name="CuadroTexto 6">
              <a:extLst>
                <a:ext uri="{FF2B5EF4-FFF2-40B4-BE49-F238E27FC236}">
                  <a16:creationId xmlns:a16="http://schemas.microsoft.com/office/drawing/2014/main" id="{44FA0215-9640-4745-86E6-F9511C691C0F}"/>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cxnSp>
        <p:nvCxnSpPr>
          <p:cNvPr id="20" name="Conector recto 69">
            <a:extLst>
              <a:ext uri="{FF2B5EF4-FFF2-40B4-BE49-F238E27FC236}">
                <a16:creationId xmlns:a16="http://schemas.microsoft.com/office/drawing/2014/main" id="{42496EFA-8C9E-4667-803F-17FF2E6D3BB5}"/>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4908</TotalTime>
  <Words>1052</Words>
  <Application>Microsoft Office PowerPoint</Application>
  <PresentationFormat>Letter Paper (8.5x11 in)</PresentationFormat>
  <Paragraphs>124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cp:lastModifiedBy>
  <cp:revision>141</cp:revision>
  <dcterms:created xsi:type="dcterms:W3CDTF">2017-10-18T16:18:32Z</dcterms:created>
  <dcterms:modified xsi:type="dcterms:W3CDTF">2023-03-15T15:55:52Z</dcterms:modified>
</cp:coreProperties>
</file>