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3"/>
  </p:notesMasterIdLst>
  <p:sldIdLst>
    <p:sldId id="256" r:id="rId3"/>
    <p:sldId id="276" r:id="rId4"/>
    <p:sldId id="257" r:id="rId5"/>
    <p:sldId id="260" r:id="rId6"/>
    <p:sldId id="292" r:id="rId7"/>
    <p:sldId id="262" r:id="rId8"/>
    <p:sldId id="293" r:id="rId9"/>
    <p:sldId id="264" r:id="rId10"/>
    <p:sldId id="295" r:id="rId11"/>
    <p:sldId id="265" r:id="rId12"/>
  </p:sldIdLst>
  <p:sldSz cx="9144000" cy="5143500" type="screen16x9"/>
  <p:notesSz cx="6858000" cy="9144000"/>
  <p:embeddedFontLst>
    <p:embeddedFont>
      <p:font typeface="Abel" panose="02000506030000020004" pitchFamily="2" charset="0"/>
      <p:regular r:id="rId14"/>
    </p:embeddedFont>
    <p:embeddedFont>
      <p:font typeface="Anton" pitchFamily="2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jalla One" panose="02000506040000020004" pitchFamily="2" charset="0"/>
      <p:regular r:id="rId20"/>
    </p:embeddedFont>
    <p:embeddedFont>
      <p:font typeface="Glegoo" panose="020B0604020202020204" charset="0"/>
      <p:regular r:id="rId21"/>
      <p:bold r:id="rId22"/>
    </p:embeddedFont>
    <p:embeddedFont>
      <p:font typeface="Kreon Light" panose="020B0604020202020204" charset="0"/>
      <p:regular r:id="rId23"/>
      <p:bold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9">
          <p15:clr>
            <a:srgbClr val="9AA0A6"/>
          </p15:clr>
        </p15:guide>
        <p15:guide id="2" pos="2880">
          <p15:clr>
            <a:srgbClr val="9AA0A6"/>
          </p15:clr>
        </p15:guide>
        <p15:guide id="3" pos="5213">
          <p15:clr>
            <a:srgbClr val="9AA0A6"/>
          </p15:clr>
        </p15:guide>
        <p15:guide id="4" orient="horz" pos="1620">
          <p15:clr>
            <a:srgbClr val="9AA0A6"/>
          </p15:clr>
        </p15:guide>
        <p15:guide id="5" pos="1763">
          <p15:clr>
            <a:srgbClr val="9AA0A6"/>
          </p15:clr>
        </p15:guide>
        <p15:guide id="6" pos="391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4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09F321-19F7-4249-B3C7-084273E7F7D5}">
  <a:tblStyle styleId="{2609F321-19F7-4249-B3C7-084273E7F7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09" y="58"/>
      </p:cViewPr>
      <p:guideLst>
        <p:guide orient="horz" pos="669"/>
        <p:guide pos="2880"/>
        <p:guide pos="5213"/>
        <p:guide orient="horz" pos="1620"/>
        <p:guide pos="1763"/>
        <p:guide pos="3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2f3e4f65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2f3e4f65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633f5a28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633f5a28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f3e4f65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f3e4f65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2f3e4f6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2f3e4f6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2f3e4f6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2f3e4f6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2f3e4f65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2f3e4f65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729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62f3e4f65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62f3e4f65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2f3e4f658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2f3e4f658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B24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1286120"/>
            <a:ext cx="85206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25325" y="2421075"/>
            <a:ext cx="44934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solidFill>
                  <a:srgbClr val="242323"/>
                </a:solidFill>
                <a:latin typeface="Glegoo"/>
                <a:ea typeface="Glegoo"/>
                <a:cs typeface="Glegoo"/>
                <a:sym typeface="Glego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25;p2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28;p2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B24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796200" y="1152475"/>
            <a:ext cx="756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  <a:defRPr sz="11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  <a:defRPr>
                <a:solidFill>
                  <a:srgbClr val="FFFFFF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lphaLcPeriod"/>
              <a:defRPr>
                <a:solidFill>
                  <a:srgbClr val="FFFFFF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AutoNum type="romanLcPeriod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4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sp>
          <p:nvSpPr>
            <p:cNvPr id="72" name="Google Shape;72;p4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4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" name="Google Shape;78;p4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84;p4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4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FB24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ctrTitle"/>
          </p:nvPr>
        </p:nvSpPr>
        <p:spPr>
          <a:xfrm>
            <a:off x="1477050" y="3046650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1477044" y="3359225"/>
            <a:ext cx="26424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ctrTitle" idx="2"/>
          </p:nvPr>
        </p:nvSpPr>
        <p:spPr>
          <a:xfrm>
            <a:off x="4938415" y="3043600"/>
            <a:ext cx="25389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3"/>
          </p:nvPr>
        </p:nvSpPr>
        <p:spPr>
          <a:xfrm>
            <a:off x="4938421" y="3356175"/>
            <a:ext cx="25389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200"/>
              <a:buFont typeface="Abel"/>
              <a:buNone/>
              <a:defRPr sz="12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95" name="Google Shape;95;p5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96" name="Google Shape;96;p5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" name="Google Shape;101;p5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5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5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5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5"/>
          <p:cNvSpPr txBox="1">
            <a:spLocks noGrp="1"/>
          </p:cNvSpPr>
          <p:nvPr>
            <p:ph type="title" idx="4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_1">
    <p:bg>
      <p:bgPr>
        <a:solidFill>
          <a:srgbClr val="FFB24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ctrTitle"/>
          </p:nvPr>
        </p:nvSpPr>
        <p:spPr>
          <a:xfrm>
            <a:off x="1509375" y="1721636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1509375" y="1974875"/>
            <a:ext cx="2911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grpSp>
        <p:nvGrpSpPr>
          <p:cNvPr id="152" name="Google Shape;152;p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153" name="Google Shape;153;p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154" name="Google Shape;154;p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7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165" name="Google Shape;165;p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" name="Google Shape;169;p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7"/>
          <p:cNvSpPr txBox="1">
            <a:spLocks noGrp="1"/>
          </p:cNvSpPr>
          <p:nvPr>
            <p:ph type="ctrTitle" idx="2"/>
          </p:nvPr>
        </p:nvSpPr>
        <p:spPr>
          <a:xfrm>
            <a:off x="5552575" y="1721636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3"/>
          </p:nvPr>
        </p:nvSpPr>
        <p:spPr>
          <a:xfrm>
            <a:off x="5552575" y="1974875"/>
            <a:ext cx="28713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ctrTitle" idx="4"/>
          </p:nvPr>
        </p:nvSpPr>
        <p:spPr>
          <a:xfrm>
            <a:off x="1509375" y="3399111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6" name="Google Shape;176;p7"/>
          <p:cNvSpPr txBox="1">
            <a:spLocks noGrp="1"/>
          </p:cNvSpPr>
          <p:nvPr>
            <p:ph type="subTitle" idx="5"/>
          </p:nvPr>
        </p:nvSpPr>
        <p:spPr>
          <a:xfrm>
            <a:off x="1509375" y="3652350"/>
            <a:ext cx="2911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ctrTitle" idx="6"/>
          </p:nvPr>
        </p:nvSpPr>
        <p:spPr>
          <a:xfrm>
            <a:off x="5552575" y="3399111"/>
            <a:ext cx="26424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None/>
              <a:defRPr sz="1800" b="0">
                <a:solidFill>
                  <a:srgbClr val="2423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600"/>
              <a:buFont typeface="Anton"/>
              <a:buNone/>
              <a:defRPr sz="1600" b="0">
                <a:solidFill>
                  <a:srgbClr val="242323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subTitle" idx="7"/>
          </p:nvPr>
        </p:nvSpPr>
        <p:spPr>
          <a:xfrm>
            <a:off x="5552575" y="3652350"/>
            <a:ext cx="28713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bel"/>
              <a:buNone/>
              <a:defRPr sz="12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79" name="Google Shape;179;p7"/>
          <p:cNvSpPr txBox="1">
            <a:spLocks noGrp="1"/>
          </p:cNvSpPr>
          <p:nvPr>
            <p:ph type="title" idx="8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B24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9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17" name="Google Shape;217;p9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18" name="Google Shape;218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9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9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24" name="Google Shape;224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9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" name="Google Shape;230;p9"/>
            <p:cNvGrpSpPr/>
            <p:nvPr/>
          </p:nvGrpSpPr>
          <p:grpSpPr>
            <a:xfrm>
              <a:off x="1466426" y="1540126"/>
              <a:ext cx="433199" cy="89400"/>
              <a:chOff x="1466426" y="1540126"/>
              <a:chExt cx="433199" cy="89400"/>
            </a:xfrm>
          </p:grpSpPr>
          <p:sp>
            <p:nvSpPr>
              <p:cNvPr id="231" name="Google Shape;231;p9"/>
              <p:cNvSpPr/>
              <p:nvPr/>
            </p:nvSpPr>
            <p:spPr>
              <a:xfrm>
                <a:off x="1466426" y="1540126"/>
                <a:ext cx="433199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0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1"/>
                      <a:pt x="1046" y="527"/>
                    </a:cubicBezTo>
                    <a:cubicBezTo>
                      <a:pt x="1332" y="653"/>
                      <a:pt x="1633" y="780"/>
                      <a:pt x="2214" y="780"/>
                    </a:cubicBezTo>
                    <a:cubicBezTo>
                      <a:pt x="2799" y="780"/>
                      <a:pt x="3099" y="653"/>
                      <a:pt x="3385" y="527"/>
                    </a:cubicBezTo>
                    <a:cubicBezTo>
                      <a:pt x="3651" y="411"/>
                      <a:pt x="3908" y="300"/>
                      <a:pt x="4430" y="300"/>
                    </a:cubicBezTo>
                    <a:cubicBezTo>
                      <a:pt x="4953" y="300"/>
                      <a:pt x="5210" y="411"/>
                      <a:pt x="5476" y="527"/>
                    </a:cubicBezTo>
                    <a:cubicBezTo>
                      <a:pt x="5762" y="653"/>
                      <a:pt x="6061" y="780"/>
                      <a:pt x="6642" y="780"/>
                    </a:cubicBezTo>
                    <a:cubicBezTo>
                      <a:pt x="7228" y="780"/>
                      <a:pt x="7523" y="653"/>
                      <a:pt x="7813" y="527"/>
                    </a:cubicBezTo>
                    <a:cubicBezTo>
                      <a:pt x="8081" y="411"/>
                      <a:pt x="8336" y="300"/>
                      <a:pt x="8859" y="300"/>
                    </a:cubicBezTo>
                    <a:cubicBezTo>
                      <a:pt x="9382" y="300"/>
                      <a:pt x="9639" y="411"/>
                      <a:pt x="9905" y="527"/>
                    </a:cubicBezTo>
                    <a:cubicBezTo>
                      <a:pt x="10190" y="653"/>
                      <a:pt x="10491" y="780"/>
                      <a:pt x="11072" y="780"/>
                    </a:cubicBezTo>
                    <a:cubicBezTo>
                      <a:pt x="11658" y="780"/>
                      <a:pt x="11958" y="653"/>
                      <a:pt x="12243" y="527"/>
                    </a:cubicBezTo>
                    <a:cubicBezTo>
                      <a:pt x="12509" y="411"/>
                      <a:pt x="12766" y="300"/>
                      <a:pt x="13289" y="300"/>
                    </a:cubicBezTo>
                    <a:cubicBezTo>
                      <a:pt x="13812" y="300"/>
                      <a:pt x="14068" y="411"/>
                      <a:pt x="14339" y="527"/>
                    </a:cubicBezTo>
                    <a:cubicBezTo>
                      <a:pt x="14625" y="653"/>
                      <a:pt x="14920" y="780"/>
                      <a:pt x="15506" y="780"/>
                    </a:cubicBezTo>
                    <a:lnTo>
                      <a:pt x="15506" y="479"/>
                    </a:lnTo>
                    <a:cubicBezTo>
                      <a:pt x="14983" y="479"/>
                      <a:pt x="14726" y="367"/>
                      <a:pt x="14455" y="251"/>
                    </a:cubicBezTo>
                    <a:cubicBezTo>
                      <a:pt x="14170" y="125"/>
                      <a:pt x="13874" y="0"/>
                      <a:pt x="13289" y="0"/>
                    </a:cubicBezTo>
                    <a:cubicBezTo>
                      <a:pt x="12703" y="0"/>
                      <a:pt x="12408" y="125"/>
                      <a:pt x="12122" y="251"/>
                    </a:cubicBezTo>
                    <a:cubicBezTo>
                      <a:pt x="11851" y="367"/>
                      <a:pt x="11595" y="479"/>
                      <a:pt x="11072" y="479"/>
                    </a:cubicBezTo>
                    <a:cubicBezTo>
                      <a:pt x="10554" y="479"/>
                      <a:pt x="10297" y="367"/>
                      <a:pt x="10027" y="251"/>
                    </a:cubicBezTo>
                    <a:cubicBezTo>
                      <a:pt x="9741" y="125"/>
                      <a:pt x="9446" y="0"/>
                      <a:pt x="8859" y="0"/>
                    </a:cubicBezTo>
                    <a:cubicBezTo>
                      <a:pt x="8273" y="0"/>
                      <a:pt x="7978" y="125"/>
                      <a:pt x="7693" y="251"/>
                    </a:cubicBezTo>
                    <a:cubicBezTo>
                      <a:pt x="7422" y="367"/>
                      <a:pt x="7165" y="479"/>
                      <a:pt x="6642" y="479"/>
                    </a:cubicBezTo>
                    <a:cubicBezTo>
                      <a:pt x="6124" y="479"/>
                      <a:pt x="5867" y="367"/>
                      <a:pt x="5597" y="251"/>
                    </a:cubicBezTo>
                    <a:cubicBezTo>
                      <a:pt x="5311" y="125"/>
                      <a:pt x="5016" y="0"/>
                      <a:pt x="4430" y="0"/>
                    </a:cubicBezTo>
                    <a:cubicBezTo>
                      <a:pt x="3845" y="0"/>
                      <a:pt x="3550" y="125"/>
                      <a:pt x="3264" y="251"/>
                    </a:cubicBezTo>
                    <a:cubicBezTo>
                      <a:pt x="2992" y="367"/>
                      <a:pt x="2736" y="479"/>
                      <a:pt x="2214" y="479"/>
                    </a:cubicBezTo>
                    <a:cubicBezTo>
                      <a:pt x="1695" y="479"/>
                      <a:pt x="1439" y="367"/>
                      <a:pt x="1168" y="251"/>
                    </a:cubicBezTo>
                    <a:cubicBezTo>
                      <a:pt x="882" y="125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1466426" y="1607595"/>
                <a:ext cx="433199" cy="21931"/>
              </a:xfrm>
              <a:custGeom>
                <a:avLst/>
                <a:gdLst/>
                <a:ahLst/>
                <a:cxnLst/>
                <a:rect l="l" t="t" r="r" b="b"/>
                <a:pathLst>
                  <a:path w="15506" h="785" extrusionOk="0">
                    <a:moveTo>
                      <a:pt x="0" y="0"/>
                    </a:moveTo>
                    <a:lnTo>
                      <a:pt x="0" y="300"/>
                    </a:lnTo>
                    <a:cubicBezTo>
                      <a:pt x="523" y="300"/>
                      <a:pt x="780" y="412"/>
                      <a:pt x="1046" y="528"/>
                    </a:cubicBezTo>
                    <a:cubicBezTo>
                      <a:pt x="1332" y="653"/>
                      <a:pt x="1633" y="785"/>
                      <a:pt x="2214" y="785"/>
                    </a:cubicBezTo>
                    <a:cubicBezTo>
                      <a:pt x="2799" y="785"/>
                      <a:pt x="3099" y="653"/>
                      <a:pt x="3385" y="528"/>
                    </a:cubicBezTo>
                    <a:cubicBezTo>
                      <a:pt x="3651" y="412"/>
                      <a:pt x="3908" y="300"/>
                      <a:pt x="4430" y="300"/>
                    </a:cubicBezTo>
                    <a:cubicBezTo>
                      <a:pt x="4953" y="300"/>
                      <a:pt x="5210" y="412"/>
                      <a:pt x="5476" y="528"/>
                    </a:cubicBezTo>
                    <a:cubicBezTo>
                      <a:pt x="5762" y="653"/>
                      <a:pt x="6061" y="785"/>
                      <a:pt x="6642" y="785"/>
                    </a:cubicBezTo>
                    <a:cubicBezTo>
                      <a:pt x="7228" y="785"/>
                      <a:pt x="7523" y="653"/>
                      <a:pt x="7813" y="528"/>
                    </a:cubicBezTo>
                    <a:cubicBezTo>
                      <a:pt x="8081" y="412"/>
                      <a:pt x="8336" y="300"/>
                      <a:pt x="8859" y="300"/>
                    </a:cubicBezTo>
                    <a:cubicBezTo>
                      <a:pt x="9382" y="300"/>
                      <a:pt x="9639" y="412"/>
                      <a:pt x="9905" y="528"/>
                    </a:cubicBezTo>
                    <a:cubicBezTo>
                      <a:pt x="10190" y="653"/>
                      <a:pt x="10491" y="785"/>
                      <a:pt x="11072" y="785"/>
                    </a:cubicBezTo>
                    <a:cubicBezTo>
                      <a:pt x="11658" y="785"/>
                      <a:pt x="11958" y="653"/>
                      <a:pt x="12243" y="528"/>
                    </a:cubicBezTo>
                    <a:cubicBezTo>
                      <a:pt x="12509" y="412"/>
                      <a:pt x="12766" y="300"/>
                      <a:pt x="13289" y="300"/>
                    </a:cubicBezTo>
                    <a:cubicBezTo>
                      <a:pt x="13812" y="300"/>
                      <a:pt x="14068" y="412"/>
                      <a:pt x="14339" y="528"/>
                    </a:cubicBezTo>
                    <a:cubicBezTo>
                      <a:pt x="14625" y="653"/>
                      <a:pt x="14920" y="785"/>
                      <a:pt x="15506" y="785"/>
                    </a:cubicBezTo>
                    <a:lnTo>
                      <a:pt x="15506" y="485"/>
                    </a:lnTo>
                    <a:cubicBezTo>
                      <a:pt x="14983" y="485"/>
                      <a:pt x="14726" y="373"/>
                      <a:pt x="14455" y="252"/>
                    </a:cubicBezTo>
                    <a:cubicBezTo>
                      <a:pt x="14170" y="130"/>
                      <a:pt x="13874" y="0"/>
                      <a:pt x="13289" y="0"/>
                    </a:cubicBezTo>
                    <a:cubicBezTo>
                      <a:pt x="12703" y="0"/>
                      <a:pt x="12408" y="130"/>
                      <a:pt x="12122" y="252"/>
                    </a:cubicBezTo>
                    <a:cubicBezTo>
                      <a:pt x="11851" y="373"/>
                      <a:pt x="11595" y="485"/>
                      <a:pt x="11072" y="485"/>
                    </a:cubicBezTo>
                    <a:cubicBezTo>
                      <a:pt x="10554" y="485"/>
                      <a:pt x="10297" y="373"/>
                      <a:pt x="10027" y="252"/>
                    </a:cubicBezTo>
                    <a:cubicBezTo>
                      <a:pt x="9741" y="130"/>
                      <a:pt x="9446" y="0"/>
                      <a:pt x="8859" y="0"/>
                    </a:cubicBezTo>
                    <a:cubicBezTo>
                      <a:pt x="8273" y="0"/>
                      <a:pt x="7978" y="130"/>
                      <a:pt x="7693" y="252"/>
                    </a:cubicBezTo>
                    <a:cubicBezTo>
                      <a:pt x="7422" y="373"/>
                      <a:pt x="7165" y="485"/>
                      <a:pt x="6642" y="485"/>
                    </a:cubicBezTo>
                    <a:cubicBezTo>
                      <a:pt x="6124" y="485"/>
                      <a:pt x="5867" y="373"/>
                      <a:pt x="5597" y="252"/>
                    </a:cubicBezTo>
                    <a:cubicBezTo>
                      <a:pt x="5311" y="130"/>
                      <a:pt x="5016" y="0"/>
                      <a:pt x="4430" y="0"/>
                    </a:cubicBezTo>
                    <a:cubicBezTo>
                      <a:pt x="3845" y="0"/>
                      <a:pt x="3550" y="130"/>
                      <a:pt x="3264" y="252"/>
                    </a:cubicBezTo>
                    <a:cubicBezTo>
                      <a:pt x="2992" y="373"/>
                      <a:pt x="2736" y="485"/>
                      <a:pt x="2214" y="485"/>
                    </a:cubicBezTo>
                    <a:cubicBezTo>
                      <a:pt x="1695" y="485"/>
                      <a:pt x="1439" y="373"/>
                      <a:pt x="1168" y="252"/>
                    </a:cubicBezTo>
                    <a:cubicBezTo>
                      <a:pt x="882" y="130"/>
                      <a:pt x="587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9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" name="Google Shape;234;p9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9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title"/>
          </p:nvPr>
        </p:nvSpPr>
        <p:spPr>
          <a:xfrm>
            <a:off x="708750" y="623075"/>
            <a:ext cx="772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B24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11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279" name="Google Shape;279;p11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280" name="Google Shape;280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1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289" name="Google Shape;289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" name="Google Shape;293;p11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" name="Google Shape;295;p11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0" name="Google Shape;300;p11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rgbClr val="FFB24F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7"/>
          <p:cNvGrpSpPr/>
          <p:nvPr/>
        </p:nvGrpSpPr>
        <p:grpSpPr>
          <a:xfrm>
            <a:off x="520275" y="306538"/>
            <a:ext cx="8057650" cy="4393063"/>
            <a:chOff x="520275" y="306538"/>
            <a:chExt cx="8057650" cy="4393063"/>
          </a:xfrm>
        </p:grpSpPr>
        <p:grpSp>
          <p:nvGrpSpPr>
            <p:cNvPr id="426" name="Google Shape;426;p17"/>
            <p:cNvGrpSpPr/>
            <p:nvPr/>
          </p:nvGrpSpPr>
          <p:grpSpPr>
            <a:xfrm>
              <a:off x="3351475" y="673487"/>
              <a:ext cx="281610" cy="89409"/>
              <a:chOff x="2979400" y="3139200"/>
              <a:chExt cx="281610" cy="89409"/>
            </a:xfrm>
          </p:grpSpPr>
          <p:sp>
            <p:nvSpPr>
              <p:cNvPr id="427" name="Google Shape;427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1" name="Google Shape;431;p17"/>
            <p:cNvSpPr/>
            <p:nvPr/>
          </p:nvSpPr>
          <p:spPr>
            <a:xfrm>
              <a:off x="7997400" y="990475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614500" y="229532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5802925" y="40932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50300" y="4003875"/>
              <a:ext cx="89400" cy="894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17"/>
            <p:cNvGrpSpPr/>
            <p:nvPr/>
          </p:nvGrpSpPr>
          <p:grpSpPr>
            <a:xfrm>
              <a:off x="520275" y="306537"/>
              <a:ext cx="281610" cy="89409"/>
              <a:chOff x="2979400" y="3139200"/>
              <a:chExt cx="281610" cy="89409"/>
            </a:xfrm>
          </p:grpSpPr>
          <p:sp>
            <p:nvSpPr>
              <p:cNvPr id="436" name="Google Shape;436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17"/>
            <p:cNvSpPr/>
            <p:nvPr/>
          </p:nvSpPr>
          <p:spPr>
            <a:xfrm>
              <a:off x="8539525" y="4500575"/>
              <a:ext cx="38400" cy="38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537750" y="1194900"/>
              <a:ext cx="89400" cy="89400"/>
            </a:xfrm>
            <a:prstGeom prst="ellipse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" name="Google Shape;442;p17"/>
            <p:cNvGrpSpPr/>
            <p:nvPr/>
          </p:nvGrpSpPr>
          <p:grpSpPr>
            <a:xfrm>
              <a:off x="2003975" y="3309913"/>
              <a:ext cx="281610" cy="89409"/>
              <a:chOff x="2979400" y="3139200"/>
              <a:chExt cx="281610" cy="89409"/>
            </a:xfrm>
          </p:grpSpPr>
          <p:sp>
            <p:nvSpPr>
              <p:cNvPr id="443" name="Google Shape;443;p17"/>
              <p:cNvSpPr/>
              <p:nvPr/>
            </p:nvSpPr>
            <p:spPr>
              <a:xfrm>
                <a:off x="2979400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6"/>
                    </a:cubicBezTo>
                    <a:cubicBezTo>
                      <a:pt x="477" y="12211"/>
                      <a:pt x="760" y="12344"/>
                      <a:pt x="1044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3" y="7669"/>
                    </a:lnTo>
                    <a:cubicBezTo>
                      <a:pt x="8029" y="7512"/>
                      <a:pt x="8170" y="7267"/>
                      <a:pt x="8187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7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053469" y="3139200"/>
                <a:ext cx="59454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2345" extrusionOk="0">
                    <a:moveTo>
                      <a:pt x="1266" y="0"/>
                    </a:moveTo>
                    <a:cubicBezTo>
                      <a:pt x="1031" y="0"/>
                      <a:pt x="795" y="90"/>
                      <a:pt x="617" y="270"/>
                    </a:cubicBezTo>
                    <a:cubicBezTo>
                      <a:pt x="260" y="628"/>
                      <a:pt x="260" y="1209"/>
                      <a:pt x="617" y="1566"/>
                    </a:cubicBezTo>
                    <a:lnTo>
                      <a:pt x="5862" y="6811"/>
                    </a:lnTo>
                    <a:lnTo>
                      <a:pt x="502" y="10684"/>
                    </a:lnTo>
                    <a:cubicBezTo>
                      <a:pt x="91" y="10982"/>
                      <a:pt x="1" y="11553"/>
                      <a:pt x="298" y="11966"/>
                    </a:cubicBezTo>
                    <a:cubicBezTo>
                      <a:pt x="477" y="12211"/>
                      <a:pt x="757" y="12344"/>
                      <a:pt x="1040" y="12344"/>
                    </a:cubicBezTo>
                    <a:cubicBezTo>
                      <a:pt x="1226" y="12344"/>
                      <a:pt x="1415" y="12288"/>
                      <a:pt x="1576" y="12172"/>
                    </a:cubicBezTo>
                    <a:lnTo>
                      <a:pt x="7809" y="7669"/>
                    </a:lnTo>
                    <a:cubicBezTo>
                      <a:pt x="8026" y="7512"/>
                      <a:pt x="8167" y="7267"/>
                      <a:pt x="8188" y="7000"/>
                    </a:cubicBezTo>
                    <a:cubicBezTo>
                      <a:pt x="8209" y="6730"/>
                      <a:pt x="8110" y="6468"/>
                      <a:pt x="7921" y="6276"/>
                    </a:cubicBezTo>
                    <a:lnTo>
                      <a:pt x="1913" y="270"/>
                    </a:lnTo>
                    <a:cubicBezTo>
                      <a:pt x="1736" y="90"/>
                      <a:pt x="1501" y="0"/>
                      <a:pt x="12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127488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7" y="0"/>
                    </a:moveTo>
                    <a:cubicBezTo>
                      <a:pt x="1032" y="0"/>
                      <a:pt x="797" y="90"/>
                      <a:pt x="621" y="270"/>
                    </a:cubicBezTo>
                    <a:cubicBezTo>
                      <a:pt x="263" y="628"/>
                      <a:pt x="263" y="1209"/>
                      <a:pt x="621" y="1566"/>
                    </a:cubicBezTo>
                    <a:lnTo>
                      <a:pt x="5866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302" y="11966"/>
                    </a:cubicBezTo>
                    <a:cubicBezTo>
                      <a:pt x="477" y="12211"/>
                      <a:pt x="761" y="12344"/>
                      <a:pt x="1044" y="12344"/>
                    </a:cubicBezTo>
                    <a:cubicBezTo>
                      <a:pt x="1230" y="12344"/>
                      <a:pt x="1416" y="12288"/>
                      <a:pt x="1580" y="12172"/>
                    </a:cubicBezTo>
                    <a:lnTo>
                      <a:pt x="7813" y="7669"/>
                    </a:lnTo>
                    <a:cubicBezTo>
                      <a:pt x="8030" y="7512"/>
                      <a:pt x="8170" y="7267"/>
                      <a:pt x="8187" y="7000"/>
                    </a:cubicBezTo>
                    <a:cubicBezTo>
                      <a:pt x="8212" y="6730"/>
                      <a:pt x="8114" y="6468"/>
                      <a:pt x="7925" y="6276"/>
                    </a:cubicBezTo>
                    <a:lnTo>
                      <a:pt x="1916" y="270"/>
                    </a:lnTo>
                    <a:cubicBezTo>
                      <a:pt x="1738" y="90"/>
                      <a:pt x="1502" y="0"/>
                      <a:pt x="12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3201535" y="3139200"/>
                <a:ext cx="59475" cy="89409"/>
              </a:xfrm>
              <a:custGeom>
                <a:avLst/>
                <a:gdLst/>
                <a:ahLst/>
                <a:cxnLst/>
                <a:rect l="l" t="t" r="r" b="b"/>
                <a:pathLst>
                  <a:path w="8212" h="12345" extrusionOk="0">
                    <a:moveTo>
                      <a:pt x="1269" y="0"/>
                    </a:moveTo>
                    <a:cubicBezTo>
                      <a:pt x="1034" y="0"/>
                      <a:pt x="799" y="90"/>
                      <a:pt x="620" y="270"/>
                    </a:cubicBezTo>
                    <a:cubicBezTo>
                      <a:pt x="263" y="628"/>
                      <a:pt x="263" y="1209"/>
                      <a:pt x="620" y="1566"/>
                    </a:cubicBezTo>
                    <a:lnTo>
                      <a:pt x="5865" y="6811"/>
                    </a:lnTo>
                    <a:lnTo>
                      <a:pt x="505" y="10684"/>
                    </a:lnTo>
                    <a:cubicBezTo>
                      <a:pt x="95" y="10982"/>
                      <a:pt x="0" y="11553"/>
                      <a:pt x="298" y="11962"/>
                    </a:cubicBezTo>
                    <a:cubicBezTo>
                      <a:pt x="477" y="12211"/>
                      <a:pt x="757" y="12344"/>
                      <a:pt x="1041" y="12344"/>
                    </a:cubicBezTo>
                    <a:cubicBezTo>
                      <a:pt x="1230" y="12344"/>
                      <a:pt x="1415" y="12288"/>
                      <a:pt x="1579" y="12172"/>
                    </a:cubicBezTo>
                    <a:lnTo>
                      <a:pt x="7812" y="7669"/>
                    </a:lnTo>
                    <a:cubicBezTo>
                      <a:pt x="8029" y="7512"/>
                      <a:pt x="8170" y="7267"/>
                      <a:pt x="8191" y="7000"/>
                    </a:cubicBezTo>
                    <a:cubicBezTo>
                      <a:pt x="8212" y="6730"/>
                      <a:pt x="8113" y="6468"/>
                      <a:pt x="7924" y="6276"/>
                    </a:cubicBezTo>
                    <a:lnTo>
                      <a:pt x="1916" y="270"/>
                    </a:lnTo>
                    <a:cubicBezTo>
                      <a:pt x="1739" y="90"/>
                      <a:pt x="1504" y="0"/>
                      <a:pt x="1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7" name="Google Shape;447;p17"/>
            <p:cNvSpPr/>
            <p:nvPr/>
          </p:nvSpPr>
          <p:spPr>
            <a:xfrm>
              <a:off x="6105700" y="348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46750" y="4661200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6903050" y="4500575"/>
              <a:ext cx="362700" cy="384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2800"/>
              <a:buFont typeface="Fjalla One"/>
              <a:buNone/>
              <a:defRPr sz="2800">
                <a:solidFill>
                  <a:srgbClr val="242323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●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42323"/>
              </a:buClr>
              <a:buSzPts val="1200"/>
              <a:buFont typeface="Kreon Light"/>
              <a:buChar char="○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242323"/>
              </a:buClr>
              <a:buSzPts val="1200"/>
              <a:buFont typeface="Kreon Light"/>
              <a:buChar char="■"/>
              <a:defRPr sz="1200">
                <a:solidFill>
                  <a:srgbClr val="242323"/>
                </a:solidFill>
                <a:latin typeface="Kreon Light"/>
                <a:ea typeface="Kreon Light"/>
                <a:cs typeface="Kreon Light"/>
                <a:sym typeface="Kreo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7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2" name="Google Shape;452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>
            <a:spLocks noGrp="1"/>
          </p:cNvSpPr>
          <p:nvPr>
            <p:ph type="ctrTitle"/>
          </p:nvPr>
        </p:nvSpPr>
        <p:spPr>
          <a:xfrm>
            <a:off x="289664" y="1619683"/>
            <a:ext cx="8668749" cy="846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LANGUAGE TO TEXT CONVERSION</a:t>
            </a:r>
            <a:endParaRPr sz="4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1" name="Google Shape;461;p20"/>
          <p:cNvSpPr/>
          <p:nvPr/>
        </p:nvSpPr>
        <p:spPr>
          <a:xfrm>
            <a:off x="1477350" y="4149025"/>
            <a:ext cx="595500" cy="595500"/>
          </a:xfrm>
          <a:prstGeom prst="ellipse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-5400000">
            <a:off x="8166000" y="3172471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E6F55-226D-94E6-3700-1B5007880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7576" y="2669327"/>
            <a:ext cx="5108846" cy="595500"/>
          </a:xfrm>
        </p:spPr>
        <p:txBody>
          <a:bodyPr>
            <a:noAutofit/>
          </a:bodyPr>
          <a:lstStyle/>
          <a:p>
            <a:r>
              <a:rPr lang="en-IN" sz="24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Analysis and Final Flow of the Project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A0F1F-1907-6698-50E1-14E7D86906D4}"/>
              </a:ext>
            </a:extLst>
          </p:cNvPr>
          <p:cNvSpPr txBox="1"/>
          <p:nvPr/>
        </p:nvSpPr>
        <p:spPr>
          <a:xfrm>
            <a:off x="3009605" y="3467879"/>
            <a:ext cx="3407285" cy="3231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1500" dirty="0"/>
              <a:t>Project Guide </a:t>
            </a:r>
            <a:r>
              <a:rPr lang="en-IN" sz="1500" spc="-150" dirty="0"/>
              <a:t>: </a:t>
            </a:r>
            <a:r>
              <a:rPr lang="en-IN" sz="1500" dirty="0"/>
              <a:t>-  Ms. Dipali Jethiya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E4D7D-4864-DFFD-F452-10F6D2745341}"/>
              </a:ext>
            </a:extLst>
          </p:cNvPr>
          <p:cNvSpPr txBox="1"/>
          <p:nvPr/>
        </p:nvSpPr>
        <p:spPr>
          <a:xfrm>
            <a:off x="6190966" y="4620280"/>
            <a:ext cx="295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Palak Parikh (IU2141231213)    </a:t>
            </a:r>
          </a:p>
          <a:p>
            <a:r>
              <a:rPr lang="en-IN" dirty="0"/>
              <a:t>Pranav Sondagar (IU2141230280)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" grpId="0"/>
      <p:bldP spid="3" grpId="0" build="p" rev="1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artoon of a person with her hands up&#10;&#10;Description automatically generated">
            <a:extLst>
              <a:ext uri="{FF2B5EF4-FFF2-40B4-BE49-F238E27FC236}">
                <a16:creationId xmlns:a16="http://schemas.microsoft.com/office/drawing/2014/main" id="{4C4911B0-DA15-0ED0-F12C-92A4DE3B5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04" y="178071"/>
            <a:ext cx="4787357" cy="47873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0"/>
          <p:cNvSpPr txBox="1">
            <a:spLocks noGrp="1"/>
          </p:cNvSpPr>
          <p:nvPr>
            <p:ph type="title" idx="4294967295"/>
          </p:nvPr>
        </p:nvSpPr>
        <p:spPr>
          <a:xfrm>
            <a:off x="1048350" y="244439"/>
            <a:ext cx="7047300" cy="59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3200" spc="300" dirty="0"/>
              <a:t>Contents</a:t>
            </a:r>
            <a:endParaRPr sz="3200" spc="3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0"/>
          <p:cNvSpPr txBox="1">
            <a:spLocks noGrp="1"/>
          </p:cNvSpPr>
          <p:nvPr>
            <p:ph type="body" idx="4294967295"/>
          </p:nvPr>
        </p:nvSpPr>
        <p:spPr>
          <a:xfrm>
            <a:off x="431180" y="1033347"/>
            <a:ext cx="7829185" cy="3687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IN" sz="28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hruti" panose="020B0502040204020203" pitchFamily="34" charset="0"/>
              </a:rPr>
              <a:t>Introduction</a:t>
            </a:r>
          </a:p>
          <a:p>
            <a:pPr marL="342900" indent="-342900"/>
            <a:r>
              <a:rPr lang="en-IN" sz="28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Collection </a:t>
            </a:r>
          </a:p>
          <a:p>
            <a:pPr marL="342900" indent="-342900"/>
            <a:r>
              <a:rPr lang="en-IN" sz="28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Preparation</a:t>
            </a:r>
            <a:endParaRPr lang="en-IN"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pPr marL="342900" indent="-342900"/>
            <a:r>
              <a:rPr lang="en-IN" sz="28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Selection</a:t>
            </a:r>
            <a:endParaRPr lang="en-IN" sz="2800" b="1" kern="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pPr marL="342900" indent="-342900"/>
            <a:r>
              <a:rPr lang="en-IN" sz="28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</a:t>
            </a:r>
          </a:p>
          <a:p>
            <a:pPr marL="342900" indent="-342900"/>
            <a:r>
              <a:rPr lang="en-IN" sz="28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</a:t>
            </a:r>
            <a:endParaRPr lang="en-IN"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hruti" panose="020B0502040204020203" pitchFamily="34" charset="0"/>
            </a:endParaRPr>
          </a:p>
          <a:p>
            <a:pPr marL="342900" indent="-342900"/>
            <a:r>
              <a:rPr lang="en-IN" sz="28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hruti" panose="020B0502040204020203" pitchFamily="34" charset="0"/>
              </a:rPr>
              <a:t>Adding new feature (Game)</a:t>
            </a:r>
            <a:endParaRPr lang="en-IN" sz="28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close-up of hands">
            <a:extLst>
              <a:ext uri="{FF2B5EF4-FFF2-40B4-BE49-F238E27FC236}">
                <a16:creationId xmlns:a16="http://schemas.microsoft.com/office/drawing/2014/main" id="{9C0B269E-9005-2745-8348-AF47D795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979" y="1385821"/>
            <a:ext cx="2814421" cy="2979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0"/>
                            </p:stCondLst>
                            <p:childTnLst>
                              <p:par>
                                <p:cTn id="11" presetID="2" presetClass="entr" presetSubtype="8" accel="5000" decel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2" presetClass="entr" presetSubtype="8" accel="5000" decel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50"/>
                            </p:stCondLst>
                            <p:childTnLst>
                              <p:par>
                                <p:cTn id="21" presetID="2" presetClass="entr" presetSubtype="8" accel="5000" decel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50"/>
                            </p:stCondLst>
                            <p:childTnLst>
                              <p:par>
                                <p:cTn id="26" presetID="2" presetClass="entr" presetSubtype="8" accel="5000" decel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850"/>
                            </p:stCondLst>
                            <p:childTnLst>
                              <p:par>
                                <p:cTn id="31" presetID="2" presetClass="entr" presetSubtype="8" accel="5000" decel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850"/>
                            </p:stCondLst>
                            <p:childTnLst>
                              <p:par>
                                <p:cTn id="36" presetID="2" presetClass="entr" presetSubtype="8" accel="5000" decel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850"/>
                            </p:stCondLst>
                            <p:childTnLst>
                              <p:par>
                                <p:cTn id="41" presetID="2" presetClass="entr" presetSubtype="8" accel="5000" decel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accel="2000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" grpId="0"/>
      <p:bldP spid="118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1"/>
          <p:cNvSpPr txBox="1">
            <a:spLocks noGrp="1"/>
          </p:cNvSpPr>
          <p:nvPr>
            <p:ph type="title"/>
          </p:nvPr>
        </p:nvSpPr>
        <p:spPr>
          <a:xfrm>
            <a:off x="543660" y="429973"/>
            <a:ext cx="77265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pc="300" dirty="0">
                <a:solidFill>
                  <a:srgbClr val="242323"/>
                </a:solidFill>
              </a:rPr>
              <a:t>Introduction</a:t>
            </a:r>
            <a:endParaRPr spc="300" dirty="0">
              <a:solidFill>
                <a:srgbClr val="242323"/>
              </a:solidFill>
            </a:endParaRPr>
          </a:p>
        </p:txBody>
      </p:sp>
      <p:sp>
        <p:nvSpPr>
          <p:cNvPr id="468" name="Google Shape;468;p21"/>
          <p:cNvSpPr txBox="1">
            <a:spLocks noGrp="1"/>
          </p:cNvSpPr>
          <p:nvPr>
            <p:ph type="body" idx="1"/>
          </p:nvPr>
        </p:nvSpPr>
        <p:spPr>
          <a:xfrm>
            <a:off x="280680" y="1002673"/>
            <a:ext cx="8252460" cy="1901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This project aims to develop a system that converts sign language into text in real-time.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Provide a user-friendly interface for ease of use.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make code simple and easy understandable.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Add some unique feature to project if possible</a:t>
            </a:r>
          </a:p>
        </p:txBody>
      </p:sp>
      <p:sp>
        <p:nvSpPr>
          <p:cNvPr id="469" name="Google Shape;469;p21"/>
          <p:cNvSpPr/>
          <p:nvPr/>
        </p:nvSpPr>
        <p:spPr>
          <a:xfrm rot="5400000">
            <a:off x="-1048250" y="3128675"/>
            <a:ext cx="1956000" cy="19560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AD9835B1-D703-B22E-AB9B-9F526253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456807"/>
            <a:ext cx="5715000" cy="381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1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6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1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6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4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"/>
          <p:cNvSpPr txBox="1">
            <a:spLocks noGrp="1"/>
          </p:cNvSpPr>
          <p:nvPr>
            <p:ph type="title" idx="4"/>
          </p:nvPr>
        </p:nvSpPr>
        <p:spPr>
          <a:xfrm>
            <a:off x="182970" y="287795"/>
            <a:ext cx="40232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pc="600" dirty="0"/>
              <a:t>Workflow Diagram</a:t>
            </a:r>
            <a:endParaRPr spc="600" dirty="0"/>
          </a:p>
        </p:txBody>
      </p:sp>
      <p:sp>
        <p:nvSpPr>
          <p:cNvPr id="506" name="Google Shape;506;p24"/>
          <p:cNvSpPr/>
          <p:nvPr/>
        </p:nvSpPr>
        <p:spPr>
          <a:xfrm rot="5400000">
            <a:off x="-710247" y="3008218"/>
            <a:ext cx="1334100" cy="1334100"/>
          </a:xfrm>
          <a:prstGeom prst="blockArc">
            <a:avLst>
              <a:gd name="adj1" fmla="val 10800000"/>
              <a:gd name="adj2" fmla="val 216678"/>
              <a:gd name="adj3" fmla="val 349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F87ADD3-217F-51E4-61F3-4C57A88BFB2B}"/>
              </a:ext>
            </a:extLst>
          </p:cNvPr>
          <p:cNvSpPr/>
          <p:nvPr/>
        </p:nvSpPr>
        <p:spPr>
          <a:xfrm>
            <a:off x="303813" y="1203960"/>
            <a:ext cx="1784067" cy="632460"/>
          </a:xfrm>
          <a:prstGeom prst="flowChartProcess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C4615"/>
                </a:solidFill>
              </a:rPr>
              <a:t>Data collection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E3E5440F-59C1-F1E0-CC36-1693FE72AAD0}"/>
              </a:ext>
            </a:extLst>
          </p:cNvPr>
          <p:cNvSpPr/>
          <p:nvPr/>
        </p:nvSpPr>
        <p:spPr>
          <a:xfrm>
            <a:off x="3314206" y="1203960"/>
            <a:ext cx="1784067" cy="632460"/>
          </a:xfrm>
          <a:prstGeom prst="flowChartProcess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C4615"/>
                </a:solidFill>
              </a:rPr>
              <a:t>Data Preparation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A5B8CA-5BAB-4E5A-92D7-C3D554235FE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2087880" y="1520190"/>
            <a:ext cx="1226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9C5BB53-D15E-487A-2FA5-E16F05E0F8F2}"/>
              </a:ext>
            </a:extLst>
          </p:cNvPr>
          <p:cNvSpPr/>
          <p:nvPr/>
        </p:nvSpPr>
        <p:spPr>
          <a:xfrm>
            <a:off x="6324599" y="1203960"/>
            <a:ext cx="1784067" cy="632460"/>
          </a:xfrm>
          <a:prstGeom prst="flowChartProcess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C4615"/>
                </a:solidFill>
              </a:rPr>
              <a:t>Model Selection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E3A1C4-7F23-4619-80B3-29438CCCA446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5098273" y="1520190"/>
            <a:ext cx="1226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12AB311-206D-3A57-5C32-1451D2760D2A}"/>
              </a:ext>
            </a:extLst>
          </p:cNvPr>
          <p:cNvSpPr/>
          <p:nvPr/>
        </p:nvSpPr>
        <p:spPr>
          <a:xfrm>
            <a:off x="6324599" y="2842260"/>
            <a:ext cx="1784067" cy="632460"/>
          </a:xfrm>
          <a:prstGeom prst="flowChartProcess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C4615"/>
                </a:solidFill>
              </a:rPr>
              <a:t>Model Training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CA5CB1C-0F10-2A87-27D6-5F3C12CE89FC}"/>
              </a:ext>
            </a:extLst>
          </p:cNvPr>
          <p:cNvSpPr/>
          <p:nvPr/>
        </p:nvSpPr>
        <p:spPr>
          <a:xfrm>
            <a:off x="3314205" y="2842260"/>
            <a:ext cx="1784067" cy="632460"/>
          </a:xfrm>
          <a:prstGeom prst="flowChartProcess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C4615"/>
                </a:solidFill>
              </a:rPr>
              <a:t>Testing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DB87BCE7-DD29-AAA9-114B-942F8AF894EA}"/>
              </a:ext>
            </a:extLst>
          </p:cNvPr>
          <p:cNvSpPr/>
          <p:nvPr/>
        </p:nvSpPr>
        <p:spPr>
          <a:xfrm>
            <a:off x="303813" y="2842260"/>
            <a:ext cx="1784067" cy="632460"/>
          </a:xfrm>
          <a:prstGeom prst="flowChartProcess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6C4615"/>
                </a:solidFill>
              </a:rPr>
              <a:t>Final Touching Or Add New Feature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BBF66F-E5A6-23BE-24FE-63BCCF5B22EB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>
            <a:off x="7216633" y="1836420"/>
            <a:ext cx="0" cy="1005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5FC899-60BC-77D0-1606-53D7C7E45395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5098272" y="3158490"/>
            <a:ext cx="12263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CFC08A-E070-32A1-15A8-E42DA29D59DD}"/>
              </a:ext>
            </a:extLst>
          </p:cNvPr>
          <p:cNvCxnSpPr>
            <a:cxnSpLocks/>
            <a:stCxn id="27" idx="1"/>
            <a:endCxn id="28" idx="3"/>
          </p:cNvCxnSpPr>
          <p:nvPr/>
        </p:nvCxnSpPr>
        <p:spPr>
          <a:xfrm flipH="1">
            <a:off x="2087880" y="3158490"/>
            <a:ext cx="1226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5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  <p:bldP spid="10" grpId="0" animBg="1"/>
      <p:bldP spid="13" grpId="0" animBg="1"/>
      <p:bldP spid="20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0C0A7A-6A9E-485D-2E2C-CEA9C5740304}"/>
              </a:ext>
            </a:extLst>
          </p:cNvPr>
          <p:cNvSpPr txBox="1"/>
          <p:nvPr/>
        </p:nvSpPr>
        <p:spPr>
          <a:xfrm>
            <a:off x="2144750" y="9887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spc="300" dirty="0">
                <a:solidFill>
                  <a:srgbClr val="FFFFFF"/>
                </a:solidFill>
                <a:latin typeface="Proxima Nova Semibold" panose="020B0604020202020204" charset="0"/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CD1D5-9A4B-0573-00EC-351064E734F9}"/>
              </a:ext>
            </a:extLst>
          </p:cNvPr>
          <p:cNvSpPr txBox="1"/>
          <p:nvPr/>
        </p:nvSpPr>
        <p:spPr>
          <a:xfrm>
            <a:off x="405160" y="721112"/>
            <a:ext cx="80511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</a:rPr>
              <a:t>We are taking alphabets (A-Z) and number (0-9) as data.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</a:rPr>
              <a:t>For data collection we will take </a:t>
            </a:r>
            <a:r>
              <a:rPr lang="en-IN" sz="1600" b="1" dirty="0">
                <a:solidFill>
                  <a:srgbClr val="FFFFFF"/>
                </a:solidFill>
              </a:rPr>
              <a:t>1000 per letter   </a:t>
            </a:r>
            <a:r>
              <a:rPr lang="en-IN" sz="1600" dirty="0">
                <a:solidFill>
                  <a:srgbClr val="FFFFFF"/>
                </a:solidFill>
              </a:rPr>
              <a:t>to make your model more accurate.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</a:rPr>
              <a:t>CODE: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FFFFF"/>
                </a:solidFill>
              </a:rPr>
              <a:t>This code is a Python script that captures images from a webcam and saves them into specified folders. It allows the user to start and stop the image collection process using keyboard commands, capturing up to 1000 frames per folder</a:t>
            </a:r>
            <a:endParaRPr lang="en-IN" sz="1600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7" name="Picture 6" descr="A group of people clapping hands&#10;&#10;Description automatically generated">
            <a:extLst>
              <a:ext uri="{FF2B5EF4-FFF2-40B4-BE49-F238E27FC236}">
                <a16:creationId xmlns:a16="http://schemas.microsoft.com/office/drawing/2014/main" id="{29830275-FB6A-EACB-AF9C-946DC1A8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996" y="2794571"/>
            <a:ext cx="5853460" cy="27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5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accel="10000" decel="1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4719C93-88FF-9AAC-BE10-72562496E775}"/>
              </a:ext>
            </a:extLst>
          </p:cNvPr>
          <p:cNvSpPr txBox="1"/>
          <p:nvPr/>
        </p:nvSpPr>
        <p:spPr>
          <a:xfrm>
            <a:off x="2516458" y="111510"/>
            <a:ext cx="411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300" dirty="0">
                <a:solidFill>
                  <a:srgbClr val="6C4615"/>
                </a:solidFill>
                <a:latin typeface="Fjalla One" panose="02000506040000020004" pitchFamily="2" charset="0"/>
              </a:rPr>
              <a:t>Data Preparation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378EB-87B6-F06A-1ABF-EEB146A4120E}"/>
              </a:ext>
            </a:extLst>
          </p:cNvPr>
          <p:cNvSpPr txBox="1"/>
          <p:nvPr/>
        </p:nvSpPr>
        <p:spPr>
          <a:xfrm>
            <a:off x="349404" y="779960"/>
            <a:ext cx="6965795" cy="1902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  <a:latin typeface="Kreon Light" panose="020B0604020202020204" charset="0"/>
                <a:ea typeface="KaiTi" panose="02010609060101010101" pitchFamily="49" charset="-122"/>
              </a:rPr>
              <a:t>To check data randomly.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  <a:latin typeface="Kreon Light" panose="020B0604020202020204" charset="0"/>
                <a:ea typeface="KaiTi" panose="02010609060101010101" pitchFamily="49" charset="-122"/>
              </a:rPr>
              <a:t>To reduce the size and Quality.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  <a:latin typeface="Kreon Light" panose="020B0604020202020204" charset="0"/>
                <a:ea typeface="KaiTi" panose="02010609060101010101" pitchFamily="49" charset="-122"/>
              </a:rPr>
              <a:t>To convert RGB image(colour) to BW image(black white).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  <a:latin typeface="Kreon Light" panose="020B0604020202020204" charset="0"/>
                <a:ea typeface="KaiTi" panose="02010609060101010101" pitchFamily="49" charset="-122"/>
              </a:rPr>
              <a:t>To detect hand in every image using Hand detection library. 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rgbClr val="FFFFFF"/>
              </a:solidFill>
              <a:latin typeface="Kreon Light" panose="020B0604020202020204" charset="0"/>
              <a:ea typeface="KaiTi" panose="02010609060101010101" pitchFamily="49" charset="-122"/>
            </a:endParaRPr>
          </a:p>
        </p:txBody>
      </p:sp>
      <p:pic>
        <p:nvPicPr>
          <p:cNvPr id="29" name="Picture 28" descr="A poster of hand gestures&#10;&#10;Description automatically generated">
            <a:extLst>
              <a:ext uri="{FF2B5EF4-FFF2-40B4-BE49-F238E27FC236}">
                <a16:creationId xmlns:a16="http://schemas.microsoft.com/office/drawing/2014/main" id="{3081D45B-819E-BE5B-B58A-7E6419DA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664" y="691097"/>
            <a:ext cx="3017520" cy="425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D9AD2EC6-CFF9-7683-0F4E-11524EB0B159}"/>
              </a:ext>
            </a:extLst>
          </p:cNvPr>
          <p:cNvSpPr txBox="1"/>
          <p:nvPr/>
        </p:nvSpPr>
        <p:spPr>
          <a:xfrm>
            <a:off x="2717180" y="73084"/>
            <a:ext cx="411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300" dirty="0">
                <a:solidFill>
                  <a:srgbClr val="6C4615"/>
                </a:solidFill>
                <a:latin typeface="Fjalla One" panose="02000506040000020004" pitchFamily="2" charset="0"/>
              </a:rPr>
              <a:t>Model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D0925-D483-1229-247E-857A825C5D9F}"/>
              </a:ext>
            </a:extLst>
          </p:cNvPr>
          <p:cNvSpPr txBox="1"/>
          <p:nvPr/>
        </p:nvSpPr>
        <p:spPr>
          <a:xfrm>
            <a:off x="453482" y="862361"/>
            <a:ext cx="7649737" cy="204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6C4615"/>
                </a:solidFill>
                <a:latin typeface="Kreon Light" panose="020B0604020202020204" charset="0"/>
              </a:rPr>
              <a:t>Long Short-Term Memory (LSTM)</a:t>
            </a:r>
            <a:endParaRPr lang="en-US" sz="1600" dirty="0">
              <a:solidFill>
                <a:srgbClr val="6C4615"/>
              </a:solidFill>
              <a:latin typeface="Kreon Light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Kreon Light" panose="020B0604020202020204" charset="0"/>
              </a:rPr>
              <a:t>LSTMs use cell state and gates to process sequential data.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Kreon Light" panose="020B0604020202020204" charset="0"/>
              </a:rPr>
              <a:t>LSTMs maintain performance over long sequences for speech recognition and translation.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Kreon Light" panose="020B0604020202020204" charset="0"/>
              </a:rPr>
              <a:t>LSTMs are used in NLP, forecasting, sentiment analysis, and video analysis.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Kreon Light" panose="020B0604020202020204" charset="0"/>
              </a:rPr>
              <a:t>Commonly used in sequential data tasks such as language modeling, speech recognition, and time series prediction.</a:t>
            </a:r>
            <a:endParaRPr lang="en-US" b="0" i="0" dirty="0">
              <a:solidFill>
                <a:srgbClr val="FFFFFF"/>
              </a:solidFill>
              <a:effectLst/>
              <a:latin typeface="Kreon Light" panose="020B0604020202020204" charset="0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C76687FF-A28A-E5C6-2156-582339633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16" y="2907986"/>
            <a:ext cx="2858667" cy="215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12116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24F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2501E9-1EA4-8EEF-25DD-2FA9EF103F24}"/>
              </a:ext>
            </a:extLst>
          </p:cNvPr>
          <p:cNvSpPr txBox="1"/>
          <p:nvPr/>
        </p:nvSpPr>
        <p:spPr>
          <a:xfrm>
            <a:off x="3689195" y="214333"/>
            <a:ext cx="176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spc="300" dirty="0">
                <a:solidFill>
                  <a:srgbClr val="6C4615"/>
                </a:solidFill>
                <a:latin typeface="Fjalla One" panose="02000506040000020004" pitchFamily="2" charset="0"/>
              </a:rPr>
              <a:t>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A7A32-6EA6-1201-DE49-9772B78D2B7A}"/>
              </a:ext>
            </a:extLst>
          </p:cNvPr>
          <p:cNvSpPr txBox="1"/>
          <p:nvPr/>
        </p:nvSpPr>
        <p:spPr>
          <a:xfrm>
            <a:off x="334537" y="795453"/>
            <a:ext cx="7694341" cy="153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  <a:latin typeface="Kreon Light" panose="020B0604020202020204" charset="0"/>
              </a:rPr>
              <a:t>To check accuracy of output.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  <a:latin typeface="Kreon Light" panose="020B0604020202020204" charset="0"/>
              </a:rPr>
              <a:t>To check timing of output.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  <a:latin typeface="Kreon Light" panose="020B0604020202020204" charset="0"/>
              </a:rPr>
              <a:t>To check GUI functionality.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FFFFFF"/>
                </a:solidFill>
                <a:latin typeface="Kreon Light" panose="020B0604020202020204" charset="0"/>
              </a:rPr>
              <a:t>To Test the camera in every environment (light and dark area).</a:t>
            </a:r>
          </a:p>
        </p:txBody>
      </p:sp>
      <p:pic>
        <p:nvPicPr>
          <p:cNvPr id="12" name="Picture 11" descr="A computer screen with a bug and a document&#10;&#10;Description automatically generated">
            <a:extLst>
              <a:ext uri="{FF2B5EF4-FFF2-40B4-BE49-F238E27FC236}">
                <a16:creationId xmlns:a16="http://schemas.microsoft.com/office/drawing/2014/main" id="{795B0185-E165-1EFF-2C3D-C1B8D3BD2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644" y="2924523"/>
            <a:ext cx="3951234" cy="2072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BE4D8FD-AE84-0EFF-44B0-3A4A2F59D76F}"/>
              </a:ext>
            </a:extLst>
          </p:cNvPr>
          <p:cNvSpPr txBox="1">
            <a:spLocks/>
          </p:cNvSpPr>
          <p:nvPr/>
        </p:nvSpPr>
        <p:spPr>
          <a:xfrm>
            <a:off x="708750" y="295973"/>
            <a:ext cx="7726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dirty="0">
                <a:solidFill>
                  <a:srgbClr val="FFFFFF"/>
                </a:solidFill>
                <a:latin typeface="Fjalla One" panose="02000506040000020004" pitchFamily="2" charset="0"/>
              </a:rPr>
              <a:t>ADD new feature of Game (if possible)</a:t>
            </a:r>
          </a:p>
        </p:txBody>
      </p:sp>
      <p:pic>
        <p:nvPicPr>
          <p:cNvPr id="6" name="Picture 5" descr="A crossword puzzle with space objects&#10;&#10;Description automatically generated">
            <a:extLst>
              <a:ext uri="{FF2B5EF4-FFF2-40B4-BE49-F238E27FC236}">
                <a16:creationId xmlns:a16="http://schemas.microsoft.com/office/drawing/2014/main" id="{2BFA4015-B440-3170-CA73-936630A1B437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54" y="1353015"/>
            <a:ext cx="4129200" cy="3041804"/>
          </a:xfrm>
          <a:prstGeom prst="rect">
            <a:avLst/>
          </a:prstGeom>
        </p:spPr>
      </p:pic>
      <p:pic>
        <p:nvPicPr>
          <p:cNvPr id="9" name="Picture 8" descr="A group of people playing crossword puzzle">
            <a:extLst>
              <a:ext uri="{FF2B5EF4-FFF2-40B4-BE49-F238E27FC236}">
                <a16:creationId xmlns:a16="http://schemas.microsoft.com/office/drawing/2014/main" id="{9C0FC3C5-0660-3BA2-7C6C-4E385886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46" y="1353015"/>
            <a:ext cx="4130020" cy="304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6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ng language workshop by slidesgo">
  <a:themeElements>
    <a:clrScheme name="Simple Light">
      <a:dk1>
        <a:srgbClr val="242323"/>
      </a:dk1>
      <a:lt1>
        <a:srgbClr val="FFB24F"/>
      </a:lt1>
      <a:dk2>
        <a:srgbClr val="FFFFFF"/>
      </a:dk2>
      <a:lt2>
        <a:srgbClr val="242323"/>
      </a:lt2>
      <a:accent1>
        <a:srgbClr val="FFAB40"/>
      </a:accent1>
      <a:accent2>
        <a:srgbClr val="FFFFFF"/>
      </a:accent2>
      <a:accent3>
        <a:srgbClr val="242323"/>
      </a:accent3>
      <a:accent4>
        <a:srgbClr val="FFAB40"/>
      </a:accent4>
      <a:accent5>
        <a:srgbClr val="FFFFFF"/>
      </a:accent5>
      <a:accent6>
        <a:srgbClr val="FFB24F"/>
      </a:accent6>
      <a:hlink>
        <a:srgbClr val="2423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327</Words>
  <Application>Microsoft Office PowerPoint</Application>
  <PresentationFormat>On-screen Show (16:9)</PresentationFormat>
  <Paragraphs>48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Proxima Nova Semibold</vt:lpstr>
      <vt:lpstr>Abel</vt:lpstr>
      <vt:lpstr>Fjalla One</vt:lpstr>
      <vt:lpstr>Glegoo</vt:lpstr>
      <vt:lpstr>Times New Roman</vt:lpstr>
      <vt:lpstr>Kreon Light</vt:lpstr>
      <vt:lpstr>Proxima Nova</vt:lpstr>
      <vt:lpstr>Calibri</vt:lpstr>
      <vt:lpstr>Anton</vt:lpstr>
      <vt:lpstr>Arial</vt:lpstr>
      <vt:lpstr>Sing language workshop by slidesgo</vt:lpstr>
      <vt:lpstr>Slidesgo Final Pages</vt:lpstr>
      <vt:lpstr>SIGN LANGUAGE TO TEXT CONVERSION</vt:lpstr>
      <vt:lpstr>Contents</vt:lpstr>
      <vt:lpstr>Introduction</vt:lpstr>
      <vt:lpstr>Workflow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TO TEXT CONVERSION</dc:title>
  <cp:lastModifiedBy>pranav sondagar</cp:lastModifiedBy>
  <cp:revision>6</cp:revision>
  <dcterms:modified xsi:type="dcterms:W3CDTF">2024-09-09T16:32:09Z</dcterms:modified>
</cp:coreProperties>
</file>