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251559fb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251559fb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251559f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251559f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251559fb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251559fb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24c46381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24c46381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251559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251559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51559f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51559f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251559f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251559f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251559f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251559f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251559fb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251559fb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251559fb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251559fb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251559f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251559f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nyc.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Science Capstone Project </a:t>
            </a:r>
            <a:endParaRPr>
              <a:solidFill>
                <a:srgbClr val="EFEFEF"/>
              </a:solidFill>
            </a:endParaRPr>
          </a:p>
        </p:txBody>
      </p:sp>
      <p:sp>
        <p:nvSpPr>
          <p:cNvPr id="87" name="Google Shape;87;p13"/>
          <p:cNvSpPr txBox="1"/>
          <p:nvPr>
            <p:ph idx="1" type="subTitle"/>
          </p:nvPr>
        </p:nvSpPr>
        <p:spPr>
          <a:xfrm>
            <a:off x="729452" y="35026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By Savan Hirapara</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43" name="Google Shape;143;p22"/>
          <p:cNvSpPr txBox="1"/>
          <p:nvPr>
            <p:ph idx="1" type="body"/>
          </p:nvPr>
        </p:nvSpPr>
        <p:spPr>
          <a:xfrm>
            <a:off x="727650" y="1853850"/>
            <a:ext cx="7688700" cy="302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Manhattan being the top tourist destination (having the more number of places to visit) has the second highest crime rate out of the five borough.</a:t>
            </a:r>
            <a:endParaRPr sz="1500"/>
          </a:p>
          <a:p>
            <a:pPr indent="-323850" lvl="0" marL="457200" rtl="0" algn="l">
              <a:spcBef>
                <a:spcPts val="0"/>
              </a:spcBef>
              <a:spcAft>
                <a:spcPts val="0"/>
              </a:spcAft>
              <a:buSzPts val="1500"/>
              <a:buChar char="●"/>
            </a:pPr>
            <a:r>
              <a:rPr lang="en" sz="1500"/>
              <a:t>Brooklyn has the highest crime rate and has hardly any nice place to visit. So ideal traveller may hardly visit and stay in Brooklyn. Even the data says that it is lot more cheaper to stay in Brooklyn, less tourist are likely to come because of the crime rate.</a:t>
            </a:r>
            <a:endParaRPr sz="1500"/>
          </a:p>
          <a:p>
            <a:pPr indent="-323850" lvl="0" marL="457200" rtl="0" algn="l">
              <a:spcBef>
                <a:spcPts val="0"/>
              </a:spcBef>
              <a:spcAft>
                <a:spcPts val="0"/>
              </a:spcAft>
              <a:buSzPts val="1500"/>
              <a:buChar char="●"/>
            </a:pPr>
            <a:r>
              <a:rPr lang="en" sz="1500"/>
              <a:t>Analysis is focused on Manhattan, since it is one of the most famous destination tourist are likely to visit.</a:t>
            </a:r>
            <a:endParaRPr sz="1500"/>
          </a:p>
          <a:p>
            <a:pPr indent="-323850" lvl="0" marL="457200" rtl="0" algn="l">
              <a:spcBef>
                <a:spcPts val="0"/>
              </a:spcBef>
              <a:spcAft>
                <a:spcPts val="0"/>
              </a:spcAft>
              <a:buSzPts val="1500"/>
              <a:buChar char="●"/>
            </a:pPr>
            <a:r>
              <a:rPr lang="en" sz="1500"/>
              <a:t>This project analyzed that an ideal tourist must stay and live close to Staten Island for saving maximum amount of money and time. By choosing this option, one may be close to major attractions, hotels, amenities, etc. at a cheaper rate as compared to the rest of the borough.</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9" name="Google Shape;149;p23"/>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2200"/>
              <a:t>This project analyzed that an ideal tourist must stay and live close to Staten Island for saving maximum amount of money and time. By choosing this option, one may be close to major attractions, hotels, amenities, etc. at a cheaper rate as compared to the rest of the city.</a:t>
            </a:r>
            <a:endParaRPr b="1"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853850"/>
            <a:ext cx="7688700" cy="293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project is about in-depth study of the city of the New York. It is mainly focused on improving someone’s travel or visit to the NYC. It considers the different tourist places, famous landmarks, amazing restaurants and many more.</a:t>
            </a:r>
            <a:endParaRPr sz="1800"/>
          </a:p>
          <a:p>
            <a:pPr indent="-342900" lvl="0" marL="457200" rtl="0" algn="l">
              <a:spcBef>
                <a:spcPts val="0"/>
              </a:spcBef>
              <a:spcAft>
                <a:spcPts val="0"/>
              </a:spcAft>
              <a:buSzPts val="1800"/>
              <a:buChar char="●"/>
            </a:pPr>
            <a:r>
              <a:rPr lang="en" sz="1800"/>
              <a:t>It is mainly focused on finding how crime in NYC affects the tourism industry. This project also provide deeper understanding on how much a person spend on a particular item like hotel stays, best food/restaurants, visiting landmarks or museums, etc.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 Statement</a:t>
            </a:r>
            <a:endParaRPr/>
          </a:p>
        </p:txBody>
      </p:sp>
      <p:sp>
        <p:nvSpPr>
          <p:cNvPr id="99" name="Google Shape;99;p15"/>
          <p:cNvSpPr txBox="1"/>
          <p:nvPr>
            <p:ph idx="1" type="body"/>
          </p:nvPr>
        </p:nvSpPr>
        <p:spPr>
          <a:xfrm>
            <a:off x="729450" y="1853850"/>
            <a:ext cx="7688700" cy="2486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000"/>
              <a:t>To find the most enjoyable, safe and cheapest option for your next trip to NYC.</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05" name="Google Shape;105;p16"/>
          <p:cNvSpPr txBox="1"/>
          <p:nvPr>
            <p:ph idx="1" type="body"/>
          </p:nvPr>
        </p:nvSpPr>
        <p:spPr>
          <a:xfrm>
            <a:off x="729450" y="1964650"/>
            <a:ext cx="7688700" cy="2915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data is fetched from the Foursquare, which is best known for its location accuracy of the different landmarks, restaurants, parks, etc.</a:t>
            </a:r>
            <a:endParaRPr sz="2000"/>
          </a:p>
          <a:p>
            <a:pPr indent="-355600" lvl="0" marL="457200" rtl="0" algn="l">
              <a:spcBef>
                <a:spcPts val="0"/>
              </a:spcBef>
              <a:spcAft>
                <a:spcPts val="0"/>
              </a:spcAft>
              <a:buSzPts val="2000"/>
              <a:buChar char="●"/>
            </a:pPr>
            <a:r>
              <a:rPr lang="en" sz="2000"/>
              <a:t>The developer version is used to get access to premium calls.</a:t>
            </a:r>
            <a:endParaRPr sz="2000"/>
          </a:p>
          <a:p>
            <a:pPr indent="-355600" lvl="0" marL="457200" rtl="0" algn="l">
              <a:spcBef>
                <a:spcPts val="0"/>
              </a:spcBef>
              <a:spcAft>
                <a:spcPts val="0"/>
              </a:spcAft>
              <a:buSzPts val="2000"/>
              <a:buChar char="●"/>
            </a:pPr>
            <a:r>
              <a:rPr lang="en" sz="2000"/>
              <a:t>The crime data is retrieved from </a:t>
            </a:r>
            <a:r>
              <a:rPr lang="en" sz="2000" u="sng">
                <a:solidFill>
                  <a:schemeClr val="hlink"/>
                </a:solidFill>
                <a:hlinkClick r:id="rId3"/>
              </a:rPr>
              <a:t>www.nyc.gov</a:t>
            </a:r>
            <a:r>
              <a:rPr baseline="30000" lang="en" sz="2000"/>
              <a:t>1</a:t>
            </a:r>
            <a:endParaRPr baseline="30000" sz="2000"/>
          </a:p>
          <a:p>
            <a:pPr indent="0" lvl="0" marL="0" rtl="0" algn="l">
              <a:spcBef>
                <a:spcPts val="1600"/>
              </a:spcBef>
              <a:spcAft>
                <a:spcPts val="0"/>
              </a:spcAft>
              <a:buNone/>
            </a:pPr>
            <a:r>
              <a:t/>
            </a:r>
            <a:endParaRPr sz="600"/>
          </a:p>
          <a:p>
            <a:pPr indent="0" lvl="0" marL="0" rtl="0" algn="l">
              <a:spcBef>
                <a:spcPts val="1600"/>
              </a:spcBef>
              <a:spcAft>
                <a:spcPts val="0"/>
              </a:spcAft>
              <a:buNone/>
            </a:pPr>
            <a:r>
              <a:t/>
            </a:r>
            <a:endParaRPr sz="600"/>
          </a:p>
          <a:p>
            <a:pPr indent="0" lvl="0" marL="0" rtl="0" algn="l">
              <a:spcBef>
                <a:spcPts val="1600"/>
              </a:spcBef>
              <a:spcAft>
                <a:spcPts val="0"/>
              </a:spcAft>
              <a:buNone/>
            </a:pPr>
            <a:r>
              <a:rPr lang="en" sz="600"/>
              <a:t>*(1 = https://www1.nyc.gov/site/nypd/stats/crime-statistics/citywide-crime-stats.page)</a:t>
            </a:r>
            <a:endParaRPr sz="6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Methodologies</a:t>
            </a:r>
            <a:endParaRPr/>
          </a:p>
        </p:txBody>
      </p:sp>
      <p:sp>
        <p:nvSpPr>
          <p:cNvPr id="111" name="Google Shape;111;p17"/>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K-shift Clustering</a:t>
            </a:r>
            <a:endParaRPr sz="1500"/>
          </a:p>
          <a:p>
            <a:pPr indent="0" lvl="0" marL="457200" rtl="0" algn="l">
              <a:spcBef>
                <a:spcPts val="1600"/>
              </a:spcBef>
              <a:spcAft>
                <a:spcPts val="0"/>
              </a:spcAft>
              <a:buNone/>
            </a:pPr>
            <a:r>
              <a:rPr lang="en" sz="1500"/>
              <a:t>To get to know the famous landmarks, building and parks based on the number of visits made by a tourist. Then I was able to cluster all this information together for further analysis.</a:t>
            </a:r>
            <a:endParaRPr sz="1500"/>
          </a:p>
          <a:p>
            <a:pPr indent="-323850" lvl="0" marL="457200" rtl="0" algn="l">
              <a:spcBef>
                <a:spcPts val="1600"/>
              </a:spcBef>
              <a:spcAft>
                <a:spcPts val="0"/>
              </a:spcAft>
              <a:buSzPts val="1500"/>
              <a:buChar char="●"/>
            </a:pPr>
            <a:r>
              <a:rPr lang="en" sz="1500"/>
              <a:t>Mean shift Clustering</a:t>
            </a:r>
            <a:endParaRPr sz="1500"/>
          </a:p>
          <a:p>
            <a:pPr indent="0" lvl="0" marL="457200" rtl="0" algn="l">
              <a:spcBef>
                <a:spcPts val="1600"/>
              </a:spcBef>
              <a:spcAft>
                <a:spcPts val="0"/>
              </a:spcAft>
              <a:buNone/>
            </a:pPr>
            <a:r>
              <a:rPr lang="en" sz="1500"/>
              <a:t>To study the total number of visit made by an tourist over the period of time. It answered the question: What is the total number of visits over 10 years for particular landmark?</a:t>
            </a:r>
            <a:endParaRPr sz="1500"/>
          </a:p>
          <a:p>
            <a:pPr indent="0" lvl="0" marL="0" rtl="0" algn="l">
              <a:spcBef>
                <a:spcPts val="160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515775"/>
            <a:ext cx="7688700" cy="6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7" name="Google Shape;117;p18"/>
          <p:cNvPicPr preferRelativeResize="0"/>
          <p:nvPr/>
        </p:nvPicPr>
        <p:blipFill>
          <a:blip r:embed="rId3">
            <a:alphaModFix/>
          </a:blip>
          <a:stretch>
            <a:fillRect/>
          </a:stretch>
        </p:blipFill>
        <p:spPr>
          <a:xfrm>
            <a:off x="729452" y="1024438"/>
            <a:ext cx="7463398" cy="388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565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by Borough</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19"/>
          <p:cNvPicPr preferRelativeResize="0"/>
          <p:nvPr/>
        </p:nvPicPr>
        <p:blipFill>
          <a:blip r:embed="rId3">
            <a:alphaModFix/>
          </a:blip>
          <a:stretch>
            <a:fillRect/>
          </a:stretch>
        </p:blipFill>
        <p:spPr>
          <a:xfrm>
            <a:off x="729450" y="1100225"/>
            <a:ext cx="8324424" cy="397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66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pic>
        <p:nvPicPr>
          <p:cNvPr id="130" name="Google Shape;130;p20"/>
          <p:cNvPicPr preferRelativeResize="0"/>
          <p:nvPr/>
        </p:nvPicPr>
        <p:blipFill>
          <a:blip r:embed="rId3">
            <a:alphaModFix/>
          </a:blip>
          <a:stretch>
            <a:fillRect/>
          </a:stretch>
        </p:blipFill>
        <p:spPr>
          <a:xfrm>
            <a:off x="811825" y="1365675"/>
            <a:ext cx="3760174" cy="3634851"/>
          </a:xfrm>
          <a:prstGeom prst="rect">
            <a:avLst/>
          </a:prstGeom>
          <a:noFill/>
          <a:ln>
            <a:noFill/>
          </a:ln>
        </p:spPr>
      </p:pic>
      <p:pic>
        <p:nvPicPr>
          <p:cNvPr id="131" name="Google Shape;131;p20"/>
          <p:cNvPicPr preferRelativeResize="0"/>
          <p:nvPr/>
        </p:nvPicPr>
        <p:blipFill>
          <a:blip r:embed="rId4">
            <a:alphaModFix/>
          </a:blip>
          <a:stretch>
            <a:fillRect/>
          </a:stretch>
        </p:blipFill>
        <p:spPr>
          <a:xfrm>
            <a:off x="4889375" y="1365675"/>
            <a:ext cx="3760174" cy="358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7650" y="574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Places you must visit</a:t>
            </a:r>
            <a:endParaRPr/>
          </a:p>
        </p:txBody>
      </p:sp>
      <p:pic>
        <p:nvPicPr>
          <p:cNvPr id="137" name="Google Shape;137;p21"/>
          <p:cNvPicPr preferRelativeResize="0"/>
          <p:nvPr/>
        </p:nvPicPr>
        <p:blipFill>
          <a:blip r:embed="rId3">
            <a:alphaModFix/>
          </a:blip>
          <a:stretch>
            <a:fillRect/>
          </a:stretch>
        </p:blipFill>
        <p:spPr>
          <a:xfrm>
            <a:off x="1273425" y="1252625"/>
            <a:ext cx="6875173" cy="372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