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0" d="100"/>
          <a:sy n="50" d="100"/>
        </p:scale>
        <p:origin x="48" y="9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57D96F-DDE9-46E3-B31B-BAF463922B0F}"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8A19B-B08B-4286-A8AF-424C7C284F26}" type="slidenum">
              <a:rPr lang="en-US" smtClean="0"/>
              <a:t>‹#›</a:t>
            </a:fld>
            <a:endParaRPr lang="en-US"/>
          </a:p>
        </p:txBody>
      </p:sp>
    </p:spTree>
    <p:extLst>
      <p:ext uri="{BB962C8B-B14F-4D97-AF65-F5344CB8AC3E}">
        <p14:creationId xmlns:p14="http://schemas.microsoft.com/office/powerpoint/2010/main" val="66517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57D96F-DDE9-46E3-B31B-BAF463922B0F}"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8A19B-B08B-4286-A8AF-424C7C284F26}" type="slidenum">
              <a:rPr lang="en-US" smtClean="0"/>
              <a:t>‹#›</a:t>
            </a:fld>
            <a:endParaRPr lang="en-US"/>
          </a:p>
        </p:txBody>
      </p:sp>
    </p:spTree>
    <p:extLst>
      <p:ext uri="{BB962C8B-B14F-4D97-AF65-F5344CB8AC3E}">
        <p14:creationId xmlns:p14="http://schemas.microsoft.com/office/powerpoint/2010/main" val="390012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57D96F-DDE9-46E3-B31B-BAF463922B0F}"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8A19B-B08B-4286-A8AF-424C7C284F26}" type="slidenum">
              <a:rPr lang="en-US" smtClean="0"/>
              <a:t>‹#›</a:t>
            </a:fld>
            <a:endParaRPr lang="en-US"/>
          </a:p>
        </p:txBody>
      </p:sp>
    </p:spTree>
    <p:extLst>
      <p:ext uri="{BB962C8B-B14F-4D97-AF65-F5344CB8AC3E}">
        <p14:creationId xmlns:p14="http://schemas.microsoft.com/office/powerpoint/2010/main" val="410533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57D96F-DDE9-46E3-B31B-BAF463922B0F}"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8A19B-B08B-4286-A8AF-424C7C284F26}" type="slidenum">
              <a:rPr lang="en-US" smtClean="0"/>
              <a:t>‹#›</a:t>
            </a:fld>
            <a:endParaRPr lang="en-US"/>
          </a:p>
        </p:txBody>
      </p:sp>
    </p:spTree>
    <p:extLst>
      <p:ext uri="{BB962C8B-B14F-4D97-AF65-F5344CB8AC3E}">
        <p14:creationId xmlns:p14="http://schemas.microsoft.com/office/powerpoint/2010/main" val="329841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57D96F-DDE9-46E3-B31B-BAF463922B0F}" type="datetimeFigureOut">
              <a:rPr lang="en-US" smtClean="0"/>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8A19B-B08B-4286-A8AF-424C7C284F26}" type="slidenum">
              <a:rPr lang="en-US" smtClean="0"/>
              <a:t>‹#›</a:t>
            </a:fld>
            <a:endParaRPr lang="en-US"/>
          </a:p>
        </p:txBody>
      </p:sp>
    </p:spTree>
    <p:extLst>
      <p:ext uri="{BB962C8B-B14F-4D97-AF65-F5344CB8AC3E}">
        <p14:creationId xmlns:p14="http://schemas.microsoft.com/office/powerpoint/2010/main" val="355169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57D96F-DDE9-46E3-B31B-BAF463922B0F}"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8A19B-B08B-4286-A8AF-424C7C284F26}" type="slidenum">
              <a:rPr lang="en-US" smtClean="0"/>
              <a:t>‹#›</a:t>
            </a:fld>
            <a:endParaRPr lang="en-US"/>
          </a:p>
        </p:txBody>
      </p:sp>
    </p:spTree>
    <p:extLst>
      <p:ext uri="{BB962C8B-B14F-4D97-AF65-F5344CB8AC3E}">
        <p14:creationId xmlns:p14="http://schemas.microsoft.com/office/powerpoint/2010/main" val="372929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57D96F-DDE9-46E3-B31B-BAF463922B0F}" type="datetimeFigureOut">
              <a:rPr lang="en-US" smtClean="0"/>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8A19B-B08B-4286-A8AF-424C7C284F26}" type="slidenum">
              <a:rPr lang="en-US" smtClean="0"/>
              <a:t>‹#›</a:t>
            </a:fld>
            <a:endParaRPr lang="en-US"/>
          </a:p>
        </p:txBody>
      </p:sp>
    </p:spTree>
    <p:extLst>
      <p:ext uri="{BB962C8B-B14F-4D97-AF65-F5344CB8AC3E}">
        <p14:creationId xmlns:p14="http://schemas.microsoft.com/office/powerpoint/2010/main" val="75035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57D96F-DDE9-46E3-B31B-BAF463922B0F}" type="datetimeFigureOut">
              <a:rPr lang="en-US" smtClean="0"/>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8A19B-B08B-4286-A8AF-424C7C284F26}" type="slidenum">
              <a:rPr lang="en-US" smtClean="0"/>
              <a:t>‹#›</a:t>
            </a:fld>
            <a:endParaRPr lang="en-US"/>
          </a:p>
        </p:txBody>
      </p:sp>
    </p:spTree>
    <p:extLst>
      <p:ext uri="{BB962C8B-B14F-4D97-AF65-F5344CB8AC3E}">
        <p14:creationId xmlns:p14="http://schemas.microsoft.com/office/powerpoint/2010/main" val="400326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7D96F-DDE9-46E3-B31B-BAF463922B0F}" type="datetimeFigureOut">
              <a:rPr lang="en-US" smtClean="0"/>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8A19B-B08B-4286-A8AF-424C7C284F26}" type="slidenum">
              <a:rPr lang="en-US" smtClean="0"/>
              <a:t>‹#›</a:t>
            </a:fld>
            <a:endParaRPr lang="en-US"/>
          </a:p>
        </p:txBody>
      </p:sp>
    </p:spTree>
    <p:extLst>
      <p:ext uri="{BB962C8B-B14F-4D97-AF65-F5344CB8AC3E}">
        <p14:creationId xmlns:p14="http://schemas.microsoft.com/office/powerpoint/2010/main" val="106954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57D96F-DDE9-46E3-B31B-BAF463922B0F}"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8A19B-B08B-4286-A8AF-424C7C284F26}" type="slidenum">
              <a:rPr lang="en-US" smtClean="0"/>
              <a:t>‹#›</a:t>
            </a:fld>
            <a:endParaRPr lang="en-US"/>
          </a:p>
        </p:txBody>
      </p:sp>
    </p:spTree>
    <p:extLst>
      <p:ext uri="{BB962C8B-B14F-4D97-AF65-F5344CB8AC3E}">
        <p14:creationId xmlns:p14="http://schemas.microsoft.com/office/powerpoint/2010/main" val="98283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57D96F-DDE9-46E3-B31B-BAF463922B0F}" type="datetimeFigureOut">
              <a:rPr lang="en-US" smtClean="0"/>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8A19B-B08B-4286-A8AF-424C7C284F26}" type="slidenum">
              <a:rPr lang="en-US" smtClean="0"/>
              <a:t>‹#›</a:t>
            </a:fld>
            <a:endParaRPr lang="en-US"/>
          </a:p>
        </p:txBody>
      </p:sp>
    </p:spTree>
    <p:extLst>
      <p:ext uri="{BB962C8B-B14F-4D97-AF65-F5344CB8AC3E}">
        <p14:creationId xmlns:p14="http://schemas.microsoft.com/office/powerpoint/2010/main" val="1766569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7D96F-DDE9-46E3-B31B-BAF463922B0F}" type="datetimeFigureOut">
              <a:rPr lang="en-US" smtClean="0"/>
              <a:t>3/11/2016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8A19B-B08B-4286-A8AF-424C7C284F26}" type="slidenum">
              <a:rPr lang="en-US" smtClean="0"/>
              <a:t>‹#›</a:t>
            </a:fld>
            <a:endParaRPr lang="en-US"/>
          </a:p>
        </p:txBody>
      </p:sp>
    </p:spTree>
    <p:extLst>
      <p:ext uri="{BB962C8B-B14F-4D97-AF65-F5344CB8AC3E}">
        <p14:creationId xmlns:p14="http://schemas.microsoft.com/office/powerpoint/2010/main" val="195601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data-structure-learning.blogspot.com/2015/05/let-us-start-understanding-linked-lis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Difference between ArrayList and LinkedList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1934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Implementation difference.</a:t>
            </a:r>
            <a:endParaRPr lang="en-US" dirty="0"/>
          </a:p>
        </p:txBody>
      </p:sp>
      <p:sp>
        <p:nvSpPr>
          <p:cNvPr id="3" name="Content Placeholder 2"/>
          <p:cNvSpPr>
            <a:spLocks noGrp="1"/>
          </p:cNvSpPr>
          <p:nvPr>
            <p:ph idx="1"/>
          </p:nvPr>
        </p:nvSpPr>
        <p:spPr/>
        <p:txBody>
          <a:bodyPr/>
          <a:lstStyle/>
          <a:p>
            <a:pPr algn="just"/>
            <a:r>
              <a:rPr lang="en-US" dirty="0"/>
              <a:t>ArrayList&lt;E&gt; as we know </a:t>
            </a:r>
            <a:r>
              <a:rPr lang="en-US" b="1" dirty="0"/>
              <a:t>is backed by an array</a:t>
            </a:r>
            <a:r>
              <a:rPr lang="en-US" dirty="0"/>
              <a:t> with some initial capacity. If that array is filled then contents are moved to new array who’s size is roughly 1.5 times of previous array.</a:t>
            </a:r>
          </a:p>
          <a:p>
            <a:pPr marL="0" indent="0" algn="just">
              <a:buNone/>
            </a:pPr>
            <a:endParaRPr lang="en-US" dirty="0"/>
          </a:p>
          <a:p>
            <a:pPr algn="just"/>
            <a:r>
              <a:rPr lang="en-US" dirty="0" smtClean="0"/>
              <a:t>LinkedList&lt;E</a:t>
            </a:r>
            <a:r>
              <a:rPr lang="en-US" dirty="0"/>
              <a:t>&gt; is an implementation of </a:t>
            </a:r>
            <a:r>
              <a:rPr lang="en-US" u="sng" dirty="0">
                <a:hlinkClick r:id="rId2"/>
              </a:rPr>
              <a:t>Linked List data structure</a:t>
            </a:r>
            <a:r>
              <a:rPr lang="en-US" dirty="0"/>
              <a:t>. private static class Node defines the structure of node using the constructor taking 3 parameters as previous pointer, element and next pointer.</a:t>
            </a:r>
          </a:p>
          <a:p>
            <a:endParaRPr lang="en-US" dirty="0"/>
          </a:p>
        </p:txBody>
      </p:sp>
    </p:spTree>
    <p:extLst>
      <p:ext uri="{BB962C8B-B14F-4D97-AF65-F5344CB8AC3E}">
        <p14:creationId xmlns:p14="http://schemas.microsoft.com/office/powerpoint/2010/main" val="1065080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Performance (depends on operation that we perform)</a:t>
            </a:r>
            <a:endParaRPr lang="en-US" dirty="0"/>
          </a:p>
        </p:txBody>
      </p:sp>
      <p:sp>
        <p:nvSpPr>
          <p:cNvPr id="3" name="Content Placeholder 2"/>
          <p:cNvSpPr>
            <a:spLocks noGrp="1"/>
          </p:cNvSpPr>
          <p:nvPr>
            <p:ph idx="1"/>
          </p:nvPr>
        </p:nvSpPr>
        <p:spPr/>
        <p:txBody>
          <a:bodyPr>
            <a:normAutofit lnSpcReduction="10000"/>
          </a:bodyPr>
          <a:lstStyle/>
          <a:p>
            <a:r>
              <a:rPr lang="en-US" b="1" dirty="0"/>
              <a:t>add(E e</a:t>
            </a:r>
            <a:r>
              <a:rPr lang="en-US" b="1" dirty="0" smtClean="0"/>
              <a:t>)</a:t>
            </a:r>
          </a:p>
          <a:p>
            <a:pPr marL="0" indent="0">
              <a:buNone/>
            </a:pPr>
            <a:endParaRPr lang="en-US" dirty="0"/>
          </a:p>
          <a:p>
            <a:r>
              <a:rPr lang="en-US" dirty="0" smtClean="0"/>
              <a:t>ArrayList&lt;E</a:t>
            </a:r>
            <a:r>
              <a:rPr lang="en-US" dirty="0"/>
              <a:t>&gt; adds element at the end of the list. This can be done in O(1) time. But let say that size of backing array is to be incremented then old elements is to be copied to new array and then new element is appended. This takes O(n) time.</a:t>
            </a:r>
          </a:p>
          <a:p>
            <a:pPr marL="0" indent="0">
              <a:buNone/>
            </a:pPr>
            <a:r>
              <a:rPr lang="en-US" dirty="0"/>
              <a:t> </a:t>
            </a:r>
          </a:p>
          <a:p>
            <a:r>
              <a:rPr lang="en-US" dirty="0" smtClean="0"/>
              <a:t>In </a:t>
            </a:r>
            <a:r>
              <a:rPr lang="en-US" dirty="0"/>
              <a:t>LinkedList&lt;E&gt; this operation takes O(1) time. The reason is LinkedList&lt;E&gt; maintains the tail pointer and hence element is just appended by setting the links.</a:t>
            </a:r>
          </a:p>
          <a:p>
            <a:endParaRPr lang="en-US" dirty="0"/>
          </a:p>
        </p:txBody>
      </p:sp>
    </p:spTree>
    <p:extLst>
      <p:ext uri="{BB962C8B-B14F-4D97-AF65-F5344CB8AC3E}">
        <p14:creationId xmlns:p14="http://schemas.microsoft.com/office/powerpoint/2010/main" val="2144366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Performance continued.</a:t>
            </a:r>
            <a:endParaRPr lang="en-US" dirty="0"/>
          </a:p>
        </p:txBody>
      </p:sp>
      <p:sp>
        <p:nvSpPr>
          <p:cNvPr id="3" name="Content Placeholder 2"/>
          <p:cNvSpPr>
            <a:spLocks noGrp="1"/>
          </p:cNvSpPr>
          <p:nvPr>
            <p:ph idx="1"/>
          </p:nvPr>
        </p:nvSpPr>
        <p:spPr>
          <a:xfrm>
            <a:off x="838200" y="1825624"/>
            <a:ext cx="10515600" cy="4784725"/>
          </a:xfrm>
        </p:spPr>
        <p:txBody>
          <a:bodyPr>
            <a:normAutofit fontScale="92500" lnSpcReduction="10000"/>
          </a:bodyPr>
          <a:lstStyle/>
          <a:p>
            <a:r>
              <a:rPr lang="en-US" b="1" dirty="0"/>
              <a:t>remove(int index) and remove(Object o)</a:t>
            </a:r>
            <a:endParaRPr lang="en-US" dirty="0"/>
          </a:p>
          <a:p>
            <a:pPr marL="0" indent="0">
              <a:buNone/>
            </a:pPr>
            <a:endParaRPr lang="en-US" dirty="0"/>
          </a:p>
          <a:p>
            <a:r>
              <a:rPr lang="en-US" dirty="0" smtClean="0"/>
              <a:t>ArrayList&lt;E</a:t>
            </a:r>
            <a:r>
              <a:rPr lang="en-US" dirty="0"/>
              <a:t>&gt; removes element once it is able to find it. If element is found then all other elements in backing array are shifted one place. This requires O(n) time</a:t>
            </a:r>
            <a:r>
              <a:rPr lang="en-US" dirty="0" smtClean="0"/>
              <a:t>.</a:t>
            </a:r>
            <a:r>
              <a:rPr lang="en-US" dirty="0"/>
              <a:t> </a:t>
            </a:r>
          </a:p>
          <a:p>
            <a:r>
              <a:rPr lang="en-US" dirty="0" smtClean="0"/>
              <a:t>LinkedList&lt;E</a:t>
            </a:r>
            <a:r>
              <a:rPr lang="en-US" dirty="0"/>
              <a:t>&gt; has several implementations of remove such as</a:t>
            </a:r>
          </a:p>
          <a:p>
            <a:pPr lvl="1"/>
            <a:r>
              <a:rPr lang="en-US" dirty="0" smtClean="0"/>
              <a:t>removeFirst</a:t>
            </a:r>
            <a:r>
              <a:rPr lang="en-US" dirty="0"/>
              <a:t>() – removes first element. O(1) time.</a:t>
            </a:r>
          </a:p>
          <a:p>
            <a:pPr lvl="1"/>
            <a:r>
              <a:rPr lang="en-US" dirty="0" err="1" smtClean="0"/>
              <a:t>removeLast</a:t>
            </a:r>
            <a:r>
              <a:rPr lang="en-US" dirty="0"/>
              <a:t>()– removes last element. O(1) time.</a:t>
            </a:r>
          </a:p>
          <a:p>
            <a:pPr lvl="1"/>
            <a:r>
              <a:rPr lang="en-US" dirty="0" smtClean="0"/>
              <a:t>remove(int </a:t>
            </a:r>
            <a:r>
              <a:rPr lang="en-US" dirty="0"/>
              <a:t>index) – removes element at index. O(n) time.</a:t>
            </a:r>
          </a:p>
          <a:p>
            <a:pPr lvl="1"/>
            <a:r>
              <a:rPr lang="en-US" dirty="0" smtClean="0"/>
              <a:t>remove(Object </a:t>
            </a:r>
            <a:r>
              <a:rPr lang="en-US" dirty="0"/>
              <a:t>o) – removes element by searching it. O(n) time.</a:t>
            </a:r>
          </a:p>
          <a:p>
            <a:pPr lvl="1"/>
            <a:r>
              <a:rPr lang="en-US" dirty="0" smtClean="0"/>
              <a:t>remove</a:t>
            </a:r>
            <a:r>
              <a:rPr lang="en-US" dirty="0"/>
              <a:t>() – removes first element. O(1) time. This method calls removeFirst.</a:t>
            </a:r>
          </a:p>
          <a:p>
            <a:pPr lvl="1"/>
            <a:r>
              <a:rPr lang="en-US" dirty="0" err="1" smtClean="0"/>
              <a:t>removeFirstOccurrence</a:t>
            </a:r>
            <a:r>
              <a:rPr lang="en-US" dirty="0" smtClean="0"/>
              <a:t>(Object </a:t>
            </a:r>
            <a:r>
              <a:rPr lang="en-US" dirty="0"/>
              <a:t>o) – removes first occurrence of Object.</a:t>
            </a:r>
          </a:p>
          <a:p>
            <a:pPr lvl="1"/>
            <a:r>
              <a:rPr lang="en-US" dirty="0" err="1" smtClean="0"/>
              <a:t>removeLastOccurrence</a:t>
            </a:r>
            <a:r>
              <a:rPr lang="en-US" dirty="0" smtClean="0"/>
              <a:t>(Object </a:t>
            </a:r>
            <a:r>
              <a:rPr lang="en-US" dirty="0"/>
              <a:t>o) – removes last occurrence of Object.</a:t>
            </a:r>
          </a:p>
          <a:p>
            <a:endParaRPr lang="en-US" dirty="0"/>
          </a:p>
        </p:txBody>
      </p:sp>
    </p:spTree>
    <p:extLst>
      <p:ext uri="{BB962C8B-B14F-4D97-AF65-F5344CB8AC3E}">
        <p14:creationId xmlns:p14="http://schemas.microsoft.com/office/powerpoint/2010/main" val="37489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Performance continued.</a:t>
            </a:r>
            <a:endParaRPr lang="en-US" dirty="0"/>
          </a:p>
        </p:txBody>
      </p:sp>
      <p:sp>
        <p:nvSpPr>
          <p:cNvPr id="3" name="Content Placeholder 2"/>
          <p:cNvSpPr>
            <a:spLocks noGrp="1"/>
          </p:cNvSpPr>
          <p:nvPr>
            <p:ph idx="1"/>
          </p:nvPr>
        </p:nvSpPr>
        <p:spPr>
          <a:xfrm>
            <a:off x="838200" y="1825624"/>
            <a:ext cx="10515600" cy="4784725"/>
          </a:xfrm>
        </p:spPr>
        <p:txBody>
          <a:bodyPr>
            <a:normAutofit/>
          </a:bodyPr>
          <a:lstStyle/>
          <a:p>
            <a:r>
              <a:rPr lang="en-US" b="1" dirty="0"/>
              <a:t>get(int index)</a:t>
            </a:r>
            <a:endParaRPr lang="en-US" dirty="0"/>
          </a:p>
          <a:p>
            <a:pPr marL="0" indent="0">
              <a:buNone/>
            </a:pPr>
            <a:r>
              <a:rPr lang="en-US" dirty="0"/>
              <a:t> </a:t>
            </a:r>
          </a:p>
          <a:p>
            <a:r>
              <a:rPr lang="en-US" dirty="0" smtClean="0"/>
              <a:t>ArrayList&lt;E</a:t>
            </a:r>
            <a:r>
              <a:rPr lang="en-US" dirty="0"/>
              <a:t>&gt; gets the element at index in O(1</a:t>
            </a:r>
            <a:r>
              <a:rPr lang="en-US" dirty="0" smtClean="0"/>
              <a:t>).</a:t>
            </a:r>
          </a:p>
          <a:p>
            <a:pPr marL="0" indent="0">
              <a:buNone/>
            </a:pPr>
            <a:r>
              <a:rPr lang="en-US" dirty="0"/>
              <a:t> </a:t>
            </a:r>
          </a:p>
          <a:p>
            <a:r>
              <a:rPr lang="en-US" dirty="0" smtClean="0"/>
              <a:t>LinkedList </a:t>
            </a:r>
            <a:r>
              <a:rPr lang="en-US" dirty="0"/>
              <a:t>has 3 different method that returns the element.</a:t>
            </a:r>
          </a:p>
          <a:p>
            <a:pPr lvl="1"/>
            <a:r>
              <a:rPr lang="en-US" dirty="0" smtClean="0"/>
              <a:t>get(int </a:t>
            </a:r>
            <a:r>
              <a:rPr lang="en-US" dirty="0"/>
              <a:t>index</a:t>
            </a:r>
            <a:r>
              <a:rPr lang="en-US"/>
              <a:t>) </a:t>
            </a:r>
            <a:r>
              <a:rPr lang="en-US" smtClean="0"/>
              <a:t>– returns </a:t>
            </a:r>
            <a:r>
              <a:rPr lang="en-US" dirty="0"/>
              <a:t>the element at index O(n) time because link list does not provide the indexed retrieval.</a:t>
            </a:r>
          </a:p>
          <a:p>
            <a:pPr lvl="1"/>
            <a:r>
              <a:rPr lang="en-US" dirty="0" err="1" smtClean="0"/>
              <a:t>getFirst</a:t>
            </a:r>
            <a:r>
              <a:rPr lang="en-US" dirty="0"/>
              <a:t>() – returns the first element from the list.</a:t>
            </a:r>
          </a:p>
          <a:p>
            <a:pPr lvl="1"/>
            <a:r>
              <a:rPr lang="en-US" dirty="0" err="1" smtClean="0"/>
              <a:t>getLast</a:t>
            </a:r>
            <a:r>
              <a:rPr lang="en-US" dirty="0"/>
              <a:t>() – returns the last element from the list.</a:t>
            </a:r>
          </a:p>
          <a:p>
            <a:endParaRPr lang="en-US" dirty="0"/>
          </a:p>
        </p:txBody>
      </p:sp>
    </p:spTree>
    <p:extLst>
      <p:ext uri="{BB962C8B-B14F-4D97-AF65-F5344CB8AC3E}">
        <p14:creationId xmlns:p14="http://schemas.microsoft.com/office/powerpoint/2010/main" val="2228656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138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Difference between ArrayList and LinkedList</vt:lpstr>
      <vt:lpstr>1. Implementation difference.</vt:lpstr>
      <vt:lpstr>2. Performance (depends on operation that we perform)</vt:lpstr>
      <vt:lpstr>2. Performance continued.</vt:lpstr>
      <vt:lpstr>2. Performance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 Savani</dc:creator>
  <cp:lastModifiedBy>Bharat Savani</cp:lastModifiedBy>
  <cp:revision>25</cp:revision>
  <dcterms:created xsi:type="dcterms:W3CDTF">2016-03-12T07:24:43Z</dcterms:created>
  <dcterms:modified xsi:type="dcterms:W3CDTF">2016-03-12T07:53:26Z</dcterms:modified>
</cp:coreProperties>
</file>