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43" r:id="rId2"/>
    <p:sldId id="316" r:id="rId3"/>
    <p:sldId id="34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avannahswinea\Documents\fodrie%20lab\oil%20spill%20effect%20by%20state%20spread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v>Pre-Spill Beginning in 2002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trendline>
            <c:spPr>
              <a:ln w="38100" cap="rnd">
                <a:solidFill>
                  <a:schemeClr val="bg2">
                    <a:lumMod val="75000"/>
                  </a:schemeClr>
                </a:solidFill>
              </a:ln>
              <a:effectLst/>
            </c:spPr>
            <c:trendlineType val="linear"/>
            <c:forward val="7"/>
            <c:dispRSqr val="0"/>
            <c:dispEq val="0"/>
          </c:trendline>
          <c:xVal>
            <c:numRef>
              <c:f>'GoM Comm'!$A$63:$A$70</c:f>
              <c:numCache>
                <c:formatCode>General</c:formatCode>
                <c:ptCount val="8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</c:numCache>
            </c:numRef>
          </c:xVal>
          <c:yVal>
            <c:numRef>
              <c:f>'GoM Comm'!$C$63:$C$70</c:f>
              <c:numCache>
                <c:formatCode>General</c:formatCode>
                <c:ptCount val="8"/>
                <c:pt idx="0">
                  <c:v>659.70639028571429</c:v>
                </c:pt>
                <c:pt idx="1">
                  <c:v>629.68488574074081</c:v>
                </c:pt>
                <c:pt idx="2">
                  <c:v>627.25853645454538</c:v>
                </c:pt>
                <c:pt idx="3">
                  <c:v>575.6480413362832</c:v>
                </c:pt>
                <c:pt idx="4">
                  <c:v>622.58898091452988</c:v>
                </c:pt>
                <c:pt idx="5">
                  <c:v>611.82809466666674</c:v>
                </c:pt>
                <c:pt idx="6">
                  <c:v>575.0370382000001</c:v>
                </c:pt>
                <c:pt idx="7">
                  <c:v>547.63920459999997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20-41BC-A3EE-651165B12DEF}"/>
            </c:ext>
          </c:extLst>
        </c:ser>
        <c:ser>
          <c:idx val="0"/>
          <c:order val="1"/>
          <c:tx>
            <c:v>Pre-Spill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0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'GoM Comm'!$A$61:$A$70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xVal>
          <c:yVal>
            <c:numRef>
              <c:f>'GoM Comm'!$C$61:$C$70</c:f>
              <c:numCache>
                <c:formatCode>General</c:formatCode>
                <c:ptCount val="10"/>
                <c:pt idx="0">
                  <c:v>997.270263</c:v>
                </c:pt>
                <c:pt idx="1">
                  <c:v>786.68185046153849</c:v>
                </c:pt>
                <c:pt idx="2">
                  <c:v>659.70639028571429</c:v>
                </c:pt>
                <c:pt idx="3">
                  <c:v>629.68488574074081</c:v>
                </c:pt>
                <c:pt idx="4">
                  <c:v>627.25853645454538</c:v>
                </c:pt>
                <c:pt idx="5">
                  <c:v>575.6480413362832</c:v>
                </c:pt>
                <c:pt idx="6">
                  <c:v>622.58898091452988</c:v>
                </c:pt>
                <c:pt idx="7">
                  <c:v>611.82809466666674</c:v>
                </c:pt>
                <c:pt idx="8">
                  <c:v>575.0370382000001</c:v>
                </c:pt>
                <c:pt idx="9">
                  <c:v>547.63920459999997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E20-41BC-A3EE-651165B12DEF}"/>
            </c:ext>
          </c:extLst>
        </c:ser>
        <c:ser>
          <c:idx val="1"/>
          <c:order val="2"/>
          <c:tx>
            <c:v>Post-Spill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0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'GoM Comm'!$A$71:$A$77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xVal>
          <c:yVal>
            <c:numRef>
              <c:f>'GoM Comm'!$C$71:$C$77</c:f>
              <c:numCache>
                <c:formatCode>General</c:formatCode>
                <c:ptCount val="7"/>
                <c:pt idx="0">
                  <c:v>537.36073831249996</c:v>
                </c:pt>
                <c:pt idx="1">
                  <c:v>687.04762530769233</c:v>
                </c:pt>
                <c:pt idx="2">
                  <c:v>652.88624817910443</c:v>
                </c:pt>
                <c:pt idx="3">
                  <c:v>772.65686900000003</c:v>
                </c:pt>
                <c:pt idx="4">
                  <c:v>843.40390465467635</c:v>
                </c:pt>
                <c:pt idx="5">
                  <c:v>704.4989351304348</c:v>
                </c:pt>
                <c:pt idx="6">
                  <c:v>711.10657800000001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E20-41BC-A3EE-651165B12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5280207"/>
        <c:axId val="348958319"/>
      </c:scatterChart>
      <c:valAx>
        <c:axId val="1075280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958319"/>
        <c:crosses val="autoZero"/>
        <c:crossBetween val="midCat"/>
      </c:valAx>
      <c:valAx>
        <c:axId val="348958319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Commercial Fisheries Revenue </a:t>
                </a:r>
              </a:p>
              <a:p>
                <a:pPr>
                  <a:defRPr sz="1800"/>
                </a:pPr>
                <a:r>
                  <a:rPr lang="en-US" sz="1800" dirty="0"/>
                  <a:t>(Millions of Dollars)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2802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CDEC4-95B9-4A6F-AA51-B7DEF2A9646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AD8AC-83D4-4CE1-B883-B364842C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7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2670-814F-D32C-A393-FB1448B0F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FB63D-596D-AE16-0520-C163F7BE5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DA82C-2735-F939-369C-767422F3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3CC5-9307-4E8B-9C12-3127570B606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D602D-1910-6760-3482-14898316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4D44-2431-25AC-6F8A-69DE6F19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AAF1-D11A-484B-B32E-901768B6E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7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1850-120E-70EA-DDDB-D0F8A932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22AA5-06C1-3C4D-4060-3D311454D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03856-1C21-6920-BBEC-61CBB1C6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3CC5-9307-4E8B-9C12-3127570B606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793E-37E4-73DC-68DB-ED634528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DD30-CA83-0EBB-A2AD-25B41B77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AAF1-D11A-484B-B32E-901768B6E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6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17EBE-DE1F-4ED7-12E8-1395AADDB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DDDF0-7466-9761-ACD3-C3089E610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418BB-BB07-367F-0784-2A9CE06F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3CC5-9307-4E8B-9C12-3127570B606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FA35-DC92-5F2E-AACE-E91A850A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E5741-72EC-5EA7-42BE-2EDADECD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AAF1-D11A-484B-B32E-901768B6E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6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1A11-99BF-9D31-2239-75F507C9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389D-4D5E-FEFF-E8D1-584C1F3B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D265B-198D-BAB5-1EC5-CEFAEE7B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3CC5-9307-4E8B-9C12-3127570B606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C53D-932C-5F51-E3B5-A33C0467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12983-CFD5-C81E-1DC9-C9D57643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AAF1-D11A-484B-B32E-901768B6E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1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611E-434F-E518-754E-E5F29C90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C90F9-F306-6C07-EAF8-655E6595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FB689-1AE9-756A-B938-DDC87F4D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3CC5-9307-4E8B-9C12-3127570B606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4C79F-0C0D-24CF-F2F1-0BC9223A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5598B-C25E-7A5F-3E29-E1052A05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AAF1-D11A-484B-B32E-901768B6E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4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AA58-FF59-650B-8AC7-BD8C5A8C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1E9EA-9A2A-01FA-8796-F1FA920CB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20110-6AB5-674F-B33A-01B405324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2329D-5928-5FCC-B2A0-75EC3B2A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3CC5-9307-4E8B-9C12-3127570B606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25351-5E2C-8494-9911-883F792A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2E1C9-C3BE-ED5A-D15C-9855FEC9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AAF1-D11A-484B-B32E-901768B6E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1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D4BA-AA12-8737-F718-2E36DC32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99FE5-1AE3-46AD-B6F6-1507EFA8E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3039C-EC79-7123-D1B4-2149B0E6A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78B36-41A9-5805-2E84-8144BFDFA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919AC-E2F7-7735-115C-1A45A9721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27C7A-7CE3-9966-5FC4-36C1DD44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3CC5-9307-4E8B-9C12-3127570B606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62DFA-A824-C206-DF1A-846177B3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CC9EF-5903-79C9-5CFC-3E207AAD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AAF1-D11A-484B-B32E-901768B6E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1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1EA8-FE63-E17C-A4C8-B6262282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A7B2F-E0C1-2CA0-1ECF-B914C8D6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3CC5-9307-4E8B-9C12-3127570B606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B9749-6515-C798-9724-A4F25EC1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DCA88-CF69-C81E-8E23-2C82C3C0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AAF1-D11A-484B-B32E-901768B6E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4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DE886-3331-3DC9-04A0-92FE7217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3CC5-9307-4E8B-9C12-3127570B606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4C44C-38E6-0B2A-325F-7AF8B707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8708-E783-0514-E75F-7F782DD8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AAF1-D11A-484B-B32E-901768B6E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85D7-1020-AE9C-E53E-25F440F0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A31C-C022-108B-5E57-7FA69E85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0DDB9-7B35-5481-97B3-DA0FB7C13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EBA90-CBAA-3F2F-C112-CF1785A1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3CC5-9307-4E8B-9C12-3127570B606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C5820-A1C1-E58E-5C92-277E5FBB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E0FF-AB6A-66C6-0F26-0A6BA51D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AAF1-D11A-484B-B32E-901768B6E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4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586B-4EAA-827E-7EBF-FC4C2AFB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06554-F74C-3DAF-9D4E-AA0F67ED5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95189-5435-07D5-1398-0C8A94026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13541-9FE8-B874-1A74-E7EF9DA5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3CC5-9307-4E8B-9C12-3127570B606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425D9-71D6-B9EF-90C7-A81980B6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E5022-F236-A8B8-6FA3-C599842E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AAF1-D11A-484B-B32E-901768B6E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8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AA2BD-A2A7-1752-AADF-AC80EAA9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69C62-0344-8597-8F59-F6CA4180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947A-5EE9-3A70-9851-13AA28E4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F3CC5-9307-4E8B-9C12-3127570B606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C5C93-46B9-D6E8-0B50-57DE36D75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C969-0C08-7FC0-FC0A-B5690DEFE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E9AAF1-D11A-484B-B32E-901768B6E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5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CFBF21F-9600-0B1A-1176-DB6B59A78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502028"/>
              </p:ext>
            </p:extLst>
          </p:nvPr>
        </p:nvGraphicFramePr>
        <p:xfrm>
          <a:off x="1289578" y="688277"/>
          <a:ext cx="9802368" cy="5639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D8E743-5527-EA76-BD29-C89057713C2D}"/>
              </a:ext>
            </a:extLst>
          </p:cNvPr>
          <p:cNvSpPr txBox="1"/>
          <p:nvPr/>
        </p:nvSpPr>
        <p:spPr>
          <a:xfrm>
            <a:off x="8038425" y="3941315"/>
            <a:ext cx="333684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Deviation in Commercial Revenue from Projection:</a:t>
            </a:r>
          </a:p>
          <a:p>
            <a:r>
              <a:rPr lang="en-US" sz="2400" b="1" dirty="0"/>
              <a:t>$1.33 billion</a:t>
            </a:r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0C15EE53-2E69-5008-9C3A-556618023468}"/>
              </a:ext>
            </a:extLst>
          </p:cNvPr>
          <p:cNvSpPr/>
          <p:nvPr/>
        </p:nvSpPr>
        <p:spPr>
          <a:xfrm>
            <a:off x="7486650" y="2249235"/>
            <a:ext cx="2479018" cy="1427598"/>
          </a:xfrm>
          <a:custGeom>
            <a:avLst/>
            <a:gdLst>
              <a:gd name="connsiteX0" fmla="*/ 0 w 2583543"/>
              <a:gd name="connsiteY0" fmla="*/ 1059543 h 1233714"/>
              <a:gd name="connsiteX1" fmla="*/ 406400 w 2583543"/>
              <a:gd name="connsiteY1" fmla="*/ 609600 h 1233714"/>
              <a:gd name="connsiteX2" fmla="*/ 856343 w 2583543"/>
              <a:gd name="connsiteY2" fmla="*/ 754743 h 1233714"/>
              <a:gd name="connsiteX3" fmla="*/ 1277257 w 2583543"/>
              <a:gd name="connsiteY3" fmla="*/ 261257 h 1233714"/>
              <a:gd name="connsiteX4" fmla="*/ 1698171 w 2583543"/>
              <a:gd name="connsiteY4" fmla="*/ 0 h 1233714"/>
              <a:gd name="connsiteX5" fmla="*/ 2133600 w 2583543"/>
              <a:gd name="connsiteY5" fmla="*/ 580571 h 1233714"/>
              <a:gd name="connsiteX6" fmla="*/ 2583543 w 2583543"/>
              <a:gd name="connsiteY6" fmla="*/ 522514 h 1233714"/>
              <a:gd name="connsiteX7" fmla="*/ 1988457 w 2583543"/>
              <a:gd name="connsiteY7" fmla="*/ 1233714 h 1233714"/>
              <a:gd name="connsiteX8" fmla="*/ 0 w 2583543"/>
              <a:gd name="connsiteY8" fmla="*/ 1059543 h 1233714"/>
              <a:gd name="connsiteX0" fmla="*/ 0 w 2554968"/>
              <a:gd name="connsiteY0" fmla="*/ 1059543 h 1233714"/>
              <a:gd name="connsiteX1" fmla="*/ 406400 w 2554968"/>
              <a:gd name="connsiteY1" fmla="*/ 609600 h 1233714"/>
              <a:gd name="connsiteX2" fmla="*/ 856343 w 2554968"/>
              <a:gd name="connsiteY2" fmla="*/ 754743 h 1233714"/>
              <a:gd name="connsiteX3" fmla="*/ 1277257 w 2554968"/>
              <a:gd name="connsiteY3" fmla="*/ 261257 h 1233714"/>
              <a:gd name="connsiteX4" fmla="*/ 1698171 w 2554968"/>
              <a:gd name="connsiteY4" fmla="*/ 0 h 1233714"/>
              <a:gd name="connsiteX5" fmla="*/ 2133600 w 2554968"/>
              <a:gd name="connsiteY5" fmla="*/ 580571 h 1233714"/>
              <a:gd name="connsiteX6" fmla="*/ 2554968 w 2554968"/>
              <a:gd name="connsiteY6" fmla="*/ 522514 h 1233714"/>
              <a:gd name="connsiteX7" fmla="*/ 1988457 w 2554968"/>
              <a:gd name="connsiteY7" fmla="*/ 1233714 h 1233714"/>
              <a:gd name="connsiteX8" fmla="*/ 0 w 2554968"/>
              <a:gd name="connsiteY8" fmla="*/ 1059543 h 1233714"/>
              <a:gd name="connsiteX0" fmla="*/ 0 w 2554968"/>
              <a:gd name="connsiteY0" fmla="*/ 1059543 h 1369445"/>
              <a:gd name="connsiteX1" fmla="*/ 406400 w 2554968"/>
              <a:gd name="connsiteY1" fmla="*/ 609600 h 1369445"/>
              <a:gd name="connsiteX2" fmla="*/ 856343 w 2554968"/>
              <a:gd name="connsiteY2" fmla="*/ 754743 h 1369445"/>
              <a:gd name="connsiteX3" fmla="*/ 1277257 w 2554968"/>
              <a:gd name="connsiteY3" fmla="*/ 261257 h 1369445"/>
              <a:gd name="connsiteX4" fmla="*/ 1698171 w 2554968"/>
              <a:gd name="connsiteY4" fmla="*/ 0 h 1369445"/>
              <a:gd name="connsiteX5" fmla="*/ 2133600 w 2554968"/>
              <a:gd name="connsiteY5" fmla="*/ 580571 h 1369445"/>
              <a:gd name="connsiteX6" fmla="*/ 2554968 w 2554968"/>
              <a:gd name="connsiteY6" fmla="*/ 522514 h 1369445"/>
              <a:gd name="connsiteX7" fmla="*/ 2524238 w 2554968"/>
              <a:gd name="connsiteY7" fmla="*/ 1369445 h 1369445"/>
              <a:gd name="connsiteX8" fmla="*/ 0 w 2554968"/>
              <a:gd name="connsiteY8" fmla="*/ 1059543 h 1369445"/>
              <a:gd name="connsiteX0" fmla="*/ 0 w 2554968"/>
              <a:gd name="connsiteY0" fmla="*/ 1059543 h 1369445"/>
              <a:gd name="connsiteX1" fmla="*/ 406400 w 2554968"/>
              <a:gd name="connsiteY1" fmla="*/ 609600 h 1369445"/>
              <a:gd name="connsiteX2" fmla="*/ 856343 w 2554968"/>
              <a:gd name="connsiteY2" fmla="*/ 754743 h 1369445"/>
              <a:gd name="connsiteX3" fmla="*/ 1277257 w 2554968"/>
              <a:gd name="connsiteY3" fmla="*/ 261257 h 1369445"/>
              <a:gd name="connsiteX4" fmla="*/ 1698171 w 2554968"/>
              <a:gd name="connsiteY4" fmla="*/ 0 h 1369445"/>
              <a:gd name="connsiteX5" fmla="*/ 2076450 w 2554968"/>
              <a:gd name="connsiteY5" fmla="*/ 544852 h 1369445"/>
              <a:gd name="connsiteX6" fmla="*/ 2554968 w 2554968"/>
              <a:gd name="connsiteY6" fmla="*/ 522514 h 1369445"/>
              <a:gd name="connsiteX7" fmla="*/ 2524238 w 2554968"/>
              <a:gd name="connsiteY7" fmla="*/ 1369445 h 1369445"/>
              <a:gd name="connsiteX8" fmla="*/ 0 w 2554968"/>
              <a:gd name="connsiteY8" fmla="*/ 1059543 h 1369445"/>
              <a:gd name="connsiteX0" fmla="*/ 0 w 2554968"/>
              <a:gd name="connsiteY0" fmla="*/ 1059543 h 1369445"/>
              <a:gd name="connsiteX1" fmla="*/ 406400 w 2554968"/>
              <a:gd name="connsiteY1" fmla="*/ 609600 h 1369445"/>
              <a:gd name="connsiteX2" fmla="*/ 856343 w 2554968"/>
              <a:gd name="connsiteY2" fmla="*/ 754743 h 1369445"/>
              <a:gd name="connsiteX3" fmla="*/ 1277257 w 2554968"/>
              <a:gd name="connsiteY3" fmla="*/ 261257 h 1369445"/>
              <a:gd name="connsiteX4" fmla="*/ 1698171 w 2554968"/>
              <a:gd name="connsiteY4" fmla="*/ 0 h 1369445"/>
              <a:gd name="connsiteX5" fmla="*/ 2112169 w 2554968"/>
              <a:gd name="connsiteY5" fmla="*/ 573427 h 1369445"/>
              <a:gd name="connsiteX6" fmla="*/ 2554968 w 2554968"/>
              <a:gd name="connsiteY6" fmla="*/ 522514 h 1369445"/>
              <a:gd name="connsiteX7" fmla="*/ 2524238 w 2554968"/>
              <a:gd name="connsiteY7" fmla="*/ 1369445 h 1369445"/>
              <a:gd name="connsiteX8" fmla="*/ 0 w 2554968"/>
              <a:gd name="connsiteY8" fmla="*/ 1059543 h 1369445"/>
              <a:gd name="connsiteX0" fmla="*/ 0 w 2554968"/>
              <a:gd name="connsiteY0" fmla="*/ 1059543 h 1369445"/>
              <a:gd name="connsiteX1" fmla="*/ 406400 w 2554968"/>
              <a:gd name="connsiteY1" fmla="*/ 609600 h 1369445"/>
              <a:gd name="connsiteX2" fmla="*/ 856343 w 2554968"/>
              <a:gd name="connsiteY2" fmla="*/ 754743 h 1369445"/>
              <a:gd name="connsiteX3" fmla="*/ 1277257 w 2554968"/>
              <a:gd name="connsiteY3" fmla="*/ 261257 h 1369445"/>
              <a:gd name="connsiteX4" fmla="*/ 1698171 w 2554968"/>
              <a:gd name="connsiteY4" fmla="*/ 0 h 1369445"/>
              <a:gd name="connsiteX5" fmla="*/ 2119313 w 2554968"/>
              <a:gd name="connsiteY5" fmla="*/ 559140 h 1369445"/>
              <a:gd name="connsiteX6" fmla="*/ 2554968 w 2554968"/>
              <a:gd name="connsiteY6" fmla="*/ 522514 h 1369445"/>
              <a:gd name="connsiteX7" fmla="*/ 2524238 w 2554968"/>
              <a:gd name="connsiteY7" fmla="*/ 1369445 h 1369445"/>
              <a:gd name="connsiteX8" fmla="*/ 0 w 2554968"/>
              <a:gd name="connsiteY8" fmla="*/ 1059543 h 1369445"/>
              <a:gd name="connsiteX0" fmla="*/ 0 w 2569255"/>
              <a:gd name="connsiteY0" fmla="*/ 1102406 h 1369445"/>
              <a:gd name="connsiteX1" fmla="*/ 420687 w 2569255"/>
              <a:gd name="connsiteY1" fmla="*/ 609600 h 1369445"/>
              <a:gd name="connsiteX2" fmla="*/ 870630 w 2569255"/>
              <a:gd name="connsiteY2" fmla="*/ 754743 h 1369445"/>
              <a:gd name="connsiteX3" fmla="*/ 1291544 w 2569255"/>
              <a:gd name="connsiteY3" fmla="*/ 261257 h 1369445"/>
              <a:gd name="connsiteX4" fmla="*/ 1712458 w 2569255"/>
              <a:gd name="connsiteY4" fmla="*/ 0 h 1369445"/>
              <a:gd name="connsiteX5" fmla="*/ 2133600 w 2569255"/>
              <a:gd name="connsiteY5" fmla="*/ 559140 h 1369445"/>
              <a:gd name="connsiteX6" fmla="*/ 2569255 w 2569255"/>
              <a:gd name="connsiteY6" fmla="*/ 522514 h 1369445"/>
              <a:gd name="connsiteX7" fmla="*/ 2538525 w 2569255"/>
              <a:gd name="connsiteY7" fmla="*/ 1369445 h 1369445"/>
              <a:gd name="connsiteX8" fmla="*/ 0 w 2569255"/>
              <a:gd name="connsiteY8" fmla="*/ 1102406 h 1369445"/>
              <a:gd name="connsiteX0" fmla="*/ 0 w 2569255"/>
              <a:gd name="connsiteY0" fmla="*/ 1102406 h 1369445"/>
              <a:gd name="connsiteX1" fmla="*/ 377145 w 2569255"/>
              <a:gd name="connsiteY1" fmla="*/ 592183 h 1369445"/>
              <a:gd name="connsiteX2" fmla="*/ 870630 w 2569255"/>
              <a:gd name="connsiteY2" fmla="*/ 754743 h 1369445"/>
              <a:gd name="connsiteX3" fmla="*/ 1291544 w 2569255"/>
              <a:gd name="connsiteY3" fmla="*/ 261257 h 1369445"/>
              <a:gd name="connsiteX4" fmla="*/ 1712458 w 2569255"/>
              <a:gd name="connsiteY4" fmla="*/ 0 h 1369445"/>
              <a:gd name="connsiteX5" fmla="*/ 2133600 w 2569255"/>
              <a:gd name="connsiteY5" fmla="*/ 559140 h 1369445"/>
              <a:gd name="connsiteX6" fmla="*/ 2569255 w 2569255"/>
              <a:gd name="connsiteY6" fmla="*/ 522514 h 1369445"/>
              <a:gd name="connsiteX7" fmla="*/ 2538525 w 2569255"/>
              <a:gd name="connsiteY7" fmla="*/ 1369445 h 1369445"/>
              <a:gd name="connsiteX8" fmla="*/ 0 w 2569255"/>
              <a:gd name="connsiteY8" fmla="*/ 1102406 h 1369445"/>
              <a:gd name="connsiteX0" fmla="*/ 0 w 2569255"/>
              <a:gd name="connsiteY0" fmla="*/ 1102406 h 1369445"/>
              <a:gd name="connsiteX1" fmla="*/ 394562 w 2569255"/>
              <a:gd name="connsiteY1" fmla="*/ 592183 h 1369445"/>
              <a:gd name="connsiteX2" fmla="*/ 870630 w 2569255"/>
              <a:gd name="connsiteY2" fmla="*/ 754743 h 1369445"/>
              <a:gd name="connsiteX3" fmla="*/ 1291544 w 2569255"/>
              <a:gd name="connsiteY3" fmla="*/ 261257 h 1369445"/>
              <a:gd name="connsiteX4" fmla="*/ 1712458 w 2569255"/>
              <a:gd name="connsiteY4" fmla="*/ 0 h 1369445"/>
              <a:gd name="connsiteX5" fmla="*/ 2133600 w 2569255"/>
              <a:gd name="connsiteY5" fmla="*/ 559140 h 1369445"/>
              <a:gd name="connsiteX6" fmla="*/ 2569255 w 2569255"/>
              <a:gd name="connsiteY6" fmla="*/ 522514 h 1369445"/>
              <a:gd name="connsiteX7" fmla="*/ 2538525 w 2569255"/>
              <a:gd name="connsiteY7" fmla="*/ 1369445 h 1369445"/>
              <a:gd name="connsiteX8" fmla="*/ 0 w 2569255"/>
              <a:gd name="connsiteY8" fmla="*/ 1102406 h 1369445"/>
              <a:gd name="connsiteX0" fmla="*/ 0 w 2569255"/>
              <a:gd name="connsiteY0" fmla="*/ 1102406 h 1369445"/>
              <a:gd name="connsiteX1" fmla="*/ 394562 w 2569255"/>
              <a:gd name="connsiteY1" fmla="*/ 592183 h 1369445"/>
              <a:gd name="connsiteX2" fmla="*/ 827087 w 2569255"/>
              <a:gd name="connsiteY2" fmla="*/ 754743 h 1369445"/>
              <a:gd name="connsiteX3" fmla="*/ 1291544 w 2569255"/>
              <a:gd name="connsiteY3" fmla="*/ 261257 h 1369445"/>
              <a:gd name="connsiteX4" fmla="*/ 1712458 w 2569255"/>
              <a:gd name="connsiteY4" fmla="*/ 0 h 1369445"/>
              <a:gd name="connsiteX5" fmla="*/ 2133600 w 2569255"/>
              <a:gd name="connsiteY5" fmla="*/ 559140 h 1369445"/>
              <a:gd name="connsiteX6" fmla="*/ 2569255 w 2569255"/>
              <a:gd name="connsiteY6" fmla="*/ 522514 h 1369445"/>
              <a:gd name="connsiteX7" fmla="*/ 2538525 w 2569255"/>
              <a:gd name="connsiteY7" fmla="*/ 1369445 h 1369445"/>
              <a:gd name="connsiteX8" fmla="*/ 0 w 2569255"/>
              <a:gd name="connsiteY8" fmla="*/ 1102406 h 1369445"/>
              <a:gd name="connsiteX0" fmla="*/ 0 w 2569255"/>
              <a:gd name="connsiteY0" fmla="*/ 1102406 h 1369445"/>
              <a:gd name="connsiteX1" fmla="*/ 394562 w 2569255"/>
              <a:gd name="connsiteY1" fmla="*/ 592183 h 1369445"/>
              <a:gd name="connsiteX2" fmla="*/ 835796 w 2569255"/>
              <a:gd name="connsiteY2" fmla="*/ 737326 h 1369445"/>
              <a:gd name="connsiteX3" fmla="*/ 1291544 w 2569255"/>
              <a:gd name="connsiteY3" fmla="*/ 261257 h 1369445"/>
              <a:gd name="connsiteX4" fmla="*/ 1712458 w 2569255"/>
              <a:gd name="connsiteY4" fmla="*/ 0 h 1369445"/>
              <a:gd name="connsiteX5" fmla="*/ 2133600 w 2569255"/>
              <a:gd name="connsiteY5" fmla="*/ 559140 h 1369445"/>
              <a:gd name="connsiteX6" fmla="*/ 2569255 w 2569255"/>
              <a:gd name="connsiteY6" fmla="*/ 522514 h 1369445"/>
              <a:gd name="connsiteX7" fmla="*/ 2538525 w 2569255"/>
              <a:gd name="connsiteY7" fmla="*/ 1369445 h 1369445"/>
              <a:gd name="connsiteX8" fmla="*/ 0 w 2569255"/>
              <a:gd name="connsiteY8" fmla="*/ 1102406 h 1369445"/>
              <a:gd name="connsiteX0" fmla="*/ 0 w 2569255"/>
              <a:gd name="connsiteY0" fmla="*/ 974069 h 1241108"/>
              <a:gd name="connsiteX1" fmla="*/ 394562 w 2569255"/>
              <a:gd name="connsiteY1" fmla="*/ 463846 h 1241108"/>
              <a:gd name="connsiteX2" fmla="*/ 835796 w 2569255"/>
              <a:gd name="connsiteY2" fmla="*/ 608989 h 1241108"/>
              <a:gd name="connsiteX3" fmla="*/ 1291544 w 2569255"/>
              <a:gd name="connsiteY3" fmla="*/ 132920 h 1241108"/>
              <a:gd name="connsiteX4" fmla="*/ 1712458 w 2569255"/>
              <a:gd name="connsiteY4" fmla="*/ 0 h 1241108"/>
              <a:gd name="connsiteX5" fmla="*/ 2133600 w 2569255"/>
              <a:gd name="connsiteY5" fmla="*/ 430803 h 1241108"/>
              <a:gd name="connsiteX6" fmla="*/ 2569255 w 2569255"/>
              <a:gd name="connsiteY6" fmla="*/ 394177 h 1241108"/>
              <a:gd name="connsiteX7" fmla="*/ 2538525 w 2569255"/>
              <a:gd name="connsiteY7" fmla="*/ 1241108 h 1241108"/>
              <a:gd name="connsiteX8" fmla="*/ 0 w 2569255"/>
              <a:gd name="connsiteY8" fmla="*/ 974069 h 1241108"/>
              <a:gd name="connsiteX0" fmla="*/ 0 w 2569255"/>
              <a:gd name="connsiteY0" fmla="*/ 974069 h 1241108"/>
              <a:gd name="connsiteX1" fmla="*/ 394562 w 2569255"/>
              <a:gd name="connsiteY1" fmla="*/ 463846 h 1241108"/>
              <a:gd name="connsiteX2" fmla="*/ 835796 w 2569255"/>
              <a:gd name="connsiteY2" fmla="*/ 608989 h 1241108"/>
              <a:gd name="connsiteX3" fmla="*/ 1259459 w 2569255"/>
              <a:gd name="connsiteY3" fmla="*/ 221151 h 1241108"/>
              <a:gd name="connsiteX4" fmla="*/ 1712458 w 2569255"/>
              <a:gd name="connsiteY4" fmla="*/ 0 h 1241108"/>
              <a:gd name="connsiteX5" fmla="*/ 2133600 w 2569255"/>
              <a:gd name="connsiteY5" fmla="*/ 430803 h 1241108"/>
              <a:gd name="connsiteX6" fmla="*/ 2569255 w 2569255"/>
              <a:gd name="connsiteY6" fmla="*/ 394177 h 1241108"/>
              <a:gd name="connsiteX7" fmla="*/ 2538525 w 2569255"/>
              <a:gd name="connsiteY7" fmla="*/ 1241108 h 1241108"/>
              <a:gd name="connsiteX8" fmla="*/ 0 w 2569255"/>
              <a:gd name="connsiteY8" fmla="*/ 974069 h 1241108"/>
              <a:gd name="connsiteX0" fmla="*/ 0 w 2569255"/>
              <a:gd name="connsiteY0" fmla="*/ 974069 h 1160898"/>
              <a:gd name="connsiteX1" fmla="*/ 394562 w 2569255"/>
              <a:gd name="connsiteY1" fmla="*/ 463846 h 1160898"/>
              <a:gd name="connsiteX2" fmla="*/ 835796 w 2569255"/>
              <a:gd name="connsiteY2" fmla="*/ 608989 h 1160898"/>
              <a:gd name="connsiteX3" fmla="*/ 1259459 w 2569255"/>
              <a:gd name="connsiteY3" fmla="*/ 221151 h 1160898"/>
              <a:gd name="connsiteX4" fmla="*/ 1712458 w 2569255"/>
              <a:gd name="connsiteY4" fmla="*/ 0 h 1160898"/>
              <a:gd name="connsiteX5" fmla="*/ 2133600 w 2569255"/>
              <a:gd name="connsiteY5" fmla="*/ 430803 h 1160898"/>
              <a:gd name="connsiteX6" fmla="*/ 2569255 w 2569255"/>
              <a:gd name="connsiteY6" fmla="*/ 394177 h 1160898"/>
              <a:gd name="connsiteX7" fmla="*/ 2538525 w 2569255"/>
              <a:gd name="connsiteY7" fmla="*/ 1160898 h 1160898"/>
              <a:gd name="connsiteX8" fmla="*/ 0 w 2569255"/>
              <a:gd name="connsiteY8" fmla="*/ 974069 h 1160898"/>
              <a:gd name="connsiteX0" fmla="*/ 0 w 2593318"/>
              <a:gd name="connsiteY0" fmla="*/ 974069 h 1160898"/>
              <a:gd name="connsiteX1" fmla="*/ 418625 w 2593318"/>
              <a:gd name="connsiteY1" fmla="*/ 463846 h 1160898"/>
              <a:gd name="connsiteX2" fmla="*/ 859859 w 2593318"/>
              <a:gd name="connsiteY2" fmla="*/ 608989 h 1160898"/>
              <a:gd name="connsiteX3" fmla="*/ 1283522 w 2593318"/>
              <a:gd name="connsiteY3" fmla="*/ 221151 h 1160898"/>
              <a:gd name="connsiteX4" fmla="*/ 1736521 w 2593318"/>
              <a:gd name="connsiteY4" fmla="*/ 0 h 1160898"/>
              <a:gd name="connsiteX5" fmla="*/ 2157663 w 2593318"/>
              <a:gd name="connsiteY5" fmla="*/ 430803 h 1160898"/>
              <a:gd name="connsiteX6" fmla="*/ 2593318 w 2593318"/>
              <a:gd name="connsiteY6" fmla="*/ 394177 h 1160898"/>
              <a:gd name="connsiteX7" fmla="*/ 2562588 w 2593318"/>
              <a:gd name="connsiteY7" fmla="*/ 1160898 h 1160898"/>
              <a:gd name="connsiteX8" fmla="*/ 0 w 2593318"/>
              <a:gd name="connsiteY8" fmla="*/ 974069 h 1160898"/>
              <a:gd name="connsiteX0" fmla="*/ 0 w 2507593"/>
              <a:gd name="connsiteY0" fmla="*/ 974069 h 1160898"/>
              <a:gd name="connsiteX1" fmla="*/ 332900 w 2507593"/>
              <a:gd name="connsiteY1" fmla="*/ 463846 h 1160898"/>
              <a:gd name="connsiteX2" fmla="*/ 774134 w 2507593"/>
              <a:gd name="connsiteY2" fmla="*/ 608989 h 1160898"/>
              <a:gd name="connsiteX3" fmla="*/ 1197797 w 2507593"/>
              <a:gd name="connsiteY3" fmla="*/ 221151 h 1160898"/>
              <a:gd name="connsiteX4" fmla="*/ 1650796 w 2507593"/>
              <a:gd name="connsiteY4" fmla="*/ 0 h 1160898"/>
              <a:gd name="connsiteX5" fmla="*/ 2071938 w 2507593"/>
              <a:gd name="connsiteY5" fmla="*/ 430803 h 1160898"/>
              <a:gd name="connsiteX6" fmla="*/ 2507593 w 2507593"/>
              <a:gd name="connsiteY6" fmla="*/ 394177 h 1160898"/>
              <a:gd name="connsiteX7" fmla="*/ 2476863 w 2507593"/>
              <a:gd name="connsiteY7" fmla="*/ 1160898 h 1160898"/>
              <a:gd name="connsiteX8" fmla="*/ 0 w 2507593"/>
              <a:gd name="connsiteY8" fmla="*/ 974069 h 1160898"/>
              <a:gd name="connsiteX0" fmla="*/ 0 w 2507593"/>
              <a:gd name="connsiteY0" fmla="*/ 974069 h 1160898"/>
              <a:gd name="connsiteX1" fmla="*/ 390050 w 2507593"/>
              <a:gd name="connsiteY1" fmla="*/ 416221 h 1160898"/>
              <a:gd name="connsiteX2" fmla="*/ 774134 w 2507593"/>
              <a:gd name="connsiteY2" fmla="*/ 608989 h 1160898"/>
              <a:gd name="connsiteX3" fmla="*/ 1197797 w 2507593"/>
              <a:gd name="connsiteY3" fmla="*/ 221151 h 1160898"/>
              <a:gd name="connsiteX4" fmla="*/ 1650796 w 2507593"/>
              <a:gd name="connsiteY4" fmla="*/ 0 h 1160898"/>
              <a:gd name="connsiteX5" fmla="*/ 2071938 w 2507593"/>
              <a:gd name="connsiteY5" fmla="*/ 430803 h 1160898"/>
              <a:gd name="connsiteX6" fmla="*/ 2507593 w 2507593"/>
              <a:gd name="connsiteY6" fmla="*/ 394177 h 1160898"/>
              <a:gd name="connsiteX7" fmla="*/ 2476863 w 2507593"/>
              <a:gd name="connsiteY7" fmla="*/ 1160898 h 1160898"/>
              <a:gd name="connsiteX8" fmla="*/ 0 w 2507593"/>
              <a:gd name="connsiteY8" fmla="*/ 974069 h 1160898"/>
              <a:gd name="connsiteX0" fmla="*/ 0 w 2507593"/>
              <a:gd name="connsiteY0" fmla="*/ 974069 h 1160898"/>
              <a:gd name="connsiteX1" fmla="*/ 390050 w 2507593"/>
              <a:gd name="connsiteY1" fmla="*/ 416221 h 1160898"/>
              <a:gd name="connsiteX2" fmla="*/ 821759 w 2507593"/>
              <a:gd name="connsiteY2" fmla="*/ 551839 h 1160898"/>
              <a:gd name="connsiteX3" fmla="*/ 1197797 w 2507593"/>
              <a:gd name="connsiteY3" fmla="*/ 221151 h 1160898"/>
              <a:gd name="connsiteX4" fmla="*/ 1650796 w 2507593"/>
              <a:gd name="connsiteY4" fmla="*/ 0 h 1160898"/>
              <a:gd name="connsiteX5" fmla="*/ 2071938 w 2507593"/>
              <a:gd name="connsiteY5" fmla="*/ 430803 h 1160898"/>
              <a:gd name="connsiteX6" fmla="*/ 2507593 w 2507593"/>
              <a:gd name="connsiteY6" fmla="*/ 394177 h 1160898"/>
              <a:gd name="connsiteX7" fmla="*/ 2476863 w 2507593"/>
              <a:gd name="connsiteY7" fmla="*/ 1160898 h 1160898"/>
              <a:gd name="connsiteX8" fmla="*/ 0 w 2507593"/>
              <a:gd name="connsiteY8" fmla="*/ 974069 h 1160898"/>
              <a:gd name="connsiteX0" fmla="*/ 0 w 2507593"/>
              <a:gd name="connsiteY0" fmla="*/ 974069 h 1160898"/>
              <a:gd name="connsiteX1" fmla="*/ 390050 w 2507593"/>
              <a:gd name="connsiteY1" fmla="*/ 416221 h 1160898"/>
              <a:gd name="connsiteX2" fmla="*/ 821759 w 2507593"/>
              <a:gd name="connsiteY2" fmla="*/ 551839 h 1160898"/>
              <a:gd name="connsiteX3" fmla="*/ 1235897 w 2507593"/>
              <a:gd name="connsiteY3" fmla="*/ 87801 h 1160898"/>
              <a:gd name="connsiteX4" fmla="*/ 1650796 w 2507593"/>
              <a:gd name="connsiteY4" fmla="*/ 0 h 1160898"/>
              <a:gd name="connsiteX5" fmla="*/ 2071938 w 2507593"/>
              <a:gd name="connsiteY5" fmla="*/ 430803 h 1160898"/>
              <a:gd name="connsiteX6" fmla="*/ 2507593 w 2507593"/>
              <a:gd name="connsiteY6" fmla="*/ 394177 h 1160898"/>
              <a:gd name="connsiteX7" fmla="*/ 2476863 w 2507593"/>
              <a:gd name="connsiteY7" fmla="*/ 1160898 h 1160898"/>
              <a:gd name="connsiteX8" fmla="*/ 0 w 2507593"/>
              <a:gd name="connsiteY8" fmla="*/ 974069 h 1160898"/>
              <a:gd name="connsiteX0" fmla="*/ 0 w 2507593"/>
              <a:gd name="connsiteY0" fmla="*/ 1183619 h 1370448"/>
              <a:gd name="connsiteX1" fmla="*/ 390050 w 2507593"/>
              <a:gd name="connsiteY1" fmla="*/ 625771 h 1370448"/>
              <a:gd name="connsiteX2" fmla="*/ 821759 w 2507593"/>
              <a:gd name="connsiteY2" fmla="*/ 761389 h 1370448"/>
              <a:gd name="connsiteX3" fmla="*/ 1235897 w 2507593"/>
              <a:gd name="connsiteY3" fmla="*/ 297351 h 1370448"/>
              <a:gd name="connsiteX4" fmla="*/ 1660321 w 2507593"/>
              <a:gd name="connsiteY4" fmla="*/ 0 h 1370448"/>
              <a:gd name="connsiteX5" fmla="*/ 2071938 w 2507593"/>
              <a:gd name="connsiteY5" fmla="*/ 640353 h 1370448"/>
              <a:gd name="connsiteX6" fmla="*/ 2507593 w 2507593"/>
              <a:gd name="connsiteY6" fmla="*/ 603727 h 1370448"/>
              <a:gd name="connsiteX7" fmla="*/ 2476863 w 2507593"/>
              <a:gd name="connsiteY7" fmla="*/ 1370448 h 1370448"/>
              <a:gd name="connsiteX8" fmla="*/ 0 w 2507593"/>
              <a:gd name="connsiteY8" fmla="*/ 1183619 h 1370448"/>
              <a:gd name="connsiteX0" fmla="*/ 0 w 2507593"/>
              <a:gd name="connsiteY0" fmla="*/ 1183619 h 1370448"/>
              <a:gd name="connsiteX1" fmla="*/ 390050 w 2507593"/>
              <a:gd name="connsiteY1" fmla="*/ 625771 h 1370448"/>
              <a:gd name="connsiteX2" fmla="*/ 821759 w 2507593"/>
              <a:gd name="connsiteY2" fmla="*/ 761389 h 1370448"/>
              <a:gd name="connsiteX3" fmla="*/ 1235897 w 2507593"/>
              <a:gd name="connsiteY3" fmla="*/ 297351 h 1370448"/>
              <a:gd name="connsiteX4" fmla="*/ 1660321 w 2507593"/>
              <a:gd name="connsiteY4" fmla="*/ 0 h 1370448"/>
              <a:gd name="connsiteX5" fmla="*/ 2024313 w 2507593"/>
              <a:gd name="connsiteY5" fmla="*/ 583203 h 1370448"/>
              <a:gd name="connsiteX6" fmla="*/ 2507593 w 2507593"/>
              <a:gd name="connsiteY6" fmla="*/ 603727 h 1370448"/>
              <a:gd name="connsiteX7" fmla="*/ 2476863 w 2507593"/>
              <a:gd name="connsiteY7" fmla="*/ 1370448 h 1370448"/>
              <a:gd name="connsiteX8" fmla="*/ 0 w 2507593"/>
              <a:gd name="connsiteY8" fmla="*/ 1183619 h 1370448"/>
              <a:gd name="connsiteX0" fmla="*/ 0 w 2479018"/>
              <a:gd name="connsiteY0" fmla="*/ 1183619 h 1370448"/>
              <a:gd name="connsiteX1" fmla="*/ 390050 w 2479018"/>
              <a:gd name="connsiteY1" fmla="*/ 625771 h 1370448"/>
              <a:gd name="connsiteX2" fmla="*/ 821759 w 2479018"/>
              <a:gd name="connsiteY2" fmla="*/ 761389 h 1370448"/>
              <a:gd name="connsiteX3" fmla="*/ 1235897 w 2479018"/>
              <a:gd name="connsiteY3" fmla="*/ 297351 h 1370448"/>
              <a:gd name="connsiteX4" fmla="*/ 1660321 w 2479018"/>
              <a:gd name="connsiteY4" fmla="*/ 0 h 1370448"/>
              <a:gd name="connsiteX5" fmla="*/ 2024313 w 2479018"/>
              <a:gd name="connsiteY5" fmla="*/ 583203 h 1370448"/>
              <a:gd name="connsiteX6" fmla="*/ 2479018 w 2479018"/>
              <a:gd name="connsiteY6" fmla="*/ 546577 h 1370448"/>
              <a:gd name="connsiteX7" fmla="*/ 2476863 w 2479018"/>
              <a:gd name="connsiteY7" fmla="*/ 1370448 h 1370448"/>
              <a:gd name="connsiteX8" fmla="*/ 0 w 2479018"/>
              <a:gd name="connsiteY8" fmla="*/ 1183619 h 1370448"/>
              <a:gd name="connsiteX0" fmla="*/ 0 w 2479018"/>
              <a:gd name="connsiteY0" fmla="*/ 1183619 h 1427598"/>
              <a:gd name="connsiteX1" fmla="*/ 390050 w 2479018"/>
              <a:gd name="connsiteY1" fmla="*/ 625771 h 1427598"/>
              <a:gd name="connsiteX2" fmla="*/ 821759 w 2479018"/>
              <a:gd name="connsiteY2" fmla="*/ 761389 h 1427598"/>
              <a:gd name="connsiteX3" fmla="*/ 1235897 w 2479018"/>
              <a:gd name="connsiteY3" fmla="*/ 297351 h 1427598"/>
              <a:gd name="connsiteX4" fmla="*/ 1660321 w 2479018"/>
              <a:gd name="connsiteY4" fmla="*/ 0 h 1427598"/>
              <a:gd name="connsiteX5" fmla="*/ 2024313 w 2479018"/>
              <a:gd name="connsiteY5" fmla="*/ 583203 h 1427598"/>
              <a:gd name="connsiteX6" fmla="*/ 2479018 w 2479018"/>
              <a:gd name="connsiteY6" fmla="*/ 546577 h 1427598"/>
              <a:gd name="connsiteX7" fmla="*/ 2457813 w 2479018"/>
              <a:gd name="connsiteY7" fmla="*/ 1427598 h 1427598"/>
              <a:gd name="connsiteX8" fmla="*/ 0 w 2479018"/>
              <a:gd name="connsiteY8" fmla="*/ 1183619 h 142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9018" h="1427598">
                <a:moveTo>
                  <a:pt x="0" y="1183619"/>
                </a:moveTo>
                <a:lnTo>
                  <a:pt x="390050" y="625771"/>
                </a:lnTo>
                <a:lnTo>
                  <a:pt x="821759" y="761389"/>
                </a:lnTo>
                <a:lnTo>
                  <a:pt x="1235897" y="297351"/>
                </a:lnTo>
                <a:lnTo>
                  <a:pt x="1660321" y="0"/>
                </a:lnTo>
                <a:lnTo>
                  <a:pt x="2024313" y="583203"/>
                </a:lnTo>
                <a:lnTo>
                  <a:pt x="2479018" y="546577"/>
                </a:lnTo>
                <a:cubicBezTo>
                  <a:pt x="2478300" y="821201"/>
                  <a:pt x="2458531" y="1152974"/>
                  <a:pt x="2457813" y="1427598"/>
                </a:cubicBezTo>
                <a:lnTo>
                  <a:pt x="0" y="1183619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71B55A9-2226-4C06-7564-5E907D32316F}"/>
              </a:ext>
            </a:extLst>
          </p:cNvPr>
          <p:cNvSpPr txBox="1">
            <a:spLocks/>
          </p:cNvSpPr>
          <p:nvPr/>
        </p:nvSpPr>
        <p:spPr>
          <a:xfrm>
            <a:off x="1847850" y="530437"/>
            <a:ext cx="10515600" cy="946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Gulf fisheries are resilient to shocks</a:t>
            </a:r>
          </a:p>
        </p:txBody>
      </p:sp>
      <p:pic>
        <p:nvPicPr>
          <p:cNvPr id="5" name="Picture 6" descr="http://www.treehugger.com/burning-oil-rig-explosion-fire-photo11.jpg">
            <a:extLst>
              <a:ext uri="{FF2B5EF4-FFF2-40B4-BE49-F238E27FC236}">
                <a16:creationId xmlns:a16="http://schemas.microsoft.com/office/drawing/2014/main" id="{8B77DA6B-EBE4-72F4-7BBD-5B4744D2E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6103" y="3394683"/>
            <a:ext cx="2551697" cy="1991027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8B924-B6AE-7794-E2CE-9BAF09524E2D}"/>
              </a:ext>
            </a:extLst>
          </p:cNvPr>
          <p:cNvSpPr txBox="1"/>
          <p:nvPr/>
        </p:nvSpPr>
        <p:spPr>
          <a:xfrm>
            <a:off x="6341322" y="1757717"/>
            <a:ext cx="236393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Deepwater Horizon </a:t>
            </a:r>
            <a:r>
              <a:rPr lang="en-US" sz="2000" dirty="0"/>
              <a:t>Oil Spill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F60605B-727B-241D-D300-1EFAA573127C}"/>
              </a:ext>
            </a:extLst>
          </p:cNvPr>
          <p:cNvSpPr/>
          <p:nvPr/>
        </p:nvSpPr>
        <p:spPr>
          <a:xfrm>
            <a:off x="7301224" y="2581896"/>
            <a:ext cx="370851" cy="6080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1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85F1C-BEB4-B2EE-E259-E74E557B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10D8-5DCC-4414-99E1-E0ADB8270B0F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3C26F2-2761-A47E-6ED2-66D5F7FB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60" y="33789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How would you describe the relative differences in marshes and mangroves for each of the following:</a:t>
            </a:r>
            <a:endParaRPr lang="en-US" sz="6600" dirty="0"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3AC8E2-83E0-02F0-07B7-7469FE067607}"/>
              </a:ext>
            </a:extLst>
          </p:cNvPr>
          <p:cNvGraphicFramePr>
            <a:graphicFrameLocks noGrp="1"/>
          </p:cNvGraphicFramePr>
          <p:nvPr/>
        </p:nvGraphicFramePr>
        <p:xfrm>
          <a:off x="230460" y="1955015"/>
          <a:ext cx="11731080" cy="17297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41172">
                  <a:extLst>
                    <a:ext uri="{9D8B030D-6E8A-4147-A177-3AD203B41FA5}">
                      <a16:colId xmlns:a16="http://schemas.microsoft.com/office/drawing/2014/main" val="4274614724"/>
                    </a:ext>
                  </a:extLst>
                </a:gridCol>
                <a:gridCol w="1546024">
                  <a:extLst>
                    <a:ext uri="{9D8B030D-6E8A-4147-A177-3AD203B41FA5}">
                      <a16:colId xmlns:a16="http://schemas.microsoft.com/office/drawing/2014/main" val="2314789877"/>
                    </a:ext>
                  </a:extLst>
                </a:gridCol>
                <a:gridCol w="1490412">
                  <a:extLst>
                    <a:ext uri="{9D8B030D-6E8A-4147-A177-3AD203B41FA5}">
                      <a16:colId xmlns:a16="http://schemas.microsoft.com/office/drawing/2014/main" val="3120505762"/>
                    </a:ext>
                  </a:extLst>
                </a:gridCol>
                <a:gridCol w="1412554">
                  <a:extLst>
                    <a:ext uri="{9D8B030D-6E8A-4147-A177-3AD203B41FA5}">
                      <a16:colId xmlns:a16="http://schemas.microsoft.com/office/drawing/2014/main" val="556627010"/>
                    </a:ext>
                  </a:extLst>
                </a:gridCol>
                <a:gridCol w="1512658">
                  <a:extLst>
                    <a:ext uri="{9D8B030D-6E8A-4147-A177-3AD203B41FA5}">
                      <a16:colId xmlns:a16="http://schemas.microsoft.com/office/drawing/2014/main" val="2244929777"/>
                    </a:ext>
                  </a:extLst>
                </a:gridCol>
                <a:gridCol w="1593604">
                  <a:extLst>
                    <a:ext uri="{9D8B030D-6E8A-4147-A177-3AD203B41FA5}">
                      <a16:colId xmlns:a16="http://schemas.microsoft.com/office/drawing/2014/main" val="10301631"/>
                    </a:ext>
                  </a:extLst>
                </a:gridCol>
                <a:gridCol w="1034656">
                  <a:extLst>
                    <a:ext uri="{9D8B030D-6E8A-4147-A177-3AD203B41FA5}">
                      <a16:colId xmlns:a16="http://schemas.microsoft.com/office/drawing/2014/main" val="2147220976"/>
                    </a:ext>
                  </a:extLst>
                </a:gridCol>
              </a:tblGrid>
              <a:tr h="1019292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Marshes are Much Better</a:t>
                      </a:r>
                      <a:endParaRPr lang="en-US" sz="2000" dirty="0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Marshes are Slightly Better</a:t>
                      </a:r>
                      <a:endParaRPr lang="en-US" sz="2000" dirty="0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No Difference</a:t>
                      </a:r>
                      <a:endParaRPr lang="en-US" sz="2000" dirty="0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Mangroves are Slightly Better</a:t>
                      </a:r>
                      <a:endParaRPr lang="en-US" sz="2000" dirty="0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Mangroves are Much Better</a:t>
                      </a:r>
                      <a:endParaRPr lang="en-US" sz="2000" dirty="0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I don’t know</a:t>
                      </a:r>
                      <a:endParaRPr lang="en-US" sz="2000" dirty="0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91402"/>
                  </a:ext>
                </a:extLst>
              </a:tr>
              <a:tr h="71041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/>
                          </a:solidFill>
                        </a:rPr>
                        <a:t>Supporting coastal fisheries</a:t>
                      </a:r>
                      <a:endParaRPr lang="en-US" sz="2000" dirty="0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accent1"/>
                          </a:solidFill>
                          <a:effectLst/>
                          <a:sym typeface="Arial"/>
                        </a:rPr>
                        <a:t>☐</a:t>
                      </a:r>
                      <a:endParaRPr lang="en-US" sz="2000" dirty="0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accent1"/>
                          </a:solidFill>
                          <a:effectLst/>
                          <a:sym typeface="Arial"/>
                        </a:rPr>
                        <a:t>☐</a:t>
                      </a:r>
                      <a:endParaRPr lang="en-US" sz="2000" dirty="0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accent1"/>
                          </a:solidFill>
                          <a:effectLst/>
                          <a:sym typeface="Arial"/>
                        </a:rPr>
                        <a:t>☐</a:t>
                      </a:r>
                      <a:endParaRPr lang="en-US" sz="2000" dirty="0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strike="noStrike" cap="none" dirty="0">
                          <a:solidFill>
                            <a:schemeClr val="accent1"/>
                          </a:solidFill>
                          <a:effectLst/>
                          <a:sym typeface="Arial"/>
                        </a:rPr>
                        <a:t>☐</a:t>
                      </a:r>
                      <a:endParaRPr lang="en-US" sz="2000" dirty="0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accent1"/>
                          </a:solidFill>
                          <a:effectLst/>
                          <a:sym typeface="Arial"/>
                        </a:rPr>
                        <a:t>☐</a:t>
                      </a:r>
                      <a:endParaRPr lang="en-US" sz="2000" dirty="0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accent1"/>
                          </a:solidFill>
                          <a:effectLst/>
                          <a:sym typeface="Arial"/>
                        </a:rPr>
                        <a:t>☐</a:t>
                      </a:r>
                      <a:endParaRPr lang="en-US" sz="2000" dirty="0">
                        <a:solidFill>
                          <a:schemeClr val="accent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63285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D68A9A3B-7633-BE61-2D76-8D074E9446C2}"/>
              </a:ext>
            </a:extLst>
          </p:cNvPr>
          <p:cNvGrpSpPr/>
          <p:nvPr/>
        </p:nvGrpSpPr>
        <p:grpSpPr>
          <a:xfrm>
            <a:off x="-102" y="6353120"/>
            <a:ext cx="11537181" cy="508110"/>
            <a:chOff x="-102" y="6353120"/>
            <a:chExt cx="11537181" cy="508110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32A837E9-25C5-F6A9-C21E-3656316164D3}"/>
                </a:ext>
              </a:extLst>
            </p:cNvPr>
            <p:cNvSpPr/>
            <p:nvPr/>
          </p:nvSpPr>
          <p:spPr>
            <a:xfrm>
              <a:off x="8631952" y="6353120"/>
              <a:ext cx="2905127" cy="501650"/>
            </a:xfrm>
            <a:prstGeom prst="homePlat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Acknowledgments</a:t>
              </a:r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BFE9E58A-AEF2-E32B-0B51-C63E1299C85F}"/>
                </a:ext>
              </a:extLst>
            </p:cNvPr>
            <p:cNvSpPr/>
            <p:nvPr/>
          </p:nvSpPr>
          <p:spPr>
            <a:xfrm>
              <a:off x="6907177" y="6359580"/>
              <a:ext cx="2057400" cy="501650"/>
            </a:xfrm>
            <a:prstGeom prst="homePlat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Conclusion</a:t>
              </a:r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04CB7E87-AE05-5B48-CE68-A4EA7F6BF91D}"/>
                </a:ext>
              </a:extLst>
            </p:cNvPr>
            <p:cNvSpPr/>
            <p:nvPr/>
          </p:nvSpPr>
          <p:spPr>
            <a:xfrm>
              <a:off x="5133487" y="6356350"/>
              <a:ext cx="2057400" cy="501650"/>
            </a:xfrm>
            <a:prstGeom prst="homePlat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Chapter 4</a:t>
              </a:r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F5D48DF5-0544-C268-D83F-5F6C174F66C1}"/>
                </a:ext>
              </a:extLst>
            </p:cNvPr>
            <p:cNvSpPr/>
            <p:nvPr/>
          </p:nvSpPr>
          <p:spPr>
            <a:xfrm>
              <a:off x="3401766" y="6353120"/>
              <a:ext cx="2057400" cy="501650"/>
            </a:xfrm>
            <a:prstGeom prst="homePlat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Chapter 2</a:t>
              </a:r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8576650D-168B-DC0B-D893-AA01441EDCE9}"/>
                </a:ext>
              </a:extLst>
            </p:cNvPr>
            <p:cNvSpPr/>
            <p:nvPr/>
          </p:nvSpPr>
          <p:spPr>
            <a:xfrm>
              <a:off x="1700450" y="6354430"/>
              <a:ext cx="2057400" cy="501650"/>
            </a:xfrm>
            <a:prstGeom prst="homePlat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Chapter 1</a:t>
              </a:r>
            </a:p>
          </p:txBody>
        </p: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074B4B1E-5B3E-580D-BBCE-F49716D9E3A9}"/>
                </a:ext>
              </a:extLst>
            </p:cNvPr>
            <p:cNvSpPr/>
            <p:nvPr/>
          </p:nvSpPr>
          <p:spPr>
            <a:xfrm>
              <a:off x="-102" y="6356350"/>
              <a:ext cx="2057400" cy="501650"/>
            </a:xfrm>
            <a:prstGeom prst="homePlat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Introduction</a:t>
              </a:r>
            </a:p>
          </p:txBody>
        </p:sp>
      </p:grpSp>
      <p:pic>
        <p:nvPicPr>
          <p:cNvPr id="10" name="Picture 9" descr="A black and white image of hands shaking&#10;&#10;Description automatically generated">
            <a:extLst>
              <a:ext uri="{FF2B5EF4-FFF2-40B4-BE49-F238E27FC236}">
                <a16:creationId xmlns:a16="http://schemas.microsoft.com/office/drawing/2014/main" id="{ACE18EA4-DB55-1850-3AD5-B60065505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55" y="177904"/>
            <a:ext cx="1623923" cy="1030694"/>
          </a:xfrm>
          <a:prstGeom prst="rect">
            <a:avLst/>
          </a:prstGeom>
        </p:spPr>
      </p:pic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AADC39D6-5A10-6915-BDC2-76A891CC4B6F}"/>
              </a:ext>
            </a:extLst>
          </p:cNvPr>
          <p:cNvSpPr/>
          <p:nvPr/>
        </p:nvSpPr>
        <p:spPr>
          <a:xfrm rot="5400000">
            <a:off x="6491870" y="3009982"/>
            <a:ext cx="980896" cy="3514477"/>
          </a:xfrm>
          <a:prstGeom prst="upDownArrow">
            <a:avLst/>
          </a:prstGeom>
          <a:gradFill>
            <a:gsLst>
              <a:gs pos="50000">
                <a:srgbClr val="218F8C"/>
              </a:gs>
              <a:gs pos="75000">
                <a:srgbClr val="5DC763"/>
              </a:gs>
              <a:gs pos="25000">
                <a:srgbClr val="3C528B"/>
              </a:gs>
              <a:gs pos="0">
                <a:srgbClr val="440053"/>
              </a:gs>
              <a:gs pos="100000">
                <a:srgbClr val="FDE62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4" descr="Spartina spp. (Salt Marsh Grass) - Marsh/Wetlands - Vector  Illustration/Drawing/Symbol (SVG) - IAN Image and Video Library -… | Salt  marsh, Spartina, Science images">
            <a:extLst>
              <a:ext uri="{FF2B5EF4-FFF2-40B4-BE49-F238E27FC236}">
                <a16:creationId xmlns:a16="http://schemas.microsoft.com/office/drawing/2014/main" id="{70E7298D-F536-7C58-5E00-330A5E0A3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7709" y="4106763"/>
            <a:ext cx="1635778" cy="132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Mangrove PNG Transparent Images Free Download | Vector Files | Pngtree">
            <a:extLst>
              <a:ext uri="{FF2B5EF4-FFF2-40B4-BE49-F238E27FC236}">
                <a16:creationId xmlns:a16="http://schemas.microsoft.com/office/drawing/2014/main" id="{71EF5D6E-322D-3DA5-973E-0009A8D7F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557" y="4044479"/>
            <a:ext cx="1530239" cy="14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38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AACC7-A13F-FF9C-FA33-EE2E5B7F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10D8-5DCC-4414-99E1-E0ADB8270B0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E4512-686C-9C89-DA86-489EBEB6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047" y="1056638"/>
            <a:ext cx="2908742" cy="291909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D7FFEBA-99FD-6693-C2E0-04376A32B5C6}"/>
              </a:ext>
            </a:extLst>
          </p:cNvPr>
          <p:cNvGrpSpPr/>
          <p:nvPr/>
        </p:nvGrpSpPr>
        <p:grpSpPr>
          <a:xfrm>
            <a:off x="-102" y="6353120"/>
            <a:ext cx="11537181" cy="508110"/>
            <a:chOff x="-102" y="6353120"/>
            <a:chExt cx="11537181" cy="508110"/>
          </a:xfrm>
        </p:grpSpPr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A98E5A5E-4FC8-22DE-1546-EB0011570D93}"/>
                </a:ext>
              </a:extLst>
            </p:cNvPr>
            <p:cNvSpPr/>
            <p:nvPr/>
          </p:nvSpPr>
          <p:spPr>
            <a:xfrm>
              <a:off x="8631952" y="6353120"/>
              <a:ext cx="2905127" cy="501650"/>
            </a:xfrm>
            <a:prstGeom prst="homePlat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Acknowledgments</a:t>
              </a:r>
            </a:p>
          </p:txBody>
        </p:sp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F4CD6543-61BB-1962-502C-299F00D20DD7}"/>
                </a:ext>
              </a:extLst>
            </p:cNvPr>
            <p:cNvSpPr/>
            <p:nvPr/>
          </p:nvSpPr>
          <p:spPr>
            <a:xfrm>
              <a:off x="6907177" y="6359580"/>
              <a:ext cx="2057400" cy="501650"/>
            </a:xfrm>
            <a:prstGeom prst="homePlat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Conclusion</a:t>
              </a:r>
            </a:p>
          </p:txBody>
        </p:sp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F7785D14-FF2D-119E-8193-5D6BFFF3A7B9}"/>
                </a:ext>
              </a:extLst>
            </p:cNvPr>
            <p:cNvSpPr/>
            <p:nvPr/>
          </p:nvSpPr>
          <p:spPr>
            <a:xfrm>
              <a:off x="5133487" y="6356350"/>
              <a:ext cx="2057400" cy="501650"/>
            </a:xfrm>
            <a:prstGeom prst="homePlat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Chapter 4</a:t>
              </a:r>
            </a:p>
          </p:txBody>
        </p:sp>
        <p:sp>
          <p:nvSpPr>
            <p:cNvPr id="18" name="Arrow: Pentagon 17">
              <a:extLst>
                <a:ext uri="{FF2B5EF4-FFF2-40B4-BE49-F238E27FC236}">
                  <a16:creationId xmlns:a16="http://schemas.microsoft.com/office/drawing/2014/main" id="{1C237BCB-2A1F-4B14-CE20-1EABB2CA1E90}"/>
                </a:ext>
              </a:extLst>
            </p:cNvPr>
            <p:cNvSpPr/>
            <p:nvPr/>
          </p:nvSpPr>
          <p:spPr>
            <a:xfrm>
              <a:off x="3401766" y="6353120"/>
              <a:ext cx="2057400" cy="501650"/>
            </a:xfrm>
            <a:prstGeom prst="homePlat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Chapter 2</a:t>
              </a: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B9FA5849-2A0B-07DF-E217-87C5F13AACC7}"/>
                </a:ext>
              </a:extLst>
            </p:cNvPr>
            <p:cNvSpPr/>
            <p:nvPr/>
          </p:nvSpPr>
          <p:spPr>
            <a:xfrm>
              <a:off x="1700450" y="6354430"/>
              <a:ext cx="2057400" cy="501650"/>
            </a:xfrm>
            <a:prstGeom prst="homePlat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Chapter 1</a:t>
              </a:r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23BE0772-31AF-4BF8-7ABD-A1D6F3E79205}"/>
                </a:ext>
              </a:extLst>
            </p:cNvPr>
            <p:cNvSpPr/>
            <p:nvPr/>
          </p:nvSpPr>
          <p:spPr>
            <a:xfrm>
              <a:off x="-102" y="6356350"/>
              <a:ext cx="2057400" cy="501650"/>
            </a:xfrm>
            <a:prstGeom prst="homePlat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Introduction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593698-97B1-614F-F78F-3494A4AA14CD}"/>
              </a:ext>
            </a:extLst>
          </p:cNvPr>
          <p:cNvSpPr txBox="1"/>
          <p:nvPr/>
        </p:nvSpPr>
        <p:spPr>
          <a:xfrm>
            <a:off x="1812259" y="4847255"/>
            <a:ext cx="8699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Waterfront residents with marsh on their shoreline preferred mangroves for supporting coastal fisheries</a:t>
            </a:r>
          </a:p>
        </p:txBody>
      </p:sp>
      <p:pic>
        <p:nvPicPr>
          <p:cNvPr id="5" name="Picture 2" descr="Totetude Tilted Scale Clip Art PNG Transparent Background, Free Download  #419 - FreeIconsPNG">
            <a:extLst>
              <a:ext uri="{FF2B5EF4-FFF2-40B4-BE49-F238E27FC236}">
                <a16:creationId xmlns:a16="http://schemas.microsoft.com/office/drawing/2014/main" id="{299D3359-399D-7FC5-8FF1-FBB54638A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656" y="596392"/>
            <a:ext cx="3374463" cy="339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Spartina spp. (Salt Marsh Grass) - Marsh/Wetlands - Vector  Illustration/Drawing/Symbol (SVG) - IAN Image and Video Library -… | Salt  marsh, Spartina, Science images">
            <a:extLst>
              <a:ext uri="{FF2B5EF4-FFF2-40B4-BE49-F238E27FC236}">
                <a16:creationId xmlns:a16="http://schemas.microsoft.com/office/drawing/2014/main" id="{DDCF3D59-68C0-BD48-1544-29B750B62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4118" y="1691915"/>
            <a:ext cx="823526" cy="6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Mangrove PNG Transparent Images Free Download | Vector Files | Pngtree">
            <a:extLst>
              <a:ext uri="{FF2B5EF4-FFF2-40B4-BE49-F238E27FC236}">
                <a16:creationId xmlns:a16="http://schemas.microsoft.com/office/drawing/2014/main" id="{007906C9-D4CB-DC73-9E90-5D7FC7922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846" y="2712901"/>
            <a:ext cx="818333" cy="81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4653B1-F32B-8DC5-8E0B-6B7E84260D85}"/>
              </a:ext>
            </a:extLst>
          </p:cNvPr>
          <p:cNvSpPr txBox="1"/>
          <p:nvPr/>
        </p:nvSpPr>
        <p:spPr>
          <a:xfrm>
            <a:off x="5852985" y="2130950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</a:t>
            </a:r>
          </a:p>
        </p:txBody>
      </p:sp>
      <p:pic>
        <p:nvPicPr>
          <p:cNvPr id="3" name="Content Placeholder 5" descr="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A69F9DC-5326-8DA8-3E4A-77863F761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5" y="584326"/>
            <a:ext cx="6306331" cy="4809914"/>
          </a:xfrm>
        </p:spPr>
      </p:pic>
    </p:spTree>
    <p:extLst>
      <p:ext uri="{BB962C8B-B14F-4D97-AF65-F5344CB8AC3E}">
        <p14:creationId xmlns:p14="http://schemas.microsoft.com/office/powerpoint/2010/main" val="310421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DCB2A-9664-FB0B-AA45-BC50E5086373}"/>
              </a:ext>
            </a:extLst>
          </p:cNvPr>
          <p:cNvSpPr txBox="1"/>
          <p:nvPr/>
        </p:nvSpPr>
        <p:spPr>
          <a:xfrm>
            <a:off x="-682145" y="5268"/>
            <a:ext cx="10744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do people think is better for fish: </a:t>
            </a:r>
          </a:p>
          <a:p>
            <a:pPr algn="ctr"/>
            <a:r>
              <a:rPr lang="en-US" sz="2800" dirty="0"/>
              <a:t>salt marshes or mangroves?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EFE797-64BF-3AB5-2C66-7AAB40BAC99B}"/>
              </a:ext>
            </a:extLst>
          </p:cNvPr>
          <p:cNvGrpSpPr/>
          <p:nvPr/>
        </p:nvGrpSpPr>
        <p:grpSpPr>
          <a:xfrm>
            <a:off x="1949923" y="970269"/>
            <a:ext cx="5848349" cy="5887731"/>
            <a:chOff x="3028950" y="970269"/>
            <a:chExt cx="5848349" cy="5887731"/>
          </a:xfrm>
        </p:grpSpPr>
        <p:pic>
          <p:nvPicPr>
            <p:cNvPr id="2" name="Picture 2" descr="Totetude Tilted Scale Clip Art PNG Transparent Background, Free Download  #419 - FreeIconsPNG">
              <a:extLst>
                <a:ext uri="{FF2B5EF4-FFF2-40B4-BE49-F238E27FC236}">
                  <a16:creationId xmlns:a16="http://schemas.microsoft.com/office/drawing/2014/main" id="{57F0B08F-5847-E21C-1E36-7FB67E2DC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950" y="970269"/>
              <a:ext cx="5848349" cy="5887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angroves PNG, Vector, PSD, and Clipart With Transparent Background for  Free Download | Pngtree">
              <a:extLst>
                <a:ext uri="{FF2B5EF4-FFF2-40B4-BE49-F238E27FC236}">
                  <a16:creationId xmlns:a16="http://schemas.microsoft.com/office/drawing/2014/main" id="{1B037E11-8CF9-F772-70A0-988D5D0D4B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1" b="1101"/>
            <a:stretch/>
          </p:blipFill>
          <p:spPr bwMode="auto">
            <a:xfrm>
              <a:off x="7056487" y="5162550"/>
              <a:ext cx="1373138" cy="1257299"/>
            </a:xfrm>
            <a:prstGeom prst="ellipse">
              <a:avLst/>
            </a:prstGeom>
            <a:solidFill>
              <a:schemeClr val="bg1"/>
            </a:solidFill>
          </p:spPr>
        </p:pic>
        <p:pic>
          <p:nvPicPr>
            <p:cNvPr id="6" name="Picture 5" descr="Spartina spp. (Salt Marsh Grass) - Marsh/Wetlands - Vector  Illustration/Drawing/Symbol (SVG) - IAN Image and Video Library -… | Salt  marsh, Spartina, Science images">
              <a:extLst>
                <a:ext uri="{FF2B5EF4-FFF2-40B4-BE49-F238E27FC236}">
                  <a16:creationId xmlns:a16="http://schemas.microsoft.com/office/drawing/2014/main" id="{34428F5B-3818-F50F-C73C-F8AEFAC928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035" t="-4819" r="-3915" b="-7435"/>
            <a:stretch/>
          </p:blipFill>
          <p:spPr bwMode="auto">
            <a:xfrm>
              <a:off x="3429000" y="3314700"/>
              <a:ext cx="1457325" cy="1227464"/>
            </a:xfrm>
            <a:prstGeom prst="ellipse">
              <a:avLst/>
            </a:prstGeom>
            <a:solidFill>
              <a:schemeClr val="bg1"/>
            </a:solidFill>
          </p:spPr>
        </p:pic>
      </p:grpSp>
      <p:pic>
        <p:nvPicPr>
          <p:cNvPr id="3074" name="Picture 2" descr="Florida – Map Outline, Printable State, Shape, Stencil, Pattern – DIY  Projects, Patterns, Monograms, Designs, Templates">
            <a:extLst>
              <a:ext uri="{FF2B5EF4-FFF2-40B4-BE49-F238E27FC236}">
                <a16:creationId xmlns:a16="http://schemas.microsoft.com/office/drawing/2014/main" id="{DE096C15-936B-25D7-EF94-16B8B378C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598" y="718345"/>
            <a:ext cx="3276123" cy="290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xas Us State Outline Map Mit Dem Handgeschriebenen Staatsnamen  Durchgehende Linienzeichnung Patriotischer Hauszeichen Stock Vektor Art und  mehr Bilder von Texas - iStock">
            <a:extLst>
              <a:ext uri="{FF2B5EF4-FFF2-40B4-BE49-F238E27FC236}">
                <a16:creationId xmlns:a16="http://schemas.microsoft.com/office/drawing/2014/main" id="{1EDC6892-FD0E-F4EB-A93E-11C40CBEAB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" t="6395" r="7027" b="5526"/>
          <a:stretch/>
        </p:blipFill>
        <p:spPr bwMode="auto">
          <a:xfrm>
            <a:off x="0" y="338439"/>
            <a:ext cx="2059907" cy="205990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isherman Icons - Download Free Vector Icons | Noun Project">
            <a:extLst>
              <a:ext uri="{FF2B5EF4-FFF2-40B4-BE49-F238E27FC236}">
                <a16:creationId xmlns:a16="http://schemas.microsoft.com/office/drawing/2014/main" id="{97C84FBE-E6FD-E9AE-5A08-92B5E718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129" y="2607351"/>
            <a:ext cx="1945630" cy="19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452;p42">
            <a:extLst>
              <a:ext uri="{FF2B5EF4-FFF2-40B4-BE49-F238E27FC236}">
                <a16:creationId xmlns:a16="http://schemas.microsoft.com/office/drawing/2014/main" id="{CF7490FA-2D81-3EE6-C809-FC7A575C245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01477" y="4632071"/>
            <a:ext cx="2721172" cy="204087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80" name="Picture 8" descr="Unisex public toilet Bathroom Sign - vector man png download - 512*512 -  Free Transparent Public Toilet png Download. - Clip Art Library">
            <a:extLst>
              <a:ext uri="{FF2B5EF4-FFF2-40B4-BE49-F238E27FC236}">
                <a16:creationId xmlns:a16="http://schemas.microsoft.com/office/drawing/2014/main" id="{4ABDE7DB-52E9-3ECF-9EC8-89DBDCA90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1" y="2493074"/>
            <a:ext cx="2059907" cy="205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oogle Shape;452;p42">
            <a:extLst>
              <a:ext uri="{FF2B5EF4-FFF2-40B4-BE49-F238E27FC236}">
                <a16:creationId xmlns:a16="http://schemas.microsoft.com/office/drawing/2014/main" id="{8ED6A6E6-11DD-A05B-CA93-2635E3D779E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4632071"/>
            <a:ext cx="2721172" cy="204087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514B134E-D16A-AD0E-0C9C-5F9692110FA4}"/>
              </a:ext>
            </a:extLst>
          </p:cNvPr>
          <p:cNvSpPr/>
          <p:nvPr/>
        </p:nvSpPr>
        <p:spPr>
          <a:xfrm>
            <a:off x="492685" y="4785460"/>
            <a:ext cx="1735801" cy="1734101"/>
          </a:xfrm>
          <a:prstGeom prst="noSmoking">
            <a:avLst>
              <a:gd name="adj" fmla="val 1105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87"/>
    </mc:Choice>
    <mc:Fallback xmlns="">
      <p:transition spd="slow" advTm="17058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124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How would you describe the relative differences in marshes and mangroves for each of the following: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Savannah Swinea</dc:creator>
  <cp:lastModifiedBy>Savannah Swinea</cp:lastModifiedBy>
  <cp:revision>2</cp:revision>
  <dcterms:created xsi:type="dcterms:W3CDTF">2025-03-24T16:54:48Z</dcterms:created>
  <dcterms:modified xsi:type="dcterms:W3CDTF">2025-03-24T17:12:02Z</dcterms:modified>
</cp:coreProperties>
</file>