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6576000" cy="27432000"/>
  <p:notesSz cx="6985000" cy="92837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9E4CCC4-24BF-49B7-B781-99EBDEBA84F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698400" y="4409640"/>
            <a:ext cx="5585400" cy="4175280"/>
          </a:xfrm>
          <a:prstGeom prst="rect">
            <a:avLst/>
          </a:prstGeom>
        </p:spPr>
        <p:txBody>
          <a:bodyPr lIns="92880" rIns="92880" tIns="46440" bIns="4644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956400" y="8817840"/>
            <a:ext cx="302436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 algn="r">
              <a:lnSpc>
                <a:spcPct val="100000"/>
              </a:lnSpc>
            </a:pPr>
            <a:fld id="{4A97DC62-75D5-40E4-812C-387473A6BAB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956400" y="0"/>
            <a:ext cx="302436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8/27/2008 Update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0" y="8817840"/>
            <a:ext cx="302436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Jan Bush 3-6280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0" y="0"/>
            <a:ext cx="302436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SAB Poster Prep Information for Content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828800" y="1094400"/>
            <a:ext cx="32918040" cy="2123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-38160" y="-28440"/>
            <a:ext cx="36649800" cy="416304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97332f"/>
              </a:gs>
              <a:gs pos="100000">
                <a:srgbClr val="95c138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7525880" y="-28440"/>
            <a:ext cx="19047600" cy="255024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d332f"/>
              </a:gs>
              <a:gs pos="100000">
                <a:srgbClr val="769536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1435600">
            <a:off x="-73440" y="808560"/>
            <a:ext cx="36649800" cy="259452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88a54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1435600">
            <a:off x="-55800" y="1100520"/>
            <a:ext cx="36700560" cy="211896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 rot="10800000">
            <a:off x="256482360" y="52417800"/>
            <a:ext cx="36649800" cy="416304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97332f"/>
              </a:gs>
              <a:gs pos="100000">
                <a:srgbClr val="95c138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 rot="10800000">
            <a:off x="133343280" y="42741000"/>
            <a:ext cx="19047600" cy="255024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d332f"/>
              </a:gs>
              <a:gs pos="100000">
                <a:srgbClr val="769536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21435600">
            <a:off x="609480" y="24383160"/>
            <a:ext cx="36649800" cy="2594520"/>
          </a:xfrm>
          <a:custGeom>
            <a:avLst/>
            <a:gdLst/>
            <a:ah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88a54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rot="21435600">
            <a:off x="627120" y="24674760"/>
            <a:ext cx="36700560" cy="2118960"/>
          </a:xfrm>
          <a:custGeom>
            <a:avLst/>
            <a:gdLst/>
            <a:ah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1828800" y="1094400"/>
            <a:ext cx="32918040" cy="4580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371600" y="19841040"/>
            <a:ext cx="3717360" cy="4754880"/>
          </a:xfrm>
          <a:prstGeom prst="rect">
            <a:avLst/>
          </a:prstGeom>
          <a:solidFill>
            <a:srgbClr val="eeeeee"/>
          </a:solidFill>
          <a:ln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731520" y="227880"/>
            <a:ext cx="2752128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7920" bIns="0" anchor="b">
            <a:normAutofit/>
          </a:bodyPr>
          <a:p>
            <a:pPr>
              <a:lnSpc>
                <a:spcPct val="100000"/>
              </a:lnSpc>
            </a:pPr>
            <a:r>
              <a:rPr b="1" lang="en-US" sz="8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Locally Competitive Algorithm to Predict and Learn Star Field Transformations</a:t>
            </a:r>
            <a:br/>
            <a:endParaRPr b="0" lang="en-US" sz="8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0" y="3720960"/>
            <a:ext cx="36573480" cy="911880"/>
          </a:xfrm>
          <a:prstGeom prst="rect">
            <a:avLst/>
          </a:prstGeom>
          <a:solidFill>
            <a:srgbClr val="ffff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4"/>
          <p:cNvSpPr/>
          <p:nvPr/>
        </p:nvSpPr>
        <p:spPr>
          <a:xfrm>
            <a:off x="609480" y="3720960"/>
            <a:ext cx="34744680" cy="91188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410840" indent="-1408320">
              <a:lnSpc>
                <a:spcPct val="100000"/>
              </a:lnSpc>
              <a:spcBef>
                <a:spcPts val="1001"/>
              </a:spcBef>
            </a:pP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1" i="1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Savanna Smith</a:t>
            </a:r>
            <a:r>
              <a:rPr b="1" i="1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Space Vehicles Scholar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RVSE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Arthur Edwards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i="1" lang="en-US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12029760" y="7772400"/>
            <a:ext cx="817632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Results: Image Reconstruction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26791920" y="11978640"/>
            <a:ext cx="12252960" cy="10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marL="725040" indent="-722520">
              <a:lnSpc>
                <a:spcPct val="100000"/>
              </a:lnSpc>
              <a:spcBef>
                <a:spcPts val="660"/>
              </a:spcBef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5040" indent="-722520">
              <a:lnSpc>
                <a:spcPct val="100000"/>
              </a:lnSpc>
              <a:buClr>
                <a:srgbClr val="000000"/>
              </a:buClr>
              <a:buSzPct val="95000"/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Bullet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7"/>
          <p:cNvSpPr/>
          <p:nvPr/>
        </p:nvSpPr>
        <p:spPr>
          <a:xfrm>
            <a:off x="26454600" y="14219280"/>
            <a:ext cx="9113400" cy="41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76200" rIns="376200" tIns="187920" bIns="187920"/>
          <a:p>
            <a:pPr marL="1128600" indent="-1126080">
              <a:lnSpc>
                <a:spcPct val="100000"/>
              </a:lnSpc>
              <a:spcBef>
                <a:spcPts val="660"/>
              </a:spcBef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Conclusion/Future Work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720" indent="-937800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Information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720" indent="-937800">
              <a:lnSpc>
                <a:spcPct val="100000"/>
              </a:lnSpc>
              <a:spcBef>
                <a:spcPts val="660"/>
              </a:spcBef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28600" indent="-1126080">
              <a:lnSpc>
                <a:spcPct val="100000"/>
              </a:lnSpc>
              <a:spcBef>
                <a:spcPts val="660"/>
              </a:spcBef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28600" indent="-1126080">
              <a:lnSpc>
                <a:spcPct val="100000"/>
              </a:lnSpc>
              <a:spcBef>
                <a:spcPts val="660"/>
              </a:spcBef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0" y="259920"/>
            <a:ext cx="3657348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UNCLASSIFIED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9"/>
          <p:cNvSpPr/>
          <p:nvPr/>
        </p:nvSpPr>
        <p:spPr>
          <a:xfrm>
            <a:off x="11124000" y="26301960"/>
            <a:ext cx="1412136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 algn="r">
              <a:lnSpc>
                <a:spcPct val="100000"/>
              </a:lnSpc>
            </a:pPr>
            <a:r>
              <a:rPr b="1" lang="en-US" sz="41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portions of this poster are UNCLASSIFIED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879120" y="26334720"/>
            <a:ext cx="10640160" cy="70128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8480" rIns="78480" tIns="39240" bIns="39240"/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Distro Statement C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Picture 2" descr=""/>
          <p:cNvPicPr/>
          <p:nvPr/>
        </p:nvPicPr>
        <p:blipFill>
          <a:blip r:embed="rId1"/>
          <a:stretch/>
        </p:blipFill>
        <p:spPr>
          <a:xfrm>
            <a:off x="29019600" y="762120"/>
            <a:ext cx="6539400" cy="2100600"/>
          </a:xfrm>
          <a:prstGeom prst="rect">
            <a:avLst/>
          </a:prstGeom>
          <a:ln>
            <a:noFill/>
          </a:ln>
        </p:spPr>
      </p:pic>
      <p:sp>
        <p:nvSpPr>
          <p:cNvPr id="60" name="CustomShape 11"/>
          <p:cNvSpPr/>
          <p:nvPr/>
        </p:nvSpPr>
        <p:spPr>
          <a:xfrm>
            <a:off x="26609040" y="19019520"/>
            <a:ext cx="8939880" cy="36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83720" indent="-937800">
              <a:lnSpc>
                <a:spcPct val="100000"/>
              </a:lnSpc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Acknowledgments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720" indent="-937800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Garrett Kenyon, Los Alamos National Lab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720" indent="-937800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3720" indent="-937800">
              <a:lnSpc>
                <a:spcPct val="100000"/>
              </a:lnSpc>
              <a:spcBef>
                <a:spcPts val="660"/>
              </a:spcBef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28600" indent="-1126080">
              <a:lnSpc>
                <a:spcPct val="100000"/>
              </a:lnSpc>
              <a:spcBef>
                <a:spcPts val="660"/>
              </a:spcBef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28600" indent="-1126080">
              <a:lnSpc>
                <a:spcPct val="100000"/>
              </a:lnSpc>
              <a:spcBef>
                <a:spcPts val="660"/>
              </a:spcBef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6035040" y="19914840"/>
            <a:ext cx="4386960" cy="4589640"/>
          </a:xfrm>
          <a:prstGeom prst="rect">
            <a:avLst/>
          </a:prstGeom>
          <a:ln>
            <a:noFill/>
          </a:ln>
        </p:spPr>
      </p:pic>
      <p:sp>
        <p:nvSpPr>
          <p:cNvPr id="62" name="CustomShape 12"/>
          <p:cNvSpPr/>
          <p:nvPr/>
        </p:nvSpPr>
        <p:spPr>
          <a:xfrm>
            <a:off x="11978640" y="5303520"/>
            <a:ext cx="12983040" cy="32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5040" indent="-722520">
              <a:lnSpc>
                <a:spcPct val="100000"/>
              </a:lnSpc>
              <a:spcBef>
                <a:spcPts val="660"/>
              </a:spcBef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Data Generation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5040" indent="-72252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Randomly generated 9096 star phi and theta values (0-2π) with random magnitudes that follow a Gaussian distribution (8.5,2).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5040" indent="-72252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ahoma"/>
              </a:rPr>
              <a:t>Created sequential frames of stars that fell inside a fixed view.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3"/>
          <p:cNvSpPr/>
          <p:nvPr/>
        </p:nvSpPr>
        <p:spPr>
          <a:xfrm>
            <a:off x="26243280" y="22219920"/>
            <a:ext cx="10330560" cy="36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C. Rozell, D. Johnson, R. Baraniuk, B.                           Olshausen, “Locally Competitive Algorithms For            Sparse Approximation,” </a:t>
            </a:r>
            <a:r>
              <a:rPr b="0" i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Processing, 2007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         ICIP 2007, IEEE International Conference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https://petavision.github.io/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4"/>
          <p:cNvSpPr/>
          <p:nvPr/>
        </p:nvSpPr>
        <p:spPr>
          <a:xfrm>
            <a:off x="12128400" y="20277360"/>
            <a:ext cx="877680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Results: Prediction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15"/>
          <p:cNvSpPr/>
          <p:nvPr/>
        </p:nvSpPr>
        <p:spPr>
          <a:xfrm>
            <a:off x="5914800" y="24648480"/>
            <a:ext cx="566784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Sample input data frame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6" name="Formula 16"/>
              <p:cNvSpPr txBox="1"/>
              <p:nvPr/>
            </p:nvSpPr>
            <p:spPr>
              <a:xfrm>
                <a:off x="3017520" y="16573680"/>
                <a:ext cx="5045400" cy="890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rPr>
                        <m:lit/>
                        <m:nor/>
                      </m:rPr>
                      <m:t xml:space="preserve">E=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d>
                      <m:dPr>
                        <m:begChr m:val="‖"/>
                        <m:endChr m:val="‖"/>
                      </m:dPr>
                      <m:e>
                        <m:r>
                          <m:t xml:space="preserve">I</m:t>
                        </m:r>
                        <m:r>
                          <m:t xml:space="preserve">−</m:t>
                        </m:r>
                        <m:d>
                          <m:dPr>
                            <m:begChr m:val="{"/>
                            <m:endChr m:val="}"/>
                          </m:dPr>
                          <m:e>
                            <m:r>
                              <m:rPr>
                                <m:lit/>
                                <m:nor/>
                              </m:rPr>
                              <m:t xml:space="preserve">ɸT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u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m:rPr>
                        <m:lit/>
                        <m:nor/>
                      </m:rPr>
                      <m:t xml:space="preserve">+λ</m:t>
                    </m:r>
                    <m:d>
                      <m:dPr>
                        <m:begChr m:val="‖"/>
                        <m:endChr m:val="‖"/>
                      </m:dPr>
                      <m:e>
                        <m:r>
                          <m:t xml:space="preserve">T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u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67" name="CustomShape 17"/>
          <p:cNvSpPr/>
          <p:nvPr/>
        </p:nvSpPr>
        <p:spPr>
          <a:xfrm>
            <a:off x="1604160" y="20211120"/>
            <a:ext cx="347328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Terms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8" name="Formula 18"/>
              <p:cNvSpPr txBox="1"/>
              <p:nvPr/>
            </p:nvSpPr>
            <p:spPr>
              <a:xfrm>
                <a:off x="8841600" y="9907200"/>
                <a:ext cx="1263240" cy="416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ɸα</m:t>
                    </m:r>
                    <m:r>
                      <m:t xml:space="preserve">=</m:t>
                    </m:r>
                    <m:r>
                      <m:t xml:space="preserve">I</m:t>
                    </m:r>
                  </m:oMath>
                </a14:m>
              </a:p>
            </p:txBody>
          </p:sp>
        </mc:Choice>
        <mc:Fallback/>
      </mc:AlternateContent>
      <p:sp>
        <p:nvSpPr>
          <p:cNvPr id="69" name="CustomShape 19"/>
          <p:cNvSpPr/>
          <p:nvPr/>
        </p:nvSpPr>
        <p:spPr>
          <a:xfrm>
            <a:off x="1280160" y="5333400"/>
            <a:ext cx="9508320" cy="168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Purpose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goal of this research is to train a model to: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sparsely reconstruct star-field images from learned features efficiently.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predict the next frame in a sequence regardless of the direction and speed the view is changing throughout the star field. 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Background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Sparse coding approximates signal α in: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a linear combination of over-complete bases vectors. Over-completeness means that the number of feature vectors (ɸ) is much greater than the image (I), so there are infinitely many reconstructions possible. 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Methodology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locally competitive algorithm (LCA) described in (1) limits the number of feature vectors in a sparse reconstruction. PetaVision (2) implements a modified version of this algorithm that works by minimizing the energy function: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 respect to ɸ. The dictionary (ɸ) is learned using a Hebbian weight update rule.  The computations are done locally, making this algorithm highly parallelizable and efficient.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18928080" y="9135720"/>
            <a:ext cx="1833120" cy="21884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21015000" y="9130320"/>
            <a:ext cx="1827720" cy="2188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5"/>
          <a:stretch/>
        </p:blipFill>
        <p:spPr>
          <a:xfrm>
            <a:off x="23088600" y="9130320"/>
            <a:ext cx="1801800" cy="2224080"/>
          </a:xfrm>
          <a:prstGeom prst="rect">
            <a:avLst/>
          </a:prstGeom>
          <a:ln>
            <a:noFill/>
          </a:ln>
        </p:spPr>
      </p:pic>
      <p:sp>
        <p:nvSpPr>
          <p:cNvPr id="73" name="CustomShape 20"/>
          <p:cNvSpPr/>
          <p:nvPr/>
        </p:nvSpPr>
        <p:spPr>
          <a:xfrm>
            <a:off x="12043080" y="8461440"/>
            <a:ext cx="12395520" cy="5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Experiment: Downwards motion at 8 pixels/s with 2 layers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6"/>
          <a:srcRect l="0" t="0" r="0" b="49767"/>
          <a:stretch/>
        </p:blipFill>
        <p:spPr>
          <a:xfrm>
            <a:off x="12124800" y="9153000"/>
            <a:ext cx="5816160" cy="2919240"/>
          </a:xfrm>
          <a:prstGeom prst="rect">
            <a:avLst/>
          </a:prstGeom>
          <a:ln>
            <a:noFill/>
          </a:ln>
        </p:spPr>
      </p:pic>
      <p:sp>
        <p:nvSpPr>
          <p:cNvPr id="75" name="CustomShape 21"/>
          <p:cNvSpPr/>
          <p:nvPr/>
        </p:nvSpPr>
        <p:spPr>
          <a:xfrm>
            <a:off x="12161520" y="12011040"/>
            <a:ext cx="5942880" cy="55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Original 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Reconstruction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2"/>
          <p:cNvSpPr/>
          <p:nvPr/>
        </p:nvSpPr>
        <p:spPr>
          <a:xfrm>
            <a:off x="18928440" y="11635200"/>
            <a:ext cx="585108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Feature activations capture downward movement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3"/>
          <p:cNvSpPr/>
          <p:nvPr/>
        </p:nvSpPr>
        <p:spPr>
          <a:xfrm>
            <a:off x="12161520" y="12980520"/>
            <a:ext cx="12252240" cy="5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Experiment: Variable direction and speed with 1 layer 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1385</TotalTime>
  <Application>LibreOffice/5.2.7.2$Linux_X86_64 LibreOffice_project/20$Build-2</Application>
  <Company>U.S. Air Force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2010-10-07T20:13:26Z</dcterms:created>
  <dc:creator>bushj</dc:creator>
  <dc:description/>
  <dc:language>en-US</dc:language>
  <cp:lastModifiedBy/>
  <dcterms:modified xsi:type="dcterms:W3CDTF">2017-07-18T09:24:07Z</dcterms:modified>
  <cp:revision>260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U.S. Air Force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