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3"/>
    <p:sldMasterId id="2147483652" r:id="rId4"/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7008800" cy="9294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12" type="sldNum"/>
          </p:nvPr>
        </p:nvSpPr>
        <p:spPr>
          <a:xfrm>
            <a:off x="4398962" y="9555161"/>
            <a:ext cx="3355974" cy="4857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008811" cy="9294811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008811" cy="9294811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7008811" cy="9294811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7008811" cy="9294811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0"/>
            <a:ext cx="7008811" cy="9294811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7008811" cy="9294811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7008811" cy="9294811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7008811" cy="9294811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7008811" cy="9294811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0"/>
            <a:ext cx="7008811" cy="9294811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>
            <p:ph idx="2" type="sldImg"/>
          </p:nvPr>
        </p:nvSpPr>
        <p:spPr>
          <a:xfrm>
            <a:off x="1371600" y="763587"/>
            <a:ext cx="5011736" cy="37544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777875" y="4776787"/>
            <a:ext cx="6200775" cy="4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" name="Shape 16"/>
          <p:cNvSpPr txBox="1"/>
          <p:nvPr>
            <p:ph idx="3" type="hdr"/>
          </p:nvPr>
        </p:nvSpPr>
        <p:spPr>
          <a:xfrm>
            <a:off x="0" y="0"/>
            <a:ext cx="3355974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4398962" y="0"/>
            <a:ext cx="3355974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0" y="9555161"/>
            <a:ext cx="3355974" cy="4857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4" type="sldNum"/>
          </p:nvPr>
        </p:nvSpPr>
        <p:spPr>
          <a:xfrm>
            <a:off x="4398962" y="9555161"/>
            <a:ext cx="3355974" cy="4857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9" name="Shape 59"/>
          <p:cNvSpPr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777875" y="4776787"/>
            <a:ext cx="6200775" cy="45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371600" y="763587"/>
            <a:ext cx="5021261" cy="37639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63" name="Shape 163"/>
          <p:cNvSpPr/>
          <p:nvPr/>
        </p:nvSpPr>
        <p:spPr>
          <a:xfrm>
            <a:off x="777875" y="4776787"/>
            <a:ext cx="6210300" cy="451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777875" y="4776787"/>
            <a:ext cx="6200775" cy="45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Make gifs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2" type="sldNum"/>
          </p:nvPr>
        </p:nvSpPr>
        <p:spPr>
          <a:xfrm>
            <a:off x="4398962" y="9555161"/>
            <a:ext cx="3356099" cy="4857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371600" y="763587"/>
            <a:ext cx="5011800" cy="375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777875" y="4776787"/>
            <a:ext cx="6200700" cy="4508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3" type="sldNum"/>
          </p:nvPr>
        </p:nvSpPr>
        <p:spPr>
          <a:xfrm>
            <a:off x="4398962" y="9555161"/>
            <a:ext cx="3356099" cy="4857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371600" y="763587"/>
            <a:ext cx="5019600" cy="37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5" name="Shape 185"/>
          <p:cNvSpPr/>
          <p:nvPr/>
        </p:nvSpPr>
        <p:spPr>
          <a:xfrm>
            <a:off x="777875" y="4776787"/>
            <a:ext cx="6208800" cy="451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777875" y="4776787"/>
            <a:ext cx="6200700" cy="4508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Muggle can see 4 frames at a time. The 5th (this one), it predicts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95" name="Shape 195"/>
          <p:cNvSpPr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777875" y="4776787"/>
            <a:ext cx="6200775" cy="45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04" name="Shape 204"/>
          <p:cNvSpPr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777875" y="4776787"/>
            <a:ext cx="6200775" cy="45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81100" y="706437"/>
            <a:ext cx="4646612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14" name="Shape 214"/>
          <p:cNvSpPr/>
          <p:nvPr/>
        </p:nvSpPr>
        <p:spPr>
          <a:xfrm>
            <a:off x="701675" y="4414837"/>
            <a:ext cx="5607049" cy="418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777875" y="4776787"/>
            <a:ext cx="6200775" cy="45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/>
        </p:nvSpPr>
        <p:spPr>
          <a:xfrm>
            <a:off x="701675" y="4416425"/>
            <a:ext cx="5608637" cy="418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rIns="93225" tIns="46425">
            <a:noAutofit/>
          </a:bodyPr>
          <a:lstStyle/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 Do not speak to agenda.</a:t>
            </a: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3970337" y="8829675"/>
            <a:ext cx="303688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rIns="93225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777875" y="4776787"/>
            <a:ext cx="6200775" cy="45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/>
        </p:nvSpPr>
        <p:spPr>
          <a:xfrm>
            <a:off x="701675" y="4416425"/>
            <a:ext cx="56085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rIns="93225" tIns="46425">
            <a:noAutofit/>
          </a:bodyPr>
          <a:lstStyle/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 Do not speak to agenda.</a:t>
            </a: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3970337" y="8829675"/>
            <a:ext cx="3036899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rIns="93225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777875" y="4776787"/>
            <a:ext cx="6200700" cy="4508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/>
        </p:nvSpPr>
        <p:spPr>
          <a:xfrm>
            <a:off x="701675" y="4416425"/>
            <a:ext cx="5608637" cy="418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rIns="93225" tIns="46425">
            <a:noAutofit/>
          </a:bodyPr>
          <a:lstStyle/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 Do not speak to agenda.</a:t>
            </a: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3970337" y="8829675"/>
            <a:ext cx="303688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rIns="93225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77875" y="4776787"/>
            <a:ext cx="6200775" cy="45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/>
        </p:nvSpPr>
        <p:spPr>
          <a:xfrm>
            <a:off x="701675" y="4416425"/>
            <a:ext cx="5608637" cy="418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rIns="93225" tIns="46425">
            <a:noAutofit/>
          </a:bodyPr>
          <a:lstStyle/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 Do not speak to agenda.</a:t>
            </a: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3970337" y="8829675"/>
            <a:ext cx="303688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rIns="93225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777875" y="4776787"/>
            <a:ext cx="6200775" cy="45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371600" y="763587"/>
            <a:ext cx="5027611" cy="37703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4" name="Shape 114"/>
          <p:cNvSpPr/>
          <p:nvPr/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1646236" y="6218237"/>
            <a:ext cx="4389436" cy="1128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linear algebra, if D = X, there’s one solution. If D &lt; X, there are no solutions. If D &gt; X, there are infinite solutions, thus why we need a sparse representation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777875" y="4776787"/>
            <a:ext cx="6200775" cy="45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Edit this slide (too busy)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6" name="Shape 126"/>
          <p:cNvSpPr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777875" y="4776787"/>
            <a:ext cx="6200775" cy="45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/>
        </p:nvSpPr>
        <p:spPr>
          <a:xfrm>
            <a:off x="701675" y="4416425"/>
            <a:ext cx="5608637" cy="418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rIns="93225" tIns="46425">
            <a:noAutofit/>
          </a:bodyPr>
          <a:lstStyle/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 Do not speak to agenda.</a:t>
            </a: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3970337" y="8829675"/>
            <a:ext cx="303688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rIns="93225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777875" y="4776787"/>
            <a:ext cx="6200775" cy="45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371600" y="763587"/>
            <a:ext cx="5019675" cy="376237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50" name="Shape 150"/>
          <p:cNvSpPr/>
          <p:nvPr/>
        </p:nvSpPr>
        <p:spPr>
          <a:xfrm>
            <a:off x="777875" y="4776787"/>
            <a:ext cx="6208712" cy="4516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777875" y="4776787"/>
            <a:ext cx="6200775" cy="45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layout with centered title and subtitle placeholder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4290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48006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66294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83000"/>
              </a:lnSpc>
              <a:spcBef>
                <a:spcPts val="14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83000"/>
              </a:lnSpc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8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8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429000" marR="0" rtl="0" algn="l">
              <a:lnSpc>
                <a:spcPct val="8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4800600" marR="0" rtl="0" algn="l">
              <a:lnSpc>
                <a:spcPct val="8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6629400" marR="0" rtl="0" algn="l">
              <a:lnSpc>
                <a:spcPct val="8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slideLayout" Target="../slideLayouts/slideLayout1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42887" y="1625600"/>
            <a:ext cx="4040187" cy="403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>
            <p:ph idx="1" type="body"/>
          </p:nvPr>
        </p:nvSpPr>
        <p:spPr>
          <a:xfrm>
            <a:off x="4500562" y="4365625"/>
            <a:ext cx="4375149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83000"/>
              </a:lnSpc>
              <a:spcBef>
                <a:spcPts val="14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83000"/>
              </a:lnSpc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8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8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429000" marR="0" rtl="0" algn="l">
              <a:lnSpc>
                <a:spcPct val="8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4800600" marR="0" rtl="0" algn="l">
              <a:lnSpc>
                <a:spcPct val="8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6629400" marR="0" rtl="0" algn="l">
              <a:lnSpc>
                <a:spcPct val="8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3" name="Shape 23"/>
          <p:cNvGrpSpPr/>
          <p:nvPr/>
        </p:nvGrpSpPr>
        <p:grpSpPr>
          <a:xfrm>
            <a:off x="111125" y="71436"/>
            <a:ext cx="8815387" cy="963612"/>
            <a:chOff x="111125" y="71436"/>
            <a:chExt cx="8815387" cy="963612"/>
          </a:xfrm>
        </p:grpSpPr>
        <p:pic>
          <p:nvPicPr>
            <p:cNvPr id="24" name="Shape 2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007350" y="98425"/>
              <a:ext cx="919162" cy="917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Shape 25"/>
            <p:cNvPicPr preferRelativeResize="0"/>
            <p:nvPr/>
          </p:nvPicPr>
          <p:blipFill rotWithShape="1">
            <a:blip r:embed="rId3">
              <a:alphaModFix/>
            </a:blip>
            <a:srcRect b="19648" l="14288" r="14288" t="0"/>
            <a:stretch/>
          </p:blipFill>
          <p:spPr>
            <a:xfrm>
              <a:off x="111125" y="71436"/>
              <a:ext cx="1090612" cy="9636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Shape 26"/>
          <p:cNvSpPr txBox="1"/>
          <p:nvPr>
            <p:ph type="title"/>
          </p:nvPr>
        </p:nvSpPr>
        <p:spPr>
          <a:xfrm>
            <a:off x="457200" y="273050"/>
            <a:ext cx="82121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4290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48006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66294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7" name="Shape 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25" y="6359525"/>
            <a:ext cx="1403349" cy="55721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288087"/>
            <a:ext cx="1403349" cy="5572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Shape 36"/>
          <p:cNvGrpSpPr/>
          <p:nvPr/>
        </p:nvGrpSpPr>
        <p:grpSpPr>
          <a:xfrm>
            <a:off x="111125" y="71436"/>
            <a:ext cx="8815387" cy="963612"/>
            <a:chOff x="111125" y="71436"/>
            <a:chExt cx="8815387" cy="963612"/>
          </a:xfrm>
        </p:grpSpPr>
        <p:pic>
          <p:nvPicPr>
            <p:cNvPr id="37" name="Shape 3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007350" y="98425"/>
              <a:ext cx="919162" cy="917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Shape 38"/>
            <p:cNvPicPr preferRelativeResize="0"/>
            <p:nvPr/>
          </p:nvPicPr>
          <p:blipFill rotWithShape="1">
            <a:blip r:embed="rId3">
              <a:alphaModFix/>
            </a:blip>
            <a:srcRect b="19648" l="14288" r="14288" t="0"/>
            <a:stretch/>
          </p:blipFill>
          <p:spPr>
            <a:xfrm>
              <a:off x="111125" y="71436"/>
              <a:ext cx="1090612" cy="9636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Shape 39"/>
          <p:cNvSpPr txBox="1"/>
          <p:nvPr>
            <p:ph type="title"/>
          </p:nvPr>
        </p:nvSpPr>
        <p:spPr>
          <a:xfrm>
            <a:off x="457200" y="273050"/>
            <a:ext cx="82121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4290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48006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66294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962"/>
            <a:ext cx="8212137" cy="3959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83000"/>
              </a:lnSpc>
              <a:spcBef>
                <a:spcPts val="14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83000"/>
              </a:lnSpc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8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8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429000" marR="0" rtl="0" algn="l">
              <a:lnSpc>
                <a:spcPct val="8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4800600" marR="0" rtl="0" algn="l">
              <a:lnSpc>
                <a:spcPct val="8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6629400" marR="0" rtl="0" algn="l">
              <a:lnSpc>
                <a:spcPct val="8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78036" y="1443037"/>
            <a:ext cx="4972049" cy="49371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" name="Shape 47"/>
          <p:cNvGrpSpPr/>
          <p:nvPr/>
        </p:nvGrpSpPr>
        <p:grpSpPr>
          <a:xfrm>
            <a:off x="111125" y="71436"/>
            <a:ext cx="8815387" cy="963612"/>
            <a:chOff x="111125" y="71436"/>
            <a:chExt cx="8815387" cy="963612"/>
          </a:xfrm>
        </p:grpSpPr>
        <p:pic>
          <p:nvPicPr>
            <p:cNvPr id="48" name="Shape 4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007350" y="98425"/>
              <a:ext cx="919162" cy="917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Shape 49"/>
            <p:cNvPicPr preferRelativeResize="0"/>
            <p:nvPr/>
          </p:nvPicPr>
          <p:blipFill rotWithShape="1">
            <a:blip r:embed="rId3">
              <a:alphaModFix/>
            </a:blip>
            <a:srcRect b="19648" l="14288" r="14288" t="0"/>
            <a:stretch/>
          </p:blipFill>
          <p:spPr>
            <a:xfrm>
              <a:off x="111125" y="71436"/>
              <a:ext cx="1090612" cy="9636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" name="Shape 50"/>
          <p:cNvSpPr txBox="1"/>
          <p:nvPr>
            <p:ph idx="1" type="body"/>
          </p:nvPr>
        </p:nvSpPr>
        <p:spPr>
          <a:xfrm>
            <a:off x="1187450" y="0"/>
            <a:ext cx="6823074" cy="1035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83000"/>
              </a:lnSpc>
              <a:spcBef>
                <a:spcPts val="14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83000"/>
              </a:lnSpc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8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8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429000" marR="0" rtl="0" algn="l">
              <a:lnSpc>
                <a:spcPct val="8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4800600" marR="0" rtl="0" algn="l">
              <a:lnSpc>
                <a:spcPct val="8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6629400" marR="0" rtl="0" algn="l">
              <a:lnSpc>
                <a:spcPct val="8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1" name="Shape 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461" y="6288087"/>
            <a:ext cx="1403349" cy="55721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type="title"/>
          </p:nvPr>
        </p:nvSpPr>
        <p:spPr>
          <a:xfrm>
            <a:off x="457200" y="273050"/>
            <a:ext cx="82121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4290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48006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66294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4476750" y="3265486"/>
            <a:ext cx="4392611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August 2, 2017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4114800" y="1463675"/>
            <a:ext cx="4846636" cy="210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175" lvl="0" marL="317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Locally Competitive Cortical Algorithm to Learn and Predict Star Field Transformations</a:t>
            </a: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3151170" y="3856026"/>
            <a:ext cx="5848500" cy="1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2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Savanna Smith</a:t>
            </a:r>
          </a:p>
          <a:p>
            <a:pPr indent="-330200" lvl="0" marL="34290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Philips Scholar</a:t>
            </a:r>
          </a:p>
          <a:p>
            <a:pPr indent="-330200" lvl="0" marL="34290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AFRL Scholars</a:t>
            </a:r>
          </a:p>
          <a:p>
            <a:pPr indent="-330200" lvl="0" marL="34290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 Force Research Laboratory</a:t>
            </a:r>
          </a:p>
        </p:txBody>
      </p:sp>
      <p:cxnSp>
        <p:nvCxnSpPr>
          <p:cNvPr id="65" name="Shape 65"/>
          <p:cNvCxnSpPr/>
          <p:nvPr/>
        </p:nvCxnSpPr>
        <p:spPr>
          <a:xfrm>
            <a:off x="0" y="1096962"/>
            <a:ext cx="9144000" cy="1587"/>
          </a:xfrm>
          <a:prstGeom prst="straightConnector1">
            <a:avLst/>
          </a:prstGeom>
          <a:noFill/>
          <a:ln cap="flat" cmpd="sng" w="38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Shape 66"/>
          <p:cNvSpPr txBox="1"/>
          <p:nvPr/>
        </p:nvSpPr>
        <p:spPr>
          <a:xfrm>
            <a:off x="312625" y="5447950"/>
            <a:ext cx="38457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/>
              <a:t>Integrity </a:t>
            </a:r>
            <a:r>
              <a:rPr lang="en-US" sz="1800">
                <a:solidFill>
                  <a:srgbClr val="222222"/>
                </a:solidFill>
              </a:rPr>
              <a:t>★</a:t>
            </a:r>
            <a:r>
              <a:rPr b="1" lang="en-US" sz="1800"/>
              <a:t> Service </a:t>
            </a:r>
            <a:r>
              <a:rPr lang="en-US" sz="1800">
                <a:solidFill>
                  <a:srgbClr val="222222"/>
                </a:solidFill>
              </a:rPr>
              <a:t>★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b="1" lang="en-US" sz="1800"/>
              <a:t>Excellence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490525" y="80100"/>
            <a:ext cx="63288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200"/>
              <a:t>Air Force Research Laboratory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1969100" y="6372900"/>
            <a:ext cx="64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900">
                <a:solidFill>
                  <a:schemeClr val="dk1"/>
                </a:solidFill>
              </a:rPr>
              <a:t>Distribution C - Distribution authorized to U.S Government Agencies and their contractors; Technical content Aug 2, 2017.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513037" y="5587750"/>
            <a:ext cx="84735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 Image						Reconstruction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2185986" y="331787"/>
            <a:ext cx="4365624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</a:p>
        </p:txBody>
      </p:sp>
      <p:cxnSp>
        <p:nvCxnSpPr>
          <p:cNvPr id="168" name="Shape 168"/>
          <p:cNvCxnSpPr/>
          <p:nvPr/>
        </p:nvCxnSpPr>
        <p:spPr>
          <a:xfrm>
            <a:off x="0" y="1096962"/>
            <a:ext cx="9144000" cy="1500"/>
          </a:xfrm>
          <a:prstGeom prst="straightConnector1">
            <a:avLst/>
          </a:prstGeom>
          <a:noFill/>
          <a:ln cap="flat" cmpd="sng" w="38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Shape 169"/>
          <p:cNvSpPr txBox="1"/>
          <p:nvPr/>
        </p:nvSpPr>
        <p:spPr>
          <a:xfrm>
            <a:off x="1969100" y="6372900"/>
            <a:ext cx="64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900">
                <a:solidFill>
                  <a:schemeClr val="dk1"/>
                </a:solidFill>
              </a:rPr>
              <a:t>Distribution C - Distribution authorized to U.S Government Agencies and their contractors; Technical content Aug 2, 2017.</a:t>
            </a:r>
          </a:p>
        </p:txBody>
      </p:sp>
      <p:pic>
        <p:nvPicPr>
          <p:cNvPr descr="frames_recon.gif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622087" y="-104137"/>
            <a:ext cx="3701399" cy="7402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Shape 171"/>
          <p:cNvCxnSpPr>
            <a:stCxn id="170" idx="1"/>
          </p:cNvCxnSpPr>
          <p:nvPr/>
        </p:nvCxnSpPr>
        <p:spPr>
          <a:xfrm>
            <a:off x="4472787" y="5447950"/>
            <a:ext cx="2859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2" name="Shape 172"/>
          <p:cNvCxnSpPr>
            <a:stCxn id="170" idx="3"/>
            <a:endCxn id="170" idx="1"/>
          </p:cNvCxnSpPr>
          <p:nvPr/>
        </p:nvCxnSpPr>
        <p:spPr>
          <a:xfrm>
            <a:off x="4472787" y="1746550"/>
            <a:ext cx="0" cy="370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putVSrecont.gif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0" y="1526312"/>
            <a:ext cx="7596000" cy="3805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Shape 180"/>
          <p:cNvCxnSpPr/>
          <p:nvPr/>
        </p:nvCxnSpPr>
        <p:spPr>
          <a:xfrm>
            <a:off x="0" y="1096962"/>
            <a:ext cx="9144000" cy="1500"/>
          </a:xfrm>
          <a:prstGeom prst="straightConnector1">
            <a:avLst/>
          </a:prstGeom>
          <a:noFill/>
          <a:ln cap="flat" cmpd="sng" w="38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Shape 181"/>
          <p:cNvSpPr txBox="1"/>
          <p:nvPr/>
        </p:nvSpPr>
        <p:spPr>
          <a:xfrm>
            <a:off x="2185986" y="331787"/>
            <a:ext cx="4365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435400" y="5417975"/>
            <a:ext cx="84735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 Image						Reconstruction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3333750" y="352425"/>
            <a:ext cx="20979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</a:p>
        </p:txBody>
      </p:sp>
      <p:cxnSp>
        <p:nvCxnSpPr>
          <p:cNvPr id="189" name="Shape 189"/>
          <p:cNvCxnSpPr/>
          <p:nvPr/>
        </p:nvCxnSpPr>
        <p:spPr>
          <a:xfrm>
            <a:off x="0" y="1096962"/>
            <a:ext cx="9144000" cy="1500"/>
          </a:xfrm>
          <a:prstGeom prst="straightConnector1">
            <a:avLst/>
          </a:prstGeom>
          <a:noFill/>
          <a:ln cap="flat" cmpd="sng" w="38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Shape 190"/>
          <p:cNvSpPr txBox="1"/>
          <p:nvPr/>
        </p:nvSpPr>
        <p:spPr>
          <a:xfrm>
            <a:off x="1729775" y="5319725"/>
            <a:ext cx="60087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Original 					Prediction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969100" y="6372900"/>
            <a:ext cx="64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900">
                <a:solidFill>
                  <a:schemeClr val="dk1"/>
                </a:solidFill>
              </a:rPr>
              <a:t>Distribution C - Distribution authorized to U.S Government Agencies and their contractors; Technical content Aug 2, 2017.</a:t>
            </a:r>
          </a:p>
        </p:txBody>
      </p:sp>
      <p:pic>
        <p:nvPicPr>
          <p:cNvPr descr="inputVSprediction.png"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250" y="1548829"/>
            <a:ext cx="7662950" cy="383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1385887" y="312737"/>
            <a:ext cx="6567486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8425">
            <a:noAutofit/>
          </a:bodyPr>
          <a:lstStyle/>
          <a:p>
            <a:pPr indent="-330200" lvl="0" marL="342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Conclusions and Future Work</a:t>
            </a:r>
          </a:p>
        </p:txBody>
      </p:sp>
      <p:cxnSp>
        <p:nvCxnSpPr>
          <p:cNvPr id="199" name="Shape 199"/>
          <p:cNvCxnSpPr/>
          <p:nvPr/>
        </p:nvCxnSpPr>
        <p:spPr>
          <a:xfrm>
            <a:off x="0" y="1096962"/>
            <a:ext cx="9144000" cy="1500"/>
          </a:xfrm>
          <a:prstGeom prst="straightConnector1">
            <a:avLst/>
          </a:prstGeom>
          <a:noFill/>
          <a:ln cap="flat" cmpd="sng" w="38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Shape 200"/>
          <p:cNvSpPr txBox="1"/>
          <p:nvPr/>
        </p:nvSpPr>
        <p:spPr>
          <a:xfrm>
            <a:off x="1969100" y="6372900"/>
            <a:ext cx="64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900">
                <a:solidFill>
                  <a:schemeClr val="dk1"/>
                </a:solidFill>
              </a:rPr>
              <a:t>Distribution C - Distribution authorized to U.S Government Agencies and their contractors; Technical content Aug 2, 2017.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09600" y="1066800"/>
            <a:ext cx="8251200" cy="53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800">
                <a:solidFill>
                  <a:schemeClr val="dk1"/>
                </a:solidFill>
              </a:rPr>
              <a:t>Algorithm successfully reconstructs individual frames.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800">
                <a:solidFill>
                  <a:schemeClr val="dk1"/>
                </a:solidFill>
              </a:rPr>
              <a:t>Preliminary evidence of motion encoding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2800">
                <a:solidFill>
                  <a:schemeClr val="dk1"/>
                </a:solidFill>
              </a:rPr>
              <a:t>Future Work</a:t>
            </a:r>
          </a:p>
          <a:p>
            <a:pPr indent="-406400" lvl="0" marL="457200" rtl="0">
              <a:spcBef>
                <a:spcPts val="660"/>
              </a:spcBef>
              <a:buClr>
                <a:schemeClr val="dk1"/>
              </a:buClr>
              <a:buSzPct val="100000"/>
              <a:buChar char="●"/>
            </a:pPr>
            <a:r>
              <a:rPr lang="en-US" sz="2800">
                <a:solidFill>
                  <a:schemeClr val="dk1"/>
                </a:solidFill>
              </a:rPr>
              <a:t>Introduce multiple layers in neural network</a:t>
            </a:r>
          </a:p>
          <a:p>
            <a:pPr indent="-406400" lvl="0" marL="457200" rtl="0">
              <a:spcBef>
                <a:spcPts val="660"/>
              </a:spcBef>
              <a:buClr>
                <a:schemeClr val="dk1"/>
              </a:buClr>
              <a:buSzPct val="100000"/>
              <a:buChar char="●"/>
            </a:pPr>
            <a:r>
              <a:rPr lang="en-US" sz="2800">
                <a:solidFill>
                  <a:schemeClr val="dk1"/>
                </a:solidFill>
              </a:rPr>
              <a:t>Interframe motion of stars across multiple pixels</a:t>
            </a:r>
            <a:br>
              <a:rPr lang="en-US" sz="2800">
                <a:solidFill>
                  <a:schemeClr val="dk1"/>
                </a:solidFill>
              </a:rPr>
            </a:br>
            <a:r>
              <a:rPr lang="en-US" sz="2800">
                <a:solidFill>
                  <a:schemeClr val="dk1"/>
                </a:solidFill>
              </a:rPr>
              <a:t>(How robust is motion-encoding?)</a:t>
            </a:r>
          </a:p>
          <a:p>
            <a:pPr indent="-406400" lvl="0" marL="457200" rtl="0">
              <a:spcBef>
                <a:spcPts val="660"/>
              </a:spcBef>
              <a:buClr>
                <a:schemeClr val="dk1"/>
              </a:buClr>
              <a:buSzPct val="100000"/>
              <a:buChar char="●"/>
            </a:pPr>
            <a:r>
              <a:rPr lang="en-US" sz="2800">
                <a:solidFill>
                  <a:schemeClr val="dk1"/>
                </a:solidFill>
              </a:rPr>
              <a:t>Look further into the future. How many frames can we predict reliably?</a:t>
            </a:r>
          </a:p>
          <a:p>
            <a:pPr indent="-406400" lvl="0" marL="457200" rtl="0">
              <a:spcBef>
                <a:spcPts val="660"/>
              </a:spcBef>
              <a:buClr>
                <a:schemeClr val="dk1"/>
              </a:buClr>
              <a:buSzPct val="100000"/>
              <a:buChar char="●"/>
            </a:pPr>
            <a:r>
              <a:rPr lang="en-US" sz="2800">
                <a:solidFill>
                  <a:schemeClr val="dk1"/>
                </a:solidFill>
              </a:rPr>
              <a:t>Anomaly detection. Can we detect targets from their motion? (SSA?) 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/>
        </p:nvSpPr>
        <p:spPr>
          <a:xfrm>
            <a:off x="1187450" y="0"/>
            <a:ext cx="6840537" cy="105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-3302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Acknowledgments</a:t>
            </a:r>
          </a:p>
        </p:txBody>
      </p:sp>
      <p:cxnSp>
        <p:nvCxnSpPr>
          <p:cNvPr id="208" name="Shape 208"/>
          <p:cNvCxnSpPr/>
          <p:nvPr/>
        </p:nvCxnSpPr>
        <p:spPr>
          <a:xfrm>
            <a:off x="0" y="1096962"/>
            <a:ext cx="9144000" cy="1500"/>
          </a:xfrm>
          <a:prstGeom prst="straightConnector1">
            <a:avLst/>
          </a:prstGeom>
          <a:noFill/>
          <a:ln cap="flat" cmpd="sng" w="38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9575" y="3761877"/>
            <a:ext cx="3014424" cy="180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281008" y="1376565"/>
            <a:ext cx="70803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Grateful thanks Dr. Garrett Kenyon of Los Alamos National Laboratory for invaluable guidance, and for hosting me at the New Mexico Consortium. All simulations performed on NMC high performance workstations.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969100" y="6372900"/>
            <a:ext cx="64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900">
                <a:solidFill>
                  <a:schemeClr val="dk1"/>
                </a:solidFill>
              </a:rPr>
              <a:t>Distribution C - Distribution authorized to U.S Government Agencies and their contractors; Technical content Aug 2, 2017.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3475037" y="3200400"/>
            <a:ext cx="3200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</a:p>
        </p:txBody>
      </p:sp>
      <p:cxnSp>
        <p:nvCxnSpPr>
          <p:cNvPr id="218" name="Shape 218"/>
          <p:cNvCxnSpPr/>
          <p:nvPr/>
        </p:nvCxnSpPr>
        <p:spPr>
          <a:xfrm>
            <a:off x="0" y="1096962"/>
            <a:ext cx="9144000" cy="1500"/>
          </a:xfrm>
          <a:prstGeom prst="straightConnector1">
            <a:avLst/>
          </a:prstGeom>
          <a:noFill/>
          <a:ln cap="flat" cmpd="sng" w="38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Shape 219"/>
          <p:cNvSpPr txBox="1"/>
          <p:nvPr/>
        </p:nvSpPr>
        <p:spPr>
          <a:xfrm>
            <a:off x="742350" y="0"/>
            <a:ext cx="76593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342900" rtl="0" algn="ctr">
              <a:spcBef>
                <a:spcPts val="0"/>
              </a:spcBef>
              <a:buNone/>
            </a:pPr>
            <a:r>
              <a:rPr b="1" lang="en-US" sz="3200">
                <a:solidFill>
                  <a:schemeClr val="dk1"/>
                </a:solidFill>
              </a:rPr>
              <a:t>Questions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1969100" y="6372900"/>
            <a:ext cx="64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900">
                <a:solidFill>
                  <a:schemeClr val="dk1"/>
                </a:solidFill>
              </a:rPr>
              <a:t>Distribution C - Distribution authorized to U.S Government Agencies and their contractors; Technical content Aug 2, 2017.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hape 75"/>
          <p:cNvCxnSpPr/>
          <p:nvPr/>
        </p:nvCxnSpPr>
        <p:spPr>
          <a:xfrm>
            <a:off x="0" y="1096962"/>
            <a:ext cx="9144000" cy="1500"/>
          </a:xfrm>
          <a:prstGeom prst="straightConnector1">
            <a:avLst/>
          </a:prstGeom>
          <a:noFill/>
          <a:ln cap="flat" cmpd="sng" w="38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Shape 76"/>
          <p:cNvSpPr txBox="1"/>
          <p:nvPr/>
        </p:nvSpPr>
        <p:spPr>
          <a:xfrm>
            <a:off x="1454200" y="-164500"/>
            <a:ext cx="69060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800"/>
              <a:t>Learning and Predicting Star Field Transformations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293700" y="1712625"/>
            <a:ext cx="8487000" cy="25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Machine learning has been very successful classifying static images using labeled data. We want to explore whether a biologically inspired cortical algorithm can use unlabelled data to learn transformations, and to predict future motion.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1969100" y="6372900"/>
            <a:ext cx="64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900">
                <a:solidFill>
                  <a:schemeClr val="dk1"/>
                </a:solidFill>
              </a:rPr>
              <a:t>Distribution C - Distribution authorized to U.S Government Agencies and their contractors; Technical content Aug 2, 2017.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0" y="1096962"/>
            <a:ext cx="9144000" cy="1500"/>
          </a:xfrm>
          <a:prstGeom prst="straightConnector1">
            <a:avLst/>
          </a:prstGeom>
          <a:noFill/>
          <a:ln cap="flat" cmpd="sng" w="38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Shape 86"/>
          <p:cNvSpPr txBox="1"/>
          <p:nvPr/>
        </p:nvSpPr>
        <p:spPr>
          <a:xfrm>
            <a:off x="1454200" y="-164500"/>
            <a:ext cx="69060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800"/>
              <a:t>Learning and Predicting Star Field Transformations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293700" y="1097000"/>
            <a:ext cx="8556600" cy="38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The goal of this research is to train a model to: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b="1" lang="en-US" sz="2800">
                <a:solidFill>
                  <a:schemeClr val="dk1"/>
                </a:solidFill>
              </a:rPr>
              <a:t>sparsely reconstruct accurately star-field frames from a minimum of learned features.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b="1" lang="en-US" sz="2800">
                <a:solidFill>
                  <a:schemeClr val="dk1"/>
                </a:solidFill>
              </a:rPr>
              <a:t>predict the next frame in a sequence regardless of the direction and speed the view is changing throughout the star field.  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1969100" y="6372900"/>
            <a:ext cx="64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900">
                <a:solidFill>
                  <a:schemeClr val="dk1"/>
                </a:solidFill>
              </a:rPr>
              <a:t>Distribution C - Distribution authorized to U.S Government Agencies and their contractors; Technical content Aug 2, 2017.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417512" y="1833561"/>
            <a:ext cx="180975" cy="346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Shape 96"/>
          <p:cNvCxnSpPr/>
          <p:nvPr/>
        </p:nvCxnSpPr>
        <p:spPr>
          <a:xfrm>
            <a:off x="0" y="1096962"/>
            <a:ext cx="9144000" cy="1500"/>
          </a:xfrm>
          <a:prstGeom prst="straightConnector1">
            <a:avLst/>
          </a:prstGeom>
          <a:noFill/>
          <a:ln cap="flat" cmpd="sng" w="38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Shape 97"/>
          <p:cNvSpPr txBox="1"/>
          <p:nvPr/>
        </p:nvSpPr>
        <p:spPr>
          <a:xfrm>
            <a:off x="3314100" y="208325"/>
            <a:ext cx="25158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3000"/>
              <a:t>Agenda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74675" y="1249475"/>
            <a:ext cx="6131400" cy="52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2800"/>
              <a:t>Background</a:t>
            </a:r>
          </a:p>
          <a:p>
            <a:pPr indent="-406400" lvl="0" marL="457200" rtl="0">
              <a:spcBef>
                <a:spcPts val="0"/>
              </a:spcBef>
              <a:buSzPct val="100000"/>
              <a:buChar char="-"/>
            </a:pPr>
            <a:r>
              <a:rPr b="1" lang="en-US" sz="2800"/>
              <a:t>Image reconstruction</a:t>
            </a:r>
          </a:p>
          <a:p>
            <a:pPr indent="-406400" lvl="0" marL="457200" rtl="0">
              <a:spcBef>
                <a:spcPts val="0"/>
              </a:spcBef>
              <a:buSzPct val="100000"/>
              <a:buChar char="-"/>
            </a:pPr>
            <a:r>
              <a:rPr b="1" lang="en-US" sz="2800"/>
              <a:t>Sparse coding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800"/>
          </a:p>
          <a:p>
            <a:pPr lvl="0" rtl="0">
              <a:spcBef>
                <a:spcPts val="0"/>
              </a:spcBef>
              <a:buNone/>
            </a:pPr>
            <a:r>
              <a:rPr b="1" lang="en-US" sz="2800"/>
              <a:t>Methodology</a:t>
            </a:r>
          </a:p>
          <a:p>
            <a:pPr indent="-406400" lvl="0" marL="457200" rtl="0">
              <a:spcBef>
                <a:spcPts val="0"/>
              </a:spcBef>
              <a:buSzPct val="100000"/>
              <a:buChar char="-"/>
            </a:pPr>
            <a:r>
              <a:rPr b="1" lang="en-US" sz="2800"/>
              <a:t>Locally competitive algorithm</a:t>
            </a:r>
          </a:p>
          <a:p>
            <a:pPr indent="-406400" lvl="0" marL="457200" rtl="0">
              <a:spcBef>
                <a:spcPts val="0"/>
              </a:spcBef>
              <a:buSzPct val="100000"/>
              <a:buChar char="-"/>
            </a:pPr>
            <a:r>
              <a:rPr b="1" lang="en-US" sz="2800"/>
              <a:t>PetaVision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800"/>
          </a:p>
          <a:p>
            <a:pPr lvl="0" rtl="0">
              <a:spcBef>
                <a:spcPts val="0"/>
              </a:spcBef>
              <a:buNone/>
            </a:pPr>
            <a:r>
              <a:rPr b="1" lang="en-US" sz="2800"/>
              <a:t>Experiment</a:t>
            </a:r>
          </a:p>
          <a:p>
            <a:pPr indent="-406400" lvl="0" marL="457200" rtl="0">
              <a:spcBef>
                <a:spcPts val="0"/>
              </a:spcBef>
              <a:buSzPct val="100000"/>
              <a:buChar char="-"/>
            </a:pPr>
            <a:r>
              <a:rPr b="1" lang="en-US" sz="2800"/>
              <a:t>Data</a:t>
            </a:r>
          </a:p>
          <a:p>
            <a:pPr indent="-406400" lvl="0" marL="457200" rtl="0">
              <a:spcBef>
                <a:spcPts val="0"/>
              </a:spcBef>
              <a:buSzPct val="100000"/>
              <a:buChar char="-"/>
            </a:pPr>
            <a:r>
              <a:rPr b="1" lang="en-US" sz="2800"/>
              <a:t>Results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800"/>
          </a:p>
        </p:txBody>
      </p:sp>
      <p:sp>
        <p:nvSpPr>
          <p:cNvPr id="99" name="Shape 99"/>
          <p:cNvSpPr txBox="1"/>
          <p:nvPr/>
        </p:nvSpPr>
        <p:spPr>
          <a:xfrm>
            <a:off x="1969100" y="6372900"/>
            <a:ext cx="64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900">
                <a:solidFill>
                  <a:schemeClr val="dk1"/>
                </a:solidFill>
              </a:rPr>
              <a:t>Distribution C - Distribution authorized to U.S Government Agencies and their contractors; Technical content Aug 2, 2017.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5689674" y="1581375"/>
            <a:ext cx="3454200" cy="4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810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 the image into patches. </a:t>
            </a:r>
          </a:p>
          <a:p>
            <a:pPr indent="-3810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 those patches by linear combinations of their features. </a:t>
            </a:r>
          </a:p>
          <a:p>
            <a:pPr indent="-3810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Layer the features to reconstruct the image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425" y="2645012"/>
            <a:ext cx="5289600" cy="28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274637" y="1463675"/>
            <a:ext cx="5029199" cy="985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Goal: reconstruct an image</a:t>
            </a:r>
            <a:r>
              <a:rPr b="1" lang="en-US" sz="2800"/>
              <a:t> </a:t>
            </a:r>
          </a:p>
        </p:txBody>
      </p:sp>
      <p:cxnSp>
        <p:nvCxnSpPr>
          <p:cNvPr id="109" name="Shape 109"/>
          <p:cNvCxnSpPr/>
          <p:nvPr/>
        </p:nvCxnSpPr>
        <p:spPr>
          <a:xfrm>
            <a:off x="0" y="1096962"/>
            <a:ext cx="9144000" cy="1500"/>
          </a:xfrm>
          <a:prstGeom prst="straightConnector1">
            <a:avLst/>
          </a:prstGeom>
          <a:noFill/>
          <a:ln cap="flat" cmpd="sng" w="38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Shape 110"/>
          <p:cNvSpPr txBox="1"/>
          <p:nvPr/>
        </p:nvSpPr>
        <p:spPr>
          <a:xfrm>
            <a:off x="2412400" y="176250"/>
            <a:ext cx="45573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3000"/>
              <a:t>Image Reconstruction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969100" y="6372900"/>
            <a:ext cx="64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900">
                <a:solidFill>
                  <a:schemeClr val="dk1"/>
                </a:solidFill>
              </a:rPr>
              <a:t>Distribution C - Distribution authorized to U.S Government Agencies and their contractors; Technical content Aug 2, 2017.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2468561" y="274637"/>
            <a:ext cx="6272212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Sparse Coding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6040574" y="1342977"/>
            <a:ext cx="21522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300"/>
          </a:p>
        </p:txBody>
      </p:sp>
      <p:cxnSp>
        <p:nvCxnSpPr>
          <p:cNvPr id="120" name="Shape 120"/>
          <p:cNvCxnSpPr/>
          <p:nvPr/>
        </p:nvCxnSpPr>
        <p:spPr>
          <a:xfrm>
            <a:off x="0" y="1096962"/>
            <a:ext cx="9144000" cy="1500"/>
          </a:xfrm>
          <a:prstGeom prst="straightConnector1">
            <a:avLst/>
          </a:prstGeom>
          <a:noFill/>
          <a:ln cap="flat" cmpd="sng" w="38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Shape 121"/>
          <p:cNvSpPr txBox="1"/>
          <p:nvPr/>
        </p:nvSpPr>
        <p:spPr>
          <a:xfrm>
            <a:off x="346050" y="1896008"/>
            <a:ext cx="84519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2400"/>
              <a:t>I is the input image, D is the dictionary, and </a:t>
            </a:r>
            <a:r>
              <a:rPr b="1" lang="en-US" sz="2400">
                <a:solidFill>
                  <a:schemeClr val="dk1"/>
                </a:solidFill>
              </a:rPr>
              <a:t>α is the sparse signal to estimate. </a:t>
            </a:r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b="1" lang="en-US" sz="2400">
                <a:solidFill>
                  <a:schemeClr val="dk1"/>
                </a:solidFill>
              </a:rPr>
              <a:t>ɸ is much larger than I (over complete)</a:t>
            </a:r>
            <a:r>
              <a:rPr b="1" lang="en-US" sz="2400"/>
              <a:t> </a:t>
            </a:r>
          </a:p>
          <a:p>
            <a:pPr indent="-381000" lvl="0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US" sz="2400"/>
              <a:t>Captures patterns inherent in the data better</a:t>
            </a:r>
          </a:p>
          <a:p>
            <a:pPr indent="-381000" lvl="0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US" sz="2400"/>
              <a:t>Problem: infinitely many reconstructions possible</a:t>
            </a:r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US" sz="2400"/>
              <a:t>Solution: decompose I into as few linear combinations of vectors in </a:t>
            </a:r>
            <a:r>
              <a:rPr b="1" lang="en-US" sz="2400">
                <a:solidFill>
                  <a:schemeClr val="dk1"/>
                </a:solidFill>
              </a:rPr>
              <a:t>ɸ</a:t>
            </a:r>
            <a:r>
              <a:rPr b="1" lang="en-US" sz="2400"/>
              <a:t> as possible</a:t>
            </a:r>
          </a:p>
          <a:p>
            <a:pPr indent="-3810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US" sz="2400"/>
              <a:t>NP-Hard</a:t>
            </a:r>
          </a:p>
          <a:p>
            <a:pPr indent="-3810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US" sz="2400"/>
              <a:t>Common sparse approximation methods: convex relaxation, greedy algorithms.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517253" y="1342975"/>
            <a:ext cx="64911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2400"/>
              <a:t>Sparse approximation of: </a:t>
            </a:r>
            <a:r>
              <a:rPr b="1" lang="en-US" sz="2400">
                <a:solidFill>
                  <a:schemeClr val="dk1"/>
                </a:solidFill>
              </a:rPr>
              <a:t>ɸα=I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969100" y="6372900"/>
            <a:ext cx="64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900">
                <a:solidFill>
                  <a:schemeClr val="dk1"/>
                </a:solidFill>
              </a:rPr>
              <a:t>Distribution C - Distribution authorized to U.S Government Agencies and their contractors; Technical content Aug 2, 2017.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6434050" y="3939525"/>
            <a:ext cx="2179200" cy="2387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198450" y="1213675"/>
            <a:ext cx="8943000" cy="4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2800"/>
              <a:t>L</a:t>
            </a:r>
            <a:r>
              <a:rPr b="1" i="0" lang="en-US" sz="2800" u="none">
                <a:latin typeface="Arial"/>
                <a:ea typeface="Arial"/>
                <a:cs typeface="Arial"/>
                <a:sym typeface="Arial"/>
              </a:rPr>
              <a:t>ocally competitive algorithm (LCA) </a:t>
            </a:r>
            <a:r>
              <a:rPr b="1" lang="en-US" sz="2800"/>
              <a:t>for reconstruction and prediction:</a:t>
            </a:r>
          </a:p>
          <a:p>
            <a:pPr indent="-4064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b="1" lang="en-US" sz="2800">
                <a:solidFill>
                  <a:schemeClr val="dk1"/>
                </a:solidFill>
              </a:rPr>
              <a:t>Neurons compete to represent features.</a:t>
            </a:r>
          </a:p>
          <a:p>
            <a:pPr indent="-4064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b="1" lang="en-US" sz="2800">
                <a:solidFill>
                  <a:schemeClr val="dk1"/>
                </a:solidFill>
              </a:rPr>
              <a:t>Cost function favors using minimal set of features to reconstruct original input data.</a:t>
            </a:r>
          </a:p>
          <a:p>
            <a:pPr indent="-406400" lvl="1" marL="914400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b="1" lang="en-US" sz="2800">
                <a:solidFill>
                  <a:schemeClr val="dk1"/>
                </a:solidFill>
              </a:rPr>
              <a:t>Local computations make this algorithm largely parallelizable.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8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5775" y="4736299"/>
            <a:ext cx="3435300" cy="59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Shape 132"/>
          <p:cNvCxnSpPr/>
          <p:nvPr/>
        </p:nvCxnSpPr>
        <p:spPr>
          <a:xfrm>
            <a:off x="0" y="1096962"/>
            <a:ext cx="9144000" cy="1500"/>
          </a:xfrm>
          <a:prstGeom prst="straightConnector1">
            <a:avLst/>
          </a:prstGeom>
          <a:noFill/>
          <a:ln cap="flat" cmpd="sng" w="38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Shape 133"/>
          <p:cNvSpPr txBox="1"/>
          <p:nvPr/>
        </p:nvSpPr>
        <p:spPr>
          <a:xfrm>
            <a:off x="1522225" y="212225"/>
            <a:ext cx="5880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3000"/>
              <a:t>Locally Competitive Algorithm 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6505500" y="3756800"/>
            <a:ext cx="2034900" cy="25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>
                <a:solidFill>
                  <a:schemeClr val="dk1"/>
                </a:solidFill>
              </a:rPr>
              <a:t>Terms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I: input 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ɸ:  feature vectors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u: activations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T(u): weighted linear sum of feature vectors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λ: free parameter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I - {ɸT(u)}: residual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λ||T(u)||: sparsity term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969100" y="6372900"/>
            <a:ext cx="64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900">
                <a:solidFill>
                  <a:schemeClr val="dk1"/>
                </a:solidFill>
              </a:rPr>
              <a:t>Distribution C - Distribution authorized to U.S Government Agencies and their contractors; Technical content Aug 2, 2017.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hape 142"/>
          <p:cNvCxnSpPr/>
          <p:nvPr/>
        </p:nvCxnSpPr>
        <p:spPr>
          <a:xfrm>
            <a:off x="0" y="1096962"/>
            <a:ext cx="9144000" cy="1500"/>
          </a:xfrm>
          <a:prstGeom prst="straightConnector1">
            <a:avLst/>
          </a:prstGeom>
          <a:noFill/>
          <a:ln cap="flat" cmpd="sng" w="38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Shape 143"/>
          <p:cNvSpPr txBox="1"/>
          <p:nvPr/>
        </p:nvSpPr>
        <p:spPr>
          <a:xfrm>
            <a:off x="288400" y="801150"/>
            <a:ext cx="4358400" cy="5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/>
              <a:t>Data generation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b="1" lang="en-US" sz="2400"/>
              <a:t>Randomly generated 9,096 star phi and theta coordinates with random magnitudes that follow a Gaussian distribution (8.5, 2).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b="1" lang="en-US" sz="2400"/>
              <a:t>Created sequential frames of stars that fell inside a fixed view.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  <p:sp>
        <p:nvSpPr>
          <p:cNvPr id="144" name="Shape 144"/>
          <p:cNvSpPr txBox="1"/>
          <p:nvPr/>
        </p:nvSpPr>
        <p:spPr>
          <a:xfrm>
            <a:off x="3021650" y="224325"/>
            <a:ext cx="45027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3000"/>
              <a:t>Experiment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540175" y="5592875"/>
            <a:ext cx="28275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D</a:t>
            </a:r>
            <a:r>
              <a:rPr lang="en-US" sz="1800"/>
              <a:t>ata frames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1969100" y="6372900"/>
            <a:ext cx="64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900">
                <a:solidFill>
                  <a:schemeClr val="dk1"/>
                </a:solidFill>
              </a:rPr>
              <a:t>Distribution C - Distribution authorized to U.S Government Agencies and their contractors; Technical content Aug 2, 2017.</a:t>
            </a:r>
          </a:p>
        </p:txBody>
      </p:sp>
      <p:pic>
        <p:nvPicPr>
          <p:cNvPr descr="starAnimation.gif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600" y="1250850"/>
            <a:ext cx="4265825" cy="42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1_0_nnz_19000.png" id="153" name="Shape 153"/>
          <p:cNvPicPr preferRelativeResize="0"/>
          <p:nvPr/>
        </p:nvPicPr>
        <p:blipFill rotWithShape="1">
          <a:blip r:embed="rId3">
            <a:alphaModFix/>
          </a:blip>
          <a:srcRect b="51421" l="6802" r="9522" t="4766"/>
          <a:stretch/>
        </p:blipFill>
        <p:spPr>
          <a:xfrm>
            <a:off x="1691474" y="3833600"/>
            <a:ext cx="7370750" cy="289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3333750" y="352425"/>
            <a:ext cx="20979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</a:p>
        </p:txBody>
      </p:sp>
      <p:cxnSp>
        <p:nvCxnSpPr>
          <p:cNvPr id="155" name="Shape 155"/>
          <p:cNvCxnSpPr/>
          <p:nvPr/>
        </p:nvCxnSpPr>
        <p:spPr>
          <a:xfrm>
            <a:off x="0" y="1096962"/>
            <a:ext cx="9144000" cy="1500"/>
          </a:xfrm>
          <a:prstGeom prst="straightConnector1">
            <a:avLst/>
          </a:prstGeom>
          <a:noFill/>
          <a:ln cap="flat" cmpd="sng" w="38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1Oracle_0ToFrame_2_ATA_95000_1.png" id="156" name="Shape 156"/>
          <p:cNvPicPr preferRelativeResize="0"/>
          <p:nvPr/>
        </p:nvPicPr>
        <p:blipFill rotWithShape="1">
          <a:blip r:embed="rId4">
            <a:alphaModFix/>
          </a:blip>
          <a:srcRect b="7475" l="18390" r="15715" t="7185"/>
          <a:stretch/>
        </p:blipFill>
        <p:spPr>
          <a:xfrm>
            <a:off x="76200" y="1191775"/>
            <a:ext cx="2829728" cy="2748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1Oracle_0ToFrame_1_ATA_95000_1.png" id="157" name="Shape 157"/>
          <p:cNvPicPr preferRelativeResize="0"/>
          <p:nvPr/>
        </p:nvPicPr>
        <p:blipFill rotWithShape="1">
          <a:blip r:embed="rId5">
            <a:alphaModFix/>
          </a:blip>
          <a:srcRect b="11709" l="19750" r="14936" t="4769"/>
          <a:stretch/>
        </p:blipFill>
        <p:spPr>
          <a:xfrm>
            <a:off x="3158100" y="1108999"/>
            <a:ext cx="2829726" cy="27140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1Oracle_0ToFrame_0_ATA_95000_1.png" id="158" name="Shape 158"/>
          <p:cNvPicPr preferRelativeResize="0"/>
          <p:nvPr/>
        </p:nvPicPr>
        <p:blipFill rotWithShape="1">
          <a:blip r:embed="rId6">
            <a:alphaModFix/>
          </a:blip>
          <a:srcRect b="8792" l="21016" r="13675" t="5510"/>
          <a:stretch/>
        </p:blipFill>
        <p:spPr>
          <a:xfrm>
            <a:off x="6232500" y="1153325"/>
            <a:ext cx="2829726" cy="278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91875" y="4165725"/>
            <a:ext cx="1750800" cy="16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Dictionary elements and activations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969100" y="6449100"/>
            <a:ext cx="64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900">
                <a:solidFill>
                  <a:schemeClr val="dk1"/>
                </a:solidFill>
              </a:rPr>
              <a:t>Distribution C - Distribution authorized to U.S Government Agencies and their contractors; Technical content Aug 2, 2017.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