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8" r:id="rId1"/>
    <p:sldMasterId id="2147483821" r:id="rId2"/>
  </p:sldMasterIdLst>
  <p:notesMasterIdLst>
    <p:notesMasterId r:id="rId30"/>
  </p:notesMasterIdLst>
  <p:sldIdLst>
    <p:sldId id="299" r:id="rId3"/>
    <p:sldId id="284" r:id="rId4"/>
    <p:sldId id="285" r:id="rId5"/>
    <p:sldId id="286" r:id="rId6"/>
    <p:sldId id="323" r:id="rId7"/>
    <p:sldId id="324" r:id="rId8"/>
    <p:sldId id="325" r:id="rId9"/>
    <p:sldId id="326" r:id="rId10"/>
    <p:sldId id="328" r:id="rId11"/>
    <p:sldId id="327" r:id="rId12"/>
    <p:sldId id="329" r:id="rId13"/>
    <p:sldId id="330" r:id="rId14"/>
    <p:sldId id="301" r:id="rId15"/>
    <p:sldId id="302" r:id="rId16"/>
    <p:sldId id="292" r:id="rId17"/>
    <p:sldId id="294" r:id="rId18"/>
    <p:sldId id="306" r:id="rId19"/>
    <p:sldId id="331" r:id="rId20"/>
    <p:sldId id="307" r:id="rId21"/>
    <p:sldId id="308" r:id="rId22"/>
    <p:sldId id="312" r:id="rId23"/>
    <p:sldId id="319" r:id="rId24"/>
    <p:sldId id="313" r:id="rId25"/>
    <p:sldId id="320" r:id="rId26"/>
    <p:sldId id="322" r:id="rId27"/>
    <p:sldId id="298" r:id="rId28"/>
    <p:sldId id="283" r:id="rId29"/>
  </p:sldIdLst>
  <p:sldSz cx="9144000" cy="6858000" type="screen4x3"/>
  <p:notesSz cx="6858000" cy="9144000"/>
  <p:defaultTextStyle>
    <a:defPPr>
      <a:defRPr lang="ru-RU"/>
    </a:defPPr>
    <a:lvl1pPr algn="l" rtl="0" fontAlgn="base">
      <a:spcBef>
        <a:spcPct val="0"/>
      </a:spcBef>
      <a:spcAft>
        <a:spcPct val="0"/>
      </a:spcAft>
      <a:defRPr sz="2800" kern="1200">
        <a:solidFill>
          <a:schemeClr val="tx2"/>
        </a:solidFill>
        <a:latin typeface="Futura LT Book" pitchFamily="2" charset="0"/>
        <a:ea typeface="굴림" charset="-127"/>
        <a:cs typeface="+mn-cs"/>
      </a:defRPr>
    </a:lvl1pPr>
    <a:lvl2pPr marL="457200" algn="l" rtl="0" fontAlgn="base">
      <a:spcBef>
        <a:spcPct val="0"/>
      </a:spcBef>
      <a:spcAft>
        <a:spcPct val="0"/>
      </a:spcAft>
      <a:defRPr sz="2800" kern="1200">
        <a:solidFill>
          <a:schemeClr val="tx2"/>
        </a:solidFill>
        <a:latin typeface="Futura LT Book" pitchFamily="2" charset="0"/>
        <a:ea typeface="굴림" charset="-127"/>
        <a:cs typeface="+mn-cs"/>
      </a:defRPr>
    </a:lvl2pPr>
    <a:lvl3pPr marL="914400" algn="l" rtl="0" fontAlgn="base">
      <a:spcBef>
        <a:spcPct val="0"/>
      </a:spcBef>
      <a:spcAft>
        <a:spcPct val="0"/>
      </a:spcAft>
      <a:defRPr sz="2800" kern="1200">
        <a:solidFill>
          <a:schemeClr val="tx2"/>
        </a:solidFill>
        <a:latin typeface="Futura LT Book" pitchFamily="2" charset="0"/>
        <a:ea typeface="굴림" charset="-127"/>
        <a:cs typeface="+mn-cs"/>
      </a:defRPr>
    </a:lvl3pPr>
    <a:lvl4pPr marL="1371600" algn="l" rtl="0" fontAlgn="base">
      <a:spcBef>
        <a:spcPct val="0"/>
      </a:spcBef>
      <a:spcAft>
        <a:spcPct val="0"/>
      </a:spcAft>
      <a:defRPr sz="2800" kern="1200">
        <a:solidFill>
          <a:schemeClr val="tx2"/>
        </a:solidFill>
        <a:latin typeface="Futura LT Book" pitchFamily="2" charset="0"/>
        <a:ea typeface="굴림" charset="-127"/>
        <a:cs typeface="+mn-cs"/>
      </a:defRPr>
    </a:lvl4pPr>
    <a:lvl5pPr marL="1828800" algn="l" rtl="0" fontAlgn="base">
      <a:spcBef>
        <a:spcPct val="0"/>
      </a:spcBef>
      <a:spcAft>
        <a:spcPct val="0"/>
      </a:spcAft>
      <a:defRPr sz="2800" kern="1200">
        <a:solidFill>
          <a:schemeClr val="tx2"/>
        </a:solidFill>
        <a:latin typeface="Futura LT Book" pitchFamily="2" charset="0"/>
        <a:ea typeface="굴림" charset="-127"/>
        <a:cs typeface="+mn-cs"/>
      </a:defRPr>
    </a:lvl5pPr>
    <a:lvl6pPr marL="2286000" algn="l" defTabSz="914400" rtl="0" eaLnBrk="1" latinLnBrk="0" hangingPunct="1">
      <a:defRPr sz="2800" kern="1200">
        <a:solidFill>
          <a:schemeClr val="tx2"/>
        </a:solidFill>
        <a:latin typeface="Futura LT Book" pitchFamily="2" charset="0"/>
        <a:ea typeface="굴림" charset="-127"/>
        <a:cs typeface="+mn-cs"/>
      </a:defRPr>
    </a:lvl6pPr>
    <a:lvl7pPr marL="2743200" algn="l" defTabSz="914400" rtl="0" eaLnBrk="1" latinLnBrk="0" hangingPunct="1">
      <a:defRPr sz="2800" kern="1200">
        <a:solidFill>
          <a:schemeClr val="tx2"/>
        </a:solidFill>
        <a:latin typeface="Futura LT Book" pitchFamily="2" charset="0"/>
        <a:ea typeface="굴림" charset="-127"/>
        <a:cs typeface="+mn-cs"/>
      </a:defRPr>
    </a:lvl7pPr>
    <a:lvl8pPr marL="3200400" algn="l" defTabSz="914400" rtl="0" eaLnBrk="1" latinLnBrk="0" hangingPunct="1">
      <a:defRPr sz="2800" kern="1200">
        <a:solidFill>
          <a:schemeClr val="tx2"/>
        </a:solidFill>
        <a:latin typeface="Futura LT Book" pitchFamily="2" charset="0"/>
        <a:ea typeface="굴림" charset="-127"/>
        <a:cs typeface="+mn-cs"/>
      </a:defRPr>
    </a:lvl8pPr>
    <a:lvl9pPr marL="3657600" algn="l" defTabSz="914400" rtl="0" eaLnBrk="1" latinLnBrk="0" hangingPunct="1">
      <a:defRPr sz="2800" kern="1200">
        <a:solidFill>
          <a:schemeClr val="tx2"/>
        </a:solidFill>
        <a:latin typeface="Futura LT Book" pitchFamily="2" charset="0"/>
        <a:ea typeface="굴림" charset="-127"/>
        <a:cs typeface="+mn-cs"/>
      </a:defRPr>
    </a:lvl9pPr>
  </p:defaultTextStyle>
  <p:extLst>
    <p:ext uri="{521415D9-36F7-43E2-AB2F-B90AF26B5E84}">
      <p14:sectionLst xmlns:p14="http://schemas.microsoft.com/office/powerpoint/2010/main">
        <p14:section name="Default Section" id="{E798145A-2D24-4227-8693-63BD6BDCF510}">
          <p14:sldIdLst>
            <p14:sldId id="299"/>
            <p14:sldId id="284"/>
            <p14:sldId id="285"/>
            <p14:sldId id="286"/>
            <p14:sldId id="323"/>
            <p14:sldId id="324"/>
            <p14:sldId id="325"/>
            <p14:sldId id="326"/>
            <p14:sldId id="328"/>
            <p14:sldId id="327"/>
            <p14:sldId id="329"/>
            <p14:sldId id="330"/>
            <p14:sldId id="301"/>
          </p14:sldIdLst>
        </p14:section>
        <p14:section name="Untitled Section" id="{7023B8C5-CF16-4847-B37C-62BF70840F55}">
          <p14:sldIdLst>
            <p14:sldId id="302"/>
            <p14:sldId id="292"/>
            <p14:sldId id="294"/>
            <p14:sldId id="306"/>
            <p14:sldId id="331"/>
            <p14:sldId id="307"/>
            <p14:sldId id="308"/>
            <p14:sldId id="312"/>
            <p14:sldId id="319"/>
            <p14:sldId id="313"/>
            <p14:sldId id="320"/>
            <p14:sldId id="322"/>
            <p14:sldId id="298"/>
            <p14:sldId id="2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4660"/>
  </p:normalViewPr>
  <p:slideViewPr>
    <p:cSldViewPr>
      <p:cViewPr varScale="1">
        <p:scale>
          <a:sx n="83" d="100"/>
          <a:sy n="83" d="100"/>
        </p:scale>
        <p:origin x="1253"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11188" y="2781300"/>
            <a:ext cx="7921625" cy="1368425"/>
          </a:xfrm>
          <a:effectLst>
            <a:outerShdw dist="17961" dir="2700000" algn="ctr" rotWithShape="0">
              <a:schemeClr val="bg2"/>
            </a:outerShdw>
          </a:effectLst>
        </p:spPr>
        <p:txBody>
          <a:bodyPr/>
          <a:lstStyle>
            <a:lvl1pPr>
              <a:defRPr sz="3600">
                <a:solidFill>
                  <a:schemeClr val="tx2"/>
                </a:solidFill>
                <a:ea typeface="굴림" charset="-127"/>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611188" y="5734050"/>
            <a:ext cx="7921625" cy="431800"/>
          </a:xfrm>
          <a:effectLst>
            <a:outerShdw dist="17961" dir="2700000" algn="ctr" rotWithShape="0">
              <a:schemeClr val="bg2"/>
            </a:outerShdw>
          </a:effectLst>
        </p:spPr>
        <p:txBody>
          <a:bodyPr/>
          <a:lstStyle>
            <a:lvl1pPr marL="0" indent="0">
              <a:buFontTx/>
              <a:buNone/>
              <a:defRPr>
                <a:solidFill>
                  <a:schemeClr val="bg1"/>
                </a:solidFill>
                <a:latin typeface="Futura LT Book" pitchFamily="2" charset="0"/>
                <a:ea typeface="굴림" charset="-127"/>
              </a:defRPr>
            </a:lvl1pPr>
          </a:lstStyle>
          <a:p>
            <a:pPr lvl="0"/>
            <a:r>
              <a:rPr lang="en-US" noProof="0"/>
              <a:t>Click to edit Master subtitle style</a:t>
            </a:r>
            <a:endParaRPr lang="ru-RU" noProof="0"/>
          </a:p>
        </p:txBody>
      </p:sp>
    </p:spTree>
    <p:extLst>
      <p:ext uri="{BB962C8B-B14F-4D97-AF65-F5344CB8AC3E}">
        <p14:creationId xmlns:p14="http://schemas.microsoft.com/office/powerpoint/2010/main" val="387935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23569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16688" y="185738"/>
            <a:ext cx="1943100" cy="6194425"/>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684213" y="185738"/>
            <a:ext cx="5680075" cy="6194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1700255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F2DCCB2D-751A-4D0B-BCB5-88BCE614EA8F}" type="slidenum">
              <a:rPr lang="ru-RU"/>
              <a:pPr/>
              <a:t>‹#›</a:t>
            </a:fld>
            <a:endParaRPr lang="ru-RU"/>
          </a:p>
        </p:txBody>
      </p:sp>
    </p:spTree>
    <p:extLst>
      <p:ext uri="{BB962C8B-B14F-4D97-AF65-F5344CB8AC3E}">
        <p14:creationId xmlns:p14="http://schemas.microsoft.com/office/powerpoint/2010/main" val="3681261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46B24246-F313-4E8B-850E-9984C08A1BC9}" type="slidenum">
              <a:rPr lang="ru-RU"/>
              <a:pPr/>
              <a:t>‹#›</a:t>
            </a:fld>
            <a:endParaRPr lang="ru-RU"/>
          </a:p>
        </p:txBody>
      </p:sp>
    </p:spTree>
    <p:extLst>
      <p:ext uri="{BB962C8B-B14F-4D97-AF65-F5344CB8AC3E}">
        <p14:creationId xmlns:p14="http://schemas.microsoft.com/office/powerpoint/2010/main" val="1247916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6A59E0EE-35A3-449A-A506-BBF23043CF67}" type="slidenum">
              <a:rPr lang="ru-RU"/>
              <a:pPr/>
              <a:t>‹#›</a:t>
            </a:fld>
            <a:endParaRPr lang="ru-RU"/>
          </a:p>
        </p:txBody>
      </p:sp>
    </p:spTree>
    <p:extLst>
      <p:ext uri="{BB962C8B-B14F-4D97-AF65-F5344CB8AC3E}">
        <p14:creationId xmlns:p14="http://schemas.microsoft.com/office/powerpoint/2010/main" val="2095166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E705578A-3EDB-4A2A-8708-27E89571EEC3}" type="slidenum">
              <a:rPr lang="ru-RU"/>
              <a:pPr/>
              <a:t>‹#›</a:t>
            </a:fld>
            <a:endParaRPr lang="ru-RU"/>
          </a:p>
        </p:txBody>
      </p:sp>
    </p:spTree>
    <p:extLst>
      <p:ext uri="{BB962C8B-B14F-4D97-AF65-F5344CB8AC3E}">
        <p14:creationId xmlns:p14="http://schemas.microsoft.com/office/powerpoint/2010/main" val="1028737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6BD659B4-12F3-4AA6-8AD3-476877090DAA}" type="slidenum">
              <a:rPr lang="ru-RU"/>
              <a:pPr/>
              <a:t>‹#›</a:t>
            </a:fld>
            <a:endParaRPr lang="ru-RU"/>
          </a:p>
        </p:txBody>
      </p:sp>
    </p:spTree>
    <p:extLst>
      <p:ext uri="{BB962C8B-B14F-4D97-AF65-F5344CB8AC3E}">
        <p14:creationId xmlns:p14="http://schemas.microsoft.com/office/powerpoint/2010/main" val="1560825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14C896E7-E7DC-4C08-A5FA-7402E3C07013}" type="slidenum">
              <a:rPr lang="ru-RU"/>
              <a:pPr/>
              <a:t>‹#›</a:t>
            </a:fld>
            <a:endParaRPr lang="ru-RU"/>
          </a:p>
        </p:txBody>
      </p:sp>
    </p:spTree>
    <p:extLst>
      <p:ext uri="{BB962C8B-B14F-4D97-AF65-F5344CB8AC3E}">
        <p14:creationId xmlns:p14="http://schemas.microsoft.com/office/powerpoint/2010/main" val="3033889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1BFFD949-83F7-422F-8ACD-B646C71C7326}" type="slidenum">
              <a:rPr lang="ru-RU"/>
              <a:pPr/>
              <a:t>‹#›</a:t>
            </a:fld>
            <a:endParaRPr lang="ru-RU"/>
          </a:p>
        </p:txBody>
      </p:sp>
    </p:spTree>
    <p:extLst>
      <p:ext uri="{BB962C8B-B14F-4D97-AF65-F5344CB8AC3E}">
        <p14:creationId xmlns:p14="http://schemas.microsoft.com/office/powerpoint/2010/main" val="4277183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1425C57B-807C-4447-8BFB-C057A90562F8}" type="slidenum">
              <a:rPr lang="ru-RU"/>
              <a:pPr/>
              <a:t>‹#›</a:t>
            </a:fld>
            <a:endParaRPr lang="ru-RU"/>
          </a:p>
        </p:txBody>
      </p:sp>
    </p:spTree>
    <p:extLst>
      <p:ext uri="{BB962C8B-B14F-4D97-AF65-F5344CB8AC3E}">
        <p14:creationId xmlns:p14="http://schemas.microsoft.com/office/powerpoint/2010/main" val="3310136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684607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146C132B-AAE6-42E2-BA1A-6EBE06A426CA}" type="slidenum">
              <a:rPr lang="ru-RU"/>
              <a:pPr/>
              <a:t>‹#›</a:t>
            </a:fld>
            <a:endParaRPr lang="ru-RU"/>
          </a:p>
        </p:txBody>
      </p:sp>
    </p:spTree>
    <p:extLst>
      <p:ext uri="{BB962C8B-B14F-4D97-AF65-F5344CB8AC3E}">
        <p14:creationId xmlns:p14="http://schemas.microsoft.com/office/powerpoint/2010/main" val="3328578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E0B46E6-24D1-43F8-8455-3F7FF2673A1D}" type="slidenum">
              <a:rPr lang="ru-RU"/>
              <a:pPr/>
              <a:t>‹#›</a:t>
            </a:fld>
            <a:endParaRPr lang="ru-RU"/>
          </a:p>
        </p:txBody>
      </p:sp>
    </p:spTree>
    <p:extLst>
      <p:ext uri="{BB962C8B-B14F-4D97-AF65-F5344CB8AC3E}">
        <p14:creationId xmlns:p14="http://schemas.microsoft.com/office/powerpoint/2010/main" val="7505391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83D4CF09-6F59-4BB3-B908-D2BC8B3ED60C}" type="slidenum">
              <a:rPr lang="ru-RU"/>
              <a:pPr/>
              <a:t>‹#›</a:t>
            </a:fld>
            <a:endParaRPr lang="ru-RU"/>
          </a:p>
        </p:txBody>
      </p:sp>
    </p:spTree>
    <p:extLst>
      <p:ext uri="{BB962C8B-B14F-4D97-AF65-F5344CB8AC3E}">
        <p14:creationId xmlns:p14="http://schemas.microsoft.com/office/powerpoint/2010/main" val="61196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4509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684213" y="1484313"/>
            <a:ext cx="3811587"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4648200" y="1484313"/>
            <a:ext cx="3811588"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106511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61955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extLst>
      <p:ext uri="{BB962C8B-B14F-4D97-AF65-F5344CB8AC3E}">
        <p14:creationId xmlns:p14="http://schemas.microsoft.com/office/powerpoint/2010/main" val="125996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79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5529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86355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185738"/>
            <a:ext cx="7775575"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7" name="Rectangle 3"/>
          <p:cNvSpPr>
            <a:spLocks noGrp="1" noChangeArrowheads="1"/>
          </p:cNvSpPr>
          <p:nvPr>
            <p:ph type="body" idx="1"/>
          </p:nvPr>
        </p:nvSpPr>
        <p:spPr bwMode="auto">
          <a:xfrm>
            <a:off x="684213" y="1484313"/>
            <a:ext cx="7775575"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84194741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Futura LT Book" pitchFamily="2" charset="0"/>
        </a:defRPr>
      </a:lvl2pPr>
      <a:lvl3pPr algn="l" rtl="0" eaLnBrk="1" fontAlgn="base" hangingPunct="1">
        <a:spcBef>
          <a:spcPct val="0"/>
        </a:spcBef>
        <a:spcAft>
          <a:spcPct val="0"/>
        </a:spcAft>
        <a:defRPr sz="3200">
          <a:solidFill>
            <a:schemeClr val="bg1"/>
          </a:solidFill>
          <a:latin typeface="Futura LT Book" pitchFamily="2" charset="0"/>
        </a:defRPr>
      </a:lvl3pPr>
      <a:lvl4pPr algn="l" rtl="0" eaLnBrk="1" fontAlgn="base" hangingPunct="1">
        <a:spcBef>
          <a:spcPct val="0"/>
        </a:spcBef>
        <a:spcAft>
          <a:spcPct val="0"/>
        </a:spcAft>
        <a:defRPr sz="3200">
          <a:solidFill>
            <a:schemeClr val="bg1"/>
          </a:solidFill>
          <a:latin typeface="Futura LT Book" pitchFamily="2" charset="0"/>
        </a:defRPr>
      </a:lvl4pPr>
      <a:lvl5pPr algn="l" rtl="0" eaLnBrk="1" fontAlgn="base" hangingPunct="1">
        <a:spcBef>
          <a:spcPct val="0"/>
        </a:spcBef>
        <a:spcAft>
          <a:spcPct val="0"/>
        </a:spcAft>
        <a:defRPr sz="3200">
          <a:solidFill>
            <a:schemeClr val="bg1"/>
          </a:solidFill>
          <a:latin typeface="Futura LT Book" pitchFamily="2" charset="0"/>
        </a:defRPr>
      </a:lvl5pPr>
      <a:lvl6pPr marL="457200" algn="l" rtl="0" eaLnBrk="1" fontAlgn="base" hangingPunct="1">
        <a:spcBef>
          <a:spcPct val="0"/>
        </a:spcBef>
        <a:spcAft>
          <a:spcPct val="0"/>
        </a:spcAft>
        <a:defRPr sz="3200">
          <a:solidFill>
            <a:schemeClr val="bg1"/>
          </a:solidFill>
          <a:latin typeface="Futura LT Book" pitchFamily="2" charset="0"/>
        </a:defRPr>
      </a:lvl6pPr>
      <a:lvl7pPr marL="914400" algn="l" rtl="0" eaLnBrk="1" fontAlgn="base" hangingPunct="1">
        <a:spcBef>
          <a:spcPct val="0"/>
        </a:spcBef>
        <a:spcAft>
          <a:spcPct val="0"/>
        </a:spcAft>
        <a:defRPr sz="3200">
          <a:solidFill>
            <a:schemeClr val="bg1"/>
          </a:solidFill>
          <a:latin typeface="Futura LT Book" pitchFamily="2" charset="0"/>
        </a:defRPr>
      </a:lvl7pPr>
      <a:lvl8pPr marL="1371600" algn="l" rtl="0" eaLnBrk="1" fontAlgn="base" hangingPunct="1">
        <a:spcBef>
          <a:spcPct val="0"/>
        </a:spcBef>
        <a:spcAft>
          <a:spcPct val="0"/>
        </a:spcAft>
        <a:defRPr sz="3200">
          <a:solidFill>
            <a:schemeClr val="bg1"/>
          </a:solidFill>
          <a:latin typeface="Futura LT Book" pitchFamily="2" charset="0"/>
        </a:defRPr>
      </a:lvl8pPr>
      <a:lvl9pPr marL="1828800" algn="l" rtl="0" eaLnBrk="1" fontAlgn="base" hangingPunct="1">
        <a:spcBef>
          <a:spcPct val="0"/>
        </a:spcBef>
        <a:spcAft>
          <a:spcPct val="0"/>
        </a:spcAft>
        <a:defRPr sz="3200">
          <a:solidFill>
            <a:schemeClr val="bg1"/>
          </a:solidFill>
          <a:latin typeface="Futura LT Book" pitchFamily="2" charset="0"/>
        </a:defRPr>
      </a:lvl9pPr>
    </p:titleStyle>
    <p:bodyStyle>
      <a:lvl1pPr marL="342900" indent="-342900" algn="l" rtl="0" eaLnBrk="1" fontAlgn="base" hangingPunct="1">
        <a:spcBef>
          <a:spcPct val="20000"/>
        </a:spcBef>
        <a:spcAft>
          <a:spcPct val="0"/>
        </a:spcAft>
        <a:buChar char="•"/>
        <a:defRPr sz="2000">
          <a:solidFill>
            <a:schemeClr val="tx2"/>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2"/>
          </a:solidFill>
          <a:latin typeface="+mn-lt"/>
        </a:defRPr>
      </a:lvl2pPr>
      <a:lvl3pPr marL="1143000" indent="-228600" algn="l" rtl="0" eaLnBrk="1" fontAlgn="base" hangingPunct="1">
        <a:spcBef>
          <a:spcPct val="20000"/>
        </a:spcBef>
        <a:spcAft>
          <a:spcPct val="0"/>
        </a:spcAft>
        <a:buChar char="•"/>
        <a:defRPr sz="2000">
          <a:solidFill>
            <a:schemeClr val="tx2"/>
          </a:solidFill>
          <a:latin typeface="+mn-lt"/>
        </a:defRPr>
      </a:lvl3pPr>
      <a:lvl4pPr marL="1600200" indent="-228600" algn="l" rtl="0" eaLnBrk="1" fontAlgn="base" hangingPunct="1">
        <a:spcBef>
          <a:spcPct val="20000"/>
        </a:spcBef>
        <a:spcAft>
          <a:spcPct val="0"/>
        </a:spcAft>
        <a:buChar char="–"/>
        <a:defRPr sz="2000">
          <a:solidFill>
            <a:schemeClr val="tx2"/>
          </a:solidFill>
          <a:latin typeface="+mn-lt"/>
        </a:defRPr>
      </a:lvl4pPr>
      <a:lvl5pPr marL="2057400" indent="-228600" algn="l" rtl="0" eaLnBrk="1" fontAlgn="base" hangingPunct="1">
        <a:spcBef>
          <a:spcPct val="20000"/>
        </a:spcBef>
        <a:spcAft>
          <a:spcPct val="0"/>
        </a:spcAft>
        <a:buChar char="»"/>
        <a:defRPr sz="2000">
          <a:solidFill>
            <a:schemeClr val="tx2"/>
          </a:solidFill>
          <a:latin typeface="+mn-lt"/>
        </a:defRPr>
      </a:lvl5pPr>
      <a:lvl6pPr marL="2514600" indent="-228600" algn="l" rtl="0" eaLnBrk="1" fontAlgn="base" hangingPunct="1">
        <a:spcBef>
          <a:spcPct val="20000"/>
        </a:spcBef>
        <a:spcAft>
          <a:spcPct val="0"/>
        </a:spcAft>
        <a:buChar char="»"/>
        <a:defRPr sz="2000">
          <a:solidFill>
            <a:schemeClr val="tx2"/>
          </a:solidFill>
          <a:latin typeface="+mn-lt"/>
        </a:defRPr>
      </a:lvl6pPr>
      <a:lvl7pPr marL="2971800" indent="-228600" algn="l" rtl="0" eaLnBrk="1" fontAlgn="base" hangingPunct="1">
        <a:spcBef>
          <a:spcPct val="20000"/>
        </a:spcBef>
        <a:spcAft>
          <a:spcPct val="0"/>
        </a:spcAft>
        <a:buChar char="»"/>
        <a:defRPr sz="2000">
          <a:solidFill>
            <a:schemeClr val="tx2"/>
          </a:solidFill>
          <a:latin typeface="+mn-lt"/>
        </a:defRPr>
      </a:lvl7pPr>
      <a:lvl8pPr marL="3429000" indent="-228600" algn="l" rtl="0" eaLnBrk="1" fontAlgn="base" hangingPunct="1">
        <a:spcBef>
          <a:spcPct val="20000"/>
        </a:spcBef>
        <a:spcAft>
          <a:spcPct val="0"/>
        </a:spcAft>
        <a:buChar char="»"/>
        <a:defRPr sz="2000">
          <a:solidFill>
            <a:schemeClr val="tx2"/>
          </a:solidFill>
          <a:latin typeface="+mn-lt"/>
        </a:defRPr>
      </a:lvl8pPr>
      <a:lvl9pPr marL="3886200" indent="-228600" algn="l" rtl="0" eaLnBrk="1" fontAlgn="base" hangingPunct="1">
        <a:spcBef>
          <a:spcPct val="20000"/>
        </a:spcBef>
        <a:spcAft>
          <a:spcPct val="0"/>
        </a:spcAft>
        <a:buChar char="»"/>
        <a:defRPr sz="2000">
          <a:solidFill>
            <a:schemeClr val="tx2"/>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66C6ED6D-9202-4F70-BA42-3B4663B51F10}" type="slidenum">
              <a:rPr lang="ru-RU"/>
              <a:pPr/>
              <a:t>‹#›</a:t>
            </a:fld>
            <a:endParaRPr lang="ru-RU"/>
          </a:p>
        </p:txBody>
      </p:sp>
    </p:spTree>
    <p:extLst>
      <p:ext uri="{BB962C8B-B14F-4D97-AF65-F5344CB8AC3E}">
        <p14:creationId xmlns:p14="http://schemas.microsoft.com/office/powerpoint/2010/main" val="3305872330"/>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rtl="0" eaLnBrk="1" fontAlgn="base" hangingPunct="1">
        <a:spcBef>
          <a:spcPct val="0"/>
        </a:spcBef>
        <a:spcAft>
          <a:spcPct val="0"/>
        </a:spcAft>
        <a:defRPr sz="3200">
          <a:solidFill>
            <a:srgbClr val="666666"/>
          </a:solidFill>
          <a:latin typeface="+mj-lt"/>
          <a:ea typeface="+mj-ea"/>
          <a:cs typeface="+mj-cs"/>
        </a:defRPr>
      </a:lvl1pPr>
      <a:lvl2pPr algn="l" rtl="0" eaLnBrk="1" fontAlgn="base" hangingPunct="1">
        <a:spcBef>
          <a:spcPct val="0"/>
        </a:spcBef>
        <a:spcAft>
          <a:spcPct val="0"/>
        </a:spcAft>
        <a:defRPr sz="3200">
          <a:solidFill>
            <a:srgbClr val="666666"/>
          </a:solidFill>
          <a:latin typeface="Futura LT Book" pitchFamily="2" charset="0"/>
        </a:defRPr>
      </a:lvl2pPr>
      <a:lvl3pPr algn="l" rtl="0" eaLnBrk="1" fontAlgn="base" hangingPunct="1">
        <a:spcBef>
          <a:spcPct val="0"/>
        </a:spcBef>
        <a:spcAft>
          <a:spcPct val="0"/>
        </a:spcAft>
        <a:defRPr sz="3200">
          <a:solidFill>
            <a:srgbClr val="666666"/>
          </a:solidFill>
          <a:latin typeface="Futura LT Book" pitchFamily="2" charset="0"/>
        </a:defRPr>
      </a:lvl3pPr>
      <a:lvl4pPr algn="l" rtl="0" eaLnBrk="1" fontAlgn="base" hangingPunct="1">
        <a:spcBef>
          <a:spcPct val="0"/>
        </a:spcBef>
        <a:spcAft>
          <a:spcPct val="0"/>
        </a:spcAft>
        <a:defRPr sz="3200">
          <a:solidFill>
            <a:srgbClr val="666666"/>
          </a:solidFill>
          <a:latin typeface="Futura LT Book" pitchFamily="2" charset="0"/>
        </a:defRPr>
      </a:lvl4pPr>
      <a:lvl5pPr algn="l" rtl="0" eaLnBrk="1" fontAlgn="base" hangingPunct="1">
        <a:spcBef>
          <a:spcPct val="0"/>
        </a:spcBef>
        <a:spcAft>
          <a:spcPct val="0"/>
        </a:spcAft>
        <a:defRPr sz="3200">
          <a:solidFill>
            <a:srgbClr val="666666"/>
          </a:solidFill>
          <a:latin typeface="Futura LT Book" pitchFamily="2" charset="0"/>
        </a:defRPr>
      </a:lvl5pPr>
      <a:lvl6pPr marL="457200" algn="l" rtl="0" eaLnBrk="1" fontAlgn="base" hangingPunct="1">
        <a:spcBef>
          <a:spcPct val="0"/>
        </a:spcBef>
        <a:spcAft>
          <a:spcPct val="0"/>
        </a:spcAft>
        <a:defRPr sz="3200">
          <a:solidFill>
            <a:srgbClr val="666666"/>
          </a:solidFill>
          <a:latin typeface="Futura LT Book" pitchFamily="2" charset="0"/>
        </a:defRPr>
      </a:lvl6pPr>
      <a:lvl7pPr marL="914400" algn="l" rtl="0" eaLnBrk="1" fontAlgn="base" hangingPunct="1">
        <a:spcBef>
          <a:spcPct val="0"/>
        </a:spcBef>
        <a:spcAft>
          <a:spcPct val="0"/>
        </a:spcAft>
        <a:defRPr sz="3200">
          <a:solidFill>
            <a:srgbClr val="666666"/>
          </a:solidFill>
          <a:latin typeface="Futura LT Book" pitchFamily="2" charset="0"/>
        </a:defRPr>
      </a:lvl7pPr>
      <a:lvl8pPr marL="1371600" algn="l" rtl="0" eaLnBrk="1" fontAlgn="base" hangingPunct="1">
        <a:spcBef>
          <a:spcPct val="0"/>
        </a:spcBef>
        <a:spcAft>
          <a:spcPct val="0"/>
        </a:spcAft>
        <a:defRPr sz="3200">
          <a:solidFill>
            <a:srgbClr val="666666"/>
          </a:solidFill>
          <a:latin typeface="Futura LT Book" pitchFamily="2" charset="0"/>
        </a:defRPr>
      </a:lvl8pPr>
      <a:lvl9pPr marL="1828800" algn="l" rtl="0" eaLnBrk="1" fontAlgn="base" hangingPunct="1">
        <a:spcBef>
          <a:spcPct val="0"/>
        </a:spcBef>
        <a:spcAft>
          <a:spcPct val="0"/>
        </a:spcAft>
        <a:defRPr sz="3200">
          <a:solidFill>
            <a:srgbClr val="666666"/>
          </a:solidFill>
          <a:latin typeface="Futura LT Book" pitchFamily="2" charset="0"/>
        </a:defRPr>
      </a:lvl9pPr>
    </p:titleStyle>
    <p:bodyStyle>
      <a:lvl1pPr marL="342900" indent="-342900" algn="l" rtl="0" eaLnBrk="1" fontAlgn="base" hangingPunct="1">
        <a:spcBef>
          <a:spcPct val="20000"/>
        </a:spcBef>
        <a:spcAft>
          <a:spcPct val="0"/>
        </a:spcAft>
        <a:buChar char="•"/>
        <a:defRPr sz="2000">
          <a:solidFill>
            <a:srgbClr val="666666"/>
          </a:solidFill>
          <a:latin typeface="+mn-lt"/>
          <a:ea typeface="+mn-ea"/>
          <a:cs typeface="+mn-cs"/>
        </a:defRPr>
      </a:lvl1pPr>
      <a:lvl2pPr marL="742950" indent="-285750" algn="l" rtl="0" eaLnBrk="1" fontAlgn="base" hangingPunct="1">
        <a:spcBef>
          <a:spcPct val="20000"/>
        </a:spcBef>
        <a:spcAft>
          <a:spcPct val="0"/>
        </a:spcAft>
        <a:buChar char="–"/>
        <a:defRPr sz="2000">
          <a:solidFill>
            <a:srgbClr val="666666"/>
          </a:solidFill>
          <a:latin typeface="+mn-lt"/>
        </a:defRPr>
      </a:lvl2pPr>
      <a:lvl3pPr marL="1143000" indent="-228600" algn="l" rtl="0" eaLnBrk="1" fontAlgn="base" hangingPunct="1">
        <a:spcBef>
          <a:spcPct val="20000"/>
        </a:spcBef>
        <a:spcAft>
          <a:spcPct val="0"/>
        </a:spcAft>
        <a:buChar char="•"/>
        <a:defRPr sz="2000">
          <a:solidFill>
            <a:srgbClr val="666666"/>
          </a:solidFill>
          <a:latin typeface="+mn-lt"/>
        </a:defRPr>
      </a:lvl3pPr>
      <a:lvl4pPr marL="1600200" indent="-228600" algn="l" rtl="0" eaLnBrk="1" fontAlgn="base" hangingPunct="1">
        <a:spcBef>
          <a:spcPct val="20000"/>
        </a:spcBef>
        <a:spcAft>
          <a:spcPct val="0"/>
        </a:spcAft>
        <a:buChar char="–"/>
        <a:defRPr sz="2000">
          <a:solidFill>
            <a:srgbClr val="666666"/>
          </a:solidFill>
          <a:latin typeface="+mn-lt"/>
        </a:defRPr>
      </a:lvl4pPr>
      <a:lvl5pPr marL="2057400" indent="-228600" algn="l" rtl="0" eaLnBrk="1" fontAlgn="base" hangingPunct="1">
        <a:spcBef>
          <a:spcPct val="20000"/>
        </a:spcBef>
        <a:spcAft>
          <a:spcPct val="0"/>
        </a:spcAft>
        <a:buChar char="»"/>
        <a:defRPr sz="2000">
          <a:solidFill>
            <a:srgbClr val="666666"/>
          </a:solidFill>
          <a:latin typeface="+mn-lt"/>
        </a:defRPr>
      </a:lvl5pPr>
      <a:lvl6pPr marL="2514600" indent="-228600" algn="l" rtl="0" eaLnBrk="1" fontAlgn="base" hangingPunct="1">
        <a:spcBef>
          <a:spcPct val="20000"/>
        </a:spcBef>
        <a:spcAft>
          <a:spcPct val="0"/>
        </a:spcAft>
        <a:buChar char="»"/>
        <a:defRPr sz="2000">
          <a:solidFill>
            <a:srgbClr val="666666"/>
          </a:solidFill>
          <a:latin typeface="+mn-lt"/>
        </a:defRPr>
      </a:lvl6pPr>
      <a:lvl7pPr marL="2971800" indent="-228600" algn="l" rtl="0" eaLnBrk="1" fontAlgn="base" hangingPunct="1">
        <a:spcBef>
          <a:spcPct val="20000"/>
        </a:spcBef>
        <a:spcAft>
          <a:spcPct val="0"/>
        </a:spcAft>
        <a:buChar char="»"/>
        <a:defRPr sz="2000">
          <a:solidFill>
            <a:srgbClr val="666666"/>
          </a:solidFill>
          <a:latin typeface="+mn-lt"/>
        </a:defRPr>
      </a:lvl7pPr>
      <a:lvl8pPr marL="3429000" indent="-228600" algn="l" rtl="0" eaLnBrk="1" fontAlgn="base" hangingPunct="1">
        <a:spcBef>
          <a:spcPct val="20000"/>
        </a:spcBef>
        <a:spcAft>
          <a:spcPct val="0"/>
        </a:spcAft>
        <a:buChar char="»"/>
        <a:defRPr sz="2000">
          <a:solidFill>
            <a:srgbClr val="666666"/>
          </a:solidFill>
          <a:latin typeface="+mn-lt"/>
        </a:defRPr>
      </a:lvl8pPr>
      <a:lvl9pPr marL="3886200" indent="-228600" algn="l" rtl="0" eaLnBrk="1" fontAlgn="base" hangingPunct="1">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211626" y="3017166"/>
            <a:ext cx="8736012" cy="1277938"/>
          </a:xfrm>
        </p:spPr>
        <p:txBody>
          <a:bodyPr/>
          <a:lstStyle/>
          <a:p>
            <a:r>
              <a:rPr lang="en-US" dirty="0"/>
              <a:t>Hotel review analysis for the prediction of business using deep learning approach</a:t>
            </a:r>
          </a:p>
        </p:txBody>
      </p:sp>
      <p:sp>
        <p:nvSpPr>
          <p:cNvPr id="34832" name="Rectangle 16"/>
          <p:cNvSpPr>
            <a:spLocks noGrp="1" noChangeArrowheads="1"/>
          </p:cNvSpPr>
          <p:nvPr>
            <p:ph type="subTitle" idx="1"/>
          </p:nvPr>
        </p:nvSpPr>
        <p:spPr>
          <a:xfrm>
            <a:off x="179388" y="5410200"/>
            <a:ext cx="7489825" cy="647700"/>
          </a:xfrm>
          <a:noFill/>
          <a:ln/>
        </p:spPr>
        <p:txBody>
          <a:bodyPr/>
          <a:lstStyle/>
          <a:p>
            <a:pPr marR="64008" lvl="0">
              <a:lnSpc>
                <a:spcPct val="150000"/>
              </a:lnSpc>
              <a:spcBef>
                <a:spcPts val="400"/>
              </a:spcBef>
              <a:buClr>
                <a:schemeClr val="accent1"/>
              </a:buClr>
              <a:buSzPct val="68000"/>
              <a:defRPr/>
            </a:pPr>
            <a:r>
              <a:rPr lang="en-US" sz="2000" b="1" dirty="0"/>
              <a:t>Under esteemed guidance of</a:t>
            </a:r>
            <a:endParaRPr lang="en-US" sz="1800" b="1" dirty="0"/>
          </a:p>
          <a:p>
            <a:r>
              <a:rPr lang="en-US" b="1" dirty="0">
                <a:solidFill>
                  <a:srgbClr val="00B0F0"/>
                </a:solidFill>
              </a:rPr>
              <a:t>Ms. </a:t>
            </a:r>
            <a:r>
              <a:rPr lang="en-US" b="1" dirty="0" err="1">
                <a:solidFill>
                  <a:srgbClr val="00B0F0"/>
                </a:solidFill>
              </a:rPr>
              <a:t>P.Sravanthi</a:t>
            </a:r>
            <a:endParaRPr lang="en-US" b="1" dirty="0">
              <a:solidFill>
                <a:srgbClr val="00B0F0"/>
              </a:solidFill>
            </a:endParaRPr>
          </a:p>
          <a:p>
            <a:pPr>
              <a:spcBef>
                <a:spcPct val="0"/>
              </a:spcBef>
            </a:pPr>
            <a:endParaRPr lang="en-US" dirty="0"/>
          </a:p>
        </p:txBody>
      </p:sp>
      <p:graphicFrame>
        <p:nvGraphicFramePr>
          <p:cNvPr id="2" name="Table 1">
            <a:extLst>
              <a:ext uri="{FF2B5EF4-FFF2-40B4-BE49-F238E27FC236}">
                <a16:creationId xmlns:a16="http://schemas.microsoft.com/office/drawing/2014/main" id="{4EFCDA94-55C9-3018-65CF-087B4759A322}"/>
              </a:ext>
            </a:extLst>
          </p:cNvPr>
          <p:cNvGraphicFramePr>
            <a:graphicFrameLocks noGrp="1"/>
          </p:cNvGraphicFramePr>
          <p:nvPr>
            <p:extLst>
              <p:ext uri="{D42A27DB-BD31-4B8C-83A1-F6EECF244321}">
                <p14:modId xmlns:p14="http://schemas.microsoft.com/office/powerpoint/2010/main" val="1819945533"/>
              </p:ext>
            </p:extLst>
          </p:nvPr>
        </p:nvGraphicFramePr>
        <p:xfrm>
          <a:off x="1371600" y="371475"/>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1479568848"/>
                    </a:ext>
                  </a:extLst>
                </a:gridCol>
              </a:tblGrid>
              <a:tr h="80953">
                <a:tc>
                  <a:txBody>
                    <a:bodyPr/>
                    <a:lstStyle/>
                    <a:p>
                      <a:pPr algn="ctr" rtl="0" fontAlgn="b"/>
                      <a:r>
                        <a:rPr lang="en-US" sz="2000" b="0" dirty="0">
                          <a:solidFill>
                            <a:schemeClr val="bg1"/>
                          </a:solidFill>
                        </a:rPr>
                        <a:t>CMR COLLEGE OF ENGINEERING &amp; TECHNOLOGY</a:t>
                      </a:r>
                      <a:endParaRPr lang="en-US" sz="2000" b="0" dirty="0">
                        <a:solidFill>
                          <a:schemeClr val="bg1"/>
                        </a:solidFill>
                        <a:latin typeface="Calibri"/>
                      </a:endParaRPr>
                    </a:p>
                  </a:txBody>
                  <a:tcPr marL="9199" marR="9199" marT="6133" marB="6133" anchor="b"/>
                </a:tc>
                <a:extLst>
                  <a:ext uri="{0D108BD9-81ED-4DB2-BD59-A6C34878D82A}">
                    <a16:rowId xmlns:a16="http://schemas.microsoft.com/office/drawing/2014/main" val="4037381123"/>
                  </a:ext>
                </a:extLst>
              </a:tr>
              <a:tr h="80953">
                <a:tc>
                  <a:txBody>
                    <a:bodyPr/>
                    <a:lstStyle/>
                    <a:p>
                      <a:pPr algn="ctr" rtl="0" fontAlgn="b"/>
                      <a:r>
                        <a:rPr lang="en-US" sz="2000" b="0" dirty="0" err="1">
                          <a:solidFill>
                            <a:schemeClr val="bg1"/>
                          </a:solidFill>
                        </a:rPr>
                        <a:t>Kandlakoya</a:t>
                      </a:r>
                      <a:r>
                        <a:rPr lang="en-US" sz="2000" b="0" dirty="0">
                          <a:solidFill>
                            <a:schemeClr val="bg1"/>
                          </a:solidFill>
                        </a:rPr>
                        <a:t>, </a:t>
                      </a:r>
                      <a:r>
                        <a:rPr lang="en-US" sz="2000" b="0" dirty="0" err="1">
                          <a:solidFill>
                            <a:schemeClr val="bg1"/>
                          </a:solidFill>
                        </a:rPr>
                        <a:t>Medchal</a:t>
                      </a:r>
                      <a:r>
                        <a:rPr lang="en-US" sz="2000" b="0" dirty="0">
                          <a:solidFill>
                            <a:schemeClr val="bg1"/>
                          </a:solidFill>
                        </a:rPr>
                        <a:t>, Hyderabad - 501401</a:t>
                      </a:r>
                      <a:endParaRPr lang="en-US" sz="2000" b="0" dirty="0">
                        <a:solidFill>
                          <a:schemeClr val="bg1"/>
                        </a:solidFill>
                        <a:latin typeface="Times New Roman"/>
                      </a:endParaRPr>
                    </a:p>
                  </a:txBody>
                  <a:tcPr marL="9199" marR="9199" marT="6133" marB="6133" anchor="b"/>
                </a:tc>
                <a:extLst>
                  <a:ext uri="{0D108BD9-81ED-4DB2-BD59-A6C34878D82A}">
                    <a16:rowId xmlns:a16="http://schemas.microsoft.com/office/drawing/2014/main" val="1960982183"/>
                  </a:ext>
                </a:extLst>
              </a:tr>
              <a:tr h="80953">
                <a:tc>
                  <a:txBody>
                    <a:bodyPr/>
                    <a:lstStyle/>
                    <a:p>
                      <a:pPr algn="ctr" rtl="0" fontAlgn="b"/>
                      <a:r>
                        <a:rPr lang="en-US" sz="2000" b="0" dirty="0">
                          <a:solidFill>
                            <a:schemeClr val="bg1"/>
                          </a:solidFill>
                        </a:rPr>
                        <a:t>Department of Computer Science and Engineering</a:t>
                      </a:r>
                      <a:endParaRPr lang="en-US" sz="2000" b="0" dirty="0">
                        <a:solidFill>
                          <a:schemeClr val="bg1"/>
                        </a:solidFill>
                        <a:latin typeface="Times New Roman"/>
                      </a:endParaRPr>
                    </a:p>
                  </a:txBody>
                  <a:tcPr marL="9199" marR="9199" marT="6133" marB="6133" anchor="b"/>
                </a:tc>
                <a:extLst>
                  <a:ext uri="{0D108BD9-81ED-4DB2-BD59-A6C34878D82A}">
                    <a16:rowId xmlns:a16="http://schemas.microsoft.com/office/drawing/2014/main" val="3516363357"/>
                  </a:ext>
                </a:extLst>
              </a:tr>
            </a:tbl>
          </a:graphicData>
        </a:graphic>
      </p:graphicFrame>
      <p:pic>
        <p:nvPicPr>
          <p:cNvPr id="3" name="Picture 4" descr="CMR College of Pharmacy updated... - CMR College of Pharmacy">
            <a:extLst>
              <a:ext uri="{FF2B5EF4-FFF2-40B4-BE49-F238E27FC236}">
                <a16:creationId xmlns:a16="http://schemas.microsoft.com/office/drawing/2014/main" id="{8F9E18D2-DA98-BE0F-DA6B-90A0F49008E1}"/>
              </a:ext>
            </a:extLst>
          </p:cNvPr>
          <p:cNvPicPr>
            <a:picLocks noChangeAspect="1" noChangeArrowheads="1"/>
          </p:cNvPicPr>
          <p:nvPr/>
        </p:nvPicPr>
        <p:blipFill>
          <a:blip r:embed="rId2"/>
          <a:srcRect/>
          <a:stretch>
            <a:fillRect/>
          </a:stretch>
        </p:blipFill>
        <p:spPr bwMode="auto">
          <a:xfrm>
            <a:off x="179388" y="333375"/>
            <a:ext cx="1295400" cy="1143000"/>
          </a:xfrm>
          <a:prstGeom prst="rect">
            <a:avLst/>
          </a:prstGeom>
          <a:noFill/>
        </p:spPr>
      </p:pic>
      <p:sp>
        <p:nvSpPr>
          <p:cNvPr id="5" name="TextBox 4">
            <a:extLst>
              <a:ext uri="{FF2B5EF4-FFF2-40B4-BE49-F238E27FC236}">
                <a16:creationId xmlns:a16="http://schemas.microsoft.com/office/drawing/2014/main" id="{5295D633-5223-65EA-031D-7A214C457C0A}"/>
              </a:ext>
            </a:extLst>
          </p:cNvPr>
          <p:cNvSpPr txBox="1"/>
          <p:nvPr/>
        </p:nvSpPr>
        <p:spPr>
          <a:xfrm>
            <a:off x="5029200" y="5684797"/>
            <a:ext cx="4620356" cy="923330"/>
          </a:xfrm>
          <a:prstGeom prst="rect">
            <a:avLst/>
          </a:prstGeom>
          <a:noFill/>
        </p:spPr>
        <p:txBody>
          <a:bodyPr wrap="square">
            <a:spAutoFit/>
          </a:bodyPr>
          <a:lstStyle/>
          <a:p>
            <a:r>
              <a:rPr lang="en-US" sz="1800" b="1" dirty="0">
                <a:solidFill>
                  <a:schemeClr val="bg1"/>
                </a:solidFill>
                <a:latin typeface="Cambria" panose="02040503050406030204" pitchFamily="18" charset="0"/>
                <a:ea typeface="Cambria" panose="02040503050406030204" pitchFamily="18" charset="0"/>
              </a:rPr>
              <a:t>19H51A0550   </a:t>
            </a:r>
            <a:r>
              <a:rPr lang="en-US" sz="1800" b="1" dirty="0" err="1">
                <a:solidFill>
                  <a:schemeClr val="bg1"/>
                </a:solidFill>
                <a:latin typeface="Cambria" panose="02040503050406030204" pitchFamily="18" charset="0"/>
                <a:ea typeface="Cambria" panose="02040503050406030204" pitchFamily="18" charset="0"/>
              </a:rPr>
              <a:t>Nakkala</a:t>
            </a:r>
            <a:r>
              <a:rPr lang="en-US" sz="1800" b="1" dirty="0">
                <a:solidFill>
                  <a:schemeClr val="bg1"/>
                </a:solidFill>
                <a:latin typeface="Cambria" panose="02040503050406030204" pitchFamily="18" charset="0"/>
                <a:ea typeface="Cambria" panose="02040503050406030204" pitchFamily="18" charset="0"/>
              </a:rPr>
              <a:t> Thomas Reddy</a:t>
            </a:r>
          </a:p>
          <a:p>
            <a:r>
              <a:rPr lang="en-US" sz="1800" b="1" dirty="0">
                <a:solidFill>
                  <a:schemeClr val="bg1"/>
                </a:solidFill>
                <a:latin typeface="Cambria" panose="02040503050406030204" pitchFamily="18" charset="0"/>
                <a:ea typeface="Cambria" panose="02040503050406030204" pitchFamily="18" charset="0"/>
              </a:rPr>
              <a:t>19H51A05E4   </a:t>
            </a:r>
            <a:r>
              <a:rPr lang="en-US" sz="1800" b="1" dirty="0" err="1">
                <a:solidFill>
                  <a:schemeClr val="bg1"/>
                </a:solidFill>
                <a:latin typeface="Cambria" panose="02040503050406030204" pitchFamily="18" charset="0"/>
                <a:ea typeface="Cambria" panose="02040503050406030204" pitchFamily="18" charset="0"/>
              </a:rPr>
              <a:t>Poduturi</a:t>
            </a:r>
            <a:r>
              <a:rPr lang="en-US" sz="1800" b="1" dirty="0">
                <a:solidFill>
                  <a:schemeClr val="bg1"/>
                </a:solidFill>
                <a:latin typeface="Cambria" panose="02040503050406030204" pitchFamily="18" charset="0"/>
                <a:ea typeface="Cambria" panose="02040503050406030204" pitchFamily="18" charset="0"/>
              </a:rPr>
              <a:t> Savan Reddy</a:t>
            </a:r>
          </a:p>
          <a:p>
            <a:r>
              <a:rPr lang="en-US" sz="1800" b="1" dirty="0">
                <a:solidFill>
                  <a:schemeClr val="bg1"/>
                </a:solidFill>
                <a:latin typeface="Cambria" panose="02040503050406030204" pitchFamily="18" charset="0"/>
                <a:ea typeface="Cambria" panose="02040503050406030204" pitchFamily="18" charset="0"/>
              </a:rPr>
              <a:t>19H51A05E4   Puli </a:t>
            </a:r>
            <a:r>
              <a:rPr lang="en-US" sz="1800" b="1" dirty="0" err="1">
                <a:solidFill>
                  <a:schemeClr val="bg1"/>
                </a:solidFill>
                <a:latin typeface="Cambria" panose="02040503050406030204" pitchFamily="18" charset="0"/>
                <a:ea typeface="Cambria" panose="02040503050406030204" pitchFamily="18" charset="0"/>
              </a:rPr>
              <a:t>Shabarish</a:t>
            </a:r>
            <a:endParaRPr lang="en-US" sz="1800" b="1" dirty="0">
              <a:solidFill>
                <a:schemeClr val="bg1"/>
              </a:solidFill>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50B51121-2528-E9E4-CB31-AE35F6DBC7D3}"/>
              </a:ext>
            </a:extLst>
          </p:cNvPr>
          <p:cNvSpPr txBox="1"/>
          <p:nvPr/>
        </p:nvSpPr>
        <p:spPr>
          <a:xfrm>
            <a:off x="5056310" y="5210709"/>
            <a:ext cx="4822580" cy="523220"/>
          </a:xfrm>
          <a:prstGeom prst="rect">
            <a:avLst/>
          </a:prstGeom>
          <a:noFill/>
        </p:spPr>
        <p:txBody>
          <a:bodyPr wrap="square">
            <a:spAutoFit/>
          </a:bodyPr>
          <a:lstStyle/>
          <a:p>
            <a:r>
              <a:rPr lang="en-US" b="1" dirty="0"/>
              <a:t>A Project By</a:t>
            </a:r>
            <a:endParaRPr 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0D47B-AD00-560D-4AC6-4F7B2E393F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0BED89-FA0D-F000-C2E9-F7D53251B30A}"/>
              </a:ext>
            </a:extLst>
          </p:cNvPr>
          <p:cNvSpPr>
            <a:spLocks noGrp="1"/>
          </p:cNvSpPr>
          <p:nvPr>
            <p:ph idx="1"/>
          </p:nvPr>
        </p:nvSpPr>
        <p:spPr/>
        <p:txBody>
          <a:bodyPr/>
          <a:lstStyle/>
          <a:p>
            <a:pPr marL="0" indent="0" algn="just">
              <a:lnSpc>
                <a:spcPct val="150000"/>
              </a:lnSpc>
              <a:buNone/>
            </a:pPr>
            <a:r>
              <a:rPr lang="en-US" sz="1800" b="1" dirty="0">
                <a:effectLst/>
                <a:latin typeface="Times New Roman" panose="02020603050405020304" pitchFamily="18" charset="0"/>
                <a:ea typeface="Times New Roman" panose="02020603050405020304" pitchFamily="18" charset="0"/>
              </a:rPr>
              <a:t>Merits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200"/>
              <a:buFont typeface="Symbol" panose="05050102010706020507" pitchFamily="18" charset="2"/>
              <a:buChar char=""/>
            </a:pPr>
            <a:r>
              <a:rPr lang="en-IN" sz="1800" dirty="0">
                <a:solidFill>
                  <a:srgbClr val="222222"/>
                </a:solidFill>
                <a:effectLst/>
                <a:latin typeface="Times New Roman" panose="02020603050405020304" pitchFamily="18" charset="0"/>
                <a:ea typeface="Carlito"/>
                <a:cs typeface="Carlito"/>
              </a:rPr>
              <a:t>It works well with a clear margin of separation</a:t>
            </a:r>
            <a:endParaRPr lang="en-IN" sz="1800" dirty="0">
              <a:effectLst/>
              <a:latin typeface="Carlito"/>
              <a:ea typeface="Carlito"/>
              <a:cs typeface="Carlito"/>
            </a:endParaRPr>
          </a:p>
          <a:p>
            <a:pPr marL="342900" lvl="0" indent="-342900" algn="just">
              <a:buSzPts val="1200"/>
              <a:buFont typeface="Symbol" panose="05050102010706020507" pitchFamily="18" charset="2"/>
              <a:buChar char=""/>
            </a:pPr>
            <a:r>
              <a:rPr lang="en-IN" sz="1800" dirty="0">
                <a:solidFill>
                  <a:srgbClr val="222222"/>
                </a:solidFill>
                <a:effectLst/>
                <a:latin typeface="Times New Roman" panose="02020603050405020304" pitchFamily="18" charset="0"/>
                <a:ea typeface="Times New Roman" panose="02020603050405020304" pitchFamily="18" charset="0"/>
              </a:rPr>
              <a:t>It is effective in high-dimensional spaces.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200"/>
              <a:buFont typeface="Symbol" panose="05050102010706020507" pitchFamily="18" charset="2"/>
              <a:buChar char=""/>
            </a:pPr>
            <a:r>
              <a:rPr lang="en-IN" sz="1800" dirty="0">
                <a:solidFill>
                  <a:srgbClr val="222222"/>
                </a:solidFill>
                <a:effectLst/>
                <a:latin typeface="Times New Roman" panose="02020603050405020304" pitchFamily="18" charset="0"/>
                <a:ea typeface="Times New Roman" panose="02020603050405020304" pitchFamily="18" charset="0"/>
              </a:rPr>
              <a:t>It is effective in cases where the number of dimensions is greater than the number of samples.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200"/>
              <a:buFont typeface="Symbol" panose="05050102010706020507" pitchFamily="18" charset="2"/>
              <a:buChar char=""/>
            </a:pPr>
            <a:r>
              <a:rPr lang="en-IN" sz="1800" dirty="0">
                <a:solidFill>
                  <a:srgbClr val="222222"/>
                </a:solidFill>
                <a:effectLst/>
                <a:latin typeface="Times New Roman" panose="02020603050405020304" pitchFamily="18" charset="0"/>
                <a:ea typeface="Times New Roman" panose="02020603050405020304" pitchFamily="18" charset="0"/>
              </a:rPr>
              <a:t>It uses a subset of training points in the decision function (called support vectors), so it is also memory efficient.</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1800" b="1" dirty="0">
                <a:solidFill>
                  <a:srgbClr val="222222"/>
                </a:solidFill>
                <a:effectLst/>
                <a:latin typeface="Times New Roman" panose="02020603050405020304" pitchFamily="18" charset="0"/>
                <a:ea typeface="Times New Roman" panose="02020603050405020304" pitchFamily="18" charset="0"/>
              </a:rPr>
              <a:t>Demerits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200"/>
              <a:buFont typeface="Symbol" panose="05050102010706020507" pitchFamily="18" charset="2"/>
              <a:buChar char=""/>
              <a:tabLst>
                <a:tab pos="408940" algn="l"/>
              </a:tabLst>
            </a:pPr>
            <a:r>
              <a:rPr lang="en-IN" sz="1800" dirty="0">
                <a:solidFill>
                  <a:srgbClr val="222222"/>
                </a:solidFill>
                <a:effectLst/>
                <a:latin typeface="Times New Roman" panose="02020603050405020304" pitchFamily="18" charset="0"/>
                <a:ea typeface="Times New Roman" panose="02020603050405020304" pitchFamily="18" charset="0"/>
              </a:rPr>
              <a:t>It doesn’t perform well when we have large data set because the required training time is higher</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200"/>
              <a:buFont typeface="Symbol" panose="05050102010706020507" pitchFamily="18" charset="2"/>
              <a:buChar char=""/>
              <a:tabLst>
                <a:tab pos="408940" algn="l"/>
              </a:tabLst>
            </a:pPr>
            <a:r>
              <a:rPr lang="en-IN" sz="1800" dirty="0">
                <a:solidFill>
                  <a:srgbClr val="222222"/>
                </a:solidFill>
                <a:effectLst/>
                <a:latin typeface="Times New Roman" panose="02020603050405020304" pitchFamily="18" charset="0"/>
                <a:ea typeface="Times New Roman" panose="02020603050405020304" pitchFamily="18" charset="0"/>
              </a:rPr>
              <a:t>SVM doesn’t directly provide probability estimates, these are calculated using an expensive five-fold cross-validation</a:t>
            </a:r>
            <a:endParaRPr lang="en-IN" sz="1800" dirty="0">
              <a:effectLst/>
              <a:latin typeface="Carlito"/>
              <a:ea typeface="Carlito"/>
              <a:cs typeface="Carlito"/>
            </a:endParaRPr>
          </a:p>
        </p:txBody>
      </p:sp>
    </p:spTree>
    <p:extLst>
      <p:ext uri="{BB962C8B-B14F-4D97-AF65-F5344CB8AC3E}">
        <p14:creationId xmlns:p14="http://schemas.microsoft.com/office/powerpoint/2010/main" val="57640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EB8E-A864-30CA-1976-4C8C348AABBB}"/>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3 Review Analysis Using Decision Tree Classifier</a:t>
            </a:r>
            <a:endParaRPr lang="en-IN" dirty="0"/>
          </a:p>
        </p:txBody>
      </p:sp>
      <p:sp>
        <p:nvSpPr>
          <p:cNvPr id="3" name="Content Placeholder 2">
            <a:extLst>
              <a:ext uri="{FF2B5EF4-FFF2-40B4-BE49-F238E27FC236}">
                <a16:creationId xmlns:a16="http://schemas.microsoft.com/office/drawing/2014/main" id="{2408F9C9-CDAE-A636-DF9A-DE8699E47826}"/>
              </a:ext>
            </a:extLst>
          </p:cNvPr>
          <p:cNvSpPr>
            <a:spLocks noGrp="1"/>
          </p:cNvSpPr>
          <p:nvPr>
            <p:ph idx="1"/>
          </p:nvPr>
        </p:nvSpPr>
        <p:spPr/>
        <p:txBody>
          <a:bodyPr/>
          <a:lstStyle/>
          <a:p>
            <a:pPr marL="0" indent="0">
              <a:lnSpc>
                <a:spcPct val="150000"/>
              </a:lnSpc>
              <a:buNone/>
            </a:pPr>
            <a:r>
              <a:rPr lang="en-US" sz="1800" b="1" dirty="0">
                <a:effectLst/>
                <a:latin typeface="Times New Roman" panose="02020603050405020304" pitchFamily="18" charset="0"/>
                <a:ea typeface="Times New Roman" panose="02020603050405020304" pitchFamily="18" charset="0"/>
              </a:rPr>
              <a:t>Introduction</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main goal of the classification model for hotel reviews is to classify them as positive or negative, thus determining the opinion of the hotel guests expressed on the websites. Decision tree algorithm is used to generate a classification model for predicting the values of a target attribute (class or label) based on the values of several input attributes in the training data, used for classification of reviews. The attribute with the Label role is the target variable for prediction. It is used for classification of nominal and numeric data types. As a treelike </a:t>
            </a:r>
          </a:p>
          <a:p>
            <a:pPr marL="0" indent="0">
              <a:buNone/>
            </a:pP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 it has root at the top </a:t>
            </a:r>
          </a:p>
          <a:p>
            <a:pPr marL="0" indent="0">
              <a:buNone/>
            </a:pP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it grows downwards.</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D226672-A2B5-C794-8113-542C08CD83EB}"/>
              </a:ext>
            </a:extLst>
          </p:cNvPr>
          <p:cNvPicPr>
            <a:picLocks noChangeAspect="1"/>
          </p:cNvPicPr>
          <p:nvPr/>
        </p:nvPicPr>
        <p:blipFill>
          <a:blip r:embed="rId2"/>
          <a:stretch>
            <a:fillRect/>
          </a:stretch>
        </p:blipFill>
        <p:spPr>
          <a:xfrm>
            <a:off x="3886200" y="4023946"/>
            <a:ext cx="5204853" cy="2819400"/>
          </a:xfrm>
          <a:prstGeom prst="rect">
            <a:avLst/>
          </a:prstGeom>
        </p:spPr>
      </p:pic>
    </p:spTree>
    <p:extLst>
      <p:ext uri="{BB962C8B-B14F-4D97-AF65-F5344CB8AC3E}">
        <p14:creationId xmlns:p14="http://schemas.microsoft.com/office/powerpoint/2010/main" val="417412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24058-12B8-9F8A-0A39-AAF71785CB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B176A4-33BA-D096-5C3D-741CDD0727DF}"/>
              </a:ext>
            </a:extLst>
          </p:cNvPr>
          <p:cNvSpPr>
            <a:spLocks noGrp="1"/>
          </p:cNvSpPr>
          <p:nvPr>
            <p:ph idx="1"/>
          </p:nvPr>
        </p:nvSpPr>
        <p:spPr/>
        <p:txBody>
          <a:bodyPr/>
          <a:lstStyle/>
          <a:p>
            <a:pPr marL="914400" lvl="2" indent="0">
              <a:lnSpc>
                <a:spcPct val="200000"/>
              </a:lnSpc>
              <a:buNone/>
            </a:pPr>
            <a:r>
              <a:rPr lang="en-US" b="1" dirty="0">
                <a:effectLst/>
                <a:latin typeface="Carlito"/>
                <a:ea typeface="Carlito"/>
                <a:cs typeface="Carlito"/>
              </a:rPr>
              <a:t>Merits</a:t>
            </a:r>
            <a:endParaRPr lang="en-IN" dirty="0">
              <a:effectLst/>
              <a:latin typeface="Carlito"/>
              <a:ea typeface="Carlito"/>
              <a:cs typeface="Carlito"/>
            </a:endParaRPr>
          </a:p>
          <a:p>
            <a:pPr marL="342900" lvl="0" indent="-342900">
              <a:lnSpc>
                <a:spcPts val="2100"/>
              </a:lnSpc>
              <a:spcBef>
                <a:spcPts val="1130"/>
              </a:spcBef>
              <a:buSzPts val="1200"/>
              <a:buFont typeface="Symbol" panose="05050102010706020507" pitchFamily="18" charset="2"/>
              <a:buChar char=""/>
            </a:pPr>
            <a:r>
              <a:rPr lang="en-IN" spc="-5" dirty="0">
                <a:solidFill>
                  <a:srgbClr val="292929"/>
                </a:solidFill>
                <a:effectLst/>
                <a:latin typeface="Times New Roman" panose="02020603050405020304" pitchFamily="18" charset="0"/>
                <a:ea typeface="Times New Roman" panose="02020603050405020304" pitchFamily="18" charset="0"/>
              </a:rPr>
              <a:t>Compared to other algorithms decision trees requires less effort for data preparation during pre-processing</a:t>
            </a:r>
            <a:r>
              <a:rPr lang="en-IN" dirty="0">
                <a:solidFill>
                  <a:srgbClr val="000000"/>
                </a:solidFill>
                <a:effectLst/>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200"/>
              <a:buFont typeface="Symbol" panose="05050102010706020507" pitchFamily="18" charset="2"/>
              <a:buChar char=""/>
            </a:pPr>
            <a:r>
              <a:rPr lang="en-IN" spc="-5" dirty="0">
                <a:solidFill>
                  <a:srgbClr val="292929"/>
                </a:solidFill>
                <a:effectLst/>
                <a:latin typeface="Times New Roman" panose="02020603050405020304" pitchFamily="18" charset="0"/>
                <a:ea typeface="Times New Roman" panose="02020603050405020304" pitchFamily="18" charset="0"/>
              </a:rPr>
              <a:t>Missing values in the data also do NOT affect the process of building a decision tree to any considerable extent.</a:t>
            </a:r>
            <a:endParaRPr lang="en-IN" dirty="0">
              <a:effectLst/>
              <a:latin typeface="Times New Roman" panose="02020603050405020304" pitchFamily="18" charset="0"/>
              <a:ea typeface="Times New Roman" panose="02020603050405020304" pitchFamily="18" charset="0"/>
            </a:endParaRPr>
          </a:p>
          <a:p>
            <a:pPr>
              <a:lnSpc>
                <a:spcPct val="150000"/>
              </a:lnSpc>
            </a:pPr>
            <a:r>
              <a:rPr lang="en-US" b="1" dirty="0">
                <a:effectLst/>
                <a:latin typeface="Times New Roman" panose="02020603050405020304" pitchFamily="18" charset="0"/>
                <a:ea typeface="Times New Roman" panose="02020603050405020304" pitchFamily="18" charset="0"/>
              </a:rPr>
              <a:t>Demerits</a:t>
            </a:r>
            <a:endParaRPr lang="en-IN" dirty="0">
              <a:effectLst/>
              <a:latin typeface="Times New Roman" panose="02020603050405020304" pitchFamily="18" charset="0"/>
              <a:ea typeface="Times New Roman" panose="02020603050405020304" pitchFamily="18" charset="0"/>
            </a:endParaRPr>
          </a:p>
          <a:p>
            <a:pPr marL="342900" lvl="0" indent="-342900">
              <a:lnSpc>
                <a:spcPts val="2100"/>
              </a:lnSpc>
              <a:spcBef>
                <a:spcPts val="1130"/>
              </a:spcBef>
              <a:buSzPts val="1200"/>
              <a:buFont typeface="Symbol" panose="05050102010706020507" pitchFamily="18" charset="2"/>
              <a:buChar char=""/>
            </a:pPr>
            <a:r>
              <a:rPr lang="en-IN" spc="-5" dirty="0">
                <a:solidFill>
                  <a:srgbClr val="292929"/>
                </a:solidFill>
                <a:effectLst/>
                <a:latin typeface="Times New Roman" panose="02020603050405020304" pitchFamily="18" charset="0"/>
                <a:ea typeface="Times New Roman" panose="02020603050405020304" pitchFamily="18" charset="0"/>
              </a:rPr>
              <a:t>A small change in the data can cause a large change in the structure of the decision tree causing instability.</a:t>
            </a:r>
            <a:endParaRPr lang="en-IN" dirty="0">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200"/>
              <a:buFont typeface="Symbol" panose="05050102010706020507" pitchFamily="18" charset="2"/>
              <a:buChar char=""/>
            </a:pPr>
            <a:r>
              <a:rPr lang="en-IN" spc="-5" dirty="0">
                <a:solidFill>
                  <a:srgbClr val="292929"/>
                </a:solidFill>
                <a:effectLst/>
                <a:latin typeface="Times New Roman" panose="02020603050405020304" pitchFamily="18" charset="0"/>
                <a:ea typeface="Times New Roman" panose="02020603050405020304" pitchFamily="18" charset="0"/>
              </a:rPr>
              <a:t>Decision tree training is relatively expensive as the complexity and time has taken are more.</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89361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F9BD85-2653-C7EB-8125-A13CC355D70B}"/>
              </a:ext>
            </a:extLst>
          </p:cNvPr>
          <p:cNvSpPr txBox="1">
            <a:spLocks/>
          </p:cNvSpPr>
          <p:nvPr/>
        </p:nvSpPr>
        <p:spPr bwMode="auto">
          <a:xfrm>
            <a:off x="228600" y="-838200"/>
            <a:ext cx="7115175" cy="535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Futura LT Book" pitchFamily="2" charset="0"/>
              </a:defRPr>
            </a:lvl2pPr>
            <a:lvl3pPr algn="l" rtl="0" eaLnBrk="1" fontAlgn="base" hangingPunct="1">
              <a:spcBef>
                <a:spcPct val="0"/>
              </a:spcBef>
              <a:spcAft>
                <a:spcPct val="0"/>
              </a:spcAft>
              <a:defRPr sz="3200">
                <a:solidFill>
                  <a:schemeClr val="bg1"/>
                </a:solidFill>
                <a:latin typeface="Futura LT Book" pitchFamily="2" charset="0"/>
              </a:defRPr>
            </a:lvl3pPr>
            <a:lvl4pPr algn="l" rtl="0" eaLnBrk="1" fontAlgn="base" hangingPunct="1">
              <a:spcBef>
                <a:spcPct val="0"/>
              </a:spcBef>
              <a:spcAft>
                <a:spcPct val="0"/>
              </a:spcAft>
              <a:defRPr sz="3200">
                <a:solidFill>
                  <a:schemeClr val="bg1"/>
                </a:solidFill>
                <a:latin typeface="Futura LT Book" pitchFamily="2" charset="0"/>
              </a:defRPr>
            </a:lvl4pPr>
            <a:lvl5pPr algn="l" rtl="0" eaLnBrk="1" fontAlgn="base" hangingPunct="1">
              <a:spcBef>
                <a:spcPct val="0"/>
              </a:spcBef>
              <a:spcAft>
                <a:spcPct val="0"/>
              </a:spcAft>
              <a:defRPr sz="3200">
                <a:solidFill>
                  <a:schemeClr val="bg1"/>
                </a:solidFill>
                <a:latin typeface="Futura LT Book" pitchFamily="2" charset="0"/>
              </a:defRPr>
            </a:lvl5pPr>
            <a:lvl6pPr marL="457200" algn="l" rtl="0" eaLnBrk="1" fontAlgn="base" hangingPunct="1">
              <a:spcBef>
                <a:spcPct val="0"/>
              </a:spcBef>
              <a:spcAft>
                <a:spcPct val="0"/>
              </a:spcAft>
              <a:defRPr sz="3200">
                <a:solidFill>
                  <a:schemeClr val="bg1"/>
                </a:solidFill>
                <a:latin typeface="Futura LT Book" pitchFamily="2" charset="0"/>
              </a:defRPr>
            </a:lvl6pPr>
            <a:lvl7pPr marL="914400" algn="l" rtl="0" eaLnBrk="1" fontAlgn="base" hangingPunct="1">
              <a:spcBef>
                <a:spcPct val="0"/>
              </a:spcBef>
              <a:spcAft>
                <a:spcPct val="0"/>
              </a:spcAft>
              <a:defRPr sz="3200">
                <a:solidFill>
                  <a:schemeClr val="bg1"/>
                </a:solidFill>
                <a:latin typeface="Futura LT Book" pitchFamily="2" charset="0"/>
              </a:defRPr>
            </a:lvl7pPr>
            <a:lvl8pPr marL="1371600" algn="l" rtl="0" eaLnBrk="1" fontAlgn="base" hangingPunct="1">
              <a:spcBef>
                <a:spcPct val="0"/>
              </a:spcBef>
              <a:spcAft>
                <a:spcPct val="0"/>
              </a:spcAft>
              <a:defRPr sz="3200">
                <a:solidFill>
                  <a:schemeClr val="bg1"/>
                </a:solidFill>
                <a:latin typeface="Futura LT Book" pitchFamily="2" charset="0"/>
              </a:defRPr>
            </a:lvl8pPr>
            <a:lvl9pPr marL="1828800" algn="l" rtl="0" eaLnBrk="1" fontAlgn="base" hangingPunct="1">
              <a:spcBef>
                <a:spcPct val="0"/>
              </a:spcBef>
              <a:spcAft>
                <a:spcPct val="0"/>
              </a:spcAft>
              <a:defRPr sz="3200">
                <a:solidFill>
                  <a:schemeClr val="bg1"/>
                </a:solidFill>
                <a:latin typeface="Futura LT Book" pitchFamily="2" charset="0"/>
              </a:defRPr>
            </a:lvl9pPr>
          </a:lstStyle>
          <a:p>
            <a:br>
              <a:rPr lang="en-IN" sz="4000" kern="0" dirty="0">
                <a:latin typeface="Calibri" panose="020F0502020204030204" pitchFamily="34" charset="0"/>
                <a:cs typeface="Calibri" panose="020F0502020204030204" pitchFamily="34" charset="0"/>
              </a:rPr>
            </a:br>
            <a:br>
              <a:rPr lang="en-IN" sz="4000" kern="0" dirty="0">
                <a:latin typeface="Calibri" panose="020F0502020204030204" pitchFamily="34" charset="0"/>
                <a:cs typeface="Calibri" panose="020F0502020204030204" pitchFamily="34" charset="0"/>
              </a:rPr>
            </a:br>
            <a:br>
              <a:rPr lang="en-IN" sz="4000" kern="0" dirty="0">
                <a:latin typeface="Calibri" panose="020F0502020204030204" pitchFamily="34" charset="0"/>
                <a:cs typeface="Calibri" panose="020F0502020204030204" pitchFamily="34" charset="0"/>
              </a:rPr>
            </a:br>
            <a:br>
              <a:rPr lang="en-IN" sz="4000" kern="0" dirty="0">
                <a:latin typeface="Calibri" panose="020F0502020204030204" pitchFamily="34" charset="0"/>
                <a:cs typeface="Calibri" panose="020F0502020204030204" pitchFamily="34" charset="0"/>
              </a:rPr>
            </a:br>
            <a:r>
              <a:rPr lang="en-IN" sz="2400" kern="0" dirty="0">
                <a:latin typeface="Calibri" panose="020F0502020204030204" pitchFamily="34" charset="0"/>
                <a:cs typeface="Calibri" panose="020F0502020204030204" pitchFamily="34" charset="0"/>
              </a:rPr>
              <a:t>Existing systems results</a:t>
            </a:r>
          </a:p>
        </p:txBody>
      </p:sp>
      <p:sp>
        <p:nvSpPr>
          <p:cNvPr id="5" name="TextBox 4">
            <a:extLst>
              <a:ext uri="{FF2B5EF4-FFF2-40B4-BE49-F238E27FC236}">
                <a16:creationId xmlns:a16="http://schemas.microsoft.com/office/drawing/2014/main" id="{DA363D48-CA07-4A55-C759-721EA56A4FA6}"/>
              </a:ext>
            </a:extLst>
          </p:cNvPr>
          <p:cNvSpPr txBox="1"/>
          <p:nvPr/>
        </p:nvSpPr>
        <p:spPr>
          <a:xfrm>
            <a:off x="0" y="1447800"/>
            <a:ext cx="8758237" cy="3737946"/>
          </a:xfrm>
          <a:prstGeom prst="rect">
            <a:avLst/>
          </a:prstGeom>
          <a:noFill/>
        </p:spPr>
        <p:txBody>
          <a:bodyPr wrap="square">
            <a:spAutoFit/>
          </a:bodyPr>
          <a:lstStyle/>
          <a:p>
            <a:pPr marL="342900" indent="-342900">
              <a:lnSpc>
                <a:spcPct val="150000"/>
              </a:lnSpc>
              <a:buClr>
                <a:schemeClr val="accent4"/>
              </a:buClr>
              <a:buFont typeface="Wingdings" panose="05000000000000000000" pitchFamily="2" charset="2"/>
              <a:buChar char="Ø"/>
            </a:pPr>
            <a:r>
              <a:rPr lang="en-US"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 the existing work, the system did not find sentiment timeline and finds difficulties in topic modeling.</a:t>
            </a:r>
          </a:p>
          <a:p>
            <a:pPr marL="342900" indent="-342900">
              <a:lnSpc>
                <a:spcPct val="150000"/>
              </a:lnSpc>
              <a:buClr>
                <a:schemeClr val="accent4"/>
              </a:buClr>
              <a:buFont typeface="Wingdings" panose="05000000000000000000" pitchFamily="2" charset="2"/>
              <a:buChar char="Ø"/>
            </a:pPr>
            <a:r>
              <a:rPr lang="en-IN" sz="2000" dirty="0">
                <a:solidFill>
                  <a:schemeClr val="tx1"/>
                </a:solidFill>
                <a:latin typeface="Calibri" panose="020F0502020204030204" pitchFamily="34" charset="0"/>
                <a:ea typeface="Roboto Slab" panose="020B0604020202020204" charset="0"/>
                <a:cs typeface="Calibri" panose="020F0502020204030204" pitchFamily="34" charset="0"/>
              </a:rPr>
              <a:t>In the existing system the algorithm used is CNN, </a:t>
            </a:r>
            <a:r>
              <a:rPr lang="en-US" sz="2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Naïve Bayes, Decision tree which are less accurate which results in the wrong information. </a:t>
            </a:r>
          </a:p>
          <a:p>
            <a:pPr marL="342900" indent="-342900">
              <a:lnSpc>
                <a:spcPct val="150000"/>
              </a:lnSpc>
              <a:buClr>
                <a:schemeClr val="accent4"/>
              </a:buClr>
              <a:buFont typeface="Wingdings" panose="05000000000000000000" pitchFamily="2" charset="2"/>
              <a:buChar char="Ø"/>
            </a:pPr>
            <a:r>
              <a:rPr lang="en-IN" sz="2000" dirty="0">
                <a:solidFill>
                  <a:schemeClr val="tx1"/>
                </a:solidFill>
                <a:latin typeface="Calibri" panose="020F0502020204030204" pitchFamily="34" charset="0"/>
                <a:ea typeface="Roboto Slab" panose="020B0604020202020204" charset="0"/>
                <a:cs typeface="Calibri" panose="020F0502020204030204" pitchFamily="34" charset="0"/>
              </a:rPr>
              <a:t>The existing methods fail to detect feedback for a large amount of data.</a:t>
            </a:r>
          </a:p>
          <a:p>
            <a:pPr marL="342900" indent="-342900">
              <a:lnSpc>
                <a:spcPct val="150000"/>
              </a:lnSpc>
              <a:buClr>
                <a:schemeClr val="accent4"/>
              </a:buClr>
              <a:buFont typeface="Wingdings" panose="05000000000000000000" pitchFamily="2" charset="2"/>
              <a:buChar char="Ø"/>
            </a:pPr>
            <a:r>
              <a:rPr lang="en-US" sz="2000" dirty="0">
                <a:solidFill>
                  <a:schemeClr val="tx1"/>
                </a:solidFill>
                <a:latin typeface="Calibri" panose="020F0502020204030204" pitchFamily="34" charset="0"/>
                <a:ea typeface="Roboto Slab" panose="020B0604020202020204" charset="0"/>
                <a:cs typeface="Calibri" panose="020F0502020204030204" pitchFamily="34" charset="0"/>
              </a:rPr>
              <a:t>If a large amount of data is found then the existing system fails to give accurate results.</a:t>
            </a:r>
          </a:p>
          <a:p>
            <a:pPr>
              <a:lnSpc>
                <a:spcPct val="150000"/>
              </a:lnSpc>
              <a:buClr>
                <a:schemeClr val="accent4"/>
              </a:buClr>
            </a:pPr>
            <a:endParaRPr lang="en-IN" sz="2000" dirty="0">
              <a:solidFill>
                <a:schemeClr val="bg1">
                  <a:lumMod val="95000"/>
                </a:schemeClr>
              </a:solidFill>
              <a:latin typeface="Calibri" panose="020F0502020204030204" pitchFamily="34" charset="0"/>
              <a:ea typeface="Roboto Slab" panose="020B0604020202020204" charset="0"/>
              <a:cs typeface="Calibri" panose="020F0502020204030204" pitchFamily="34" charset="0"/>
            </a:endParaRPr>
          </a:p>
        </p:txBody>
      </p:sp>
    </p:spTree>
    <p:extLst>
      <p:ext uri="{BB962C8B-B14F-4D97-AF65-F5344CB8AC3E}">
        <p14:creationId xmlns:p14="http://schemas.microsoft.com/office/powerpoint/2010/main" val="2036935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22FD60-9892-D445-57BE-BBDE59EB6FD7}"/>
              </a:ext>
            </a:extLst>
          </p:cNvPr>
          <p:cNvSpPr/>
          <p:nvPr/>
        </p:nvSpPr>
        <p:spPr>
          <a:xfrm>
            <a:off x="228600" y="381000"/>
            <a:ext cx="4958409" cy="523220"/>
          </a:xfrm>
          <a:prstGeom prst="rect">
            <a:avLst/>
          </a:prstGeom>
          <a:noFill/>
        </p:spPr>
        <p:txBody>
          <a:bodyPr wrap="none" lIns="91440" tIns="45720" rIns="91440" bIns="45720">
            <a:spAutoFit/>
          </a:bodyPr>
          <a:lstStyle/>
          <a:p>
            <a:pPr algn="ctr"/>
            <a:r>
              <a:rPr lang="en-GB" sz="2800" b="1" cap="none" spc="0" dirty="0">
                <a:ln w="0"/>
                <a:solidFill>
                  <a:schemeClr val="bg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Comparing Different Algorithms</a:t>
            </a:r>
          </a:p>
        </p:txBody>
      </p:sp>
      <p:pic>
        <p:nvPicPr>
          <p:cNvPr id="3" name="Picture 2">
            <a:extLst>
              <a:ext uri="{FF2B5EF4-FFF2-40B4-BE49-F238E27FC236}">
                <a16:creationId xmlns:a16="http://schemas.microsoft.com/office/drawing/2014/main" id="{D6CC4AF6-BA99-D559-AEF0-78836282C755}"/>
              </a:ext>
            </a:extLst>
          </p:cNvPr>
          <p:cNvPicPr>
            <a:picLocks noChangeAspect="1"/>
          </p:cNvPicPr>
          <p:nvPr/>
        </p:nvPicPr>
        <p:blipFill>
          <a:blip r:embed="rId2"/>
          <a:stretch>
            <a:fillRect/>
          </a:stretch>
        </p:blipFill>
        <p:spPr>
          <a:xfrm>
            <a:off x="33528" y="1575453"/>
            <a:ext cx="4114761" cy="4673879"/>
          </a:xfrm>
          <a:prstGeom prst="rect">
            <a:avLst/>
          </a:prstGeom>
        </p:spPr>
      </p:pic>
      <p:pic>
        <p:nvPicPr>
          <p:cNvPr id="4" name="Picture 3">
            <a:extLst>
              <a:ext uri="{FF2B5EF4-FFF2-40B4-BE49-F238E27FC236}">
                <a16:creationId xmlns:a16="http://schemas.microsoft.com/office/drawing/2014/main" id="{E62F5A7F-E290-726D-44F5-BB7A114938F4}"/>
              </a:ext>
            </a:extLst>
          </p:cNvPr>
          <p:cNvPicPr>
            <a:picLocks noChangeAspect="1"/>
          </p:cNvPicPr>
          <p:nvPr/>
        </p:nvPicPr>
        <p:blipFill>
          <a:blip r:embed="rId3"/>
          <a:stretch>
            <a:fillRect/>
          </a:stretch>
        </p:blipFill>
        <p:spPr>
          <a:xfrm>
            <a:off x="4453128" y="2286000"/>
            <a:ext cx="4648200" cy="2612201"/>
          </a:xfrm>
          <a:prstGeom prst="rect">
            <a:avLst/>
          </a:prstGeom>
        </p:spPr>
      </p:pic>
    </p:spTree>
    <p:extLst>
      <p:ext uri="{BB962C8B-B14F-4D97-AF65-F5344CB8AC3E}">
        <p14:creationId xmlns:p14="http://schemas.microsoft.com/office/powerpoint/2010/main" val="1177879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CD48-7C3D-76CA-1265-FFA44289CF55}"/>
              </a:ext>
            </a:extLst>
          </p:cNvPr>
          <p:cNvSpPr>
            <a:spLocks noGrp="1"/>
          </p:cNvSpPr>
          <p:nvPr>
            <p:ph type="title"/>
          </p:nvPr>
        </p:nvSpPr>
        <p:spPr>
          <a:xfrm>
            <a:off x="857250" y="381000"/>
            <a:ext cx="4781549" cy="457200"/>
          </a:xfrm>
        </p:spPr>
        <p:txBody>
          <a:bodyPr>
            <a:noAutofit/>
          </a:bodyPr>
          <a:lstStyle/>
          <a:p>
            <a:r>
              <a:rPr lang="en-US" sz="3200" dirty="0"/>
              <a:t>Architecture diagram </a:t>
            </a:r>
          </a:p>
        </p:txBody>
      </p:sp>
      <p:pic>
        <p:nvPicPr>
          <p:cNvPr id="4" name="Content Placeholder 3">
            <a:extLst>
              <a:ext uri="{FF2B5EF4-FFF2-40B4-BE49-F238E27FC236}">
                <a16:creationId xmlns:a16="http://schemas.microsoft.com/office/drawing/2014/main" id="{31CAA8AB-BC6B-CC13-D441-AF61ED1ED75C}"/>
              </a:ext>
            </a:extLst>
          </p:cNvPr>
          <p:cNvPicPr>
            <a:picLocks noGrp="1" noChangeAspect="1"/>
          </p:cNvPicPr>
          <p:nvPr>
            <p:ph idx="1"/>
          </p:nvPr>
        </p:nvPicPr>
        <p:blipFill>
          <a:blip r:embed="rId2"/>
          <a:stretch>
            <a:fillRect/>
          </a:stretch>
        </p:blipFill>
        <p:spPr>
          <a:xfrm>
            <a:off x="5486400" y="1325697"/>
            <a:ext cx="2872989" cy="4206605"/>
          </a:xfrm>
          <a:prstGeom prst="rect">
            <a:avLst/>
          </a:prstGeom>
        </p:spPr>
      </p:pic>
      <p:pic>
        <p:nvPicPr>
          <p:cNvPr id="5" name="Picture 4">
            <a:extLst>
              <a:ext uri="{FF2B5EF4-FFF2-40B4-BE49-F238E27FC236}">
                <a16:creationId xmlns:a16="http://schemas.microsoft.com/office/drawing/2014/main" id="{93229B99-F784-69AC-384F-8272BC416075}"/>
              </a:ext>
            </a:extLst>
          </p:cNvPr>
          <p:cNvPicPr>
            <a:picLocks noChangeAspect="1"/>
          </p:cNvPicPr>
          <p:nvPr/>
        </p:nvPicPr>
        <p:blipFill>
          <a:blip r:embed="rId3"/>
          <a:stretch>
            <a:fillRect/>
          </a:stretch>
        </p:blipFill>
        <p:spPr>
          <a:xfrm>
            <a:off x="990600" y="2083324"/>
            <a:ext cx="1584134" cy="457200"/>
          </a:xfrm>
          <a:prstGeom prst="rect">
            <a:avLst/>
          </a:prstGeom>
        </p:spPr>
      </p:pic>
      <p:pic>
        <p:nvPicPr>
          <p:cNvPr id="6" name="Picture 5">
            <a:extLst>
              <a:ext uri="{FF2B5EF4-FFF2-40B4-BE49-F238E27FC236}">
                <a16:creationId xmlns:a16="http://schemas.microsoft.com/office/drawing/2014/main" id="{8A733FC4-925C-93CE-5445-8AFCA0115E1C}"/>
              </a:ext>
            </a:extLst>
          </p:cNvPr>
          <p:cNvPicPr>
            <a:picLocks noChangeAspect="1"/>
          </p:cNvPicPr>
          <p:nvPr/>
        </p:nvPicPr>
        <p:blipFill>
          <a:blip r:embed="rId4"/>
          <a:stretch>
            <a:fillRect/>
          </a:stretch>
        </p:blipFill>
        <p:spPr>
          <a:xfrm>
            <a:off x="1066800" y="4191000"/>
            <a:ext cx="1295400" cy="1447800"/>
          </a:xfrm>
          <a:prstGeom prst="rect">
            <a:avLst/>
          </a:prstGeom>
        </p:spPr>
      </p:pic>
      <p:pic>
        <p:nvPicPr>
          <p:cNvPr id="8" name="Picture 7">
            <a:extLst>
              <a:ext uri="{FF2B5EF4-FFF2-40B4-BE49-F238E27FC236}">
                <a16:creationId xmlns:a16="http://schemas.microsoft.com/office/drawing/2014/main" id="{952D0A17-2051-42BF-0F54-36C0D020CFF3}"/>
              </a:ext>
            </a:extLst>
          </p:cNvPr>
          <p:cNvPicPr>
            <a:picLocks noChangeAspect="1"/>
          </p:cNvPicPr>
          <p:nvPr/>
        </p:nvPicPr>
        <p:blipFill>
          <a:blip r:embed="rId5"/>
          <a:stretch>
            <a:fillRect/>
          </a:stretch>
        </p:blipFill>
        <p:spPr>
          <a:xfrm>
            <a:off x="5816534" y="6278528"/>
            <a:ext cx="1267692" cy="457200"/>
          </a:xfrm>
          <a:prstGeom prst="rect">
            <a:avLst/>
          </a:prstGeom>
        </p:spPr>
      </p:pic>
      <p:cxnSp>
        <p:nvCxnSpPr>
          <p:cNvPr id="10" name="Straight Arrow Connector 9">
            <a:extLst>
              <a:ext uri="{FF2B5EF4-FFF2-40B4-BE49-F238E27FC236}">
                <a16:creationId xmlns:a16="http://schemas.microsoft.com/office/drawing/2014/main" id="{27B77B96-5DCE-7365-F3BF-9FE6B0978C42}"/>
              </a:ext>
            </a:extLst>
          </p:cNvPr>
          <p:cNvCxnSpPr/>
          <p:nvPr/>
        </p:nvCxnSpPr>
        <p:spPr>
          <a:xfrm>
            <a:off x="2057400" y="2514600"/>
            <a:ext cx="0" cy="1676400"/>
          </a:xfrm>
          <a:prstGeom prst="straightConnector1">
            <a:avLst/>
          </a:prstGeom>
          <a:ln>
            <a:solidFill>
              <a:schemeClr val="tx1"/>
            </a:solidFill>
            <a:headEnd type="triangle"/>
            <a:tailEnd type="triangle"/>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id="{FB2FC622-23F4-E2C6-4442-FC3A3C5810F3}"/>
              </a:ext>
            </a:extLst>
          </p:cNvPr>
          <p:cNvPicPr>
            <a:picLocks noChangeAspect="1"/>
          </p:cNvPicPr>
          <p:nvPr/>
        </p:nvPicPr>
        <p:blipFill>
          <a:blip r:embed="rId6"/>
          <a:stretch>
            <a:fillRect/>
          </a:stretch>
        </p:blipFill>
        <p:spPr>
          <a:xfrm>
            <a:off x="2590934" y="2350024"/>
            <a:ext cx="2895465" cy="232672"/>
          </a:xfrm>
          <a:prstGeom prst="rect">
            <a:avLst/>
          </a:prstGeom>
        </p:spPr>
      </p:pic>
      <p:pic>
        <p:nvPicPr>
          <p:cNvPr id="19" name="Picture 18">
            <a:extLst>
              <a:ext uri="{FF2B5EF4-FFF2-40B4-BE49-F238E27FC236}">
                <a16:creationId xmlns:a16="http://schemas.microsoft.com/office/drawing/2014/main" id="{D21F8F60-AAB1-D5FB-7664-F53EAED5FDC4}"/>
              </a:ext>
            </a:extLst>
          </p:cNvPr>
          <p:cNvPicPr>
            <a:picLocks noChangeAspect="1"/>
          </p:cNvPicPr>
          <p:nvPr/>
        </p:nvPicPr>
        <p:blipFill>
          <a:blip r:embed="rId7"/>
          <a:stretch>
            <a:fillRect/>
          </a:stretch>
        </p:blipFill>
        <p:spPr>
          <a:xfrm>
            <a:off x="2579448" y="2153072"/>
            <a:ext cx="2868786" cy="172202"/>
          </a:xfrm>
          <a:prstGeom prst="rect">
            <a:avLst/>
          </a:prstGeom>
        </p:spPr>
      </p:pic>
      <p:pic>
        <p:nvPicPr>
          <p:cNvPr id="20" name="Picture 19">
            <a:extLst>
              <a:ext uri="{FF2B5EF4-FFF2-40B4-BE49-F238E27FC236}">
                <a16:creationId xmlns:a16="http://schemas.microsoft.com/office/drawing/2014/main" id="{05557D4C-898F-5E31-B716-A1F1762DEC15}"/>
              </a:ext>
            </a:extLst>
          </p:cNvPr>
          <p:cNvPicPr>
            <a:picLocks noChangeAspect="1"/>
          </p:cNvPicPr>
          <p:nvPr/>
        </p:nvPicPr>
        <p:blipFill>
          <a:blip r:embed="rId8"/>
          <a:stretch>
            <a:fillRect/>
          </a:stretch>
        </p:blipFill>
        <p:spPr>
          <a:xfrm>
            <a:off x="2307177" y="3033531"/>
            <a:ext cx="3241217" cy="1966429"/>
          </a:xfrm>
          <a:prstGeom prst="rect">
            <a:avLst/>
          </a:prstGeom>
        </p:spPr>
      </p:pic>
      <p:pic>
        <p:nvPicPr>
          <p:cNvPr id="21" name="Picture 20">
            <a:extLst>
              <a:ext uri="{FF2B5EF4-FFF2-40B4-BE49-F238E27FC236}">
                <a16:creationId xmlns:a16="http://schemas.microsoft.com/office/drawing/2014/main" id="{B5BCD665-F0D9-6910-ECFC-3A3D1F0B6C5B}"/>
              </a:ext>
            </a:extLst>
          </p:cNvPr>
          <p:cNvPicPr>
            <a:picLocks noChangeAspect="1"/>
          </p:cNvPicPr>
          <p:nvPr/>
        </p:nvPicPr>
        <p:blipFill>
          <a:blip r:embed="rId9"/>
          <a:stretch>
            <a:fillRect/>
          </a:stretch>
        </p:blipFill>
        <p:spPr>
          <a:xfrm>
            <a:off x="2549674" y="2322165"/>
            <a:ext cx="3572720" cy="4064097"/>
          </a:xfrm>
          <a:prstGeom prst="rect">
            <a:avLst/>
          </a:prstGeom>
        </p:spPr>
      </p:pic>
      <p:pic>
        <p:nvPicPr>
          <p:cNvPr id="22" name="Picture 21">
            <a:extLst>
              <a:ext uri="{FF2B5EF4-FFF2-40B4-BE49-F238E27FC236}">
                <a16:creationId xmlns:a16="http://schemas.microsoft.com/office/drawing/2014/main" id="{C4682F7F-14C1-08C6-E501-26D4D2B43B26}"/>
              </a:ext>
            </a:extLst>
          </p:cNvPr>
          <p:cNvPicPr>
            <a:picLocks noChangeAspect="1"/>
          </p:cNvPicPr>
          <p:nvPr/>
        </p:nvPicPr>
        <p:blipFill>
          <a:blip r:embed="rId10"/>
          <a:stretch>
            <a:fillRect/>
          </a:stretch>
        </p:blipFill>
        <p:spPr>
          <a:xfrm>
            <a:off x="6424546" y="5508639"/>
            <a:ext cx="142664" cy="855981"/>
          </a:xfrm>
          <a:prstGeom prst="rect">
            <a:avLst/>
          </a:prstGeom>
        </p:spPr>
      </p:pic>
      <p:pic>
        <p:nvPicPr>
          <p:cNvPr id="23" name="Picture 22">
            <a:extLst>
              <a:ext uri="{FF2B5EF4-FFF2-40B4-BE49-F238E27FC236}">
                <a16:creationId xmlns:a16="http://schemas.microsoft.com/office/drawing/2014/main" id="{B2B45983-FAC8-7680-DA1C-FC11BB235415}"/>
              </a:ext>
            </a:extLst>
          </p:cNvPr>
          <p:cNvPicPr>
            <a:picLocks noChangeAspect="1"/>
          </p:cNvPicPr>
          <p:nvPr/>
        </p:nvPicPr>
        <p:blipFill>
          <a:blip r:embed="rId11"/>
          <a:stretch>
            <a:fillRect/>
          </a:stretch>
        </p:blipFill>
        <p:spPr>
          <a:xfrm>
            <a:off x="7084226" y="5532302"/>
            <a:ext cx="188821" cy="1054254"/>
          </a:xfrm>
          <a:prstGeom prst="rect">
            <a:avLst/>
          </a:prstGeom>
        </p:spPr>
      </p:pic>
      <p:sp>
        <p:nvSpPr>
          <p:cNvPr id="25" name="TextBox 24">
            <a:extLst>
              <a:ext uri="{FF2B5EF4-FFF2-40B4-BE49-F238E27FC236}">
                <a16:creationId xmlns:a16="http://schemas.microsoft.com/office/drawing/2014/main" id="{9564B4F2-C258-C1AD-AC41-7228F19B87EB}"/>
              </a:ext>
            </a:extLst>
          </p:cNvPr>
          <p:cNvSpPr txBox="1"/>
          <p:nvPr/>
        </p:nvSpPr>
        <p:spPr>
          <a:xfrm>
            <a:off x="600814" y="2951983"/>
            <a:ext cx="1436629" cy="707886"/>
          </a:xfrm>
          <a:prstGeom prst="rect">
            <a:avLst/>
          </a:prstGeom>
          <a:noFill/>
        </p:spPr>
        <p:txBody>
          <a:bodyPr wrap="square">
            <a:spAutoFit/>
          </a:bodyPr>
          <a:lstStyle/>
          <a:p>
            <a:r>
              <a:rPr lang="en-US" sz="2000" dirty="0"/>
              <a:t>Authorize the Admin</a:t>
            </a:r>
          </a:p>
        </p:txBody>
      </p:sp>
      <p:sp>
        <p:nvSpPr>
          <p:cNvPr id="27" name="TextBox 26">
            <a:extLst>
              <a:ext uri="{FF2B5EF4-FFF2-40B4-BE49-F238E27FC236}">
                <a16:creationId xmlns:a16="http://schemas.microsoft.com/office/drawing/2014/main" id="{CDC9545B-43F5-113B-FDAC-0B56965F4459}"/>
              </a:ext>
            </a:extLst>
          </p:cNvPr>
          <p:cNvSpPr txBox="1"/>
          <p:nvPr/>
        </p:nvSpPr>
        <p:spPr>
          <a:xfrm>
            <a:off x="2106573" y="2991359"/>
            <a:ext cx="1142998" cy="1015663"/>
          </a:xfrm>
          <a:prstGeom prst="rect">
            <a:avLst/>
          </a:prstGeom>
          <a:noFill/>
        </p:spPr>
        <p:txBody>
          <a:bodyPr wrap="square">
            <a:spAutoFit/>
          </a:bodyPr>
          <a:lstStyle/>
          <a:p>
            <a:r>
              <a:rPr lang="en-US" sz="2000" dirty="0"/>
              <a:t>Process all user queries</a:t>
            </a:r>
          </a:p>
        </p:txBody>
      </p:sp>
      <p:sp>
        <p:nvSpPr>
          <p:cNvPr id="29" name="TextBox 28">
            <a:extLst>
              <a:ext uri="{FF2B5EF4-FFF2-40B4-BE49-F238E27FC236}">
                <a16:creationId xmlns:a16="http://schemas.microsoft.com/office/drawing/2014/main" id="{EE2077F7-1F38-822E-F6BA-62A52EF87724}"/>
              </a:ext>
            </a:extLst>
          </p:cNvPr>
          <p:cNvSpPr txBox="1"/>
          <p:nvPr/>
        </p:nvSpPr>
        <p:spPr>
          <a:xfrm rot="160380">
            <a:off x="3109536" y="2508534"/>
            <a:ext cx="2327700" cy="307777"/>
          </a:xfrm>
          <a:prstGeom prst="rect">
            <a:avLst/>
          </a:prstGeom>
          <a:noFill/>
        </p:spPr>
        <p:txBody>
          <a:bodyPr wrap="square">
            <a:spAutoFit/>
          </a:bodyPr>
          <a:lstStyle/>
          <a:p>
            <a:r>
              <a:rPr lang="en-US" sz="1400" dirty="0"/>
              <a:t>View user data details</a:t>
            </a:r>
          </a:p>
        </p:txBody>
      </p:sp>
      <p:sp>
        <p:nvSpPr>
          <p:cNvPr id="31" name="TextBox 30">
            <a:extLst>
              <a:ext uri="{FF2B5EF4-FFF2-40B4-BE49-F238E27FC236}">
                <a16:creationId xmlns:a16="http://schemas.microsoft.com/office/drawing/2014/main" id="{430CF216-FF41-65E3-98BB-EFDC8B01C27D}"/>
              </a:ext>
            </a:extLst>
          </p:cNvPr>
          <p:cNvSpPr txBox="1"/>
          <p:nvPr/>
        </p:nvSpPr>
        <p:spPr>
          <a:xfrm>
            <a:off x="2857349" y="1936749"/>
            <a:ext cx="2476651" cy="307777"/>
          </a:xfrm>
          <a:prstGeom prst="rect">
            <a:avLst/>
          </a:prstGeom>
          <a:noFill/>
        </p:spPr>
        <p:txBody>
          <a:bodyPr wrap="square">
            <a:spAutoFit/>
          </a:bodyPr>
          <a:lstStyle/>
          <a:p>
            <a:r>
              <a:rPr lang="en-US" sz="1400" dirty="0"/>
              <a:t>Accepting all user Information</a:t>
            </a:r>
          </a:p>
        </p:txBody>
      </p:sp>
      <p:sp>
        <p:nvSpPr>
          <p:cNvPr id="33" name="TextBox 32">
            <a:extLst>
              <a:ext uri="{FF2B5EF4-FFF2-40B4-BE49-F238E27FC236}">
                <a16:creationId xmlns:a16="http://schemas.microsoft.com/office/drawing/2014/main" id="{7ABB037A-9458-1EDB-D85C-1CA71F8D9B09}"/>
              </a:ext>
            </a:extLst>
          </p:cNvPr>
          <p:cNvSpPr txBox="1"/>
          <p:nvPr/>
        </p:nvSpPr>
        <p:spPr>
          <a:xfrm rot="19902157">
            <a:off x="3031078" y="4252555"/>
            <a:ext cx="1142998" cy="523220"/>
          </a:xfrm>
          <a:prstGeom prst="rect">
            <a:avLst/>
          </a:prstGeom>
          <a:noFill/>
        </p:spPr>
        <p:txBody>
          <a:bodyPr wrap="square">
            <a:spAutoFit/>
          </a:bodyPr>
          <a:lstStyle/>
          <a:p>
            <a:r>
              <a:rPr lang="en-US" sz="1400" dirty="0"/>
              <a:t>Store and retrievals</a:t>
            </a:r>
          </a:p>
        </p:txBody>
      </p:sp>
      <p:sp>
        <p:nvSpPr>
          <p:cNvPr id="35" name="TextBox 34">
            <a:extLst>
              <a:ext uri="{FF2B5EF4-FFF2-40B4-BE49-F238E27FC236}">
                <a16:creationId xmlns:a16="http://schemas.microsoft.com/office/drawing/2014/main" id="{46781669-3EA8-62E8-6BEA-7240F8CB4831}"/>
              </a:ext>
            </a:extLst>
          </p:cNvPr>
          <p:cNvSpPr txBox="1"/>
          <p:nvPr/>
        </p:nvSpPr>
        <p:spPr>
          <a:xfrm rot="2984095">
            <a:off x="3786473" y="4726639"/>
            <a:ext cx="2514601" cy="307777"/>
          </a:xfrm>
          <a:prstGeom prst="rect">
            <a:avLst/>
          </a:prstGeom>
          <a:noFill/>
        </p:spPr>
        <p:txBody>
          <a:bodyPr wrap="square">
            <a:spAutoFit/>
          </a:bodyPr>
          <a:lstStyle/>
          <a:p>
            <a:r>
              <a:rPr lang="en-US" sz="1400" dirty="0"/>
              <a:t>Registering the User</a:t>
            </a:r>
          </a:p>
        </p:txBody>
      </p:sp>
      <p:sp>
        <p:nvSpPr>
          <p:cNvPr id="37" name="TextBox 36">
            <a:extLst>
              <a:ext uri="{FF2B5EF4-FFF2-40B4-BE49-F238E27FC236}">
                <a16:creationId xmlns:a16="http://schemas.microsoft.com/office/drawing/2014/main" id="{1A2CDAEB-1418-6970-A0EC-D18B65238549}"/>
              </a:ext>
            </a:extLst>
          </p:cNvPr>
          <p:cNvSpPr txBox="1"/>
          <p:nvPr/>
        </p:nvSpPr>
        <p:spPr>
          <a:xfrm>
            <a:off x="2927608" y="5997271"/>
            <a:ext cx="2895462" cy="646331"/>
          </a:xfrm>
          <a:prstGeom prst="rect">
            <a:avLst/>
          </a:prstGeom>
          <a:noFill/>
        </p:spPr>
        <p:txBody>
          <a:bodyPr wrap="square">
            <a:spAutoFit/>
          </a:bodyPr>
          <a:lstStyle/>
          <a:p>
            <a:r>
              <a:rPr lang="en-US" sz="1200" dirty="0"/>
              <a:t>REGISTER AND LOGIN,</a:t>
            </a:r>
          </a:p>
          <a:p>
            <a:r>
              <a:rPr lang="en-US" sz="1200" dirty="0"/>
              <a:t>PREDICT HOTEL REVIEW ANALYSIS TYPE, </a:t>
            </a:r>
          </a:p>
          <a:p>
            <a:r>
              <a:rPr lang="en-US" sz="1200" dirty="0"/>
              <a:t>VIEW YOUR PROFILE</a:t>
            </a:r>
          </a:p>
        </p:txBody>
      </p:sp>
      <p:sp>
        <p:nvSpPr>
          <p:cNvPr id="38" name="Rectangle 37">
            <a:extLst>
              <a:ext uri="{FF2B5EF4-FFF2-40B4-BE49-F238E27FC236}">
                <a16:creationId xmlns:a16="http://schemas.microsoft.com/office/drawing/2014/main" id="{137FFCCF-0C26-D8CA-7811-05A5C75EE266}"/>
              </a:ext>
            </a:extLst>
          </p:cNvPr>
          <p:cNvSpPr/>
          <p:nvPr/>
        </p:nvSpPr>
        <p:spPr>
          <a:xfrm>
            <a:off x="857251" y="997320"/>
            <a:ext cx="7753349" cy="6948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0308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FFBB944-221C-D878-F6CB-AD35929D6D8A}"/>
              </a:ext>
            </a:extLst>
          </p:cNvPr>
          <p:cNvPicPr>
            <a:picLocks noGrp="1" noChangeAspect="1"/>
          </p:cNvPicPr>
          <p:nvPr>
            <p:ph idx="1"/>
          </p:nvPr>
        </p:nvPicPr>
        <p:blipFill>
          <a:blip r:embed="rId2"/>
          <a:stretch>
            <a:fillRect/>
          </a:stretch>
        </p:blipFill>
        <p:spPr>
          <a:xfrm>
            <a:off x="167274" y="228600"/>
            <a:ext cx="8824326" cy="6400800"/>
          </a:xfrm>
          <a:prstGeom prst="rect">
            <a:avLst/>
          </a:prstGeom>
        </p:spPr>
      </p:pic>
    </p:spTree>
    <p:extLst>
      <p:ext uri="{BB962C8B-B14F-4D97-AF65-F5344CB8AC3E}">
        <p14:creationId xmlns:p14="http://schemas.microsoft.com/office/powerpoint/2010/main" val="1462184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CC03-3706-2C76-E03D-081952B772BC}"/>
              </a:ext>
            </a:extLst>
          </p:cNvPr>
          <p:cNvSpPr txBox="1">
            <a:spLocks/>
          </p:cNvSpPr>
          <p:nvPr/>
        </p:nvSpPr>
        <p:spPr bwMode="auto">
          <a:xfrm>
            <a:off x="76200" y="-609600"/>
            <a:ext cx="8314760" cy="835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Futura LT Book" pitchFamily="2" charset="0"/>
              </a:defRPr>
            </a:lvl2pPr>
            <a:lvl3pPr algn="l" rtl="0" eaLnBrk="1" fontAlgn="base" hangingPunct="1">
              <a:spcBef>
                <a:spcPct val="0"/>
              </a:spcBef>
              <a:spcAft>
                <a:spcPct val="0"/>
              </a:spcAft>
              <a:defRPr sz="3200">
                <a:solidFill>
                  <a:schemeClr val="bg1"/>
                </a:solidFill>
                <a:latin typeface="Futura LT Book" pitchFamily="2" charset="0"/>
              </a:defRPr>
            </a:lvl3pPr>
            <a:lvl4pPr algn="l" rtl="0" eaLnBrk="1" fontAlgn="base" hangingPunct="1">
              <a:spcBef>
                <a:spcPct val="0"/>
              </a:spcBef>
              <a:spcAft>
                <a:spcPct val="0"/>
              </a:spcAft>
              <a:defRPr sz="3200">
                <a:solidFill>
                  <a:schemeClr val="bg1"/>
                </a:solidFill>
                <a:latin typeface="Futura LT Book" pitchFamily="2" charset="0"/>
              </a:defRPr>
            </a:lvl4pPr>
            <a:lvl5pPr algn="l" rtl="0" eaLnBrk="1" fontAlgn="base" hangingPunct="1">
              <a:spcBef>
                <a:spcPct val="0"/>
              </a:spcBef>
              <a:spcAft>
                <a:spcPct val="0"/>
              </a:spcAft>
              <a:defRPr sz="3200">
                <a:solidFill>
                  <a:schemeClr val="bg1"/>
                </a:solidFill>
                <a:latin typeface="Futura LT Book" pitchFamily="2" charset="0"/>
              </a:defRPr>
            </a:lvl5pPr>
            <a:lvl6pPr marL="457200" algn="l" rtl="0" eaLnBrk="1" fontAlgn="base" hangingPunct="1">
              <a:spcBef>
                <a:spcPct val="0"/>
              </a:spcBef>
              <a:spcAft>
                <a:spcPct val="0"/>
              </a:spcAft>
              <a:defRPr sz="3200">
                <a:solidFill>
                  <a:schemeClr val="bg1"/>
                </a:solidFill>
                <a:latin typeface="Futura LT Book" pitchFamily="2" charset="0"/>
              </a:defRPr>
            </a:lvl6pPr>
            <a:lvl7pPr marL="914400" algn="l" rtl="0" eaLnBrk="1" fontAlgn="base" hangingPunct="1">
              <a:spcBef>
                <a:spcPct val="0"/>
              </a:spcBef>
              <a:spcAft>
                <a:spcPct val="0"/>
              </a:spcAft>
              <a:defRPr sz="3200">
                <a:solidFill>
                  <a:schemeClr val="bg1"/>
                </a:solidFill>
                <a:latin typeface="Futura LT Book" pitchFamily="2" charset="0"/>
              </a:defRPr>
            </a:lvl7pPr>
            <a:lvl8pPr marL="1371600" algn="l" rtl="0" eaLnBrk="1" fontAlgn="base" hangingPunct="1">
              <a:spcBef>
                <a:spcPct val="0"/>
              </a:spcBef>
              <a:spcAft>
                <a:spcPct val="0"/>
              </a:spcAft>
              <a:defRPr sz="3200">
                <a:solidFill>
                  <a:schemeClr val="bg1"/>
                </a:solidFill>
                <a:latin typeface="Futura LT Book" pitchFamily="2" charset="0"/>
              </a:defRPr>
            </a:lvl8pPr>
            <a:lvl9pPr marL="1828800" algn="l" rtl="0" eaLnBrk="1" fontAlgn="base" hangingPunct="1">
              <a:spcBef>
                <a:spcPct val="0"/>
              </a:spcBef>
              <a:spcAft>
                <a:spcPct val="0"/>
              </a:spcAft>
              <a:defRPr sz="3200">
                <a:solidFill>
                  <a:schemeClr val="bg1"/>
                </a:solidFill>
                <a:latin typeface="Futura LT Book" pitchFamily="2" charset="0"/>
              </a:defRPr>
            </a:lvl9pPr>
          </a:lstStyle>
          <a:p>
            <a:r>
              <a:rPr lang="en-IN" kern="0" dirty="0">
                <a:latin typeface="Calibri" panose="020F0502020204030204" pitchFamily="34" charset="0"/>
                <a:cs typeface="Calibri" panose="020F0502020204030204" pitchFamily="34" charset="0"/>
              </a:rPr>
              <a:t>    </a:t>
            </a:r>
            <a:br>
              <a:rPr lang="en-IN" kern="0" dirty="0">
                <a:latin typeface="Calibri" panose="020F0502020204030204" pitchFamily="34" charset="0"/>
                <a:cs typeface="Calibri" panose="020F0502020204030204" pitchFamily="34" charset="0"/>
              </a:rPr>
            </a:br>
            <a:br>
              <a:rPr lang="en-IN" kern="0" dirty="0">
                <a:latin typeface="Calibri" panose="020F0502020204030204" pitchFamily="34" charset="0"/>
                <a:cs typeface="Calibri" panose="020F0502020204030204" pitchFamily="34" charset="0"/>
              </a:rPr>
            </a:br>
            <a:br>
              <a:rPr lang="en-IN" kern="0" dirty="0">
                <a:latin typeface="Calibri" panose="020F0502020204030204" pitchFamily="34" charset="0"/>
                <a:cs typeface="Calibri" panose="020F0502020204030204" pitchFamily="34" charset="0"/>
              </a:rPr>
            </a:br>
            <a:br>
              <a:rPr lang="en-IN" kern="0" dirty="0">
                <a:latin typeface="Calibri" panose="020F0502020204030204" pitchFamily="34" charset="0"/>
                <a:cs typeface="Calibri" panose="020F0502020204030204" pitchFamily="34" charset="0"/>
              </a:rPr>
            </a:br>
            <a:r>
              <a:rPr lang="en-IN" kern="0" dirty="0">
                <a:latin typeface="Calibri" panose="020F0502020204030204" pitchFamily="34" charset="0"/>
                <a:cs typeface="Calibri" panose="020F0502020204030204" pitchFamily="34" charset="0"/>
              </a:rPr>
              <a:t>Proposed System</a:t>
            </a:r>
          </a:p>
        </p:txBody>
      </p:sp>
      <p:sp>
        <p:nvSpPr>
          <p:cNvPr id="3" name="TextBox 2">
            <a:extLst>
              <a:ext uri="{FF2B5EF4-FFF2-40B4-BE49-F238E27FC236}">
                <a16:creationId xmlns:a16="http://schemas.microsoft.com/office/drawing/2014/main" id="{EC5E15E0-7227-8E36-3CDB-2FB8F0AA255C}"/>
              </a:ext>
            </a:extLst>
          </p:cNvPr>
          <p:cNvSpPr txBox="1"/>
          <p:nvPr/>
        </p:nvSpPr>
        <p:spPr>
          <a:xfrm>
            <a:off x="-11724" y="1447800"/>
            <a:ext cx="9144001" cy="4815164"/>
          </a:xfrm>
          <a:prstGeom prst="rect">
            <a:avLst/>
          </a:prstGeom>
          <a:noFill/>
        </p:spPr>
        <p:txBody>
          <a:bodyPr wrap="square">
            <a:spAutoFit/>
          </a:bodyPr>
          <a:lstStyle/>
          <a:p>
            <a:pPr marL="285750" indent="-285750" algn="just">
              <a:buClr>
                <a:schemeClr val="tx2"/>
              </a:buClr>
              <a:buFont typeface="Wingdings" panose="05000000000000000000" pitchFamily="2" charset="2"/>
              <a:buChar char="Ø"/>
            </a:pPr>
            <a:r>
              <a:rPr lang="en-US" sz="2000" b="0" i="0" dirty="0">
                <a:solidFill>
                  <a:srgbClr val="222222"/>
                </a:solidFill>
                <a:effectLst/>
                <a:latin typeface="Lato" panose="020F0502020204030203" pitchFamily="34" charset="0"/>
              </a:rPr>
              <a:t>LSTM is an updated version of Recurrent Neural Network to overcome the vanishing gradient problem. Below is the architecture of LSTM with an explanation.</a:t>
            </a:r>
          </a:p>
          <a:p>
            <a:pPr algn="just"/>
            <a:r>
              <a:rPr lang="en-US" sz="2000" b="0" i="0" dirty="0">
                <a:solidFill>
                  <a:srgbClr val="222222"/>
                </a:solidFill>
                <a:effectLst/>
                <a:latin typeface="Lato" panose="020F0502020204030203" pitchFamily="34" charset="0"/>
              </a:rPr>
              <a:t>It has a memory cell at the top which helps to carry the information from a particular time instance to the next time instance in an efficient manner. So, it can able to remember a lot of information from previous states when compared to RNN and overcomes the vanishing gradient problem. Information might be added or removed from the memory cell with the help of valves.</a:t>
            </a:r>
          </a:p>
          <a:p>
            <a:pPr algn="just"/>
            <a:r>
              <a:rPr lang="en-US" sz="2000" b="0" i="0" dirty="0">
                <a:solidFill>
                  <a:srgbClr val="222222"/>
                </a:solidFill>
                <a:effectLst/>
                <a:latin typeface="Lato" panose="020F0502020204030203" pitchFamily="34" charset="0"/>
              </a:rPr>
              <a:t>LSTM network is fed by input data from the current time instance and output of hidden layer from the previous time </a:t>
            </a:r>
          </a:p>
          <a:p>
            <a:pPr algn="just"/>
            <a:r>
              <a:rPr lang="en-US" sz="2000" b="0" i="0" dirty="0">
                <a:solidFill>
                  <a:srgbClr val="222222"/>
                </a:solidFill>
                <a:effectLst/>
                <a:latin typeface="Lato" panose="020F0502020204030203" pitchFamily="34" charset="0"/>
              </a:rPr>
              <a:t>instance. </a:t>
            </a:r>
          </a:p>
          <a:p>
            <a:pPr algn="just"/>
            <a:r>
              <a:rPr lang="en-US" sz="2000" b="0" i="0" dirty="0">
                <a:solidFill>
                  <a:srgbClr val="222222"/>
                </a:solidFill>
                <a:effectLst/>
                <a:latin typeface="Lato" panose="020F0502020204030203" pitchFamily="34" charset="0"/>
              </a:rPr>
              <a:t>These two data passes through various </a:t>
            </a:r>
          </a:p>
          <a:p>
            <a:pPr algn="just"/>
            <a:r>
              <a:rPr lang="en-US" sz="2000" b="0" i="0" dirty="0">
                <a:solidFill>
                  <a:srgbClr val="222222"/>
                </a:solidFill>
                <a:effectLst/>
                <a:latin typeface="Lato" panose="020F0502020204030203" pitchFamily="34" charset="0"/>
              </a:rPr>
              <a:t>activation functions and valves in the</a:t>
            </a:r>
          </a:p>
          <a:p>
            <a:pPr algn="just"/>
            <a:r>
              <a:rPr lang="en-US" sz="2000" b="0" i="0" dirty="0">
                <a:solidFill>
                  <a:srgbClr val="222222"/>
                </a:solidFill>
                <a:effectLst/>
                <a:latin typeface="Lato" panose="020F0502020204030203" pitchFamily="34" charset="0"/>
              </a:rPr>
              <a:t> network before reaching the output.</a:t>
            </a:r>
          </a:p>
          <a:p>
            <a:pPr marL="342900" indent="-342900" algn="just">
              <a:lnSpc>
                <a:spcPct val="150000"/>
              </a:lnSpc>
              <a:buClr>
                <a:schemeClr val="tx2"/>
              </a:buClr>
              <a:buFont typeface="Wingdings" panose="05000000000000000000" pitchFamily="2" charset="2"/>
              <a:buChar char="Ø"/>
            </a:pPr>
            <a:endParaRPr lang="en-IN" sz="2000" dirty="0">
              <a:solidFill>
                <a:schemeClr val="tx1"/>
              </a:solidFill>
              <a:latin typeface="Calibri" panose="020F0502020204030204" pitchFamily="34" charset="0"/>
              <a:cs typeface="Calibri" panose="020F0502020204030204" pitchFamily="34" charset="0"/>
            </a:endParaRPr>
          </a:p>
        </p:txBody>
      </p:sp>
      <p:pic>
        <p:nvPicPr>
          <p:cNvPr id="4" name="Picture 2" descr="understanding lstm">
            <a:extLst>
              <a:ext uri="{FF2B5EF4-FFF2-40B4-BE49-F238E27FC236}">
                <a16:creationId xmlns:a16="http://schemas.microsoft.com/office/drawing/2014/main" id="{F8AA4C43-B4F7-ED05-23C1-B7AABEB45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295521"/>
            <a:ext cx="4041775" cy="22293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78637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A84C-C05D-0115-58B5-3376BCBD127B}"/>
              </a:ext>
            </a:extLst>
          </p:cNvPr>
          <p:cNvSpPr>
            <a:spLocks noGrp="1"/>
          </p:cNvSpPr>
          <p:nvPr>
            <p:ph type="title"/>
          </p:nvPr>
        </p:nvSpPr>
        <p:spPr/>
        <p:txBody>
          <a:bodyPr/>
          <a:lstStyle/>
          <a:p>
            <a:r>
              <a:rPr lang="en-IN" dirty="0"/>
              <a:t>Implementation</a:t>
            </a:r>
          </a:p>
        </p:txBody>
      </p:sp>
      <p:pic>
        <p:nvPicPr>
          <p:cNvPr id="5122" name="Picture 2" descr="Sentiment Analysis using LSTM Step by Step Tutorial | Deep Learning |  Towards Data Science">
            <a:extLst>
              <a:ext uri="{FF2B5EF4-FFF2-40B4-BE49-F238E27FC236}">
                <a16:creationId xmlns:a16="http://schemas.microsoft.com/office/drawing/2014/main" id="{80D654C6-ED75-BAE1-5ADF-B68870E35CC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6248400" cy="4919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697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84C6A5-1837-9458-75E3-386EFD5E3F72}"/>
              </a:ext>
            </a:extLst>
          </p:cNvPr>
          <p:cNvSpPr/>
          <p:nvPr/>
        </p:nvSpPr>
        <p:spPr>
          <a:xfrm>
            <a:off x="0" y="457200"/>
            <a:ext cx="7766827" cy="400110"/>
          </a:xfrm>
          <a:prstGeom prst="rect">
            <a:avLst/>
          </a:prstGeom>
          <a:noFill/>
        </p:spPr>
        <p:txBody>
          <a:bodyPr wrap="square" lIns="91440" tIns="45720" rIns="91440" bIns="45720">
            <a:spAutoFit/>
          </a:bodyPr>
          <a:lstStyle/>
          <a:p>
            <a:pPr algn="ctr"/>
            <a:r>
              <a:rPr lang="en-US" sz="2000" b="1" dirty="0">
                <a:solidFill>
                  <a:schemeClr val="bg1"/>
                </a:solidFill>
                <a:latin typeface="Calibri" panose="020F0502020204030204" pitchFamily="34" charset="0"/>
                <a:ea typeface="Times New Roman" panose="02020603050405020304" pitchFamily="18" charset="0"/>
                <a:cs typeface="Calibri" panose="020F0502020204030204" pitchFamily="34" charset="0"/>
              </a:rPr>
              <a:t>L</a:t>
            </a:r>
            <a:r>
              <a:rPr lang="en-US" sz="20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ong short-term memory (LSTM) And </a:t>
            </a:r>
            <a:r>
              <a:rPr lang="en-IN" sz="2000" b="1" i="0" dirty="0">
                <a:solidFill>
                  <a:schemeClr val="bg1"/>
                </a:solidFill>
                <a:effectLst/>
                <a:latin typeface="Calibri" panose="020F0502020204030204" pitchFamily="34" charset="0"/>
                <a:cs typeface="Calibri" panose="020F0502020204030204" pitchFamily="34" charset="0"/>
              </a:rPr>
              <a:t>Recurrent Neural Network (RNN) </a:t>
            </a:r>
          </a:p>
        </p:txBody>
      </p:sp>
      <p:pic>
        <p:nvPicPr>
          <p:cNvPr id="3" name="Picture 2">
            <a:extLst>
              <a:ext uri="{FF2B5EF4-FFF2-40B4-BE49-F238E27FC236}">
                <a16:creationId xmlns:a16="http://schemas.microsoft.com/office/drawing/2014/main" id="{AA8B3190-F682-141A-A59A-7D3AA344BBC8}"/>
              </a:ext>
            </a:extLst>
          </p:cNvPr>
          <p:cNvPicPr>
            <a:picLocks noChangeAspect="1"/>
          </p:cNvPicPr>
          <p:nvPr/>
        </p:nvPicPr>
        <p:blipFill>
          <a:blip r:embed="rId2"/>
          <a:stretch>
            <a:fillRect/>
          </a:stretch>
        </p:blipFill>
        <p:spPr>
          <a:xfrm>
            <a:off x="106218" y="1752600"/>
            <a:ext cx="8931563" cy="1219839"/>
          </a:xfrm>
          <a:prstGeom prst="rect">
            <a:avLst/>
          </a:prstGeom>
        </p:spPr>
      </p:pic>
      <p:pic>
        <p:nvPicPr>
          <p:cNvPr id="4" name="Picture 3">
            <a:extLst>
              <a:ext uri="{FF2B5EF4-FFF2-40B4-BE49-F238E27FC236}">
                <a16:creationId xmlns:a16="http://schemas.microsoft.com/office/drawing/2014/main" id="{0486A379-9A6D-553F-D4BA-C040CA7ECCB2}"/>
              </a:ext>
            </a:extLst>
          </p:cNvPr>
          <p:cNvPicPr>
            <a:picLocks noChangeAspect="1"/>
          </p:cNvPicPr>
          <p:nvPr/>
        </p:nvPicPr>
        <p:blipFill>
          <a:blip r:embed="rId3"/>
          <a:stretch>
            <a:fillRect/>
          </a:stretch>
        </p:blipFill>
        <p:spPr>
          <a:xfrm>
            <a:off x="106218" y="3048000"/>
            <a:ext cx="8931563" cy="2644930"/>
          </a:xfrm>
          <a:prstGeom prst="rect">
            <a:avLst/>
          </a:prstGeom>
        </p:spPr>
      </p:pic>
    </p:spTree>
    <p:extLst>
      <p:ext uri="{BB962C8B-B14F-4D97-AF65-F5344CB8AC3E}">
        <p14:creationId xmlns:p14="http://schemas.microsoft.com/office/powerpoint/2010/main" val="42477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D5BF5-93B1-CDB9-D011-1743F99855CE}"/>
              </a:ext>
            </a:extLst>
          </p:cNvPr>
          <p:cNvSpPr>
            <a:spLocks noGrp="1"/>
          </p:cNvSpPr>
          <p:nvPr>
            <p:ph type="title"/>
          </p:nvPr>
        </p:nvSpPr>
        <p:spPr>
          <a:xfrm>
            <a:off x="857250" y="609600"/>
            <a:ext cx="5695950" cy="685800"/>
          </a:xfrm>
        </p:spPr>
        <p:txBody>
          <a:bodyPr>
            <a:normAutofit/>
          </a:bodyPr>
          <a:lstStyle/>
          <a:p>
            <a:r>
              <a:rPr lang="en-US" dirty="0"/>
              <a:t>Abstract</a:t>
            </a:r>
          </a:p>
        </p:txBody>
      </p:sp>
      <p:sp>
        <p:nvSpPr>
          <p:cNvPr id="3" name="Content Placeholder 2">
            <a:extLst>
              <a:ext uri="{FF2B5EF4-FFF2-40B4-BE49-F238E27FC236}">
                <a16:creationId xmlns:a16="http://schemas.microsoft.com/office/drawing/2014/main" id="{81563F54-6B09-8684-13B3-9395713C68CC}"/>
              </a:ext>
            </a:extLst>
          </p:cNvPr>
          <p:cNvSpPr>
            <a:spLocks noGrp="1"/>
          </p:cNvSpPr>
          <p:nvPr>
            <p:ph idx="1"/>
          </p:nvPr>
        </p:nvSpPr>
        <p:spPr>
          <a:xfrm>
            <a:off x="857250" y="1600200"/>
            <a:ext cx="7741919" cy="4495800"/>
          </a:xfrm>
        </p:spPr>
        <p:txBody>
          <a:bodyPr/>
          <a:lstStyle/>
          <a:p>
            <a:pPr marL="320040" indent="-285750">
              <a:buFont typeface="Wingdings" panose="05000000000000000000" pitchFamily="2" charset="2"/>
              <a:buChar char="v"/>
            </a:pPr>
            <a:r>
              <a:rPr lang="en-US" sz="1800" dirty="0">
                <a:solidFill>
                  <a:schemeClr val="tx1"/>
                </a:solidFill>
                <a:effectLst/>
                <a:latin typeface="Times New Roman" panose="02020603050405020304" pitchFamily="18" charset="0"/>
                <a:ea typeface="Times New Roman" panose="02020603050405020304" pitchFamily="18" charset="0"/>
              </a:rPr>
              <a:t>Sentiment analysis is a widely used topic in Natural Language Processing that allows identifying the opinions or sentiments from a given text. Social media is the scope for the customers to share their opinion over the products or services as part of customer reviews. Dissect this review has become an important factor for business analysis since online business is exponentially growing in today’s techno-friendly competitive market. </a:t>
            </a:r>
          </a:p>
          <a:p>
            <a:pPr marL="320040" indent="-285750">
              <a:buFont typeface="Wingdings" panose="05000000000000000000" pitchFamily="2" charset="2"/>
              <a:buChar char="v"/>
            </a:pPr>
            <a:r>
              <a:rPr lang="en-US" sz="1800" dirty="0">
                <a:solidFill>
                  <a:schemeClr val="tx1"/>
                </a:solidFill>
                <a:effectLst/>
                <a:latin typeface="Times New Roman" panose="02020603050405020304" pitchFamily="18" charset="0"/>
                <a:ea typeface="Times New Roman" panose="02020603050405020304" pitchFamily="18" charset="0"/>
              </a:rPr>
              <a:t>A large number of algorithms have been found in recent articles. Among those deep learning is an important approach. In the proposed methodology, long short-term memory (LSTM) and Gated recurrent units (GRUs) have been used to train the hotel review data where the accuracy rate of identifying customer opinion is 86%, and 84% respectively. The dataset is also tested by using Naïve Bayes, Decision Tree, Random Forest, and SVM. For Naïve Bayes obtains an accuracy of 75%, for Decision Tree obtains an accuracy of 71%, for Random Forest the accuracy is 82% and for SVM our accuracy result is 71%. Deep learning is used to obtain better business performance and also get the review from customers and also to predict the sentiment about customer review. Our algorithm works properly and gives better accuracy.</a:t>
            </a:r>
          </a:p>
          <a:p>
            <a:pPr marL="34290" indent="0">
              <a:buNone/>
            </a:pPr>
            <a:endParaRPr lang="en-US" dirty="0"/>
          </a:p>
        </p:txBody>
      </p:sp>
      <p:sp>
        <p:nvSpPr>
          <p:cNvPr id="4" name="Rectangle 3">
            <a:extLst>
              <a:ext uri="{FF2B5EF4-FFF2-40B4-BE49-F238E27FC236}">
                <a16:creationId xmlns:a16="http://schemas.microsoft.com/office/drawing/2014/main" id="{0C02B048-8B55-CA35-8407-E9D70D276FFB}"/>
              </a:ext>
            </a:extLst>
          </p:cNvPr>
          <p:cNvSpPr/>
          <p:nvPr/>
        </p:nvSpPr>
        <p:spPr>
          <a:xfrm>
            <a:off x="865891" y="1295400"/>
            <a:ext cx="7741919" cy="762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8500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F43135-F13A-60F5-835D-D24CD26F393D}"/>
              </a:ext>
            </a:extLst>
          </p:cNvPr>
          <p:cNvPicPr>
            <a:picLocks noChangeAspect="1"/>
          </p:cNvPicPr>
          <p:nvPr/>
        </p:nvPicPr>
        <p:blipFill>
          <a:blip r:embed="rId2"/>
          <a:stretch>
            <a:fillRect/>
          </a:stretch>
        </p:blipFill>
        <p:spPr>
          <a:xfrm>
            <a:off x="533400" y="1576324"/>
            <a:ext cx="7772400" cy="1858772"/>
          </a:xfrm>
          <a:prstGeom prst="rect">
            <a:avLst/>
          </a:prstGeom>
        </p:spPr>
      </p:pic>
      <p:pic>
        <p:nvPicPr>
          <p:cNvPr id="3" name="Picture 2">
            <a:extLst>
              <a:ext uri="{FF2B5EF4-FFF2-40B4-BE49-F238E27FC236}">
                <a16:creationId xmlns:a16="http://schemas.microsoft.com/office/drawing/2014/main" id="{EAD5EC64-D2E2-B050-EB19-F8F13CB2A2F7}"/>
              </a:ext>
            </a:extLst>
          </p:cNvPr>
          <p:cNvPicPr>
            <a:picLocks noChangeAspect="1"/>
          </p:cNvPicPr>
          <p:nvPr/>
        </p:nvPicPr>
        <p:blipFill>
          <a:blip r:embed="rId3"/>
          <a:stretch>
            <a:fillRect/>
          </a:stretch>
        </p:blipFill>
        <p:spPr>
          <a:xfrm>
            <a:off x="533400" y="3702304"/>
            <a:ext cx="7772400" cy="1545844"/>
          </a:xfrm>
          <a:prstGeom prst="rect">
            <a:avLst/>
          </a:prstGeom>
        </p:spPr>
      </p:pic>
    </p:spTree>
    <p:extLst>
      <p:ext uri="{BB962C8B-B14F-4D97-AF65-F5344CB8AC3E}">
        <p14:creationId xmlns:p14="http://schemas.microsoft.com/office/powerpoint/2010/main" val="423508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B2CB88-DCFD-5FB2-2BFA-4BCEB1F19B7B}"/>
              </a:ext>
            </a:extLst>
          </p:cNvPr>
          <p:cNvPicPr>
            <a:picLocks noChangeAspect="1"/>
          </p:cNvPicPr>
          <p:nvPr/>
        </p:nvPicPr>
        <p:blipFill>
          <a:blip r:embed="rId2"/>
          <a:stretch>
            <a:fillRect/>
          </a:stretch>
        </p:blipFill>
        <p:spPr>
          <a:xfrm>
            <a:off x="151593" y="764393"/>
            <a:ext cx="5659582" cy="2664607"/>
          </a:xfrm>
          <a:prstGeom prst="rect">
            <a:avLst/>
          </a:prstGeom>
        </p:spPr>
      </p:pic>
      <p:pic>
        <p:nvPicPr>
          <p:cNvPr id="3" name="Picture 2">
            <a:extLst>
              <a:ext uri="{FF2B5EF4-FFF2-40B4-BE49-F238E27FC236}">
                <a16:creationId xmlns:a16="http://schemas.microsoft.com/office/drawing/2014/main" id="{FD4638F7-50BB-831C-3A85-ED5B54BAA1D8}"/>
              </a:ext>
            </a:extLst>
          </p:cNvPr>
          <p:cNvPicPr>
            <a:picLocks noChangeAspect="1"/>
          </p:cNvPicPr>
          <p:nvPr/>
        </p:nvPicPr>
        <p:blipFill>
          <a:blip r:embed="rId3"/>
          <a:stretch>
            <a:fillRect/>
          </a:stretch>
        </p:blipFill>
        <p:spPr>
          <a:xfrm>
            <a:off x="151593" y="3581400"/>
            <a:ext cx="5659582" cy="2169737"/>
          </a:xfrm>
          <a:prstGeom prst="rect">
            <a:avLst/>
          </a:prstGeom>
        </p:spPr>
      </p:pic>
      <p:pic>
        <p:nvPicPr>
          <p:cNvPr id="4" name="Picture 3">
            <a:extLst>
              <a:ext uri="{FF2B5EF4-FFF2-40B4-BE49-F238E27FC236}">
                <a16:creationId xmlns:a16="http://schemas.microsoft.com/office/drawing/2014/main" id="{0CF0D2A0-3C65-DDD3-022F-5B4854D22587}"/>
              </a:ext>
            </a:extLst>
          </p:cNvPr>
          <p:cNvPicPr>
            <a:picLocks noChangeAspect="1"/>
          </p:cNvPicPr>
          <p:nvPr/>
        </p:nvPicPr>
        <p:blipFill>
          <a:blip r:embed="rId4"/>
          <a:stretch>
            <a:fillRect/>
          </a:stretch>
        </p:blipFill>
        <p:spPr>
          <a:xfrm>
            <a:off x="6087341" y="764393"/>
            <a:ext cx="3056659" cy="4864100"/>
          </a:xfrm>
          <a:prstGeom prst="rect">
            <a:avLst/>
          </a:prstGeom>
        </p:spPr>
      </p:pic>
    </p:spTree>
    <p:extLst>
      <p:ext uri="{BB962C8B-B14F-4D97-AF65-F5344CB8AC3E}">
        <p14:creationId xmlns:p14="http://schemas.microsoft.com/office/powerpoint/2010/main" val="2949559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0A468C-DAD1-DD97-D232-C0E12A5FB14D}"/>
              </a:ext>
            </a:extLst>
          </p:cNvPr>
          <p:cNvSpPr/>
          <p:nvPr/>
        </p:nvSpPr>
        <p:spPr>
          <a:xfrm>
            <a:off x="228600" y="457200"/>
            <a:ext cx="3937296" cy="400110"/>
          </a:xfrm>
          <a:prstGeom prst="rect">
            <a:avLst/>
          </a:prstGeom>
          <a:noFill/>
        </p:spPr>
        <p:txBody>
          <a:bodyPr wrap="none" lIns="91440" tIns="45720" rIns="91440" bIns="45720">
            <a:spAutoFit/>
          </a:bodyPr>
          <a:lstStyle/>
          <a:p>
            <a:pPr algn="ctr"/>
            <a:r>
              <a:rPr lang="en-GB" sz="2000" b="1" cap="none" spc="0" dirty="0">
                <a:ln w="0"/>
                <a:solidFill>
                  <a:schemeClr val="bg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Steps taken to get Accurate Results</a:t>
            </a:r>
          </a:p>
        </p:txBody>
      </p:sp>
      <p:pic>
        <p:nvPicPr>
          <p:cNvPr id="5" name="Picture 4">
            <a:extLst>
              <a:ext uri="{FF2B5EF4-FFF2-40B4-BE49-F238E27FC236}">
                <a16:creationId xmlns:a16="http://schemas.microsoft.com/office/drawing/2014/main" id="{FBF408BD-9433-C497-3551-D727226808DA}"/>
              </a:ext>
            </a:extLst>
          </p:cNvPr>
          <p:cNvPicPr>
            <a:picLocks noChangeAspect="1"/>
          </p:cNvPicPr>
          <p:nvPr/>
        </p:nvPicPr>
        <p:blipFill>
          <a:blip r:embed="rId2"/>
          <a:stretch>
            <a:fillRect/>
          </a:stretch>
        </p:blipFill>
        <p:spPr>
          <a:xfrm>
            <a:off x="533399" y="1676400"/>
            <a:ext cx="8114667" cy="4724400"/>
          </a:xfrm>
          <a:prstGeom prst="rect">
            <a:avLst/>
          </a:prstGeom>
        </p:spPr>
      </p:pic>
    </p:spTree>
    <p:extLst>
      <p:ext uri="{BB962C8B-B14F-4D97-AF65-F5344CB8AC3E}">
        <p14:creationId xmlns:p14="http://schemas.microsoft.com/office/powerpoint/2010/main" val="283041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7056E370-BBAF-C104-18A7-01A5BC1D3B1C}"/>
              </a:ext>
            </a:extLst>
          </p:cNvPr>
          <p:cNvSpPr txBox="1">
            <a:spLocks/>
          </p:cNvSpPr>
          <p:nvPr/>
        </p:nvSpPr>
        <p:spPr bwMode="auto">
          <a:xfrm>
            <a:off x="0" y="685800"/>
            <a:ext cx="9144000" cy="427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Futura LT Book" pitchFamily="2" charset="0"/>
              </a:defRPr>
            </a:lvl2pPr>
            <a:lvl3pPr algn="l" rtl="0" eaLnBrk="1" fontAlgn="base" hangingPunct="1">
              <a:spcBef>
                <a:spcPct val="0"/>
              </a:spcBef>
              <a:spcAft>
                <a:spcPct val="0"/>
              </a:spcAft>
              <a:defRPr sz="3200">
                <a:solidFill>
                  <a:schemeClr val="bg1"/>
                </a:solidFill>
                <a:latin typeface="Futura LT Book" pitchFamily="2" charset="0"/>
              </a:defRPr>
            </a:lvl3pPr>
            <a:lvl4pPr algn="l" rtl="0" eaLnBrk="1" fontAlgn="base" hangingPunct="1">
              <a:spcBef>
                <a:spcPct val="0"/>
              </a:spcBef>
              <a:spcAft>
                <a:spcPct val="0"/>
              </a:spcAft>
              <a:defRPr sz="3200">
                <a:solidFill>
                  <a:schemeClr val="bg1"/>
                </a:solidFill>
                <a:latin typeface="Futura LT Book" pitchFamily="2" charset="0"/>
              </a:defRPr>
            </a:lvl4pPr>
            <a:lvl5pPr algn="l" rtl="0" eaLnBrk="1" fontAlgn="base" hangingPunct="1">
              <a:spcBef>
                <a:spcPct val="0"/>
              </a:spcBef>
              <a:spcAft>
                <a:spcPct val="0"/>
              </a:spcAft>
              <a:defRPr sz="3200">
                <a:solidFill>
                  <a:schemeClr val="bg1"/>
                </a:solidFill>
                <a:latin typeface="Futura LT Book" pitchFamily="2" charset="0"/>
              </a:defRPr>
            </a:lvl5pPr>
            <a:lvl6pPr marL="457200" algn="l" rtl="0" eaLnBrk="1" fontAlgn="base" hangingPunct="1">
              <a:spcBef>
                <a:spcPct val="0"/>
              </a:spcBef>
              <a:spcAft>
                <a:spcPct val="0"/>
              </a:spcAft>
              <a:defRPr sz="3200">
                <a:solidFill>
                  <a:schemeClr val="bg1"/>
                </a:solidFill>
                <a:latin typeface="Futura LT Book" pitchFamily="2" charset="0"/>
              </a:defRPr>
            </a:lvl6pPr>
            <a:lvl7pPr marL="914400" algn="l" rtl="0" eaLnBrk="1" fontAlgn="base" hangingPunct="1">
              <a:spcBef>
                <a:spcPct val="0"/>
              </a:spcBef>
              <a:spcAft>
                <a:spcPct val="0"/>
              </a:spcAft>
              <a:defRPr sz="3200">
                <a:solidFill>
                  <a:schemeClr val="bg1"/>
                </a:solidFill>
                <a:latin typeface="Futura LT Book" pitchFamily="2" charset="0"/>
              </a:defRPr>
            </a:lvl7pPr>
            <a:lvl8pPr marL="1371600" algn="l" rtl="0" eaLnBrk="1" fontAlgn="base" hangingPunct="1">
              <a:spcBef>
                <a:spcPct val="0"/>
              </a:spcBef>
              <a:spcAft>
                <a:spcPct val="0"/>
              </a:spcAft>
              <a:defRPr sz="3200">
                <a:solidFill>
                  <a:schemeClr val="bg1"/>
                </a:solidFill>
                <a:latin typeface="Futura LT Book" pitchFamily="2" charset="0"/>
              </a:defRPr>
            </a:lvl8pPr>
            <a:lvl9pPr marL="1828800" algn="l" rtl="0" eaLnBrk="1" fontAlgn="base" hangingPunct="1">
              <a:spcBef>
                <a:spcPct val="0"/>
              </a:spcBef>
              <a:spcAft>
                <a:spcPct val="0"/>
              </a:spcAft>
              <a:defRPr sz="3200">
                <a:solidFill>
                  <a:schemeClr val="bg1"/>
                </a:solidFill>
                <a:latin typeface="Futura LT Book" pitchFamily="2" charset="0"/>
              </a:defRPr>
            </a:lvl9pPr>
          </a:lstStyle>
          <a:p>
            <a:r>
              <a:rPr lang="en-US" sz="2400" kern="0" dirty="0">
                <a:solidFill>
                  <a:schemeClr val="tx2"/>
                </a:solidFill>
              </a:rPr>
              <a:t>ADVANTAGES OF PROPOSED SYSTEM</a:t>
            </a:r>
            <a:br>
              <a:rPr lang="en-US" sz="2400" kern="0" dirty="0">
                <a:solidFill>
                  <a:schemeClr val="tx2"/>
                </a:solidFill>
              </a:rPr>
            </a:br>
            <a:br>
              <a:rPr lang="en-US" sz="2400" kern="0" dirty="0">
                <a:solidFill>
                  <a:schemeClr val="tx2"/>
                </a:solidFill>
              </a:rPr>
            </a:br>
            <a:r>
              <a:rPr lang="en-US" sz="1800" kern="0" dirty="0">
                <a:solidFill>
                  <a:schemeClr val="tx2"/>
                </a:solidFill>
                <a:latin typeface="Calibri" panose="020F0502020204030204" pitchFamily="34" charset="0"/>
                <a:ea typeface="Times New Roman" panose="02020603050405020304" pitchFamily="18" charset="0"/>
                <a:cs typeface="Calibri" panose="020F0502020204030204" pitchFamily="34" charset="0"/>
              </a:rPr>
              <a:t>It is the management of sentiments, different opinions, subjective text, and different emoji used for giving reviews. People can easily get the comprehension information related to people reviews. Mainly Sentiment analysis is one kind of tool that helps to get the public sentiment.</a:t>
            </a:r>
            <a:br>
              <a:rPr lang="en-US" sz="1800" kern="0" dirty="0">
                <a:solidFill>
                  <a:schemeClr val="tx2"/>
                </a:solidFill>
                <a:latin typeface="Calibri" panose="020F0502020204030204" pitchFamily="34" charset="0"/>
                <a:ea typeface="Times New Roman" panose="02020603050405020304" pitchFamily="18" charset="0"/>
                <a:cs typeface="Calibri" panose="020F0502020204030204" pitchFamily="34" charset="0"/>
              </a:rPr>
            </a:br>
            <a:br>
              <a:rPr lang="en-US" sz="1800" kern="0" dirty="0">
                <a:solidFill>
                  <a:schemeClr val="tx2"/>
                </a:solidFill>
                <a:latin typeface="Calibri" panose="020F0502020204030204" pitchFamily="34" charset="0"/>
                <a:ea typeface="Times New Roman" panose="02020603050405020304" pitchFamily="18" charset="0"/>
                <a:cs typeface="Calibri" panose="020F0502020204030204" pitchFamily="34" charset="0"/>
              </a:rPr>
            </a:br>
            <a:r>
              <a:rPr lang="en-US" sz="1800" kern="0" dirty="0">
                <a:solidFill>
                  <a:schemeClr val="tx2"/>
                </a:solidFill>
                <a:latin typeface="Calibri" panose="020F0502020204030204" pitchFamily="34" charset="0"/>
                <a:ea typeface="Times New Roman" panose="02020603050405020304" pitchFamily="18" charset="0"/>
                <a:cs typeface="Calibri" panose="020F0502020204030204" pitchFamily="34" charset="0"/>
              </a:rPr>
              <a:t>A huge amount of data is used due to the capability of automation and can handle a huge amount of data. A different type of font of review is further classified</a:t>
            </a:r>
            <a:br>
              <a:rPr lang="en-US" sz="1800" kern="0" dirty="0">
                <a:solidFill>
                  <a:schemeClr val="tx2"/>
                </a:solidFill>
                <a:latin typeface="Calibri" panose="020F0502020204030204" pitchFamily="34" charset="0"/>
                <a:ea typeface="Times New Roman" panose="02020603050405020304" pitchFamily="18" charset="0"/>
                <a:cs typeface="Calibri" panose="020F0502020204030204" pitchFamily="34" charset="0"/>
              </a:rPr>
            </a:br>
            <a:endParaRPr lang="en-US" sz="2400" kern="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4876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468A-9274-FBF9-EBFC-048E1FE6A520}"/>
              </a:ext>
            </a:extLst>
          </p:cNvPr>
          <p:cNvSpPr txBox="1">
            <a:spLocks/>
          </p:cNvSpPr>
          <p:nvPr/>
        </p:nvSpPr>
        <p:spPr bwMode="auto">
          <a:xfrm>
            <a:off x="381000" y="381000"/>
            <a:ext cx="2399145" cy="380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Futura LT Book" pitchFamily="2" charset="0"/>
              </a:defRPr>
            </a:lvl2pPr>
            <a:lvl3pPr algn="l" rtl="0" eaLnBrk="1" fontAlgn="base" hangingPunct="1">
              <a:spcBef>
                <a:spcPct val="0"/>
              </a:spcBef>
              <a:spcAft>
                <a:spcPct val="0"/>
              </a:spcAft>
              <a:defRPr sz="3200">
                <a:solidFill>
                  <a:schemeClr val="bg1"/>
                </a:solidFill>
                <a:latin typeface="Futura LT Book" pitchFamily="2" charset="0"/>
              </a:defRPr>
            </a:lvl3pPr>
            <a:lvl4pPr algn="l" rtl="0" eaLnBrk="1" fontAlgn="base" hangingPunct="1">
              <a:spcBef>
                <a:spcPct val="0"/>
              </a:spcBef>
              <a:spcAft>
                <a:spcPct val="0"/>
              </a:spcAft>
              <a:defRPr sz="3200">
                <a:solidFill>
                  <a:schemeClr val="bg1"/>
                </a:solidFill>
                <a:latin typeface="Futura LT Book" pitchFamily="2" charset="0"/>
              </a:defRPr>
            </a:lvl4pPr>
            <a:lvl5pPr algn="l" rtl="0" eaLnBrk="1" fontAlgn="base" hangingPunct="1">
              <a:spcBef>
                <a:spcPct val="0"/>
              </a:spcBef>
              <a:spcAft>
                <a:spcPct val="0"/>
              </a:spcAft>
              <a:defRPr sz="3200">
                <a:solidFill>
                  <a:schemeClr val="bg1"/>
                </a:solidFill>
                <a:latin typeface="Futura LT Book" pitchFamily="2" charset="0"/>
              </a:defRPr>
            </a:lvl5pPr>
            <a:lvl6pPr marL="457200" algn="l" rtl="0" eaLnBrk="1" fontAlgn="base" hangingPunct="1">
              <a:spcBef>
                <a:spcPct val="0"/>
              </a:spcBef>
              <a:spcAft>
                <a:spcPct val="0"/>
              </a:spcAft>
              <a:defRPr sz="3200">
                <a:solidFill>
                  <a:schemeClr val="bg1"/>
                </a:solidFill>
                <a:latin typeface="Futura LT Book" pitchFamily="2" charset="0"/>
              </a:defRPr>
            </a:lvl6pPr>
            <a:lvl7pPr marL="914400" algn="l" rtl="0" eaLnBrk="1" fontAlgn="base" hangingPunct="1">
              <a:spcBef>
                <a:spcPct val="0"/>
              </a:spcBef>
              <a:spcAft>
                <a:spcPct val="0"/>
              </a:spcAft>
              <a:defRPr sz="3200">
                <a:solidFill>
                  <a:schemeClr val="bg1"/>
                </a:solidFill>
                <a:latin typeface="Futura LT Book" pitchFamily="2" charset="0"/>
              </a:defRPr>
            </a:lvl7pPr>
            <a:lvl8pPr marL="1371600" algn="l" rtl="0" eaLnBrk="1" fontAlgn="base" hangingPunct="1">
              <a:spcBef>
                <a:spcPct val="0"/>
              </a:spcBef>
              <a:spcAft>
                <a:spcPct val="0"/>
              </a:spcAft>
              <a:defRPr sz="3200">
                <a:solidFill>
                  <a:schemeClr val="bg1"/>
                </a:solidFill>
                <a:latin typeface="Futura LT Book" pitchFamily="2" charset="0"/>
              </a:defRPr>
            </a:lvl8pPr>
            <a:lvl9pPr marL="1828800" algn="l" rtl="0" eaLnBrk="1" fontAlgn="base" hangingPunct="1">
              <a:spcBef>
                <a:spcPct val="0"/>
              </a:spcBef>
              <a:spcAft>
                <a:spcPct val="0"/>
              </a:spcAft>
              <a:defRPr sz="3200">
                <a:solidFill>
                  <a:schemeClr val="bg1"/>
                </a:solidFill>
                <a:latin typeface="Futura LT Book" pitchFamily="2" charset="0"/>
              </a:defRPr>
            </a:lvl9pPr>
          </a:lstStyle>
          <a:p>
            <a:r>
              <a:rPr lang="en-IN" sz="2000" kern="0">
                <a:latin typeface="Calibri" panose="020F0502020204030204" pitchFamily="34" charset="0"/>
                <a:cs typeface="Calibri" panose="020F0502020204030204" pitchFamily="34" charset="0"/>
              </a:rPr>
              <a:t>Performance metrics</a:t>
            </a:r>
            <a:endParaRPr lang="en-US" sz="2000" kern="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EA19D837-0B88-2CA7-3DDF-227A86B94334}"/>
              </a:ext>
            </a:extLst>
          </p:cNvPr>
          <p:cNvSpPr txBox="1"/>
          <p:nvPr/>
        </p:nvSpPr>
        <p:spPr>
          <a:xfrm>
            <a:off x="12561" y="1676400"/>
            <a:ext cx="8994486" cy="1477328"/>
          </a:xfrm>
          <a:prstGeom prst="rect">
            <a:avLst/>
          </a:prstGeom>
          <a:noFill/>
        </p:spPr>
        <p:txBody>
          <a:bodyPr wrap="square">
            <a:spAutoFit/>
          </a:bodyPr>
          <a:lstStyle/>
          <a:p>
            <a:pPr marL="342900" indent="-342900" algn="just">
              <a:buClr>
                <a:schemeClr val="tx2"/>
              </a:buClr>
              <a:buFont typeface="Wingdings" panose="05000000000000000000" pitchFamily="2" charset="2"/>
              <a:buChar char="Ø"/>
            </a:pPr>
            <a:r>
              <a:rPr lang="en-IN" sz="1800" b="0" i="0" dirty="0">
                <a:effectLst/>
                <a:latin typeface="source-serif-pro"/>
              </a:rPr>
              <a:t>Performance metrics are used to evaluate the overall performance of Machine learning algorithms and to understand how well our machine learning models are performing on a given data under different scenarios. Choosing the right metric is very essential to understand the behaviour of our model and make necessary changes to further improve the model</a:t>
            </a:r>
            <a:endParaRPr lang="en-IN" sz="18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92BABB6-4CA7-7617-52B7-69962B6822AF}"/>
              </a:ext>
            </a:extLst>
          </p:cNvPr>
          <p:cNvPicPr>
            <a:picLocks noChangeAspect="1"/>
          </p:cNvPicPr>
          <p:nvPr/>
        </p:nvPicPr>
        <p:blipFill>
          <a:blip r:embed="rId2"/>
          <a:stretch>
            <a:fillRect/>
          </a:stretch>
        </p:blipFill>
        <p:spPr>
          <a:xfrm>
            <a:off x="359664" y="3153727"/>
            <a:ext cx="3602736" cy="2646555"/>
          </a:xfrm>
          <a:prstGeom prst="rect">
            <a:avLst/>
          </a:prstGeom>
        </p:spPr>
      </p:pic>
      <p:pic>
        <p:nvPicPr>
          <p:cNvPr id="5" name="Picture 4">
            <a:extLst>
              <a:ext uri="{FF2B5EF4-FFF2-40B4-BE49-F238E27FC236}">
                <a16:creationId xmlns:a16="http://schemas.microsoft.com/office/drawing/2014/main" id="{877FE620-0453-4626-2C91-41BF550C29BA}"/>
              </a:ext>
            </a:extLst>
          </p:cNvPr>
          <p:cNvPicPr>
            <a:picLocks noChangeAspect="1"/>
          </p:cNvPicPr>
          <p:nvPr/>
        </p:nvPicPr>
        <p:blipFill>
          <a:blip r:embed="rId3"/>
          <a:stretch>
            <a:fillRect/>
          </a:stretch>
        </p:blipFill>
        <p:spPr>
          <a:xfrm>
            <a:off x="4157709" y="3153728"/>
            <a:ext cx="4879818" cy="2418739"/>
          </a:xfrm>
          <a:prstGeom prst="rect">
            <a:avLst/>
          </a:prstGeom>
        </p:spPr>
      </p:pic>
      <p:sp>
        <p:nvSpPr>
          <p:cNvPr id="6" name="Rectangle 5">
            <a:extLst>
              <a:ext uri="{FF2B5EF4-FFF2-40B4-BE49-F238E27FC236}">
                <a16:creationId xmlns:a16="http://schemas.microsoft.com/office/drawing/2014/main" id="{7544F97E-6F41-B32C-3F5C-45C0EE057854}"/>
              </a:ext>
            </a:extLst>
          </p:cNvPr>
          <p:cNvSpPr/>
          <p:nvPr/>
        </p:nvSpPr>
        <p:spPr>
          <a:xfrm>
            <a:off x="3697009" y="5867400"/>
            <a:ext cx="2026517" cy="400110"/>
          </a:xfrm>
          <a:prstGeom prst="rect">
            <a:avLst/>
          </a:prstGeom>
          <a:noFill/>
        </p:spPr>
        <p:txBody>
          <a:bodyPr wrap="none" lIns="91440" tIns="45720" rIns="91440" bIns="45720">
            <a:spAutoFit/>
          </a:bodyPr>
          <a:lstStyle/>
          <a:p>
            <a:pPr algn="l"/>
            <a:r>
              <a:rPr lang="en-IN" sz="2000" b="1" i="0" dirty="0">
                <a:solidFill>
                  <a:srgbClr val="292929"/>
                </a:solidFill>
                <a:effectLst/>
                <a:latin typeface="sohne"/>
              </a:rPr>
              <a:t>Confusion Matrix</a:t>
            </a:r>
          </a:p>
        </p:txBody>
      </p:sp>
    </p:spTree>
    <p:extLst>
      <p:ext uri="{BB962C8B-B14F-4D97-AF65-F5344CB8AC3E}">
        <p14:creationId xmlns:p14="http://schemas.microsoft.com/office/powerpoint/2010/main" val="1597869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771F-1481-8FC0-389B-9F03B54FC0D5}"/>
              </a:ext>
            </a:extLst>
          </p:cNvPr>
          <p:cNvSpPr txBox="1">
            <a:spLocks/>
          </p:cNvSpPr>
          <p:nvPr/>
        </p:nvSpPr>
        <p:spPr bwMode="auto">
          <a:xfrm>
            <a:off x="0" y="228600"/>
            <a:ext cx="4314825" cy="835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Futura LT Book" pitchFamily="2" charset="0"/>
              </a:defRPr>
            </a:lvl2pPr>
            <a:lvl3pPr algn="l" rtl="0" eaLnBrk="1" fontAlgn="base" hangingPunct="1">
              <a:spcBef>
                <a:spcPct val="0"/>
              </a:spcBef>
              <a:spcAft>
                <a:spcPct val="0"/>
              </a:spcAft>
              <a:defRPr sz="3200">
                <a:solidFill>
                  <a:schemeClr val="bg1"/>
                </a:solidFill>
                <a:latin typeface="Futura LT Book" pitchFamily="2" charset="0"/>
              </a:defRPr>
            </a:lvl3pPr>
            <a:lvl4pPr algn="l" rtl="0" eaLnBrk="1" fontAlgn="base" hangingPunct="1">
              <a:spcBef>
                <a:spcPct val="0"/>
              </a:spcBef>
              <a:spcAft>
                <a:spcPct val="0"/>
              </a:spcAft>
              <a:defRPr sz="3200">
                <a:solidFill>
                  <a:schemeClr val="bg1"/>
                </a:solidFill>
                <a:latin typeface="Futura LT Book" pitchFamily="2" charset="0"/>
              </a:defRPr>
            </a:lvl4pPr>
            <a:lvl5pPr algn="l" rtl="0" eaLnBrk="1" fontAlgn="base" hangingPunct="1">
              <a:spcBef>
                <a:spcPct val="0"/>
              </a:spcBef>
              <a:spcAft>
                <a:spcPct val="0"/>
              </a:spcAft>
              <a:defRPr sz="3200">
                <a:solidFill>
                  <a:schemeClr val="bg1"/>
                </a:solidFill>
                <a:latin typeface="Futura LT Book" pitchFamily="2" charset="0"/>
              </a:defRPr>
            </a:lvl5pPr>
            <a:lvl6pPr marL="457200" algn="l" rtl="0" eaLnBrk="1" fontAlgn="base" hangingPunct="1">
              <a:spcBef>
                <a:spcPct val="0"/>
              </a:spcBef>
              <a:spcAft>
                <a:spcPct val="0"/>
              </a:spcAft>
              <a:defRPr sz="3200">
                <a:solidFill>
                  <a:schemeClr val="bg1"/>
                </a:solidFill>
                <a:latin typeface="Futura LT Book" pitchFamily="2" charset="0"/>
              </a:defRPr>
            </a:lvl6pPr>
            <a:lvl7pPr marL="914400" algn="l" rtl="0" eaLnBrk="1" fontAlgn="base" hangingPunct="1">
              <a:spcBef>
                <a:spcPct val="0"/>
              </a:spcBef>
              <a:spcAft>
                <a:spcPct val="0"/>
              </a:spcAft>
              <a:defRPr sz="3200">
                <a:solidFill>
                  <a:schemeClr val="bg1"/>
                </a:solidFill>
                <a:latin typeface="Futura LT Book" pitchFamily="2" charset="0"/>
              </a:defRPr>
            </a:lvl7pPr>
            <a:lvl8pPr marL="1371600" algn="l" rtl="0" eaLnBrk="1" fontAlgn="base" hangingPunct="1">
              <a:spcBef>
                <a:spcPct val="0"/>
              </a:spcBef>
              <a:spcAft>
                <a:spcPct val="0"/>
              </a:spcAft>
              <a:defRPr sz="3200">
                <a:solidFill>
                  <a:schemeClr val="bg1"/>
                </a:solidFill>
                <a:latin typeface="Futura LT Book" pitchFamily="2" charset="0"/>
              </a:defRPr>
            </a:lvl8pPr>
            <a:lvl9pPr marL="1828800" algn="l" rtl="0" eaLnBrk="1" fontAlgn="base" hangingPunct="1">
              <a:spcBef>
                <a:spcPct val="0"/>
              </a:spcBef>
              <a:spcAft>
                <a:spcPct val="0"/>
              </a:spcAft>
              <a:defRPr sz="3200">
                <a:solidFill>
                  <a:schemeClr val="bg1"/>
                </a:solidFill>
                <a:latin typeface="Futura LT Book" pitchFamily="2" charset="0"/>
              </a:defRPr>
            </a:lvl9pPr>
          </a:lstStyle>
          <a:p>
            <a:r>
              <a:rPr lang="en-IN" sz="4000" kern="0">
                <a:latin typeface="Calibri" panose="020F0502020204030204" pitchFamily="34" charset="0"/>
                <a:cs typeface="Calibri" panose="020F0502020204030204" pitchFamily="34" charset="0"/>
              </a:rPr>
              <a:t>    Conclusion</a:t>
            </a:r>
            <a:endParaRPr lang="en-IN" sz="4000" kern="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FA68E29E-888C-672E-64E8-CA399C59AD24}"/>
              </a:ext>
            </a:extLst>
          </p:cNvPr>
          <p:cNvSpPr txBox="1"/>
          <p:nvPr/>
        </p:nvSpPr>
        <p:spPr>
          <a:xfrm>
            <a:off x="0" y="1524000"/>
            <a:ext cx="8714810" cy="2352952"/>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IN" sz="2000" dirty="0">
                <a:latin typeface="Calibri" panose="020F0502020204030204" pitchFamily="34" charset="0"/>
                <a:cs typeface="Calibri" panose="020F0502020204030204" pitchFamily="34" charset="0"/>
              </a:rPr>
              <a:t>In this project, we defined features of Review analysis and we proposed a classification model in order to classification of the reviews. This method is more accurate and overcomes the issues of long text classifications.</a:t>
            </a:r>
          </a:p>
          <a:p>
            <a:pPr marL="342900" indent="-342900" algn="just">
              <a:lnSpc>
                <a:spcPct val="150000"/>
              </a:lnSpc>
              <a:buFont typeface="Wingdings" panose="05000000000000000000" pitchFamily="2" charset="2"/>
              <a:buChar char="Ø"/>
            </a:pPr>
            <a:r>
              <a:rPr lang="en-IN" sz="2000" dirty="0">
                <a:latin typeface="Calibri" panose="020F0502020204030204" pitchFamily="34" charset="0"/>
                <a:cs typeface="Calibri" panose="020F0502020204030204" pitchFamily="34" charset="0"/>
              </a:rPr>
              <a:t>We aim to increase the accuracy of the prediction model and produce better analysis using LSTM and GRU.</a:t>
            </a:r>
          </a:p>
        </p:txBody>
      </p:sp>
    </p:spTree>
    <p:extLst>
      <p:ext uri="{BB962C8B-B14F-4D97-AF65-F5344CB8AC3E}">
        <p14:creationId xmlns:p14="http://schemas.microsoft.com/office/powerpoint/2010/main" val="3502890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962AE-5283-9ED9-73E1-FFF62507A7F0}"/>
              </a:ext>
            </a:extLst>
          </p:cNvPr>
          <p:cNvSpPr>
            <a:spLocks noGrp="1"/>
          </p:cNvSpPr>
          <p:nvPr>
            <p:ph type="title"/>
          </p:nvPr>
        </p:nvSpPr>
        <p:spPr>
          <a:xfrm>
            <a:off x="1828800" y="381000"/>
            <a:ext cx="4476750" cy="533400"/>
          </a:xfrm>
        </p:spPr>
        <p:txBody>
          <a:bodyPr>
            <a:normAutofit fontScale="90000"/>
          </a:bodyPr>
          <a:lstStyle/>
          <a:p>
            <a:r>
              <a:rPr lang="en-US" dirty="0">
                <a:solidFill>
                  <a:schemeClr val="tx1"/>
                </a:solidFill>
              </a:rPr>
              <a:t>References </a:t>
            </a:r>
          </a:p>
        </p:txBody>
      </p:sp>
      <p:sp>
        <p:nvSpPr>
          <p:cNvPr id="3" name="Content Placeholder 2">
            <a:extLst>
              <a:ext uri="{FF2B5EF4-FFF2-40B4-BE49-F238E27FC236}">
                <a16:creationId xmlns:a16="http://schemas.microsoft.com/office/drawing/2014/main" id="{BB94044C-2A29-2090-2510-4E6DC4DF4D05}"/>
              </a:ext>
            </a:extLst>
          </p:cNvPr>
          <p:cNvSpPr>
            <a:spLocks noGrp="1"/>
          </p:cNvSpPr>
          <p:nvPr>
            <p:ph idx="1"/>
          </p:nvPr>
        </p:nvSpPr>
        <p:spPr>
          <a:xfrm>
            <a:off x="1219200" y="1447800"/>
            <a:ext cx="7524749" cy="4648200"/>
          </a:xfrm>
        </p:spPr>
        <p:txBody>
          <a:bodyPr>
            <a:normAutofit fontScale="40000" lnSpcReduction="20000"/>
          </a:bodyPr>
          <a:lstStyle/>
          <a:p>
            <a:pPr marL="548640" marR="0" indent="-685800">
              <a:lnSpc>
                <a:spcPct val="115000"/>
              </a:lnSpc>
              <a:spcBef>
                <a:spcPts val="0"/>
              </a:spcBef>
              <a:spcAft>
                <a:spcPts val="0"/>
              </a:spcAft>
              <a:buFont typeface="Wingdings" panose="05000000000000000000" pitchFamily="2" charset="2"/>
              <a:buChar char="v"/>
            </a:pP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R. K.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Bakshi</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 Kaur, R. Kaur and G. Kaur, "Opinion mining and</a:t>
            </a:r>
            <a:endParaRPr lang="en-US" sz="45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548640" marR="0" indent="-685800">
              <a:lnSpc>
                <a:spcPct val="115000"/>
              </a:lnSpc>
              <a:spcBef>
                <a:spcPts val="0"/>
              </a:spcBef>
              <a:spcAft>
                <a:spcPts val="0"/>
              </a:spcAft>
              <a:buFont typeface="Wingdings" panose="05000000000000000000" pitchFamily="2" charset="2"/>
              <a:buChar char="v"/>
            </a:pP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sent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iment</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analysis," 2016 3rd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Internat</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ional</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Conference on</a:t>
            </a:r>
            <a:endParaRPr lang="en-US" sz="45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548640" marR="0" indent="-685800">
              <a:lnSpc>
                <a:spcPct val="115000"/>
              </a:lnSpc>
              <a:spcBef>
                <a:spcPts val="0"/>
              </a:spcBef>
              <a:spcAft>
                <a:spcPts val="0"/>
              </a:spcAft>
              <a:buFont typeface="Wingdings" panose="05000000000000000000" pitchFamily="2" charset="2"/>
              <a:buChar char="v"/>
            </a:pP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Comput</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ing</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for Sustainable Global Development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INDIACom</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45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548640" marR="0" indent="-685800">
              <a:lnSpc>
                <a:spcPct val="115000"/>
              </a:lnSpc>
              <a:spcBef>
                <a:spcPts val="0"/>
              </a:spcBef>
              <a:spcAft>
                <a:spcPts val="0"/>
              </a:spcAft>
              <a:buFont typeface="Wingdings" panose="05000000000000000000" pitchFamily="2" charset="2"/>
              <a:buChar char="v"/>
            </a:pP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New Delhi, 2016, pp. 452-455.</a:t>
            </a:r>
            <a:endParaRPr lang="en-US" sz="45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548640" marR="0" indent="-685800">
              <a:lnSpc>
                <a:spcPct val="115000"/>
              </a:lnSpc>
              <a:spcBef>
                <a:spcPts val="0"/>
              </a:spcBef>
              <a:spcAft>
                <a:spcPts val="0"/>
              </a:spcAft>
              <a:buFont typeface="Wingdings" panose="05000000000000000000" pitchFamily="2" charset="2"/>
              <a:buChar char="v"/>
            </a:pP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L. Yang, Y. Li, J. Wang and R. S.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Sherrat</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 , "Sent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iment</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Analysis</a:t>
            </a:r>
            <a:endParaRPr lang="en-US" sz="45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548640" marR="0" indent="-685800">
              <a:lnSpc>
                <a:spcPct val="115000"/>
              </a:lnSpc>
              <a:spcBef>
                <a:spcPts val="0"/>
              </a:spcBef>
              <a:spcAft>
                <a:spcPts val="0"/>
              </a:spcAft>
              <a:buFont typeface="Wingdings" panose="05000000000000000000" pitchFamily="2" charset="2"/>
              <a:buChar char="v"/>
            </a:pP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for E-Commerce Product Reviews in Chinese Based on Sent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iment</a:t>
            </a:r>
            <a:endParaRPr lang="en-US" sz="45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548640" marR="0" indent="-685800">
              <a:lnSpc>
                <a:spcPct val="115000"/>
              </a:lnSpc>
              <a:spcBef>
                <a:spcPts val="0"/>
              </a:spcBef>
              <a:spcAft>
                <a:spcPts val="0"/>
              </a:spcAft>
              <a:buFont typeface="Wingdings" panose="05000000000000000000" pitchFamily="2" charset="2"/>
              <a:buChar char="v"/>
            </a:pP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Lexicon and Deep Learning," in IEEE Access, vol. 8, pp. 23522-</a:t>
            </a:r>
            <a:endParaRPr lang="en-US" sz="45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548640" marR="0" indent="-685800">
              <a:lnSpc>
                <a:spcPct val="115000"/>
              </a:lnSpc>
              <a:spcBef>
                <a:spcPts val="0"/>
              </a:spcBef>
              <a:spcAft>
                <a:spcPts val="0"/>
              </a:spcAft>
              <a:buFont typeface="Wingdings" panose="05000000000000000000" pitchFamily="2" charset="2"/>
              <a:buChar char="v"/>
            </a:pP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23530, 2020,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10.1109/ACCESS.2020.2969854.</a:t>
            </a:r>
            <a:endParaRPr lang="en-US" sz="45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548640" marR="0" indent="-685800">
              <a:lnSpc>
                <a:spcPct val="115000"/>
              </a:lnSpc>
              <a:spcBef>
                <a:spcPts val="0"/>
              </a:spcBef>
              <a:spcAft>
                <a:spcPts val="0"/>
              </a:spcAft>
              <a:buFont typeface="Wingdings" panose="05000000000000000000" pitchFamily="2" charset="2"/>
              <a:buChar char="v"/>
            </a:pP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H. S. and R.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Ramathmika</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"Sentiment Analysis of Yelp Reviews</a:t>
            </a:r>
            <a:endParaRPr lang="en-US" sz="45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548640" marR="0" indent="-685800">
              <a:lnSpc>
                <a:spcPct val="115000"/>
              </a:lnSpc>
              <a:spcBef>
                <a:spcPts val="0"/>
              </a:spcBef>
              <a:spcAft>
                <a:spcPts val="0"/>
              </a:spcAft>
              <a:buFont typeface="Wingdings" panose="05000000000000000000" pitchFamily="2" charset="2"/>
              <a:buChar char="v"/>
            </a:pP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by Machine Learning," 2019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Internat</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ional</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Conference on</a:t>
            </a:r>
            <a:endParaRPr lang="en-US" sz="45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548640" marR="0" indent="-685800">
              <a:lnSpc>
                <a:spcPct val="115000"/>
              </a:lnSpc>
              <a:spcBef>
                <a:spcPts val="0"/>
              </a:spcBef>
              <a:spcAft>
                <a:spcPts val="0"/>
              </a:spcAft>
              <a:buFont typeface="Wingdings" panose="05000000000000000000" pitchFamily="2" charset="2"/>
              <a:buChar char="v"/>
            </a:pP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Intelligent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Comput</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ing</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Cont</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rol</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Systems (ICCS), Madurai,</a:t>
            </a:r>
            <a:endParaRPr lang="en-US" sz="45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548640" marR="0" indent="-685800">
              <a:lnSpc>
                <a:spcPct val="115000"/>
              </a:lnSpc>
              <a:spcBef>
                <a:spcPts val="0"/>
              </a:spcBef>
              <a:spcAft>
                <a:spcPts val="0"/>
              </a:spcAft>
              <a:buFont typeface="Wingdings" panose="05000000000000000000" pitchFamily="2" charset="2"/>
              <a:buChar char="v"/>
            </a:pP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India, 2019, pp. 700-704,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10.1109/ICCS45141.2019.9065812.</a:t>
            </a:r>
            <a:endParaRPr lang="en-US" sz="45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548640" marR="0" indent="-685800">
              <a:lnSpc>
                <a:spcPct val="115000"/>
              </a:lnSpc>
              <a:spcBef>
                <a:spcPts val="0"/>
              </a:spcBef>
              <a:spcAft>
                <a:spcPts val="0"/>
              </a:spcAft>
              <a:buFont typeface="Wingdings" panose="05000000000000000000" pitchFamily="2" charset="2"/>
              <a:buChar char="v"/>
            </a:pP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Z. Singla, S. Randhawa and S. Jain, "Stat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ist</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ical</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sent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imentanalysis</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of consumer product reviews," 2017 8th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Internat</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ional</a:t>
            </a:r>
            <a:r>
              <a:rPr lang="en-US" sz="45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Conference on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Comput</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ing</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Communicat</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ion and Networking</a:t>
            </a:r>
            <a:r>
              <a:rPr lang="en-US" sz="45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Technologies (ICCCNT), Delhi, 2017, pp. 1-6, </a:t>
            </a:r>
            <a:r>
              <a:rPr lang="en-US" sz="45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45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a:t>
            </a:r>
            <a:r>
              <a:rPr lang="en-US" sz="4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10.1109/ICCCNT.2017.8203960.</a:t>
            </a:r>
          </a:p>
          <a:p>
            <a:pPr marL="548640" marR="0" indent="-685800">
              <a:lnSpc>
                <a:spcPct val="115000"/>
              </a:lnSpc>
              <a:spcBef>
                <a:spcPts val="0"/>
              </a:spcBef>
              <a:spcAft>
                <a:spcPts val="0"/>
              </a:spcAft>
              <a:buFont typeface="Wingdings" panose="05000000000000000000" pitchFamily="2" charset="2"/>
              <a:buChar char="v"/>
            </a:pPr>
            <a:r>
              <a:rPr lang="en-US" sz="45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https://ieeexplore.ieee.org/document/9498965</a:t>
            </a:r>
          </a:p>
          <a:p>
            <a:endParaRPr lang="en-US" dirty="0"/>
          </a:p>
        </p:txBody>
      </p:sp>
    </p:spTree>
    <p:extLst>
      <p:ext uri="{BB962C8B-B14F-4D97-AF65-F5344CB8AC3E}">
        <p14:creationId xmlns:p14="http://schemas.microsoft.com/office/powerpoint/2010/main" val="646033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9E31-69FF-FBED-0828-295CA059FD35}"/>
              </a:ext>
            </a:extLst>
          </p:cNvPr>
          <p:cNvSpPr>
            <a:spLocks noGrp="1"/>
          </p:cNvSpPr>
          <p:nvPr>
            <p:ph type="title"/>
          </p:nvPr>
        </p:nvSpPr>
        <p:spPr>
          <a:xfrm>
            <a:off x="857250" y="609600"/>
            <a:ext cx="6000750" cy="609600"/>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931C149F-634A-36D2-F275-8F902ECB0C83}"/>
              </a:ext>
            </a:extLst>
          </p:cNvPr>
          <p:cNvSpPr>
            <a:spLocks noGrp="1"/>
          </p:cNvSpPr>
          <p:nvPr>
            <p:ph idx="1"/>
          </p:nvPr>
        </p:nvSpPr>
        <p:spPr>
          <a:xfrm>
            <a:off x="857250" y="1536568"/>
            <a:ext cx="7600950" cy="4940432"/>
          </a:xfrm>
        </p:spPr>
        <p:txBody>
          <a:bodyPr>
            <a:noAutofit/>
          </a:bodyPr>
          <a:lstStyle/>
          <a:p>
            <a:pPr marL="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the age of modern science, everything is based on online and on the internet. Internet-based shopping has become easier and more popular because of better quality, and fast logistic systems. Internet-based shopping and booking are very comfortable. People can easily make a booking without going outside. The most effective s ide part of online-based work is that people can give a review. Recognizing reviews allows others to easily understand the emotions of others and obtain the rationality result of different products .</a:t>
            </a:r>
            <a:endParaRPr lang="en-US" sz="18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endPar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 the hotel review, the prediction of business using Deep Learning was analyzed. Many start-up businesses became failure due to lack of analysis and the sentiment of the customer. Sentiment Analysis is the most significant to improve a business site. </a:t>
            </a:r>
            <a:endParaRPr lang="en-US" sz="1600" dirty="0"/>
          </a:p>
        </p:txBody>
      </p:sp>
      <p:sp>
        <p:nvSpPr>
          <p:cNvPr id="4" name="Rectangle 3">
            <a:extLst>
              <a:ext uri="{FF2B5EF4-FFF2-40B4-BE49-F238E27FC236}">
                <a16:creationId xmlns:a16="http://schemas.microsoft.com/office/drawing/2014/main" id="{D87B307E-9CBD-09DA-757F-06D68413EF79}"/>
              </a:ext>
            </a:extLst>
          </p:cNvPr>
          <p:cNvSpPr/>
          <p:nvPr/>
        </p:nvSpPr>
        <p:spPr>
          <a:xfrm>
            <a:off x="990600" y="1219200"/>
            <a:ext cx="7467600" cy="762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9860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E58C86-1F26-E8F1-31F3-5F0B9A8BCE61}"/>
              </a:ext>
            </a:extLst>
          </p:cNvPr>
          <p:cNvSpPr>
            <a:spLocks noGrp="1"/>
          </p:cNvSpPr>
          <p:nvPr>
            <p:ph idx="1"/>
          </p:nvPr>
        </p:nvSpPr>
        <p:spPr>
          <a:xfrm>
            <a:off x="457200" y="1371600"/>
            <a:ext cx="8229599" cy="6019800"/>
          </a:xfrm>
        </p:spPr>
        <p:txBody>
          <a:bodyPr>
            <a:normAutofit/>
          </a:bodyPr>
          <a:lstStyle/>
          <a:p>
            <a:pPr>
              <a:buFont typeface="Courier New" panose="02070309020205020404" pitchFamily="49" charset="0"/>
              <a:buChar char="o"/>
            </a:pPr>
            <a:r>
              <a:rPr lang="en-US" sz="1800" dirty="0">
                <a:solidFill>
                  <a:schemeClr val="tx1"/>
                </a:solidFill>
                <a:effectLst/>
                <a:latin typeface="Times New Roman" panose="02020603050405020304" pitchFamily="18" charset="0"/>
                <a:ea typeface="Times New Roman" panose="02020603050405020304" pitchFamily="18" charset="0"/>
              </a:rPr>
              <a:t>from the Hotel Management Website was collected using </a:t>
            </a:r>
            <a:r>
              <a:rPr lang="en-US" sz="1800" dirty="0" err="1">
                <a:solidFill>
                  <a:schemeClr val="tx1"/>
                </a:solidFill>
                <a:effectLst/>
                <a:latin typeface="Times New Roman" panose="02020603050405020304" pitchFamily="18" charset="0"/>
                <a:ea typeface="Times New Roman" panose="02020603050405020304" pitchFamily="18" charset="0"/>
              </a:rPr>
              <a:t>Unamo</a:t>
            </a:r>
            <a:r>
              <a:rPr lang="en-US" sz="1800" dirty="0">
                <a:solidFill>
                  <a:schemeClr val="tx1"/>
                </a:solidFill>
                <a:effectLst/>
                <a:latin typeface="Times New Roman" panose="02020603050405020304" pitchFamily="18" charset="0"/>
                <a:ea typeface="Times New Roman" panose="02020603050405020304" pitchFamily="18" charset="0"/>
              </a:rPr>
              <a:t> tools. And also some supervised and unsupervised data is used to predict the best result. This article will help to improve the business</a:t>
            </a:r>
            <a:r>
              <a:rPr lang="en-US" sz="1800" dirty="0">
                <a:effectLst/>
                <a:latin typeface="Times New Roman" panose="02020603050405020304" pitchFamily="18" charset="0"/>
                <a:ea typeface="Times New Roman" panose="02020603050405020304" pitchFamily="18" charset="0"/>
              </a:rPr>
              <a:t>.</a:t>
            </a:r>
          </a:p>
          <a:p>
            <a:pPr>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present, online-based opinions can easily analysis with the help of Sentiment Analysis (SA). It is the management of sentiments, different opinions, subjective text, and different emoji used for giving reviews. People can easily get the comprehension information related to people reviews. Mainly Sentiment analysis is one kind of tool that helps to get the public sentiment. By capturing reviews of product or location or person might be found from a different internet-based site like Face book, Amazon. Sentiment Analysis is used to increase the requirement of analyzing and structuring hidden information which comes from social media in the form of unstructured data. A huge amount of data is used due to the capability of automation and can handle a huge amount of data. A different type of font [23] of review are further classified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solidFill>
                <a:schemeClr val="tx1"/>
              </a:solidFill>
            </a:endParaRPr>
          </a:p>
        </p:txBody>
      </p:sp>
    </p:spTree>
    <p:extLst>
      <p:ext uri="{BB962C8B-B14F-4D97-AF65-F5344CB8AC3E}">
        <p14:creationId xmlns:p14="http://schemas.microsoft.com/office/powerpoint/2010/main" val="83656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7DEBA-D6C9-1947-E0DB-1534CF598BFD}"/>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90E7FF75-A210-9495-78F4-A58D4F8FCEAA}"/>
              </a:ext>
            </a:extLst>
          </p:cNvPr>
          <p:cNvSpPr>
            <a:spLocks noGrp="1"/>
          </p:cNvSpPr>
          <p:nvPr>
            <p:ph idx="1"/>
          </p:nvPr>
        </p:nvSpPr>
        <p:spPr/>
        <p:txBody>
          <a:bodyPr/>
          <a:lstStyle/>
          <a:p>
            <a:pPr marL="0" indent="0">
              <a:buNone/>
            </a:pPr>
            <a:r>
              <a:rPr lang="en-US" b="1" i="0" dirty="0">
                <a:solidFill>
                  <a:srgbClr val="333333"/>
                </a:solidFill>
                <a:effectLst/>
                <a:latin typeface="Arial" panose="020B0604020202020204" pitchFamily="34" charset="0"/>
              </a:rPr>
              <a:t>Sentiment analysis using probabilistic machine learning(Research Paper)</a:t>
            </a:r>
          </a:p>
          <a:p>
            <a:r>
              <a:rPr lang="en-US" b="0" i="0" dirty="0">
                <a:solidFill>
                  <a:srgbClr val="333333"/>
                </a:solidFill>
                <a:effectLst/>
                <a:latin typeface="Arial" panose="020B0604020202020204" pitchFamily="34" charset="0"/>
              </a:rPr>
              <a:t>This work aims at building a classifier able of predicting the polarity of a comment while using Machine Learning (ML) algorithms. Our work is essentially divided into three tasks: data extraction, processing and modelling. In order to build our model, we use the NLTK dataset. Then, we use text mining techniques to generate and process the variables. Based on a supervised probabilistic machine learning algorithm, we tended to create a classifier to classify our tweets into positive and negative sentiments then we opt for two experiments to evaluate the performance of our model.</a:t>
            </a:r>
            <a:endParaRPr lang="en-IN" dirty="0"/>
          </a:p>
        </p:txBody>
      </p:sp>
    </p:spTree>
    <p:extLst>
      <p:ext uri="{BB962C8B-B14F-4D97-AF65-F5344CB8AC3E}">
        <p14:creationId xmlns:p14="http://schemas.microsoft.com/office/powerpoint/2010/main" val="3946434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CC57-C7EB-993F-7931-CBDD9F12FEF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40C8D8C-AC51-41B1-FE15-9510D8E4DC11}"/>
              </a:ext>
            </a:extLst>
          </p:cNvPr>
          <p:cNvSpPr>
            <a:spLocks noGrp="1"/>
          </p:cNvSpPr>
          <p:nvPr>
            <p:ph idx="1"/>
          </p:nvPr>
        </p:nvSpPr>
        <p:spPr/>
        <p:txBody>
          <a:bodyPr/>
          <a:lstStyle/>
          <a:p>
            <a:r>
              <a:rPr lang="en-IN" dirty="0"/>
              <a:t>Many Existing solutions have been use to classify reviews and other forms of text. </a:t>
            </a:r>
          </a:p>
          <a:p>
            <a:r>
              <a:rPr lang="en-IN" dirty="0"/>
              <a:t>The algorithms such as naïve bayes, logistic regression, random forest have achieved considerable accuracies. </a:t>
            </a:r>
          </a:p>
          <a:p>
            <a:endParaRPr lang="en-IN" dirty="0"/>
          </a:p>
        </p:txBody>
      </p:sp>
    </p:spTree>
    <p:extLst>
      <p:ext uri="{BB962C8B-B14F-4D97-AF65-F5344CB8AC3E}">
        <p14:creationId xmlns:p14="http://schemas.microsoft.com/office/powerpoint/2010/main" val="1415887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6B023-5952-037A-4A93-7CEE1C8D2E3F}"/>
              </a:ext>
            </a:extLst>
          </p:cNvPr>
          <p:cNvSpPr>
            <a:spLocks noGrp="1"/>
          </p:cNvSpPr>
          <p:nvPr>
            <p:ph type="title"/>
          </p:nvPr>
        </p:nvSpPr>
        <p:spPr/>
        <p:txBody>
          <a:bodyPr/>
          <a:lstStyle/>
          <a:p>
            <a:r>
              <a:rPr lang="en-IN" dirty="0"/>
              <a:t>Existing Solutions</a:t>
            </a:r>
          </a:p>
        </p:txBody>
      </p:sp>
      <p:sp>
        <p:nvSpPr>
          <p:cNvPr id="3" name="Content Placeholder 2">
            <a:extLst>
              <a:ext uri="{FF2B5EF4-FFF2-40B4-BE49-F238E27FC236}">
                <a16:creationId xmlns:a16="http://schemas.microsoft.com/office/drawing/2014/main" id="{8BF531E0-8BC3-08B2-54A2-541C4E03F4EE}"/>
              </a:ext>
            </a:extLst>
          </p:cNvPr>
          <p:cNvSpPr>
            <a:spLocks noGrp="1"/>
          </p:cNvSpPr>
          <p:nvPr>
            <p:ph idx="1"/>
          </p:nvPr>
        </p:nvSpPr>
        <p:spPr/>
        <p:txBody>
          <a:bodyPr/>
          <a:lstStyle/>
          <a:p>
            <a:pPr marL="0" indent="0" algn="just">
              <a:lnSpc>
                <a:spcPct val="200000"/>
              </a:lnSpc>
              <a:buNone/>
            </a:pPr>
            <a:r>
              <a:rPr lang="en-US" sz="1800" b="1" dirty="0">
                <a:effectLst/>
                <a:latin typeface="Times New Roman" panose="02020603050405020304" pitchFamily="18" charset="0"/>
                <a:ea typeface="Times New Roman" panose="02020603050405020304" pitchFamily="18" charset="0"/>
              </a:rPr>
              <a:t>Review analysis using </a:t>
            </a:r>
            <a:r>
              <a:rPr lang="en-US" sz="1800" b="1" spc="-75" dirty="0">
                <a:solidFill>
                  <a:srgbClr val="000000"/>
                </a:solidFill>
                <a:effectLst/>
                <a:latin typeface="Times New Roman" panose="02020603050405020304" pitchFamily="18" charset="0"/>
                <a:ea typeface="Times New Roman" panose="02020603050405020304" pitchFamily="18" charset="0"/>
              </a:rPr>
              <a:t>Naïve Bayes Bernoulli Classifier</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Introduction</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Naive Bayes Bernoulli is a binary independence model, which generates an indicator for each term of the vocabulary ,either 1 indicating presence of the term in the document or 0 indicating absence. Bernoulli model uses binary occurrence information, ignoring the number of occurrences whereas the multinomial model keeps track of multiple occurrences. It specifies that a review is represented by a vector of binary attributes indicating which words appear in the review or not. </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b="1" dirty="0">
                <a:effectLst/>
                <a:latin typeface="Times New Roman" panose="02020603050405020304" pitchFamily="18" charset="0"/>
                <a:ea typeface="Times New Roman" panose="02020603050405020304" pitchFamily="18" charset="0"/>
              </a:rPr>
              <a:t>Merits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800" dirty="0">
                <a:solidFill>
                  <a:srgbClr val="222222"/>
                </a:solidFill>
                <a:effectLst/>
                <a:latin typeface="Times New Roman" panose="02020603050405020304" pitchFamily="18" charset="0"/>
                <a:ea typeface="Times New Roman" panose="02020603050405020304" pitchFamily="18" charset="0"/>
              </a:rPr>
              <a:t>It is easy and fast to predict class of test data set. It also perform well in multi class prediction</a:t>
            </a:r>
          </a:p>
          <a:p>
            <a:pPr marL="342900" lvl="0" indent="-342900" algn="just">
              <a:buSzPts val="1000"/>
              <a:buFont typeface="Symbol" panose="05050102010706020507" pitchFamily="18" charset="2"/>
              <a:buChar char=""/>
              <a:tabLst>
                <a:tab pos="457200" algn="l"/>
              </a:tabLst>
            </a:pPr>
            <a:r>
              <a:rPr lang="en-IN" sz="1800" dirty="0">
                <a:solidFill>
                  <a:srgbClr val="222222"/>
                </a:solidFill>
                <a:effectLst/>
                <a:latin typeface="Times New Roman" panose="02020603050405020304" pitchFamily="18" charset="0"/>
                <a:ea typeface="Times New Roman" panose="02020603050405020304" pitchFamily="18" charset="0"/>
              </a:rPr>
              <a:t>When assumption of independence holds, a Naive Bayes classifier performs better compare to other models like logistic regression and you need less training data. </a:t>
            </a:r>
          </a:p>
          <a:p>
            <a:endParaRPr lang="en-IN" dirty="0"/>
          </a:p>
        </p:txBody>
      </p:sp>
    </p:spTree>
    <p:extLst>
      <p:ext uri="{BB962C8B-B14F-4D97-AF65-F5344CB8AC3E}">
        <p14:creationId xmlns:p14="http://schemas.microsoft.com/office/powerpoint/2010/main" val="467512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24E0-0035-00CE-EB47-0B4CBE2E0E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0C99B0-30CA-4A55-9C73-2D261783FA21}"/>
              </a:ext>
            </a:extLst>
          </p:cNvPr>
          <p:cNvSpPr>
            <a:spLocks noGrp="1"/>
          </p:cNvSpPr>
          <p:nvPr>
            <p:ph idx="1"/>
          </p:nvPr>
        </p:nvSpPr>
        <p:spPr/>
        <p:txBody>
          <a:bodyPr/>
          <a:lstStyle/>
          <a:p>
            <a:pPr marL="533400" indent="-229870" algn="just">
              <a:lnSpc>
                <a:spcPct val="150000"/>
              </a:lnSpc>
            </a:pPr>
            <a:r>
              <a:rPr lang="en-US" sz="2000" b="1" dirty="0">
                <a:effectLst/>
                <a:latin typeface="Times New Roman" panose="02020603050405020304" pitchFamily="18" charset="0"/>
                <a:ea typeface="Carlito"/>
                <a:cs typeface="Carlito"/>
              </a:rPr>
              <a:t>Demerits</a:t>
            </a:r>
            <a:endParaRPr lang="en-IN" sz="2000" dirty="0">
              <a:effectLst/>
              <a:latin typeface="Carlito"/>
              <a:ea typeface="Carlito"/>
              <a:cs typeface="Carlito"/>
            </a:endParaRPr>
          </a:p>
          <a:p>
            <a:pPr marL="342900" lvl="0" indent="-342900" algn="just">
              <a:buSzPts val="1000"/>
              <a:buFont typeface="Symbol" panose="05050102010706020507" pitchFamily="18" charset="2"/>
              <a:buChar char=""/>
              <a:tabLst>
                <a:tab pos="457200" algn="l"/>
              </a:tabLst>
            </a:pPr>
            <a:r>
              <a:rPr lang="en-IN" sz="2000" dirty="0">
                <a:solidFill>
                  <a:srgbClr val="222222"/>
                </a:solidFill>
                <a:effectLst/>
                <a:latin typeface="Times New Roman" panose="02020603050405020304" pitchFamily="18" charset="0"/>
                <a:ea typeface="Times New Roman" panose="02020603050405020304" pitchFamily="18" charset="0"/>
              </a:rPr>
              <a:t>If categorical variable has a category (in test data set), which was not observed in training data set, then model will assign a 0 (zero) probability and will be unable to make a prediction. This is often known as “Zero Frequency”.</a:t>
            </a:r>
          </a:p>
          <a:p>
            <a:pPr marL="342900" lvl="0" indent="-342900" algn="just">
              <a:buSzPts val="1000"/>
              <a:buFont typeface="Symbol" panose="05050102010706020507" pitchFamily="18" charset="2"/>
              <a:buChar char=""/>
              <a:tabLst>
                <a:tab pos="457200" algn="l"/>
              </a:tabLst>
            </a:pPr>
            <a:r>
              <a:rPr lang="en-IN" sz="2000" dirty="0">
                <a:solidFill>
                  <a:srgbClr val="222222"/>
                </a:solidFill>
                <a:effectLst/>
                <a:latin typeface="Times New Roman" panose="02020603050405020304" pitchFamily="18" charset="0"/>
                <a:ea typeface="Times New Roman" panose="02020603050405020304" pitchFamily="18" charset="0"/>
              </a:rPr>
              <a:t>Accuracy of Naïve bayes model is 75%.</a:t>
            </a:r>
          </a:p>
          <a:p>
            <a:pPr marL="533400" indent="-229870" algn="just">
              <a:lnSpc>
                <a:spcPct val="150000"/>
              </a:lnSpc>
            </a:pPr>
            <a:r>
              <a:rPr lang="en-US" sz="2000" b="1" dirty="0">
                <a:effectLst/>
                <a:latin typeface="Times New Roman" panose="02020603050405020304" pitchFamily="18" charset="0"/>
                <a:ea typeface="Carlito"/>
                <a:cs typeface="Carlito"/>
              </a:rPr>
              <a:t>Challenges</a:t>
            </a:r>
            <a:endParaRPr lang="en-IN" sz="2000" dirty="0">
              <a:effectLst/>
              <a:latin typeface="Carlito"/>
              <a:ea typeface="Carlito"/>
              <a:cs typeface="Carlito"/>
            </a:endParaRPr>
          </a:p>
          <a:p>
            <a:pPr marL="342900" lvl="0" indent="-342900" algn="just">
              <a:buSzPts val="1200"/>
              <a:buFont typeface="Symbol" panose="05050102010706020507" pitchFamily="18" charset="2"/>
              <a:buChar char=""/>
            </a:pPr>
            <a:r>
              <a:rPr lang="en-US" sz="2000" dirty="0">
                <a:effectLst/>
                <a:latin typeface="Times New Roman" panose="02020603050405020304" pitchFamily="18" charset="0"/>
                <a:ea typeface="Carlito"/>
                <a:cs typeface="Carlito"/>
              </a:rPr>
              <a:t>Reviews may contain large number of unseen words and the model will not function as expected.</a:t>
            </a:r>
            <a:endParaRPr lang="en-IN" sz="2000" dirty="0">
              <a:effectLst/>
              <a:latin typeface="Carlito"/>
              <a:ea typeface="Carlito"/>
              <a:cs typeface="Carlito"/>
            </a:endParaRPr>
          </a:p>
          <a:p>
            <a:endParaRPr lang="en-IN" dirty="0"/>
          </a:p>
        </p:txBody>
      </p:sp>
    </p:spTree>
    <p:extLst>
      <p:ext uri="{BB962C8B-B14F-4D97-AF65-F5344CB8AC3E}">
        <p14:creationId xmlns:p14="http://schemas.microsoft.com/office/powerpoint/2010/main" val="1000658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3BE1-B245-3025-C770-00477169F44F}"/>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Review analysis using SVM</a:t>
            </a:r>
            <a:endParaRPr lang="en-IN" dirty="0"/>
          </a:p>
        </p:txBody>
      </p:sp>
      <p:sp>
        <p:nvSpPr>
          <p:cNvPr id="9" name="Content Placeholder 2">
            <a:extLst>
              <a:ext uri="{FF2B5EF4-FFF2-40B4-BE49-F238E27FC236}">
                <a16:creationId xmlns:a16="http://schemas.microsoft.com/office/drawing/2014/main" id="{1AB86ECC-B5BC-1424-3DC0-6865C339FA95}"/>
              </a:ext>
            </a:extLst>
          </p:cNvPr>
          <p:cNvSpPr txBox="1">
            <a:spLocks/>
          </p:cNvSpPr>
          <p:nvPr/>
        </p:nvSpPr>
        <p:spPr bwMode="auto">
          <a:xfrm>
            <a:off x="228600" y="1447800"/>
            <a:ext cx="7775575"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a:solidFill>
                  <a:schemeClr val="tx2"/>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2"/>
                </a:solidFill>
                <a:latin typeface="+mn-lt"/>
              </a:defRPr>
            </a:lvl2pPr>
            <a:lvl3pPr marL="1143000" indent="-228600" algn="l" rtl="0" eaLnBrk="1" fontAlgn="base" hangingPunct="1">
              <a:spcBef>
                <a:spcPct val="20000"/>
              </a:spcBef>
              <a:spcAft>
                <a:spcPct val="0"/>
              </a:spcAft>
              <a:buChar char="•"/>
              <a:defRPr sz="2000">
                <a:solidFill>
                  <a:schemeClr val="tx2"/>
                </a:solidFill>
                <a:latin typeface="+mn-lt"/>
              </a:defRPr>
            </a:lvl3pPr>
            <a:lvl4pPr marL="1600200" indent="-228600" algn="l" rtl="0" eaLnBrk="1" fontAlgn="base" hangingPunct="1">
              <a:spcBef>
                <a:spcPct val="20000"/>
              </a:spcBef>
              <a:spcAft>
                <a:spcPct val="0"/>
              </a:spcAft>
              <a:buChar char="–"/>
              <a:defRPr sz="2000">
                <a:solidFill>
                  <a:schemeClr val="tx2"/>
                </a:solidFill>
                <a:latin typeface="+mn-lt"/>
              </a:defRPr>
            </a:lvl4pPr>
            <a:lvl5pPr marL="2057400" indent="-228600" algn="l" rtl="0" eaLnBrk="1" fontAlgn="base" hangingPunct="1">
              <a:spcBef>
                <a:spcPct val="20000"/>
              </a:spcBef>
              <a:spcAft>
                <a:spcPct val="0"/>
              </a:spcAft>
              <a:buChar char="»"/>
              <a:defRPr sz="2000">
                <a:solidFill>
                  <a:schemeClr val="tx2"/>
                </a:solidFill>
                <a:latin typeface="+mn-lt"/>
              </a:defRPr>
            </a:lvl5pPr>
            <a:lvl6pPr marL="2514600" indent="-228600" algn="l" rtl="0" eaLnBrk="1" fontAlgn="base" hangingPunct="1">
              <a:spcBef>
                <a:spcPct val="20000"/>
              </a:spcBef>
              <a:spcAft>
                <a:spcPct val="0"/>
              </a:spcAft>
              <a:buChar char="»"/>
              <a:defRPr sz="2000">
                <a:solidFill>
                  <a:schemeClr val="tx2"/>
                </a:solidFill>
                <a:latin typeface="+mn-lt"/>
              </a:defRPr>
            </a:lvl6pPr>
            <a:lvl7pPr marL="2971800" indent="-228600" algn="l" rtl="0" eaLnBrk="1" fontAlgn="base" hangingPunct="1">
              <a:spcBef>
                <a:spcPct val="20000"/>
              </a:spcBef>
              <a:spcAft>
                <a:spcPct val="0"/>
              </a:spcAft>
              <a:buChar char="»"/>
              <a:defRPr sz="2000">
                <a:solidFill>
                  <a:schemeClr val="tx2"/>
                </a:solidFill>
                <a:latin typeface="+mn-lt"/>
              </a:defRPr>
            </a:lvl7pPr>
            <a:lvl8pPr marL="3429000" indent="-228600" algn="l" rtl="0" eaLnBrk="1" fontAlgn="base" hangingPunct="1">
              <a:spcBef>
                <a:spcPct val="20000"/>
              </a:spcBef>
              <a:spcAft>
                <a:spcPct val="0"/>
              </a:spcAft>
              <a:buChar char="»"/>
              <a:defRPr sz="2000">
                <a:solidFill>
                  <a:schemeClr val="tx2"/>
                </a:solidFill>
                <a:latin typeface="+mn-lt"/>
              </a:defRPr>
            </a:lvl8pPr>
            <a:lvl9pPr marL="3886200" indent="-228600" algn="l" rtl="0" eaLnBrk="1" fontAlgn="base" hangingPunct="1">
              <a:spcBef>
                <a:spcPct val="20000"/>
              </a:spcBef>
              <a:spcAft>
                <a:spcPct val="0"/>
              </a:spcAft>
              <a:buChar char="»"/>
              <a:defRPr sz="2000">
                <a:solidFill>
                  <a:schemeClr val="tx2"/>
                </a:solidFill>
                <a:latin typeface="+mn-lt"/>
              </a:defRPr>
            </a:lvl9pPr>
          </a:lstStyle>
          <a:p>
            <a:r>
              <a:rPr lang="en-US" sz="1800" dirty="0">
                <a:effectLst/>
                <a:latin typeface="Times New Roman" panose="02020603050405020304" pitchFamily="18" charset="0"/>
                <a:ea typeface="Times New Roman" panose="02020603050405020304" pitchFamily="18" charset="0"/>
              </a:rPr>
              <a:t>“Support Vector Machine” (SVM) is a supervised machine learning algorithm that can be used for both classification or regression challenges. However, it is mostly used in classification problems. In the SVM algorithm, we plot each data item as a point in n-dimensional space (where n is the number of features you have) with the value of each feature being the value of a particular coordinate. Then, we perform classification by finding the hyper-plane that differentiates the two classes very well (look at the below snapshot).</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222222"/>
                </a:solidFill>
                <a:effectLst/>
                <a:latin typeface="Times New Roman" panose="02020603050405020304" pitchFamily="18" charset="0"/>
                <a:ea typeface="Times New Roman" panose="02020603050405020304" pitchFamily="18" charset="0"/>
              </a:rPr>
              <a:t>Support Vectors are simply the coordinates of </a:t>
            </a:r>
          </a:p>
          <a:p>
            <a:pPr marL="0" indent="0">
              <a:buNone/>
            </a:pPr>
            <a:r>
              <a:rPr lang="en-US" sz="1800" dirty="0">
                <a:solidFill>
                  <a:srgbClr val="222222"/>
                </a:solidFill>
                <a:effectLst/>
                <a:latin typeface="Times New Roman" panose="02020603050405020304" pitchFamily="18" charset="0"/>
                <a:ea typeface="Times New Roman" panose="02020603050405020304" pitchFamily="18" charset="0"/>
              </a:rPr>
              <a:t>      individual observation. </a:t>
            </a:r>
          </a:p>
          <a:p>
            <a:pPr marL="0" indent="0">
              <a:buNone/>
            </a:pPr>
            <a:r>
              <a:rPr lang="en-US" sz="1800" dirty="0">
                <a:solidFill>
                  <a:srgbClr val="222222"/>
                </a:solidFill>
                <a:effectLst/>
                <a:latin typeface="Times New Roman" panose="02020603050405020304" pitchFamily="18" charset="0"/>
                <a:ea typeface="Times New Roman" panose="02020603050405020304" pitchFamily="18" charset="0"/>
              </a:rPr>
              <a:t>      The SVM classifier is a frontier that best segregates</a:t>
            </a:r>
          </a:p>
          <a:p>
            <a:pPr marL="0" indent="0">
              <a:buNone/>
            </a:pPr>
            <a:r>
              <a:rPr lang="en-US" sz="1800" dirty="0">
                <a:solidFill>
                  <a:srgbClr val="222222"/>
                </a:solidFill>
                <a:latin typeface="Times New Roman" panose="02020603050405020304" pitchFamily="18" charset="0"/>
                <a:ea typeface="Times New Roman" panose="02020603050405020304" pitchFamily="18" charset="0"/>
              </a:rPr>
              <a:t>      </a:t>
            </a:r>
            <a:r>
              <a:rPr lang="en-US" sz="1800" dirty="0">
                <a:solidFill>
                  <a:srgbClr val="222222"/>
                </a:solidFill>
                <a:effectLst/>
                <a:latin typeface="Times New Roman" panose="02020603050405020304" pitchFamily="18" charset="0"/>
                <a:ea typeface="Times New Roman" panose="02020603050405020304" pitchFamily="18" charset="0"/>
              </a:rPr>
              <a:t>he two classes (hyper-plane/ line).</a:t>
            </a:r>
            <a:endParaRPr lang="en-IN" sz="1800" dirty="0">
              <a:effectLst/>
              <a:latin typeface="Times New Roman" panose="02020603050405020304" pitchFamily="18" charset="0"/>
              <a:ea typeface="Times New Roman" panose="02020603050405020304" pitchFamily="18" charset="0"/>
            </a:endParaRPr>
          </a:p>
          <a:p>
            <a:endParaRPr lang="en-IN" kern="0" dirty="0"/>
          </a:p>
        </p:txBody>
      </p:sp>
      <p:sp>
        <p:nvSpPr>
          <p:cNvPr id="10" name="Content Placeholder 9">
            <a:extLst>
              <a:ext uri="{FF2B5EF4-FFF2-40B4-BE49-F238E27FC236}">
                <a16:creationId xmlns:a16="http://schemas.microsoft.com/office/drawing/2014/main" id="{7A8FE77A-7FDD-4B7D-0CA0-965DD3EC8535}"/>
              </a:ext>
            </a:extLst>
          </p:cNvPr>
          <p:cNvSpPr>
            <a:spLocks noGrp="1"/>
          </p:cNvSpPr>
          <p:nvPr>
            <p:ph idx="1"/>
          </p:nvPr>
        </p:nvSpPr>
        <p:spPr/>
        <p:txBody>
          <a:bodyPr/>
          <a:lstStyle/>
          <a:p>
            <a:endParaRPr lang="en-IN" dirty="0"/>
          </a:p>
        </p:txBody>
      </p:sp>
      <p:pic>
        <p:nvPicPr>
          <p:cNvPr id="11" name="Picture 10" descr="Support Vector Machine - an overview | ScienceDirect Topics">
            <a:extLst>
              <a:ext uri="{FF2B5EF4-FFF2-40B4-BE49-F238E27FC236}">
                <a16:creationId xmlns:a16="http://schemas.microsoft.com/office/drawing/2014/main" id="{193A83B6-EDDA-7F21-1632-9739DD4B0E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32120" y="3429000"/>
            <a:ext cx="3383280" cy="2849880"/>
          </a:xfrm>
          <a:prstGeom prst="rect">
            <a:avLst/>
          </a:prstGeom>
          <a:noFill/>
          <a:ln>
            <a:noFill/>
          </a:ln>
        </p:spPr>
      </p:pic>
    </p:spTree>
    <p:extLst>
      <p:ext uri="{BB962C8B-B14F-4D97-AF65-F5344CB8AC3E}">
        <p14:creationId xmlns:p14="http://schemas.microsoft.com/office/powerpoint/2010/main" val="348006451"/>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800" b="0" i="0" u="none" strike="noStrike" cap="none" normalizeH="0" baseline="0" smtClean="0">
            <a:ln>
              <a:noFill/>
            </a:ln>
            <a:solidFill>
              <a:schemeClr val="tx2"/>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800" b="0" i="0" u="none" strike="noStrike" cap="none" normalizeH="0" baseline="0" smtClean="0">
            <a:ln>
              <a:noFill/>
            </a:ln>
            <a:solidFill>
              <a:schemeClr val="tx2"/>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800" b="0" i="0" u="none" strike="noStrike" cap="none" normalizeH="0" baseline="0" smtClean="0">
            <a:ln>
              <a:noFill/>
            </a:ln>
            <a:solidFill>
              <a:schemeClr val="tx2"/>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800" b="0" i="0" u="none" strike="noStrike" cap="none" normalizeH="0" baseline="0" smtClean="0">
            <a:ln>
              <a:noFill/>
            </a:ln>
            <a:solidFill>
              <a:schemeClr val="tx2"/>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10239</TotalTime>
  <Words>2128</Words>
  <Application>Microsoft Office PowerPoint</Application>
  <PresentationFormat>On-screen Show (4:3)</PresentationFormat>
  <Paragraphs>111</Paragraphs>
  <Slides>27</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27</vt:i4>
      </vt:variant>
    </vt:vector>
  </HeadingPairs>
  <TitlesOfParts>
    <vt:vector size="41" baseType="lpstr">
      <vt:lpstr>Arial</vt:lpstr>
      <vt:lpstr>Calibri</vt:lpstr>
      <vt:lpstr>Cambria</vt:lpstr>
      <vt:lpstr>Carlito</vt:lpstr>
      <vt:lpstr>Courier New</vt:lpstr>
      <vt:lpstr>Futura LT Book</vt:lpstr>
      <vt:lpstr>Lato</vt:lpstr>
      <vt:lpstr>sohne</vt:lpstr>
      <vt:lpstr>source-serif-pro</vt:lpstr>
      <vt:lpstr>Symbol</vt:lpstr>
      <vt:lpstr>Times New Roman</vt:lpstr>
      <vt:lpstr>Wingdings</vt:lpstr>
      <vt:lpstr>template</vt:lpstr>
      <vt:lpstr>Custom Design</vt:lpstr>
      <vt:lpstr>Hotel review analysis for the prediction of business using deep learning approach</vt:lpstr>
      <vt:lpstr>Abstract</vt:lpstr>
      <vt:lpstr>Introduction</vt:lpstr>
      <vt:lpstr>PowerPoint Presentation</vt:lpstr>
      <vt:lpstr>Literature Review</vt:lpstr>
      <vt:lpstr>PowerPoint Presentation</vt:lpstr>
      <vt:lpstr>Existing Solutions</vt:lpstr>
      <vt:lpstr>PowerPoint Presentation</vt:lpstr>
      <vt:lpstr>Review analysis using SVM</vt:lpstr>
      <vt:lpstr>PowerPoint Presentation</vt:lpstr>
      <vt:lpstr>3 Review Analysis Using Decision Tree Classifier</vt:lpstr>
      <vt:lpstr>PowerPoint Presentation</vt:lpstr>
      <vt:lpstr>PowerPoint Presentation</vt:lpstr>
      <vt:lpstr>PowerPoint Presentation</vt:lpstr>
      <vt:lpstr>Architecture diagram </vt:lpstr>
      <vt:lpstr>PowerPoint Presentation</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savan reddy podduturi</cp:lastModifiedBy>
  <cp:revision>734</cp:revision>
  <dcterms:modified xsi:type="dcterms:W3CDTF">2023-04-24T03:56:34Z</dcterms:modified>
</cp:coreProperties>
</file>