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91" r:id="rId2"/>
    <p:sldId id="290" r:id="rId3"/>
    <p:sldId id="258" r:id="rId4"/>
    <p:sldId id="259" r:id="rId5"/>
    <p:sldId id="287" r:id="rId6"/>
    <p:sldId id="261" r:id="rId7"/>
    <p:sldId id="288" r:id="rId8"/>
    <p:sldId id="289" r:id="rId9"/>
    <p:sldId id="275" r:id="rId10"/>
    <p:sldId id="276" r:id="rId11"/>
    <p:sldId id="277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79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8F4269-7131-496F-9A77-D0A4D02B83E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C1E96B-0162-4B37-AEEB-6FD2595E84F4}">
      <dgm:prSet custT="1"/>
      <dgm:spPr/>
      <dgm:t>
        <a:bodyPr/>
        <a:lstStyle/>
        <a:p>
          <a:pPr algn="just">
            <a:lnSpc>
              <a:spcPct val="100000"/>
            </a:lnSpc>
            <a:defRPr cap="all"/>
          </a:pPr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This project aims to analyze Airbnb listings across several major US cities to uncover trends and insights related to pricing, reviews, and availability.</a:t>
          </a:r>
        </a:p>
      </dgm:t>
    </dgm:pt>
    <dgm:pt modelId="{6BBE9095-E3AC-435F-A96D-FE02CC6A03C2}" type="parTrans" cxnId="{E3B4DD22-F5C1-416C-B8E9-BA50FF08FE18}">
      <dgm:prSet/>
      <dgm:spPr/>
      <dgm:t>
        <a:bodyPr/>
        <a:lstStyle/>
        <a:p>
          <a:endParaRPr lang="en-US"/>
        </a:p>
      </dgm:t>
    </dgm:pt>
    <dgm:pt modelId="{E9B56D44-39BF-4AFB-82BA-C5781ADD72C9}" type="sibTrans" cxnId="{E3B4DD22-F5C1-416C-B8E9-BA50FF08FE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46593B-8B32-4F94-98CE-DCC22F5FA8D6}">
      <dgm:prSet custT="1"/>
      <dgm:spPr/>
      <dgm:t>
        <a:bodyPr/>
        <a:lstStyle/>
        <a:p>
          <a:pPr algn="just">
            <a:lnSpc>
              <a:spcPct val="100000"/>
            </a:lnSpc>
            <a:defRPr cap="all"/>
          </a:pPr>
          <a:r>
            <a: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This analysis's main goal is to give a thorough look at important data and patterns related to Airbnb listings in a number of significant cities. This dashboard provides useful information to assist tourists in making decisions.</a:t>
          </a:r>
        </a:p>
      </dgm:t>
    </dgm:pt>
    <dgm:pt modelId="{5A62B23F-D874-4E90-B6AF-75FA6725413D}" type="parTrans" cxnId="{45A054EF-1270-4F0C-BF6F-8D829B9ED59C}">
      <dgm:prSet/>
      <dgm:spPr/>
      <dgm:t>
        <a:bodyPr/>
        <a:lstStyle/>
        <a:p>
          <a:endParaRPr lang="en-US"/>
        </a:p>
      </dgm:t>
    </dgm:pt>
    <dgm:pt modelId="{E7CCCF75-9CA5-44DF-9822-712DE3D87401}" type="sibTrans" cxnId="{45A054EF-1270-4F0C-BF6F-8D829B9ED59C}">
      <dgm:prSet/>
      <dgm:spPr/>
      <dgm:t>
        <a:bodyPr/>
        <a:lstStyle/>
        <a:p>
          <a:endParaRPr lang="en-US"/>
        </a:p>
      </dgm:t>
    </dgm:pt>
    <dgm:pt modelId="{CD172986-30DE-42FE-B803-D3DC5BBD1AE5}" type="pres">
      <dgm:prSet presAssocID="{7D8F4269-7131-496F-9A77-D0A4D02B83E9}" presName="root" presStyleCnt="0">
        <dgm:presLayoutVars>
          <dgm:dir/>
          <dgm:resizeHandles val="exact"/>
        </dgm:presLayoutVars>
      </dgm:prSet>
      <dgm:spPr/>
    </dgm:pt>
    <dgm:pt modelId="{C8BCA18B-05E3-4992-9463-834B3DF521C1}" type="pres">
      <dgm:prSet presAssocID="{A6C1E96B-0162-4B37-AEEB-6FD2595E84F4}" presName="compNode" presStyleCnt="0"/>
      <dgm:spPr/>
    </dgm:pt>
    <dgm:pt modelId="{9467A6C9-96DA-4260-B68D-E7398706F4B6}" type="pres">
      <dgm:prSet presAssocID="{A6C1E96B-0162-4B37-AEEB-6FD2595E84F4}" presName="iconBgRect" presStyleLbl="bgShp" presStyleIdx="0" presStyleCnt="2"/>
      <dgm:spPr/>
    </dgm:pt>
    <dgm:pt modelId="{6E9DBEB0-1447-47FC-94D6-BD631C986E6F}" type="pres">
      <dgm:prSet presAssocID="{A6C1E96B-0162-4B37-AEEB-6FD2595E84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B847033-2DE2-4E27-AE22-88598FE12CA7}" type="pres">
      <dgm:prSet presAssocID="{A6C1E96B-0162-4B37-AEEB-6FD2595E84F4}" presName="spaceRect" presStyleCnt="0"/>
      <dgm:spPr/>
    </dgm:pt>
    <dgm:pt modelId="{6782F6C0-4030-4759-B440-9E6E0216F8DB}" type="pres">
      <dgm:prSet presAssocID="{A6C1E96B-0162-4B37-AEEB-6FD2595E84F4}" presName="textRect" presStyleLbl="revTx" presStyleIdx="0" presStyleCnt="2">
        <dgm:presLayoutVars>
          <dgm:chMax val="1"/>
          <dgm:chPref val="1"/>
        </dgm:presLayoutVars>
      </dgm:prSet>
      <dgm:spPr/>
    </dgm:pt>
    <dgm:pt modelId="{5849E7BE-ED27-47A8-B5E2-BADDFD9CEC3D}" type="pres">
      <dgm:prSet presAssocID="{E9B56D44-39BF-4AFB-82BA-C5781ADD72C9}" presName="sibTrans" presStyleCnt="0"/>
      <dgm:spPr/>
    </dgm:pt>
    <dgm:pt modelId="{19BBFB11-E861-4439-B48E-31D6EC94318C}" type="pres">
      <dgm:prSet presAssocID="{6C46593B-8B32-4F94-98CE-DCC22F5FA8D6}" presName="compNode" presStyleCnt="0"/>
      <dgm:spPr/>
    </dgm:pt>
    <dgm:pt modelId="{75F52F89-6C6C-4126-B4B3-215602139353}" type="pres">
      <dgm:prSet presAssocID="{6C46593B-8B32-4F94-98CE-DCC22F5FA8D6}" presName="iconBgRect" presStyleLbl="bgShp" presStyleIdx="1" presStyleCnt="2"/>
      <dgm:spPr/>
    </dgm:pt>
    <dgm:pt modelId="{45C135EE-CAA9-4A8C-B12F-9B3E546CEE13}" type="pres">
      <dgm:prSet presAssocID="{6C46593B-8B32-4F94-98CE-DCC22F5FA8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36F1F64-0D44-49C2-B5E3-875DBE6E59CF}" type="pres">
      <dgm:prSet presAssocID="{6C46593B-8B32-4F94-98CE-DCC22F5FA8D6}" presName="spaceRect" presStyleCnt="0"/>
      <dgm:spPr/>
    </dgm:pt>
    <dgm:pt modelId="{719F375F-BC7D-4E52-8026-885D5AE96437}" type="pres">
      <dgm:prSet presAssocID="{6C46593B-8B32-4F94-98CE-DCC22F5FA8D6}" presName="textRect" presStyleLbl="revTx" presStyleIdx="1" presStyleCnt="2" custScaleX="129046">
        <dgm:presLayoutVars>
          <dgm:chMax val="1"/>
          <dgm:chPref val="1"/>
        </dgm:presLayoutVars>
      </dgm:prSet>
      <dgm:spPr/>
    </dgm:pt>
  </dgm:ptLst>
  <dgm:cxnLst>
    <dgm:cxn modelId="{E3B4DD22-F5C1-416C-B8E9-BA50FF08FE18}" srcId="{7D8F4269-7131-496F-9A77-D0A4D02B83E9}" destId="{A6C1E96B-0162-4B37-AEEB-6FD2595E84F4}" srcOrd="0" destOrd="0" parTransId="{6BBE9095-E3AC-435F-A96D-FE02CC6A03C2}" sibTransId="{E9B56D44-39BF-4AFB-82BA-C5781ADD72C9}"/>
    <dgm:cxn modelId="{BEEE413B-E523-433D-A0B5-1D452B48E7CF}" type="presOf" srcId="{7D8F4269-7131-496F-9A77-D0A4D02B83E9}" destId="{CD172986-30DE-42FE-B803-D3DC5BBD1AE5}" srcOrd="0" destOrd="0" presId="urn:microsoft.com/office/officeart/2018/5/layout/IconCircleLabelList"/>
    <dgm:cxn modelId="{ED1CE590-870E-4840-852B-940A15675D37}" type="presOf" srcId="{A6C1E96B-0162-4B37-AEEB-6FD2595E84F4}" destId="{6782F6C0-4030-4759-B440-9E6E0216F8DB}" srcOrd="0" destOrd="0" presId="urn:microsoft.com/office/officeart/2018/5/layout/IconCircleLabelList"/>
    <dgm:cxn modelId="{583D95BC-954E-4A79-BE81-F482474BBCAA}" type="presOf" srcId="{6C46593B-8B32-4F94-98CE-DCC22F5FA8D6}" destId="{719F375F-BC7D-4E52-8026-885D5AE96437}" srcOrd="0" destOrd="0" presId="urn:microsoft.com/office/officeart/2018/5/layout/IconCircleLabelList"/>
    <dgm:cxn modelId="{45A054EF-1270-4F0C-BF6F-8D829B9ED59C}" srcId="{7D8F4269-7131-496F-9A77-D0A4D02B83E9}" destId="{6C46593B-8B32-4F94-98CE-DCC22F5FA8D6}" srcOrd="1" destOrd="0" parTransId="{5A62B23F-D874-4E90-B6AF-75FA6725413D}" sibTransId="{E7CCCF75-9CA5-44DF-9822-712DE3D87401}"/>
    <dgm:cxn modelId="{0AE1910B-567D-4423-A62C-5E072F0A8A95}" type="presParOf" srcId="{CD172986-30DE-42FE-B803-D3DC5BBD1AE5}" destId="{C8BCA18B-05E3-4992-9463-834B3DF521C1}" srcOrd="0" destOrd="0" presId="urn:microsoft.com/office/officeart/2018/5/layout/IconCircleLabelList"/>
    <dgm:cxn modelId="{C573D244-C214-4C6E-A46E-E98B96A9E407}" type="presParOf" srcId="{C8BCA18B-05E3-4992-9463-834B3DF521C1}" destId="{9467A6C9-96DA-4260-B68D-E7398706F4B6}" srcOrd="0" destOrd="0" presId="urn:microsoft.com/office/officeart/2018/5/layout/IconCircleLabelList"/>
    <dgm:cxn modelId="{401D966A-E724-4324-9F97-3CFEF95DF395}" type="presParOf" srcId="{C8BCA18B-05E3-4992-9463-834B3DF521C1}" destId="{6E9DBEB0-1447-47FC-94D6-BD631C986E6F}" srcOrd="1" destOrd="0" presId="urn:microsoft.com/office/officeart/2018/5/layout/IconCircleLabelList"/>
    <dgm:cxn modelId="{98EB4334-5423-4241-A196-51F39DE6E9AB}" type="presParOf" srcId="{C8BCA18B-05E3-4992-9463-834B3DF521C1}" destId="{DB847033-2DE2-4E27-AE22-88598FE12CA7}" srcOrd="2" destOrd="0" presId="urn:microsoft.com/office/officeart/2018/5/layout/IconCircleLabelList"/>
    <dgm:cxn modelId="{F69DBE4E-ECDE-4B74-9C4A-E91921CB223D}" type="presParOf" srcId="{C8BCA18B-05E3-4992-9463-834B3DF521C1}" destId="{6782F6C0-4030-4759-B440-9E6E0216F8DB}" srcOrd="3" destOrd="0" presId="urn:microsoft.com/office/officeart/2018/5/layout/IconCircleLabelList"/>
    <dgm:cxn modelId="{764FA826-B25B-436A-9208-7488B3C559DF}" type="presParOf" srcId="{CD172986-30DE-42FE-B803-D3DC5BBD1AE5}" destId="{5849E7BE-ED27-47A8-B5E2-BADDFD9CEC3D}" srcOrd="1" destOrd="0" presId="urn:microsoft.com/office/officeart/2018/5/layout/IconCircleLabelList"/>
    <dgm:cxn modelId="{585BD9C4-BB08-4DE2-9F05-455766F8C7CE}" type="presParOf" srcId="{CD172986-30DE-42FE-B803-D3DC5BBD1AE5}" destId="{19BBFB11-E861-4439-B48E-31D6EC94318C}" srcOrd="2" destOrd="0" presId="urn:microsoft.com/office/officeart/2018/5/layout/IconCircleLabelList"/>
    <dgm:cxn modelId="{23BC4581-8638-43B5-BF16-B94FCA0A7801}" type="presParOf" srcId="{19BBFB11-E861-4439-B48E-31D6EC94318C}" destId="{75F52F89-6C6C-4126-B4B3-215602139353}" srcOrd="0" destOrd="0" presId="urn:microsoft.com/office/officeart/2018/5/layout/IconCircleLabelList"/>
    <dgm:cxn modelId="{9B1D2FBF-88FE-4080-9148-2527E030787F}" type="presParOf" srcId="{19BBFB11-E861-4439-B48E-31D6EC94318C}" destId="{45C135EE-CAA9-4A8C-B12F-9B3E546CEE13}" srcOrd="1" destOrd="0" presId="urn:microsoft.com/office/officeart/2018/5/layout/IconCircleLabelList"/>
    <dgm:cxn modelId="{271D24C7-BE2C-45DE-A4B4-9311484D9673}" type="presParOf" srcId="{19BBFB11-E861-4439-B48E-31D6EC94318C}" destId="{436F1F64-0D44-49C2-B5E3-875DBE6E59CF}" srcOrd="2" destOrd="0" presId="urn:microsoft.com/office/officeart/2018/5/layout/IconCircleLabelList"/>
    <dgm:cxn modelId="{2990663D-D773-4455-86EE-8E6660E311E4}" type="presParOf" srcId="{19BBFB11-E861-4439-B48E-31D6EC94318C}" destId="{719F375F-BC7D-4E52-8026-885D5AE964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7A6C9-96DA-4260-B68D-E7398706F4B6}">
      <dsp:nvSpPr>
        <dsp:cNvPr id="0" name=""/>
        <dsp:cNvSpPr/>
      </dsp:nvSpPr>
      <dsp:spPr>
        <a:xfrm>
          <a:off x="670833" y="242568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DBEB0-1447-47FC-94D6-BD631C986E6F}">
      <dsp:nvSpPr>
        <dsp:cNvPr id="0" name=""/>
        <dsp:cNvSpPr/>
      </dsp:nvSpPr>
      <dsp:spPr>
        <a:xfrm>
          <a:off x="1102271" y="674006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2F6C0-4030-4759-B440-9E6E0216F8DB}">
      <dsp:nvSpPr>
        <dsp:cNvPr id="0" name=""/>
        <dsp:cNvSpPr/>
      </dsp:nvSpPr>
      <dsp:spPr>
        <a:xfrm>
          <a:off x="23677" y="2897568"/>
          <a:ext cx="3318750" cy="1385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This project aims to analyze Airbnb listings across several major US cities to uncover trends and insights related to pricing, reviews, and availability.</a:t>
          </a:r>
        </a:p>
      </dsp:txBody>
      <dsp:txXfrm>
        <a:off x="23677" y="2897568"/>
        <a:ext cx="3318750" cy="1385825"/>
      </dsp:txXfrm>
    </dsp:sp>
    <dsp:sp modelId="{75F52F89-6C6C-4126-B4B3-215602139353}">
      <dsp:nvSpPr>
        <dsp:cNvPr id="0" name=""/>
        <dsp:cNvSpPr/>
      </dsp:nvSpPr>
      <dsp:spPr>
        <a:xfrm>
          <a:off x="5052346" y="242568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135EE-CAA9-4A8C-B12F-9B3E546CEE13}">
      <dsp:nvSpPr>
        <dsp:cNvPr id="0" name=""/>
        <dsp:cNvSpPr/>
      </dsp:nvSpPr>
      <dsp:spPr>
        <a:xfrm>
          <a:off x="5483784" y="674006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F375F-BC7D-4E52-8026-885D5AE96437}">
      <dsp:nvSpPr>
        <dsp:cNvPr id="0" name=""/>
        <dsp:cNvSpPr/>
      </dsp:nvSpPr>
      <dsp:spPr>
        <a:xfrm>
          <a:off x="3923208" y="2897568"/>
          <a:ext cx="4282714" cy="1385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This analysis's main goal is to give a thorough look at important data and patterns related to Airbnb listings in a number of significant cities. This dashboard provides useful information to assist tourists in making decisions.</a:t>
          </a:r>
        </a:p>
      </dsp:txBody>
      <dsp:txXfrm>
        <a:off x="3923208" y="2897568"/>
        <a:ext cx="4282714" cy="1385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9F10-63BA-5FE2-01EB-F961D7E80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22378-F6AE-5EF6-7875-F46DA51E8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89182-4217-26C9-9F04-9794D536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41ED-06E3-7033-35B5-47A0DDE1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490D-D3A1-034F-3792-A88639E9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5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3790-F2B0-CCB6-F174-26C62A5E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61A07-F597-4841-16D2-79A29585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C7FE4-7250-C67D-74D8-57F5A0EC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8128-7322-3C61-B941-1C05DC41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435F-72FA-933D-C8A6-885E6F9C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2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4100A-4A4F-3A78-0FBF-D93B7A007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BA180-3D83-2B28-297F-4B8640FE9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FDB4E-CA8C-2577-4A61-3C4E22A8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6AAA-E250-E74F-B897-AE9128EA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9AABC-D599-F388-E8AD-FFF82A1C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4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A664-BB0A-6CA5-8C43-BCFEFE99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7D0B-BF56-4E7D-4663-9D0C8844F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21335-43AE-EA35-04DD-F5BFB7CD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434BD-704F-180F-3482-F50ED98D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F00B-3B6A-774C-1B46-962486B3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63CC-65C4-6C47-4DC0-7E562EBB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ADC19-5E68-212A-11CF-C8616544A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4C9F6-4BE4-DBA7-0B06-11439CF5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40588-5366-79BF-71BE-54284EA7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E658F-670D-919C-A043-953E7100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8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67BB-0761-2CB8-1999-C3C92797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E1658-7308-6AB1-C969-7C18F29B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649C6-FF53-B8C5-8DCF-6BA4BF91B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90681-4DCB-46B9-EC0C-115EEFD9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76BD0-DBC2-47EA-C9D8-CCC1ABAD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B0ED5-DA63-B0EC-350E-95C305ED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8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6284-0464-FA70-8E7C-969A167B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4885D-0DD2-8EA0-154D-FEECED5E8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A0DDB-1AE8-E259-6719-6544B26C9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FB81E-8BE9-E99A-85A0-850EDAEA6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D1DDC-F296-A553-52B8-211D63382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8922D-CFD7-8BE9-C962-921EF140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C5A0C-F82F-4EE4-A1F9-53EA59A4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0CFE2-A9A9-0BF6-E7A9-43756638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5F88-6EAF-D843-0D9A-B60C0593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E00A5-6804-B77E-77EB-174B29E9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2A4EA-D7D9-DF35-1437-0284A03E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6254D-55BA-9BAA-73A5-6BE18268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44E8DB-07D4-657F-AE45-8E559C0B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5D6D5-A09E-3894-428A-9DA672F4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7C0BB-D4FD-FD4C-EF26-D670569C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6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E334-C134-C900-878B-20F2817D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4503-B4C2-818A-5035-D2EC6FB9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6743A-2A17-C856-FDEF-730EA274F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E21DE-0B28-CE41-A9B7-2433524F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787CA-B8EA-994B-551A-E3B0D02B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EFE55-1D4E-02FE-68C4-EF0E5EA4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4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5E6E-BD80-78BA-A0B7-EFD06226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FE719-513A-D6B6-4AEA-4E316606D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5A422-0EF8-7097-1E92-05FF2BEA7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FF57E-EA3E-70D5-58FE-AD9BFE9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03902-3F4F-298F-6FC6-D74371AB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B874E-6D9D-EBCF-1B8A-926B3050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7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06CA1-CA3D-2FDF-67DB-C89F546C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31359-96CA-C278-517B-A8E2D8413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C0755-6FD9-7A0C-C5F7-27D5284DF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B158-584F-3D59-EFBB-F4A0530E2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A03E-FC7D-4771-A966-934296166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5068" y="3429000"/>
            <a:ext cx="3727048" cy="3512917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Hemant Kailash Agrawal </a:t>
            </a: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Khushi Doshi</a:t>
            </a: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Krutika Patel</a:t>
            </a: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Savan Patel</a:t>
            </a: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Yash Tailor</a:t>
            </a: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20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Dhrumil</a:t>
            </a:r>
            <a: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Prajapati</a:t>
            </a: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CA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CA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0404" y="875669"/>
            <a:ext cx="4467954" cy="838831"/>
          </a:xfrm>
        </p:spPr>
        <p:txBody>
          <a:bodyPr anchor="b">
            <a:noAutofit/>
          </a:bodyPr>
          <a:lstStyle/>
          <a:p>
            <a:pPr algn="l"/>
            <a:r>
              <a:rPr lang="en-CA" sz="28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Listings Analysis</a:t>
            </a:r>
          </a:p>
        </p:txBody>
      </p:sp>
      <p:pic>
        <p:nvPicPr>
          <p:cNvPr id="5" name="Picture 4" descr="A logo with red letters&#10;&#10;Description automatically generated">
            <a:extLst>
              <a:ext uri="{FF2B5EF4-FFF2-40B4-BE49-F238E27FC236}">
                <a16:creationId xmlns:a16="http://schemas.microsoft.com/office/drawing/2014/main" id="{E1CB45D6-97CB-AF14-842B-8AF3D036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52" y="2849466"/>
            <a:ext cx="3106320" cy="20734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065B-510B-C85B-5603-AE4539DA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26" y="4672203"/>
            <a:ext cx="2606040" cy="19042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/>
              <a:t>Average Price in USD by City</a:t>
            </a:r>
            <a:endParaRPr lang="en-US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8F284-7A41-2B95-C93C-71B935ED9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8968" y="4490493"/>
            <a:ext cx="5772150" cy="2267712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This bar chart shows the average Airbnb prices in selected cities.</a:t>
            </a: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It highlights cities with the highest and lowest average prices, useful for market comparison and pricing strategies.</a:t>
            </a:r>
            <a:endParaRPr lang="en-US" sz="1900" dirty="0">
              <a:cs typeface="Calibri"/>
            </a:endParaRPr>
          </a:p>
          <a:p>
            <a:pPr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Denver ($230.16) and Los Angeles ($228.13) have the highest prices, while Chicago ($150.18) has the lowest.</a:t>
            </a:r>
            <a:endParaRPr lang="en-US" sz="1900" dirty="0">
              <a:cs typeface="Calibri"/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6C3208-49F3-2998-FB4F-EE794A8C3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210" y="0"/>
            <a:ext cx="7989579" cy="4490493"/>
          </a:xfrm>
        </p:spPr>
      </p:pic>
    </p:spTree>
    <p:extLst>
      <p:ext uri="{BB962C8B-B14F-4D97-AF65-F5344CB8AC3E}">
        <p14:creationId xmlns:p14="http://schemas.microsoft.com/office/powerpoint/2010/main" val="178201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4B5A-17B6-BF30-B731-E29A567CE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7" y="4974798"/>
            <a:ext cx="2642616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/>
              <a:t>Average Price by Room Type</a:t>
            </a:r>
            <a:endParaRPr lang="en-US" sz="35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4127828-D482-99A1-7567-EC4E05A3D92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046377" y="4557570"/>
            <a:ext cx="5923886" cy="230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bar chart shows the average price for different room types.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illustrates the pricing distribution based on accommodation type.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Entire homes and hotel rooms are the most expensive; shared rooms are the cheapest. 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E8354292-C4F1-89E7-4749-DD826C5A1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05" y="0"/>
            <a:ext cx="8431990" cy="4739148"/>
          </a:xfrm>
        </p:spPr>
      </p:pic>
    </p:spTree>
    <p:extLst>
      <p:ext uri="{BB962C8B-B14F-4D97-AF65-F5344CB8AC3E}">
        <p14:creationId xmlns:p14="http://schemas.microsoft.com/office/powerpoint/2010/main" val="308128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03C1-C527-DF26-2BA1-DD5076C9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18" y="5182745"/>
            <a:ext cx="2934574" cy="16314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CA" sz="3200" dirty="0"/>
              <a:t>Airbnb Statistics: City Comparison</a:t>
            </a:r>
            <a:endParaRPr lang="en-US" sz="3600" dirty="0"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01FC1-8EB2-1514-F859-49AA50972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49106" y="5298848"/>
            <a:ext cx="5173220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914400">
              <a:lnSpc>
                <a:spcPct val="90000"/>
              </a:lnSpc>
            </a:pPr>
            <a:r>
              <a:rPr lang="en-US" sz="2400" dirty="0"/>
              <a:t>It offers a comprehensive view of key statistics, allowing for detailed city-by-city analysis.</a:t>
            </a:r>
            <a:endParaRPr lang="en-US" dirty="0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45532D-2182-7682-698F-7E190D3E0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61" y="0"/>
            <a:ext cx="9014677" cy="5066643"/>
          </a:xfrm>
        </p:spPr>
      </p:pic>
    </p:spTree>
    <p:extLst>
      <p:ext uri="{BB962C8B-B14F-4D97-AF65-F5344CB8AC3E}">
        <p14:creationId xmlns:p14="http://schemas.microsoft.com/office/powerpoint/2010/main" val="3381243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D06B-8524-0556-DFBF-CE4ACC38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ea typeface="+mj-lt"/>
                <a:cs typeface="+mj-lt"/>
              </a:rPr>
              <a:t>Key Insights for Tourists</a:t>
            </a:r>
            <a:endParaRPr lang="en-US" sz="3100" dirty="0"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1D040-BD81-8A61-E978-403F8A26F2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Visited Cities by Monthly Reviews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Cities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Seattle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                                              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Denver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Boston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Visit?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Popular, highly-rated destinations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Plenty of activities and attractions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Vibrant city life and cultural events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98D4A-F9A4-369B-E9ED-20DC59E9EA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>
                <a:cs typeface="Calibri"/>
              </a:rPr>
              <a:t>Average Prices</a:t>
            </a:r>
            <a:r>
              <a:rPr lang="en-US" sz="2000" dirty="0">
                <a:cs typeface="Calibri"/>
              </a:rPr>
              <a:t>:</a:t>
            </a:r>
            <a:endParaRPr lang="en-US" dirty="0"/>
          </a:p>
          <a:p>
            <a:pPr lvl="1" algn="just"/>
            <a:r>
              <a:rPr lang="en-US" sz="2000" dirty="0">
                <a:cs typeface="Calibri"/>
              </a:rPr>
              <a:t>Denver: $230.16</a:t>
            </a:r>
          </a:p>
          <a:p>
            <a:pPr lvl="1" algn="just"/>
            <a:r>
              <a:rPr lang="en-US" sz="2000" dirty="0">
                <a:cs typeface="Calibri"/>
              </a:rPr>
              <a:t>Los Angeles: $228.13</a:t>
            </a:r>
          </a:p>
          <a:p>
            <a:pPr lvl="1" algn="just"/>
            <a:r>
              <a:rPr lang="en-US" sz="2000" dirty="0">
                <a:cs typeface="Calibri"/>
              </a:rPr>
              <a:t>New York: $209.64</a:t>
            </a:r>
          </a:p>
          <a:p>
            <a:pPr lvl="1" algn="just"/>
            <a:r>
              <a:rPr lang="en-US" sz="2000" dirty="0">
                <a:cs typeface="Calibri"/>
              </a:rPr>
              <a:t>Boston: $188.34</a:t>
            </a:r>
          </a:p>
          <a:p>
            <a:pPr lvl="1" algn="just"/>
            <a:r>
              <a:rPr lang="en-US" sz="2000" dirty="0">
                <a:cs typeface="Calibri"/>
              </a:rPr>
              <a:t>Dallas: $172.69</a:t>
            </a:r>
          </a:p>
          <a:p>
            <a:pPr lvl="1" algn="just"/>
            <a:r>
              <a:rPr lang="en-US" sz="2000" dirty="0">
                <a:cs typeface="Calibri"/>
              </a:rPr>
              <a:t>Seattle: $151.98</a:t>
            </a:r>
          </a:p>
          <a:p>
            <a:pPr lvl="1" algn="just"/>
            <a:r>
              <a:rPr lang="en-US" sz="2000" dirty="0">
                <a:cs typeface="Calibri"/>
              </a:rPr>
              <a:t>Chicago: $150.18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81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49E1-0B81-6103-AF7D-9B2B6F826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59158"/>
            <a:ext cx="8229600" cy="55670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Price in USD by City 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budget-friendly options:</a:t>
            </a:r>
          </a:p>
          <a:p>
            <a:pPr lvl="2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Chicago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$150.18</a:t>
            </a:r>
          </a:p>
          <a:p>
            <a:pPr lvl="2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Seattle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$151.98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vibrant, high-end experiences:</a:t>
            </a:r>
          </a:p>
          <a:p>
            <a:pPr lvl="2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Denver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$230.16</a:t>
            </a:r>
          </a:p>
          <a:p>
            <a:pPr lvl="2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Angeles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$228.13</a:t>
            </a:r>
          </a:p>
          <a:p>
            <a:pPr lvl="2" algn="just"/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Price by Room Type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Prices by Type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Entire Home/Apt: $228.42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Hotel Room: $220.08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Room: $109.78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Room: $58.27</a:t>
            </a:r>
          </a:p>
        </p:txBody>
      </p:sp>
    </p:spTree>
    <p:extLst>
      <p:ext uri="{BB962C8B-B14F-4D97-AF65-F5344CB8AC3E}">
        <p14:creationId xmlns:p14="http://schemas.microsoft.com/office/powerpoint/2010/main" val="108127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553D-C965-CE3F-7902-9D9C08192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5017"/>
            <a:ext cx="8229600" cy="5481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Price by Room Type 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Entire homes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hotel rooms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more amenities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Suitable for families and luxury travelers</a:t>
            </a:r>
          </a:p>
          <a:p>
            <a:pPr lvl="1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rooms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Budget-friendly options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for solo travelers or budget-conscious tourists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Number of Reviews per Month by Room Type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Trends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in reviews in March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 trips during off-peak months (January, February)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better deals and less crowded accommodations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1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BACC-B5BD-AB92-ADA1-E18CBBED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8679"/>
            <a:ext cx="8229600" cy="5427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 Comparison Statistics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 Compared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prices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night stays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reviews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cities based on preferences for length of stay, budget, and review ratings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shorter minimum stays:</a:t>
            </a:r>
          </a:p>
          <a:p>
            <a:pPr lvl="2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Chicago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4.8 nights</a:t>
            </a:r>
          </a:p>
          <a:p>
            <a:pPr lvl="2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Dallas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4.8 nights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5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C88E-9CE6-A484-FDB7-297BF248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Tips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63BEC-73FD-4960-030C-C9DFFFB1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Cities for Affordable Stays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Affordable Options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Chicago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$150.18</a:t>
            </a:r>
          </a:p>
          <a:p>
            <a:pPr lvl="1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Seattle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$151.98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Vibrant Experiences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Angeles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$228.13</a:t>
            </a:r>
          </a:p>
          <a:p>
            <a:pPr lvl="1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Denver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$230.16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Travel Planning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 trips during off-peak seasons: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January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February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Avoid high demand in March for better deals and less crowded stays</a:t>
            </a:r>
          </a:p>
        </p:txBody>
      </p:sp>
    </p:spTree>
    <p:extLst>
      <p:ext uri="{BB962C8B-B14F-4D97-AF65-F5344CB8AC3E}">
        <p14:creationId xmlns:p14="http://schemas.microsoft.com/office/powerpoint/2010/main" val="123206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C92C-1C27-7C3E-F588-3BE301B6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9248"/>
            <a:ext cx="8229600" cy="542691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Accommodation Selection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Luxury and Comfort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Entire homes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hotel rooms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more amenities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more space and privacy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 Travel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Private rooms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Cost-effective choices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 rooms are the most economical, perfect for solo travelers</a:t>
            </a:r>
          </a:p>
          <a:p>
            <a:pPr lvl="2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Thoughts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Assist tourists in finding the best Airbnb options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Factors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pricing trends, review patterns, and availability</a:t>
            </a:r>
          </a:p>
          <a:p>
            <a:pPr lvl="1"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informed decisions to enhance travel experience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Tailored recommendations based on preferences and budget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677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2688-D021-5EAF-FBE4-CB3CC64C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br>
              <a:rPr lang="en-CA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CA" sz="3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4F2A8-EE72-8C8E-B314-EDB1BDAFB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0160"/>
            <a:ext cx="8421624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Visited Cities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Seattle, Denver, and Boston are popular and highly-rated destinations with vibrant attractions.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Affordable Stays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Chicago ($150.18) and Seattle ($151.98) offer the lowest average Airbnb prices.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High-End Experiences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Denver ($230.16) and Los Angeles ($228.13) are ideal for those seeking vibrant, upscale stays.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Type Pricing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Entire homes and hotel rooms are the most expensive, while shared rooms are the most economical.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Trends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Reviews peak in March; plan trips in January and February for better deals.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 Comparisons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Chicago and Dallas offer shorter minimum stays (4.8 nights), suitable for flexible travel plans.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Tips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luxury, choose entire homes or hotel rooms; for budget, opt for private or shared rooms.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98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5D4591-010F-A3F3-BF25-099FE5553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1437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1052" y="2593578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 and Answers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A3F4CD42-AA34-939A-B414-F086C3A52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8E017AE-187F-778C-D8B4-C6DEBC773A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5" r="23391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CA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Selection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was selected based on relevance to common Airbnb metrics such as pricing, reviews, and availability.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listings with complete information on price, reviews, and availability were included to ensure accuracy. 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datasets were obtained from publicly available Airbnb data repositories for each city.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92ABADE2-189B-EC3D-DFFC-DF0237F257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14" r="23392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CA" sz="3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Points and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817" y="2285999"/>
            <a:ext cx="4279176" cy="3954079"/>
          </a:xfrm>
        </p:spPr>
        <p:txBody>
          <a:bodyPr anchor="ctr"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 include average price, number of reviews, room type distribution, and availability.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Pricing: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What are the pricing trends across different cities and room types?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Reviews: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How do review patterns vary by month and room type?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Availability: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What is the availability rate across different cities?</a:t>
            </a:r>
          </a:p>
          <a:p>
            <a:pPr algn="just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773B2B-BB07-BFA6-09AB-D6A1610D5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329" y="108153"/>
            <a:ext cx="7541342" cy="4238565"/>
          </a:xfr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1F51549-1BB0-6AAA-68A0-D470B7BA3B81}"/>
              </a:ext>
            </a:extLst>
          </p:cNvPr>
          <p:cNvSpPr txBox="1">
            <a:spLocks/>
          </p:cNvSpPr>
          <p:nvPr/>
        </p:nvSpPr>
        <p:spPr>
          <a:xfrm>
            <a:off x="2998839" y="4578760"/>
            <a:ext cx="6392808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Components: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Statistics of Airbnb Visitors for overall metrics.</a:t>
            </a:r>
          </a:p>
          <a:p>
            <a:pPr indent="-228600" defTabSz="91440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Visited City by Monthly Reviews for popularity analysis.</a:t>
            </a:r>
          </a:p>
          <a:p>
            <a:pPr indent="-228600" defTabSz="91440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Price in USD by City for price comparisons.</a:t>
            </a:r>
          </a:p>
          <a:p>
            <a:pPr indent="-228600" defTabSz="91440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Number of monthly Reviews by Room Type to see seasonal trends.</a:t>
            </a:r>
          </a:p>
          <a:p>
            <a:pPr indent="-228600" defTabSz="91440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Price by Room Type to better understand the prices.</a:t>
            </a:r>
          </a:p>
          <a:p>
            <a:pPr indent="-228600" defTabSz="914400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 Comparison Statistics for a detailed city-by-city analysis.</a:t>
            </a:r>
          </a:p>
          <a:p>
            <a:pPr indent="-228600" defTabSz="914400"/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CB25C60-C20A-755E-AEFA-A507E8AD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30" y="4346718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320462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237745"/>
            <a:ext cx="3117384" cy="1225296"/>
          </a:xfrm>
        </p:spPr>
        <p:txBody>
          <a:bodyPr anchor="ctr">
            <a:normAutofit/>
          </a:bodyPr>
          <a:lstStyle/>
          <a:p>
            <a:pPr algn="ctr"/>
            <a:r>
              <a:rPr lang="en-CA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Considerations</a:t>
            </a:r>
          </a:p>
        </p:txBody>
      </p:sp>
      <p:pic>
        <p:nvPicPr>
          <p:cNvPr id="9" name="Picture 8" descr="Graph on document with pen">
            <a:extLst>
              <a:ext uri="{FF2B5EF4-FFF2-40B4-BE49-F238E27FC236}">
                <a16:creationId xmlns:a16="http://schemas.microsoft.com/office/drawing/2014/main" id="{502B3728-02AC-4FE2-AE89-9890986C56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11" r="20888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9A32D43-1A78-8D85-30F8-5B9E24EEC5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7425" y="1839830"/>
            <a:ext cx="404177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the dashboard to tell a story, guiding tourists through key insights step-by-step.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Highlighted popular destinations and trends to assist in travel planning.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Provided comparative data (e.g., average prices by city and room type) to help tourists make informed decisions.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Included city-specific statistics for targeted insights.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56CBE87-6523-A46D-6CF6-24D459553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778" y="183637"/>
            <a:ext cx="8283563" cy="4653833"/>
          </a:xfr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7D22D0E-CA9D-4495-6DB7-F65DE67467F3}"/>
              </a:ext>
            </a:extLst>
          </p:cNvPr>
          <p:cNvSpPr txBox="1">
            <a:spLocks/>
          </p:cNvSpPr>
          <p:nvPr/>
        </p:nvSpPr>
        <p:spPr>
          <a:xfrm>
            <a:off x="4572000" y="5208390"/>
            <a:ext cx="4229100" cy="14659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statistics give an overview of the scale and average pricing of Airbnb listings across the selected cities.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20EAA8-7F4F-E7BD-F240-4B4E87C2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627" y="5208389"/>
            <a:ext cx="3514393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Statistics of Airbnb Visitors</a:t>
            </a:r>
          </a:p>
        </p:txBody>
      </p:sp>
    </p:spTree>
    <p:extLst>
      <p:ext uri="{BB962C8B-B14F-4D97-AF65-F5344CB8AC3E}">
        <p14:creationId xmlns:p14="http://schemas.microsoft.com/office/powerpoint/2010/main" val="251759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EEF20E00-FE15-0867-3980-AB002ABCE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80" y="0"/>
            <a:ext cx="8437640" cy="4742323"/>
          </a:xfr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AB9E269-20A6-2908-9194-A04AE8CC3B58}"/>
              </a:ext>
            </a:extLst>
          </p:cNvPr>
          <p:cNvSpPr txBox="1">
            <a:spLocks/>
          </p:cNvSpPr>
          <p:nvPr/>
        </p:nvSpPr>
        <p:spPr>
          <a:xfrm>
            <a:off x="3217147" y="4608256"/>
            <a:ext cx="561406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just" defTabSz="91440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map shows cities with the most monthly Airbnb reviews using colored markers.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algn="just" defTabSz="91440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Marker size represents review volume, highlighting popular cities for Airbnb stays.</a:t>
            </a:r>
          </a:p>
          <a:p>
            <a:pPr indent="-228600" algn="just" defTabSz="914400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Larger circles mean higher review counts, indicating the most visited cities.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6C844D-5DB2-3AAF-31E0-BEB73791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81" y="4608255"/>
            <a:ext cx="2468166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Visited City by Monthly Reviews</a:t>
            </a:r>
          </a:p>
        </p:txBody>
      </p:sp>
    </p:spTree>
    <p:extLst>
      <p:ext uri="{BB962C8B-B14F-4D97-AF65-F5344CB8AC3E}">
        <p14:creationId xmlns:p14="http://schemas.microsoft.com/office/powerpoint/2010/main" val="425450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537D-BF86-8A94-D11C-5096B76E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3" y="5146204"/>
            <a:ext cx="3008313" cy="11704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Number of Reviews per Month by Room Type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056C2-E42B-7B7B-EA80-FE344970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99816" y="4811869"/>
            <a:ext cx="6044184" cy="2260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line graph shows average monthly reviews for different room types.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highlights trends and seasonality in room popularity.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a March peak indicates a seasonal rise in bookings.</a:t>
            </a:r>
          </a:p>
          <a:p>
            <a:pPr algn="just"/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C89959EB-A449-358A-213C-974C0C186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98" y="0"/>
            <a:ext cx="8397004" cy="4719484"/>
          </a:xfrm>
        </p:spPr>
      </p:pic>
    </p:spTree>
    <p:extLst>
      <p:ext uri="{BB962C8B-B14F-4D97-AF65-F5344CB8AC3E}">
        <p14:creationId xmlns:p14="http://schemas.microsoft.com/office/powerpoint/2010/main" val="168239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1113</Words>
  <Application>Microsoft Office PowerPoint</Application>
  <PresentationFormat>On-screen Show (4:3)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Office Theme</vt:lpstr>
      <vt:lpstr>     Hemant Kailash Agrawal  Khushi Doshi Krutika Patel Savan Patel Yash Tailor Dhrumil Prajapati   </vt:lpstr>
      <vt:lpstr>Introduction</vt:lpstr>
      <vt:lpstr>Data Selection Process</vt:lpstr>
      <vt:lpstr>Data Points and Questions</vt:lpstr>
      <vt:lpstr>Dashboard Overview</vt:lpstr>
      <vt:lpstr>Key Considerations</vt:lpstr>
      <vt:lpstr>Statistics of Airbnb Visitors</vt:lpstr>
      <vt:lpstr>Most Visited City by Monthly Reviews</vt:lpstr>
      <vt:lpstr>Average Number of Reviews per Month by Room Type</vt:lpstr>
      <vt:lpstr>Average Price in USD by City</vt:lpstr>
      <vt:lpstr>Average Price by Room Type</vt:lpstr>
      <vt:lpstr>Airbnb Statistics: City Comparison</vt:lpstr>
      <vt:lpstr>Key Insights for Tourists</vt:lpstr>
      <vt:lpstr>PowerPoint Presentation</vt:lpstr>
      <vt:lpstr>PowerPoint Presentation</vt:lpstr>
      <vt:lpstr>PowerPoint Presentation</vt:lpstr>
      <vt:lpstr>Travel Tips and Recommendations</vt:lpstr>
      <vt:lpstr>PowerPoint Presentation</vt:lpstr>
      <vt:lpstr>Conclusion </vt:lpstr>
      <vt:lpstr>Questions and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Hemant Kailash Agrawal  Khushi Doshi Krutika Patel Savan Patel Yash Tailor</dc:title>
  <dc:subject/>
  <dc:creator>Savan Patel</dc:creator>
  <cp:keywords/>
  <dc:description>generated using python-pptx</dc:description>
  <cp:lastModifiedBy>Savan Patel</cp:lastModifiedBy>
  <cp:revision>82</cp:revision>
  <dcterms:created xsi:type="dcterms:W3CDTF">2013-01-27T09:14:16Z</dcterms:created>
  <dcterms:modified xsi:type="dcterms:W3CDTF">2024-06-26T20:52:26Z</dcterms:modified>
  <cp:category/>
</cp:coreProperties>
</file>