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8" r:id="rId12"/>
    <p:sldId id="272" r:id="rId13"/>
    <p:sldId id="274" r:id="rId14"/>
    <p:sldId id="275" r:id="rId15"/>
    <p:sldId id="273" r:id="rId16"/>
    <p:sldId id="278" r:id="rId17"/>
    <p:sldId id="279" r:id="rId18"/>
    <p:sldId id="282" r:id="rId19"/>
    <p:sldId id="28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.clauson@northeastern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CA30CE-091B-4F97-9EBF-051EDF47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71945"/>
            <a:ext cx="8153400" cy="1905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ITC 6000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Database Management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SQL Murder Mystery Lab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8B1B9E-BB34-4D4B-8726-49A30BBE98B1}"/>
              </a:ext>
            </a:extLst>
          </p:cNvPr>
          <p:cNvSpPr txBox="1">
            <a:spLocks/>
          </p:cNvSpPr>
          <p:nvPr/>
        </p:nvSpPr>
        <p:spPr bwMode="auto">
          <a:xfrm>
            <a:off x="1295400" y="4267800"/>
            <a:ext cx="685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Professor Neil Clauson</a:t>
            </a: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n.clauson@northeastern.edu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34AA-1B51-4704-94E7-0124FFE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06313" cy="4525963"/>
          </a:xfrm>
        </p:spPr>
        <p:txBody>
          <a:bodyPr/>
          <a:lstStyle/>
          <a:p>
            <a:r>
              <a:rPr lang="en-US" dirty="0"/>
              <a:t>Understand the range of possible values within your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FAA61-E3CB-4C52-BFCF-6F409A55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5B285-7261-4CF5-A06C-524B524C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5649113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F5A2A-F8AD-452F-AB5B-F1DFC01B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13" y="2209800"/>
            <a:ext cx="916576" cy="45906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91A6D2F-9846-4668-8F15-175BEF04F7C4}"/>
              </a:ext>
            </a:extLst>
          </p:cNvPr>
          <p:cNvSpPr/>
          <p:nvPr/>
        </p:nvSpPr>
        <p:spPr>
          <a:xfrm rot="16200000">
            <a:off x="5783922" y="307438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4E7CE-5EBA-40B3-9B0A-A4BD56E9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69266-6F02-4858-813E-0D6D32BE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Results to Specific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CDF6D-DF3A-4AB8-A065-F2EC0164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859222" cy="31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CFCE5-7D2B-4344-902B-C1745E15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5" y="3299485"/>
            <a:ext cx="8754469" cy="208999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8C4E7BC-A3E5-4E82-8EBF-2F1AD42EB19C}"/>
              </a:ext>
            </a:extLst>
          </p:cNvPr>
          <p:cNvSpPr/>
          <p:nvPr/>
        </p:nvSpPr>
        <p:spPr>
          <a:xfrm>
            <a:off x="4196311" y="272144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A80B6-D8AC-4D56-A78F-D5E36978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WHERE clauses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8885A-2986-4B82-BC71-A98CD25F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639852" cy="34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F2D45-DE5B-4F17-851D-0F391528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18" y="2156530"/>
            <a:ext cx="866896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9A330-62B3-4584-A9B3-30133C50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2" y="3143210"/>
            <a:ext cx="4753638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ACD96-F550-4244-9B71-4CA14CA5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66" y="3019454"/>
            <a:ext cx="809738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0D5F4-4187-46C1-A657-07CCD09CE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62" y="4188077"/>
            <a:ext cx="6001588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951D4-EBEF-4A84-A9CE-9776EE827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652" y="4011592"/>
            <a:ext cx="838317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DE0EF-5DCB-489E-AB78-CEBC11853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62" y="5217080"/>
            <a:ext cx="539190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408E7-05A4-4BFF-8956-732BEF5DC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572" y="5086219"/>
            <a:ext cx="800212" cy="93358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2846CF-D5AF-4B7B-B27B-5E4278A183FF}"/>
              </a:ext>
            </a:extLst>
          </p:cNvPr>
          <p:cNvSpPr/>
          <p:nvPr/>
        </p:nvSpPr>
        <p:spPr>
          <a:xfrm rot="16200000">
            <a:off x="7013574" y="242665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CBF5D56-6A00-47A1-B955-1DB24DBD0349}"/>
              </a:ext>
            </a:extLst>
          </p:cNvPr>
          <p:cNvSpPr/>
          <p:nvPr/>
        </p:nvSpPr>
        <p:spPr>
          <a:xfrm rot="16200000">
            <a:off x="5812586" y="527679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738BD97-83DE-41E2-A7E4-310E07E6B4C0}"/>
              </a:ext>
            </a:extLst>
          </p:cNvPr>
          <p:cNvSpPr/>
          <p:nvPr/>
        </p:nvSpPr>
        <p:spPr>
          <a:xfrm rot="16200000">
            <a:off x="6468264" y="422848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364DB23-4F42-4157-80F6-7082B7326EA8}"/>
              </a:ext>
            </a:extLst>
          </p:cNvPr>
          <p:cNvSpPr/>
          <p:nvPr/>
        </p:nvSpPr>
        <p:spPr>
          <a:xfrm rot="16200000">
            <a:off x="5188228" y="317712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35EAF-F64A-4CFF-B746-38BAE1D3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284E-FF3E-42BA-830A-AA55C351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0" y="3962400"/>
            <a:ext cx="3057952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A53E2-9A15-4B20-AE14-AAB8539C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68" y="3452674"/>
            <a:ext cx="1295581" cy="331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6A97E-CF87-4731-9118-14BAD551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8" y="1600199"/>
            <a:ext cx="4286848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6D8A-7384-4E7B-A82C-9ED7EF862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537" y="1600199"/>
            <a:ext cx="1390844" cy="4248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D00E1-8DB5-4114-A0E7-22FB63AC8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744" y="1600199"/>
            <a:ext cx="1390844" cy="406153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1677D59-2586-4244-8B1B-333A83B50C52}"/>
              </a:ext>
            </a:extLst>
          </p:cNvPr>
          <p:cNvSpPr/>
          <p:nvPr/>
        </p:nvSpPr>
        <p:spPr>
          <a:xfrm rot="16200000">
            <a:off x="5379359" y="260896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3A6F10-7FE5-41DA-8FBC-A743E90FC973}"/>
              </a:ext>
            </a:extLst>
          </p:cNvPr>
          <p:cNvSpPr/>
          <p:nvPr/>
        </p:nvSpPr>
        <p:spPr>
          <a:xfrm rot="16200000">
            <a:off x="3158450" y="48651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39F372-B14E-4E1A-A3A2-92A55A152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B179C-B7BE-466C-BFC2-5BEFA81E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2" y="2438400"/>
            <a:ext cx="5944430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FB0A9-FFFF-4AD2-A49A-ACB2D3A3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97" y="731836"/>
            <a:ext cx="1505160" cy="589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5BFE8-10A3-420C-9E64-955922E4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4" y="3680618"/>
            <a:ext cx="3419952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0A5D-A515-4C9F-AF0A-6753B885A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88" y="4343400"/>
            <a:ext cx="1600423" cy="212437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E91DDE7-A890-45C7-9D2B-90A76DFE0C96}"/>
              </a:ext>
            </a:extLst>
          </p:cNvPr>
          <p:cNvSpPr/>
          <p:nvPr/>
        </p:nvSpPr>
        <p:spPr>
          <a:xfrm rot="16200000">
            <a:off x="5973904" y="280011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206CD2A-56F0-4579-8CCA-31CDE45DEEE4}"/>
              </a:ext>
            </a:extLst>
          </p:cNvPr>
          <p:cNvSpPr/>
          <p:nvPr/>
        </p:nvSpPr>
        <p:spPr>
          <a:xfrm rot="16200000">
            <a:off x="1049907" y="427447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11B5B-C896-422C-AA48-31C55E4EE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Aggregating with Group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48668-195C-4835-91F1-8B98819D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2971800"/>
            <a:ext cx="3343742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5459-B564-49B1-9439-5B8EFADB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00201"/>
            <a:ext cx="1657272" cy="50834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AFEECB3-477E-4B7E-BC90-A754342D196C}"/>
              </a:ext>
            </a:extLst>
          </p:cNvPr>
          <p:cNvSpPr/>
          <p:nvPr/>
        </p:nvSpPr>
        <p:spPr>
          <a:xfrm rot="16200000">
            <a:off x="4548356" y="330777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6CF38-074F-4643-B70E-8E46B328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CF595-23EF-4360-8BED-A9E119D8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574"/>
            <a:ext cx="5068007" cy="149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133A2-73EA-48FD-A1D0-FB956E35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2600"/>
            <a:ext cx="2724530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E8B7-C2E9-48D2-BD72-543BBBAF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" y="4105603"/>
            <a:ext cx="2534004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0A79C-DF72-44AB-90D4-A65CB217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128537"/>
            <a:ext cx="1962424" cy="77163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FECDC56-ECD9-4D27-A139-C6617EB0E6BB}"/>
              </a:ext>
            </a:extLst>
          </p:cNvPr>
          <p:cNvSpPr/>
          <p:nvPr/>
        </p:nvSpPr>
        <p:spPr>
          <a:xfrm rot="16200000">
            <a:off x="5248413" y="362228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C770C-562E-40BE-B3C2-82E20C8E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204" y="1600201"/>
            <a:ext cx="4258269" cy="17814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0B721-CCEB-416F-90F6-05B99F3B8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2EE09-4055-4EFF-8D5D-A66BC19A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392227" cy="336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212E7-E679-40F8-9563-97C52DA07C7F}"/>
              </a:ext>
            </a:extLst>
          </p:cNvPr>
          <p:cNvSpPr txBox="1"/>
          <p:nvPr/>
        </p:nvSpPr>
        <p:spPr>
          <a:xfrm>
            <a:off x="304800" y="1600201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the two tables share a common field (in this case, ‘</a:t>
            </a:r>
            <a:r>
              <a:rPr lang="en-US" sz="2400" dirty="0" err="1"/>
              <a:t>ssn</a:t>
            </a:r>
            <a:r>
              <a:rPr lang="en-US" sz="2400" dirty="0"/>
              <a:t>’)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Shouldn’t matter which is FROM and which is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combined with all of the previous SQL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join multiple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E403A-230C-4E8D-8F8E-11F0B5CD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8" y="2667000"/>
            <a:ext cx="4495060" cy="19180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CA0342-FDA0-4A42-B71B-9AEB98D20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with 2+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198F4-F205-4974-9C8B-A1220DCE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22" y="2144438"/>
            <a:ext cx="4343400" cy="3553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88E4-0CA4-4A2A-8415-A33EB2EB5C15}"/>
              </a:ext>
            </a:extLst>
          </p:cNvPr>
          <p:cNvSpPr txBox="1"/>
          <p:nvPr/>
        </p:nvSpPr>
        <p:spPr>
          <a:xfrm>
            <a:off x="533400" y="1524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keep adding JOIN &lt;table name&gt; ON &lt;matching fields&gt;</a:t>
            </a:r>
          </a:p>
          <a:p>
            <a:r>
              <a:rPr lang="en-US" sz="2000" dirty="0"/>
              <a:t>Test iteratively!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E81043E-87EB-4497-BDCB-55369A6884E5}"/>
              </a:ext>
            </a:extLst>
          </p:cNvPr>
          <p:cNvSpPr/>
          <p:nvPr/>
        </p:nvSpPr>
        <p:spPr>
          <a:xfrm rot="16200000">
            <a:off x="4098405" y="452945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C1C46C-5169-41E9-AB4D-BF126A1C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743200"/>
          </a:xfrm>
        </p:spPr>
        <p:txBody>
          <a:bodyPr/>
          <a:lstStyle/>
          <a:p>
            <a:r>
              <a:rPr lang="en-US" dirty="0"/>
              <a:t>Lets you more easily refer to columns in a long query.</a:t>
            </a:r>
          </a:p>
          <a:p>
            <a:r>
              <a:rPr lang="en-US" dirty="0"/>
              <a:t>A column is given an alias for the query (</a:t>
            </a:r>
            <a:r>
              <a:rPr lang="en-US" dirty="0" err="1"/>
              <a:t>annual_income</a:t>
            </a:r>
            <a:r>
              <a:rPr lang="en-US" dirty="0"/>
              <a:t> as income)</a:t>
            </a:r>
          </a:p>
          <a:p>
            <a:r>
              <a:rPr lang="en-US" dirty="0"/>
              <a:t>A table is given an alias (person as ‘p’)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E28EB-2640-4743-BD7F-41851349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D6F6-9B23-4353-9384-1B364BB0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58491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06DE1-A11A-4086-A96F-53B02744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SQL commands to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Filter and Sort  </a:t>
            </a:r>
          </a:p>
          <a:p>
            <a:pPr lvl="1"/>
            <a:r>
              <a:rPr lang="en-US" dirty="0"/>
              <a:t>Query multiple tables through JOINs</a:t>
            </a:r>
          </a:p>
          <a:p>
            <a:pPr lvl="1"/>
            <a:r>
              <a:rPr lang="en-US" dirty="0"/>
              <a:t>Investigate and analyze data</a:t>
            </a:r>
          </a:p>
          <a:p>
            <a:r>
              <a:rPr lang="en-US" dirty="0"/>
              <a:t>Perform labs using your lab environment.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103AA-8EAD-4796-A156-F785DDD96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A37827-085C-4891-9BC2-388849E3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facts</a:t>
            </a:r>
          </a:p>
          <a:p>
            <a:r>
              <a:rPr lang="en-US" dirty="0"/>
              <a:t>Ask the right questions</a:t>
            </a:r>
          </a:p>
          <a:p>
            <a:r>
              <a:rPr lang="en-US" dirty="0"/>
              <a:t>Solve the puzzle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33116-8AAE-46E8-88D2-AC755F38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Solve the Murder</a:t>
            </a:r>
          </a:p>
        </p:txBody>
      </p:sp>
    </p:spTree>
    <p:extLst>
      <p:ext uri="{BB962C8B-B14F-4D97-AF65-F5344CB8AC3E}">
        <p14:creationId xmlns:p14="http://schemas.microsoft.com/office/powerpoint/2010/main" val="151937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5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38169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440E81-CB11-47C9-8356-13DD6F88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2514600"/>
          </a:xfrm>
        </p:spPr>
        <p:txBody>
          <a:bodyPr/>
          <a:lstStyle/>
          <a:p>
            <a:r>
              <a:rPr lang="en-US" dirty="0" err="1"/>
              <a:t>crime_scene_report</a:t>
            </a:r>
            <a:endParaRPr lang="en-US" dirty="0"/>
          </a:p>
          <a:p>
            <a:pPr lvl="1"/>
            <a:r>
              <a:rPr lang="en-US" dirty="0"/>
              <a:t>Type = murder</a:t>
            </a:r>
          </a:p>
          <a:p>
            <a:pPr lvl="1"/>
            <a:r>
              <a:rPr lang="en-US" dirty="0"/>
              <a:t>Date = 01/15/2018</a:t>
            </a:r>
          </a:p>
          <a:p>
            <a:pPr lvl="1"/>
            <a:r>
              <a:rPr lang="en-US" dirty="0"/>
              <a:t>City = SQL City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2B3A8-9FF5-49BC-8CA9-738D3846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investigation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28929-B085-4AD9-9EA9-BA9A08B1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5555"/>
            <a:ext cx="1989993" cy="126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9EE1D-537A-4BC8-87F1-828881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3" y="3066792"/>
            <a:ext cx="3115110" cy="227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A4D9F-BB81-4E2D-9CBC-9D1A4B71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552877"/>
            <a:ext cx="8839200" cy="105390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4F2F0A2-FA3E-4685-AF68-A10DB99F3B73}"/>
              </a:ext>
            </a:extLst>
          </p:cNvPr>
          <p:cNvSpPr/>
          <p:nvPr/>
        </p:nvSpPr>
        <p:spPr>
          <a:xfrm>
            <a:off x="8305800" y="480060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54E1A-8A5B-4584-9AEF-074F8146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4E734-F069-4E06-B273-B970F5F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00D3-811C-4598-A0F2-E1EFAB93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" y="1676400"/>
            <a:ext cx="8777056" cy="105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1DD9C-BA83-4DA1-867E-D2829511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4" y="2932165"/>
            <a:ext cx="2172003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291CF-B39D-4D5A-87E5-1B89C6C7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973" y="2917853"/>
            <a:ext cx="5687219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50216-8B8C-4B13-B371-D7F77862F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44" y="4808032"/>
            <a:ext cx="8655925" cy="102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07A5A-5C49-4B2F-8662-F2CEDE9A6B18}"/>
              </a:ext>
            </a:extLst>
          </p:cNvPr>
          <p:cNvSpPr txBox="1"/>
          <p:nvPr/>
        </p:nvSpPr>
        <p:spPr>
          <a:xfrm>
            <a:off x="190500" y="6031468"/>
            <a:ext cx="83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how the DESC modifier returns the results in reverse, or descending, order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8E458E-9C69-4994-A138-D326DBA5E304}"/>
              </a:ext>
            </a:extLst>
          </p:cNvPr>
          <p:cNvSpPr/>
          <p:nvPr/>
        </p:nvSpPr>
        <p:spPr>
          <a:xfrm>
            <a:off x="5105400" y="413953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094E5-C3C0-47A2-969B-14449154C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937B0-1802-4E69-9415-7C68F130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2546"/>
            <a:ext cx="8839200" cy="105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390D5-94B9-42E4-A264-D6AB6E9B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0" y="2810020"/>
            <a:ext cx="5087060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525F-BE1F-4843-8950-29D7CA14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797281"/>
            <a:ext cx="6973273" cy="97168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011902-E928-4FF1-A795-6AE7808B8902}"/>
              </a:ext>
            </a:extLst>
          </p:cNvPr>
          <p:cNvSpPr/>
          <p:nvPr/>
        </p:nvSpPr>
        <p:spPr>
          <a:xfrm>
            <a:off x="2696670" y="414915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8F88A-7EB7-4F00-B972-60399B33F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the Witness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2326-05B9-4F92-A1FD-618C2871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15" y="1505034"/>
            <a:ext cx="1409897" cy="69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4F64F-4B07-4289-A1DE-0920329C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00456"/>
            <a:ext cx="2181529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42705-FC6B-44CA-A46F-9FAE80C8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38601"/>
            <a:ext cx="5696745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81C77-E30D-41DA-BAD2-BB790E21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5" y="3657600"/>
            <a:ext cx="8708330" cy="150172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BCCFC6D-7971-4735-A93A-1DB2D8A9198A}"/>
              </a:ext>
            </a:extLst>
          </p:cNvPr>
          <p:cNvSpPr/>
          <p:nvPr/>
        </p:nvSpPr>
        <p:spPr>
          <a:xfrm>
            <a:off x="3124200" y="28339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FF91F1-FE9E-49B6-9F09-9775B64C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7710256" cy="3048000"/>
          </a:xfrm>
        </p:spPr>
        <p:txBody>
          <a:bodyPr/>
          <a:lstStyle/>
          <a:p>
            <a:r>
              <a:rPr lang="en-US" sz="2800" dirty="0"/>
              <a:t>It was a man</a:t>
            </a:r>
          </a:p>
          <a:p>
            <a:r>
              <a:rPr lang="en-US" sz="2800" dirty="0"/>
              <a:t>He had a gym bag</a:t>
            </a:r>
          </a:p>
          <a:p>
            <a:r>
              <a:rPr lang="en-US" sz="2800" dirty="0"/>
              <a:t>Gym Membership ID began with ‘48Z’</a:t>
            </a:r>
          </a:p>
          <a:p>
            <a:r>
              <a:rPr lang="en-US" sz="2800" dirty="0"/>
              <a:t>Only Gold Members have that type of bag</a:t>
            </a:r>
          </a:p>
          <a:p>
            <a:r>
              <a:rPr lang="en-US" sz="2800" dirty="0"/>
              <a:t>License plate of getaway car includes ‘H42W’</a:t>
            </a:r>
          </a:p>
          <a:p>
            <a:r>
              <a:rPr lang="en-US" sz="2800" dirty="0"/>
              <a:t>Murder date was 2018-01-09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DB12B-3D14-4D40-8020-DA074BE7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Clues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698E3-B737-40B9-A517-4574ED28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4" y="1447800"/>
            <a:ext cx="8534400" cy="14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B7D7F-A27C-425E-B7CA-0612C084B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compound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41B88-EEAA-4646-8309-736C1762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60" y="1828800"/>
            <a:ext cx="2248214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CD94A-89F1-4B7F-8507-545144CC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" y="1981200"/>
            <a:ext cx="4134427" cy="164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94A3F-ED6B-4D4B-A89A-7F20FE72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5" y="4289289"/>
            <a:ext cx="6477904" cy="15527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1740C53-8211-46A5-A29D-04EA503E33C5}"/>
              </a:ext>
            </a:extLst>
          </p:cNvPr>
          <p:cNvSpPr/>
          <p:nvPr/>
        </p:nvSpPr>
        <p:spPr>
          <a:xfrm>
            <a:off x="3048000" y="368986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1689BE-95F9-4804-B448-5A400091D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09EB-981D-4775-8DF2-B3562FAF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37362"/>
            <a:ext cx="4363059" cy="21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2E3C7-9387-4CC4-946D-9762BD0B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5744377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F5AE6-68C1-47D9-89A2-4BA67591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137" y="3048000"/>
            <a:ext cx="4701063" cy="130840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4764881-F574-479C-B170-251578E5DD87}"/>
              </a:ext>
            </a:extLst>
          </p:cNvPr>
          <p:cNvSpPr/>
          <p:nvPr/>
        </p:nvSpPr>
        <p:spPr>
          <a:xfrm rot="16200000">
            <a:off x="3688215" y="380807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70866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E519AF-0288-4FA4-8236-24220A8C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/>
              <a:t>Use the master schema to understand all of the tables within the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Exact syntax depends on the type of database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F51C7-0B8B-4C07-8E53-CCC535AE4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14EA-2DAB-458F-BF2E-729EECF1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8" y="3228864"/>
            <a:ext cx="2962688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9440E-F231-4171-AF75-F202D0DB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17" y="1447800"/>
            <a:ext cx="1835365" cy="525783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61E6981-5CE5-4D15-8E1F-8E00C5AC1BDE}"/>
              </a:ext>
            </a:extLst>
          </p:cNvPr>
          <p:cNvSpPr/>
          <p:nvPr/>
        </p:nvSpPr>
        <p:spPr>
          <a:xfrm rot="16200000">
            <a:off x="5727171" y="342879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6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E1C85-DFE1-4CC9-A42C-9F7131CC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0640"/>
          </a:xfrm>
        </p:spPr>
        <p:txBody>
          <a:bodyPr/>
          <a:lstStyle/>
          <a:p>
            <a:r>
              <a:rPr lang="en-US" sz="2800" dirty="0"/>
              <a:t>Use table definitions to understand data types and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F1D1D-3747-4644-A918-6E64506CA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(2)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E97C9F4-0B9C-42CC-B1B2-DE3D39EEE0A6}"/>
              </a:ext>
            </a:extLst>
          </p:cNvPr>
          <p:cNvSpPr/>
          <p:nvPr/>
        </p:nvSpPr>
        <p:spPr>
          <a:xfrm rot="16200000">
            <a:off x="373721" y="4068239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731D9D-A5C2-40A6-927D-914D49A73777}"/>
              </a:ext>
            </a:extLst>
          </p:cNvPr>
          <p:cNvSpPr/>
          <p:nvPr/>
        </p:nvSpPr>
        <p:spPr>
          <a:xfrm rot="16200000">
            <a:off x="373720" y="59989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0798BC-F0F5-412D-A41A-BCDBCFA2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361"/>
            <a:ext cx="8229600" cy="4525963"/>
          </a:xfrm>
        </p:spPr>
        <p:txBody>
          <a:bodyPr/>
          <a:lstStyle/>
          <a:p>
            <a:r>
              <a:rPr lang="en-US" dirty="0"/>
              <a:t>Understand the quantity of data</a:t>
            </a:r>
          </a:p>
          <a:p>
            <a:r>
              <a:rPr lang="en-US" dirty="0"/>
              <a:t>Answers “how many rows per table”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77B4-2BD9-4EBC-A4D4-460A3C483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38CD-192A-4D91-AD9E-CDF9344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9" y="2907160"/>
            <a:ext cx="2229161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C5CE4-A626-4008-825E-DA698E75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71" y="2761896"/>
            <a:ext cx="771633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25927-1AB5-4E70-AA27-2029B533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71" y="4132130"/>
            <a:ext cx="790685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4B19F-0E55-43B4-98F3-E2ACD4640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0" y="4317893"/>
            <a:ext cx="2210108" cy="66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B3283-BC06-4CBC-86BC-8B48B8C90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89" y="5530943"/>
            <a:ext cx="790685" cy="92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7BB7-5B7D-4456-8DF8-F05617774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741029"/>
            <a:ext cx="3143689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B21BC-C2F4-48A4-B5BD-DD6153973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54" y="2603373"/>
            <a:ext cx="2133898" cy="1343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A0140-E5D6-442D-93BB-867968DCB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254" y="4298841"/>
            <a:ext cx="1448002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1D222-94F0-4DB5-A6B8-10D8D1B1C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912" y="5483311"/>
            <a:ext cx="1562318" cy="97168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B999FCE-DC9C-4000-8AA2-C3ACE89CA277}"/>
              </a:ext>
            </a:extLst>
          </p:cNvPr>
          <p:cNvSpPr/>
          <p:nvPr/>
        </p:nvSpPr>
        <p:spPr>
          <a:xfrm rot="16200000">
            <a:off x="3865549" y="578102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41C712D-F483-4EB6-AFD5-A8C459B55E90}"/>
              </a:ext>
            </a:extLst>
          </p:cNvPr>
          <p:cNvSpPr/>
          <p:nvPr/>
        </p:nvSpPr>
        <p:spPr>
          <a:xfrm rot="16200000">
            <a:off x="3822211" y="431217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7B4C00-390C-4E86-AD44-2348025A29F7}"/>
              </a:ext>
            </a:extLst>
          </p:cNvPr>
          <p:cNvSpPr/>
          <p:nvPr/>
        </p:nvSpPr>
        <p:spPr>
          <a:xfrm rot="16200000">
            <a:off x="3817153" y="28500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F564D-E947-4F5F-8592-D6579C0A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4820323" cy="3238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3C930C-BA8D-4731-A686-E37F1B8CB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0ED9-FD22-4110-B51A-83171045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544708"/>
            <a:ext cx="1638529" cy="178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27BEB-8F7F-417C-BA25-191AC2B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32" y="1876368"/>
            <a:ext cx="1467055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61733-31D5-48E7-B296-3761A7283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5" y="3032228"/>
            <a:ext cx="4934639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59775-C023-4804-8DC8-07E826541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569" y="2971799"/>
            <a:ext cx="866896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B1458-A84B-4971-B29D-89ECB319D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5" y="4114800"/>
            <a:ext cx="4982270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E52AF-C990-4D57-93AE-7DCE0F95E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792" y="4074885"/>
            <a:ext cx="943107" cy="76210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DEB0F2A-5CCD-4A3D-8A29-A216CCB88752}"/>
              </a:ext>
            </a:extLst>
          </p:cNvPr>
          <p:cNvSpPr/>
          <p:nvPr/>
        </p:nvSpPr>
        <p:spPr>
          <a:xfrm rot="16200000">
            <a:off x="5326392" y="182360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199CFF8-49C3-4ADC-9522-D7CA47FF0BB9}"/>
              </a:ext>
            </a:extLst>
          </p:cNvPr>
          <p:cNvSpPr/>
          <p:nvPr/>
        </p:nvSpPr>
        <p:spPr>
          <a:xfrm rot="16200000">
            <a:off x="5305876" y="293183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0FB102-833E-48A8-B21D-CA07389C1722}"/>
              </a:ext>
            </a:extLst>
          </p:cNvPr>
          <p:cNvSpPr/>
          <p:nvPr/>
        </p:nvSpPr>
        <p:spPr>
          <a:xfrm rot="16200000">
            <a:off x="5371844" y="400695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85C14-A46D-415D-B177-8079D5AF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/>
              <a:t>Explore samples of the  data:</a:t>
            </a:r>
          </a:p>
          <a:p>
            <a:endParaRPr lang="en-US" dirty="0"/>
          </a:p>
          <a:p>
            <a:r>
              <a:rPr lang="en-US" dirty="0"/>
              <a:t>* = wildcard.  Selects all fields</a:t>
            </a:r>
          </a:p>
          <a:p>
            <a:r>
              <a:rPr lang="en-US" dirty="0"/>
              <a:t>LIMIT = total number of rows returned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FB334-1143-4F7D-B115-3CA5139D2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F5964-B2E0-45FE-ADA8-781566F9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2" y="2362200"/>
            <a:ext cx="371526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A26C0-5E7A-472B-87C9-86F33148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71024"/>
            <a:ext cx="6339161" cy="27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18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597</TotalTime>
  <Words>609</Words>
  <Application>Microsoft Office PowerPoint</Application>
  <PresentationFormat>On-screen Show (4:3)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Helvetica CE</vt:lpstr>
      <vt:lpstr>ITC New Baskerville Roman</vt:lpstr>
      <vt:lpstr>powerpoint_newNEU</vt:lpstr>
      <vt:lpstr>ITC 6000  Database Management SQL Murder Mystery Lab</vt:lpstr>
      <vt:lpstr>Overview</vt:lpstr>
      <vt:lpstr>SQL Murder Mystery</vt:lpstr>
      <vt:lpstr>Step 1 – Get familiar with the data (1)</vt:lpstr>
      <vt:lpstr>ERD Diagram</vt:lpstr>
      <vt:lpstr>Step 1 – Get familiar with the data (2)</vt:lpstr>
      <vt:lpstr>Step 1 – Get familiar with the data (3)</vt:lpstr>
      <vt:lpstr>Aggregation</vt:lpstr>
      <vt:lpstr>Step 1 – Get familiar with the data (3)</vt:lpstr>
      <vt:lpstr>Step 1 – Get Familiar with the Data (4)</vt:lpstr>
      <vt:lpstr>Filter Results to Specific Criteria</vt:lpstr>
      <vt:lpstr>Complex WHERE clauses </vt:lpstr>
      <vt:lpstr>Other Comparisons</vt:lpstr>
      <vt:lpstr>Order By</vt:lpstr>
      <vt:lpstr>Aggregating with Group By</vt:lpstr>
      <vt:lpstr>JOINs</vt:lpstr>
      <vt:lpstr>Why does this work?</vt:lpstr>
      <vt:lpstr>JOINs with 2+ tables</vt:lpstr>
      <vt:lpstr>Aliases</vt:lpstr>
      <vt:lpstr>Let’s Solve the Murder</vt:lpstr>
      <vt:lpstr>ERD Diagram</vt:lpstr>
      <vt:lpstr>SQL Murder Mystery</vt:lpstr>
      <vt:lpstr>Start the investigation</vt:lpstr>
      <vt:lpstr>Witness #1</vt:lpstr>
      <vt:lpstr>Witness #2</vt:lpstr>
      <vt:lpstr>Access the Witness Statements</vt:lpstr>
      <vt:lpstr>Clues   </vt:lpstr>
      <vt:lpstr>Select with compound Where clause</vt:lpstr>
      <vt:lpstr>Select with Join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Savan Patel</cp:lastModifiedBy>
  <cp:revision>83</cp:revision>
  <dcterms:created xsi:type="dcterms:W3CDTF">2010-04-13T14:21:50Z</dcterms:created>
  <dcterms:modified xsi:type="dcterms:W3CDTF">2024-03-10T03:53:45Z</dcterms:modified>
</cp:coreProperties>
</file>