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97" r:id="rId3"/>
    <p:sldId id="298" r:id="rId4"/>
    <p:sldId id="299" r:id="rId5"/>
    <p:sldId id="300" r:id="rId6"/>
    <p:sldId id="301" r:id="rId7"/>
    <p:sldId id="276" r:id="rId8"/>
    <p:sldId id="302" r:id="rId9"/>
    <p:sldId id="303" r:id="rId10"/>
    <p:sldId id="304" r:id="rId11"/>
    <p:sldId id="286" r:id="rId12"/>
    <p:sldId id="305" r:id="rId13"/>
    <p:sldId id="306" r:id="rId14"/>
    <p:sldId id="307" r:id="rId15"/>
    <p:sldId id="314" r:id="rId16"/>
    <p:sldId id="315" r:id="rId17"/>
    <p:sldId id="308" r:id="rId18"/>
    <p:sldId id="309" r:id="rId19"/>
    <p:sldId id="310" r:id="rId20"/>
    <p:sldId id="312" r:id="rId21"/>
    <p:sldId id="313" r:id="rId22"/>
    <p:sldId id="316" r:id="rId23"/>
    <p:sldId id="311"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81" d="100"/>
          <a:sy n="81" d="100"/>
        </p:scale>
        <p:origin x="1483"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8EB4242-4669-4089-B1D3-7BBD76CE1D3D}" type="datetimeFigureOut">
              <a:rPr lang="en-US" smtClean="0"/>
              <a:t>4/25/2024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FD31FDD-134E-4F61-9DF4-9860AE48AF8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8EB4242-4669-4089-B1D3-7BBD76CE1D3D}" type="datetimeFigureOut">
              <a:rPr lang="en-US" smtClean="0"/>
              <a:t>4/25/2024</a:t>
            </a:fld>
            <a:endParaRPr lang="en-US"/>
          </a:p>
        </p:txBody>
      </p:sp>
      <p:sp>
        <p:nvSpPr>
          <p:cNvPr id="9" name="Slide Number Placeholder 8"/>
          <p:cNvSpPr>
            <a:spLocks noGrp="1"/>
          </p:cNvSpPr>
          <p:nvPr>
            <p:ph type="sldNum" sz="quarter" idx="15"/>
          </p:nvPr>
        </p:nvSpPr>
        <p:spPr/>
        <p:txBody>
          <a:bodyPr rtlCol="0"/>
          <a:lstStyle/>
          <a:p>
            <a:fld id="{AFD31FDD-134E-4F61-9DF4-9860AE48AF8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FD31FDD-134E-4F61-9DF4-9860AE48AF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8EB4242-4669-4089-B1D3-7BBD76CE1D3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31FDD-134E-4F61-9DF4-9860AE48AF8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8EB4242-4669-4089-B1D3-7BBD76CE1D3D}"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31FDD-134E-4F61-9DF4-9860AE48AF8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8EB4242-4669-4089-B1D3-7BBD76CE1D3D}" type="datetimeFigureOut">
              <a:rPr lang="en-US" smtClean="0"/>
              <a:t>4/25/2024</a:t>
            </a:fld>
            <a:endParaRPr lang="en-US"/>
          </a:p>
        </p:txBody>
      </p:sp>
      <p:sp>
        <p:nvSpPr>
          <p:cNvPr id="7" name="Slide Number Placeholder 6"/>
          <p:cNvSpPr>
            <a:spLocks noGrp="1"/>
          </p:cNvSpPr>
          <p:nvPr>
            <p:ph type="sldNum" sz="quarter" idx="11"/>
          </p:nvPr>
        </p:nvSpPr>
        <p:spPr/>
        <p:txBody>
          <a:bodyPr rtlCol="0"/>
          <a:lstStyle/>
          <a:p>
            <a:fld id="{AFD31FDD-134E-4F61-9DF4-9860AE48AF8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B4242-4669-4089-B1D3-7BBD76CE1D3D}"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8EB4242-4669-4089-B1D3-7BBD76CE1D3D}" type="datetimeFigureOut">
              <a:rPr lang="en-US" smtClean="0"/>
              <a:t>4/25/2024</a:t>
            </a:fld>
            <a:endParaRPr lang="en-US"/>
          </a:p>
        </p:txBody>
      </p:sp>
      <p:sp>
        <p:nvSpPr>
          <p:cNvPr id="22" name="Slide Number Placeholder 21"/>
          <p:cNvSpPr>
            <a:spLocks noGrp="1"/>
          </p:cNvSpPr>
          <p:nvPr>
            <p:ph type="sldNum" sz="quarter" idx="15"/>
          </p:nvPr>
        </p:nvSpPr>
        <p:spPr/>
        <p:txBody>
          <a:bodyPr rtlCol="0"/>
          <a:lstStyle/>
          <a:p>
            <a:fld id="{AFD31FDD-134E-4F61-9DF4-9860AE48AF8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8EB4242-4669-4089-B1D3-7BBD76CE1D3D}" type="datetimeFigureOut">
              <a:rPr lang="en-US" smtClean="0"/>
              <a:t>4/25/2024</a:t>
            </a:fld>
            <a:endParaRPr lang="en-US"/>
          </a:p>
        </p:txBody>
      </p:sp>
      <p:sp>
        <p:nvSpPr>
          <p:cNvPr id="18" name="Slide Number Placeholder 17"/>
          <p:cNvSpPr>
            <a:spLocks noGrp="1"/>
          </p:cNvSpPr>
          <p:nvPr>
            <p:ph type="sldNum" sz="quarter" idx="11"/>
          </p:nvPr>
        </p:nvSpPr>
        <p:spPr/>
        <p:txBody>
          <a:bodyPr rtlCol="0"/>
          <a:lstStyle/>
          <a:p>
            <a:fld id="{AFD31FDD-134E-4F61-9DF4-9860AE48AF8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EB4242-4669-4089-B1D3-7BBD76CE1D3D}" type="datetimeFigureOut">
              <a:rPr lang="en-US" smtClean="0"/>
              <a:t>4/25/2024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FD31FDD-134E-4F61-9DF4-9860AE48AF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who.int/road-safety/" TargetMode="External"/><Relationship Id="rId2" Type="http://schemas.openxmlformats.org/officeDocument/2006/relationships/hyperlink" Target="https://www.coursera.org/" TargetMode="External"/><Relationship Id="rId1" Type="http://schemas.openxmlformats.org/officeDocument/2006/relationships/slideLayout" Target="../slideLayouts/slideLayout2.xml"/><Relationship Id="rId6" Type="http://schemas.openxmlformats.org/officeDocument/2006/relationships/hyperlink" Target="https://www.python.org/" TargetMode="External"/><Relationship Id="rId5" Type="http://schemas.openxmlformats.org/officeDocument/2006/relationships/hyperlink" Target="https://www.tensorflow.org/" TargetMode="External"/><Relationship Id="rId4" Type="http://schemas.openxmlformats.org/officeDocument/2006/relationships/hyperlink" Target="https://www.kagg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851648" cy="1828800"/>
          </a:xfrm>
        </p:spPr>
        <p:txBody>
          <a:bodyPr>
            <a:noAutofit/>
          </a:bodyPr>
          <a:lstStyle/>
          <a:p>
            <a:pPr algn="ctr"/>
            <a:r>
              <a:rPr lang="en-US" sz="3600" dirty="0">
                <a:latin typeface="Times New Roman" pitchFamily="18" charset="0"/>
                <a:cs typeface="Times New Roman" pitchFamily="18" charset="0"/>
              </a:rPr>
              <a:t>Accident Detection  Using CNN</a:t>
            </a:r>
            <a:endParaRPr lang="en-US" sz="3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2362200" y="3276600"/>
            <a:ext cx="6019800" cy="2492990"/>
          </a:xfrm>
          <a:prstGeom prst="rect">
            <a:avLst/>
          </a:prstGeom>
          <a:noFill/>
        </p:spPr>
        <p:txBody>
          <a:bodyPr wrap="square" rtlCol="0">
            <a:spAutoFit/>
          </a:bodyPr>
          <a:lstStyle/>
          <a:p>
            <a:r>
              <a:rPr lang="en-GB" sz="2400" b="1" u="sng"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GROUP MEMBERS</a:t>
            </a:r>
            <a:r>
              <a:rPr lang="en-GB" sz="2400" b="1" u="sng" dirty="0">
                <a:solidFill>
                  <a:schemeClr val="tx2"/>
                </a:solidFill>
                <a:latin typeface="Arial Rounded MT Bold" panose="020F0704030504030204" pitchFamily="34" charset="0"/>
              </a:rPr>
              <a:t>:</a:t>
            </a:r>
          </a:p>
          <a:p>
            <a:pPr algn="ctr"/>
            <a:endParaRPr lang="en-GB" sz="2400" u="sng" dirty="0">
              <a:solidFill>
                <a:schemeClr val="tx2"/>
              </a:solidFill>
              <a:latin typeface="Arial Rounded MT Bold" panose="020F0704030504030204" pitchFamily="34" charset="0"/>
            </a:endParaRP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SAVANTH REDDY MUDDADI    </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BHANU CHAND GARIKAPATI</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SUMA MOUNICA RACHAMSETTY</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VENKATA NAVEEN GRANDHI </a:t>
            </a:r>
          </a:p>
          <a:p>
            <a:pPr marL="342900" indent="-342900">
              <a:buFont typeface="+mj-lt"/>
              <a:buAutoNum type="arabicPeriod"/>
            </a:pPr>
            <a:endParaRPr lang="en-GB"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111E-3ED2-677C-58F3-84F716E3EBE4}"/>
              </a:ext>
            </a:extLst>
          </p:cNvPr>
          <p:cNvSpPr>
            <a:spLocks noGrp="1"/>
          </p:cNvSpPr>
          <p:nvPr>
            <p:ph type="title"/>
          </p:nvPr>
        </p:nvSpPr>
        <p:spPr/>
        <p:txBody>
          <a:bodyPr/>
          <a:lstStyle/>
          <a:p>
            <a:r>
              <a:rPr lang="en-IN" dirty="0"/>
              <a:t>RELATED WORK &amp; BACKGROUND</a:t>
            </a:r>
          </a:p>
        </p:txBody>
      </p:sp>
      <p:sp>
        <p:nvSpPr>
          <p:cNvPr id="3" name="Content Placeholder 2">
            <a:extLst>
              <a:ext uri="{FF2B5EF4-FFF2-40B4-BE49-F238E27FC236}">
                <a16:creationId xmlns:a16="http://schemas.microsoft.com/office/drawing/2014/main" id="{FFB21264-16E7-C231-AF3C-ADBAEDA2BE57}"/>
              </a:ext>
            </a:extLst>
          </p:cNvPr>
          <p:cNvSpPr>
            <a:spLocks noGrp="1"/>
          </p:cNvSpPr>
          <p:nvPr>
            <p:ph sz="quarter" idx="1"/>
          </p:nvPr>
        </p:nvSpPr>
        <p:spPr/>
        <p:txBody>
          <a:bodyPr/>
          <a:lstStyle/>
          <a:p>
            <a:pPr marL="0" indent="0" algn="l">
              <a:buNone/>
            </a:pPr>
            <a:endParaRPr lang="en-US" sz="1800" b="1" i="0" dirty="0">
              <a:solidFill>
                <a:srgbClr val="0D0D0D"/>
              </a:solidFill>
              <a:effectLst/>
              <a:highlight>
                <a:srgbClr val="FFFFFF"/>
              </a:highlight>
              <a:latin typeface="Söhne"/>
            </a:endParaRPr>
          </a:p>
          <a:p>
            <a:r>
              <a:rPr lang="en-US" sz="1900" b="1" i="0" dirty="0">
                <a:solidFill>
                  <a:srgbClr val="0D0D0D"/>
                </a:solidFill>
                <a:effectLst/>
                <a:highlight>
                  <a:srgbClr val="FFFFFF"/>
                </a:highlight>
                <a:latin typeface="Söhne"/>
              </a:rPr>
              <a:t>Advanced Technologies:</a:t>
            </a:r>
            <a:endParaRPr lang="en-US" sz="1900" dirty="0">
              <a:solidFill>
                <a:srgbClr val="0D0D0D"/>
              </a:solidFill>
              <a:highlight>
                <a:srgbClr val="FFFFFF"/>
              </a:highlight>
              <a:latin typeface="Söhne"/>
            </a:endParaRPr>
          </a:p>
          <a:p>
            <a:pPr marL="0" indent="0">
              <a:buNone/>
            </a:pPr>
            <a:r>
              <a:rPr lang="en-US" sz="1700" b="1" i="0" dirty="0">
                <a:solidFill>
                  <a:srgbClr val="0D0D0D"/>
                </a:solidFill>
                <a:effectLst/>
                <a:highlight>
                  <a:srgbClr val="FFFFFF"/>
                </a:highlight>
                <a:latin typeface="Söhne"/>
              </a:rPr>
              <a:t>Machine Learning Algorithms:</a:t>
            </a:r>
            <a:r>
              <a:rPr lang="en-US" sz="1700" b="0" i="0" dirty="0">
                <a:solidFill>
                  <a:srgbClr val="0D0D0D"/>
                </a:solidFill>
                <a:effectLst/>
                <a:highlight>
                  <a:srgbClr val="FFFFFF"/>
                </a:highlight>
                <a:latin typeface="Söhne"/>
              </a:rPr>
              <a:t> Implementing machine learning algorithms to analyze sensor data and video footage for accident detection.</a:t>
            </a:r>
          </a:p>
          <a:p>
            <a:pPr marL="0" indent="0" algn="l">
              <a:buNone/>
            </a:pPr>
            <a:r>
              <a:rPr lang="en-US" sz="1700" b="1" i="0" dirty="0">
                <a:solidFill>
                  <a:srgbClr val="0D0D0D"/>
                </a:solidFill>
                <a:effectLst/>
                <a:highlight>
                  <a:srgbClr val="FFFFFF"/>
                </a:highlight>
                <a:latin typeface="Söhne"/>
              </a:rPr>
              <a:t>IoT and Smart Cities:</a:t>
            </a:r>
            <a:r>
              <a:rPr lang="en-US" sz="1700" b="0" i="0" dirty="0">
                <a:solidFill>
                  <a:srgbClr val="0D0D0D"/>
                </a:solidFill>
                <a:effectLst/>
                <a:highlight>
                  <a:srgbClr val="FFFFFF"/>
                </a:highlight>
                <a:latin typeface="Söhne"/>
              </a:rPr>
              <a:t> Integrating accident detection with Internet of Things (IoT) devices and smart city infrastructure for real-time monitoring and response.</a:t>
            </a:r>
            <a:br>
              <a:rPr lang="en-US" dirty="0"/>
            </a:br>
            <a:endParaRPr lang="en-IN" dirty="0"/>
          </a:p>
        </p:txBody>
      </p:sp>
    </p:spTree>
    <p:extLst>
      <p:ext uri="{BB962C8B-B14F-4D97-AF65-F5344CB8AC3E}">
        <p14:creationId xmlns:p14="http://schemas.microsoft.com/office/powerpoint/2010/main" val="268554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cs typeface="Times New Roman" pitchFamily="18" charset="0"/>
              </a:rPr>
              <a:t>PROBLEM STATEMENT</a:t>
            </a:r>
          </a:p>
        </p:txBody>
      </p:sp>
      <p:sp>
        <p:nvSpPr>
          <p:cNvPr id="3" name="Content Placeholder 2"/>
          <p:cNvSpPr>
            <a:spLocks noGrp="1"/>
          </p:cNvSpPr>
          <p:nvPr>
            <p:ph sz="quarter" idx="1"/>
          </p:nvPr>
        </p:nvSpPr>
        <p:spPr/>
        <p:txBody>
          <a:bodyPr>
            <a:normAutofit lnSpcReduction="10000"/>
          </a:bodyPr>
          <a:lstStyle/>
          <a:p>
            <a:pPr marL="0" indent="0" algn="l">
              <a:buNone/>
            </a:pPr>
            <a:r>
              <a:rPr lang="en-US" sz="1900" b="1" i="0" dirty="0">
                <a:solidFill>
                  <a:srgbClr val="0D0D0D"/>
                </a:solidFill>
                <a:effectLst/>
                <a:highlight>
                  <a:srgbClr val="FFFFFF"/>
                </a:highlight>
                <a:latin typeface="Söhne"/>
              </a:rPr>
              <a:t>Challenges in Current Accident Detection Systems:</a:t>
            </a:r>
            <a:endParaRPr lang="en-US" sz="1900" b="0" i="0" dirty="0">
              <a:solidFill>
                <a:srgbClr val="0D0D0D"/>
              </a:solidFill>
              <a:effectLst/>
              <a:highlight>
                <a:srgbClr val="FFFFFF"/>
              </a:highlight>
              <a:latin typeface="Söhne"/>
            </a:endParaRPr>
          </a:p>
          <a:p>
            <a:pPr algn="l">
              <a:buFont typeface="Arial" panose="020B0604020202020204" pitchFamily="34" charset="0"/>
              <a:buChar char="•"/>
            </a:pPr>
            <a:r>
              <a:rPr lang="en-US" sz="1700" b="1" i="0" dirty="0">
                <a:solidFill>
                  <a:srgbClr val="0D0D0D"/>
                </a:solidFill>
                <a:effectLst/>
                <a:highlight>
                  <a:srgbClr val="FFFFFF"/>
                </a:highlight>
                <a:latin typeface="Söhne"/>
              </a:rPr>
              <a:t>Inaccuracy and False Alarms:</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Many existing accident detection systems, especially those relying on sensor-based or rule-based methods, suffer from inaccuracies and false alarms. This can lead to inefficient resource allocation and unnecessary disruptions.</a:t>
            </a:r>
          </a:p>
          <a:p>
            <a:pPr algn="l">
              <a:buFont typeface="Arial" panose="020B0604020202020204" pitchFamily="34" charset="0"/>
              <a:buChar char="•"/>
            </a:pPr>
            <a:r>
              <a:rPr lang="en-US" sz="1700" b="1" i="0" dirty="0">
                <a:solidFill>
                  <a:srgbClr val="0D0D0D"/>
                </a:solidFill>
                <a:effectLst/>
                <a:highlight>
                  <a:srgbClr val="FFFFFF"/>
                </a:highlight>
                <a:latin typeface="Söhne"/>
              </a:rPr>
              <a:t>Limited Coverage:</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Traditional systems like dashcams or roadside sensors have limited coverage, often capturing only specific areas or types of accidents. This leaves blind spots and gaps in accident detection.</a:t>
            </a:r>
          </a:p>
          <a:p>
            <a:pPr algn="l">
              <a:buFont typeface="Arial" panose="020B0604020202020204" pitchFamily="34" charset="0"/>
              <a:buChar char="•"/>
            </a:pPr>
            <a:r>
              <a:rPr lang="en-US" sz="1700" b="1" i="0" dirty="0">
                <a:solidFill>
                  <a:srgbClr val="0D0D0D"/>
                </a:solidFill>
                <a:effectLst/>
                <a:highlight>
                  <a:srgbClr val="FFFFFF"/>
                </a:highlight>
                <a:latin typeface="Söhne"/>
              </a:rPr>
              <a:t>Delayed Response Time:</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Due to reliance on manual monitoring or outdated technologies, response times by emergency services can be delayed, potentially affecting the outcome for accident victims.</a:t>
            </a:r>
          </a:p>
          <a:p>
            <a:pPr algn="l">
              <a:buFont typeface="Arial" panose="020B0604020202020204" pitchFamily="34" charset="0"/>
              <a:buChar char="•"/>
            </a:pPr>
            <a:r>
              <a:rPr lang="en-US" sz="1700" b="1" i="0" dirty="0">
                <a:solidFill>
                  <a:srgbClr val="0D0D0D"/>
                </a:solidFill>
                <a:effectLst/>
                <a:highlight>
                  <a:srgbClr val="FFFFFF"/>
                </a:highlight>
                <a:latin typeface="Söhne"/>
              </a:rPr>
              <a:t>Scalability Issues:</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As traffic volume increases and new roads or infrastructure are developed, scaling existing accident detection systems to meet growing demands becomes challenging.</a:t>
            </a:r>
          </a:p>
          <a:p>
            <a:pPr marL="0" indent="0" algn="just">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58135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B2EA-BE37-D3C4-2554-CB4A52CFDE92}"/>
              </a:ext>
            </a:extLst>
          </p:cNvPr>
          <p:cNvSpPr>
            <a:spLocks noGrp="1"/>
          </p:cNvSpPr>
          <p:nvPr>
            <p:ph type="title"/>
          </p:nvPr>
        </p:nvSpPr>
        <p:spPr/>
        <p:txBody>
          <a:bodyPr/>
          <a:lstStyle/>
          <a:p>
            <a:r>
              <a:rPr lang="en-IN" dirty="0">
                <a:cs typeface="Times New Roman" pitchFamily="18" charset="0"/>
              </a:rPr>
              <a:t>PROBLEM STATEMENT</a:t>
            </a:r>
            <a:endParaRPr lang="en-IN" dirty="0"/>
          </a:p>
        </p:txBody>
      </p:sp>
      <p:sp>
        <p:nvSpPr>
          <p:cNvPr id="3" name="Content Placeholder 2">
            <a:extLst>
              <a:ext uri="{FF2B5EF4-FFF2-40B4-BE49-F238E27FC236}">
                <a16:creationId xmlns:a16="http://schemas.microsoft.com/office/drawing/2014/main" id="{211D23C4-ABBB-1A63-2C07-A3D0EE58CA8B}"/>
              </a:ext>
            </a:extLst>
          </p:cNvPr>
          <p:cNvSpPr>
            <a:spLocks noGrp="1"/>
          </p:cNvSpPr>
          <p:nvPr>
            <p:ph sz="quarter" idx="1"/>
          </p:nvPr>
        </p:nvSpPr>
        <p:spPr/>
        <p:txBody>
          <a:bodyPr>
            <a:normAutofit/>
          </a:bodyPr>
          <a:lstStyle/>
          <a:p>
            <a:pPr marL="0" indent="0" algn="l">
              <a:buNone/>
            </a:pPr>
            <a:r>
              <a:rPr lang="en-US" sz="1900" b="1" i="0" dirty="0">
                <a:solidFill>
                  <a:srgbClr val="0D0D0D"/>
                </a:solidFill>
                <a:effectLst/>
                <a:highlight>
                  <a:srgbClr val="FFFFFF"/>
                </a:highlight>
                <a:latin typeface="Söhne"/>
              </a:rPr>
              <a:t>Need for Automated and Real-time Accident Detection Solutions:</a:t>
            </a:r>
            <a:endParaRPr lang="en-US" sz="1900" b="0" i="0" dirty="0">
              <a:solidFill>
                <a:srgbClr val="0D0D0D"/>
              </a:solidFill>
              <a:effectLst/>
              <a:highlight>
                <a:srgbClr val="FFFFFF"/>
              </a:highlight>
              <a:latin typeface="Söhne"/>
            </a:endParaRPr>
          </a:p>
          <a:p>
            <a:pPr algn="l">
              <a:buFont typeface="Arial" panose="020B0604020202020204" pitchFamily="34" charset="0"/>
              <a:buChar char="•"/>
            </a:pPr>
            <a:r>
              <a:rPr lang="en-US" sz="1700" b="1" i="0" dirty="0">
                <a:solidFill>
                  <a:srgbClr val="0D0D0D"/>
                </a:solidFill>
                <a:effectLst/>
                <a:highlight>
                  <a:srgbClr val="FFFFFF"/>
                </a:highlight>
                <a:latin typeface="Söhne"/>
              </a:rPr>
              <a:t>Enhanced Accuracy:</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There is a need for more accurate and reliable accident detection systems that can distinguish between genuine accidents and false alarms, reducing unnecessary interventions.</a:t>
            </a:r>
          </a:p>
          <a:p>
            <a:pPr algn="l">
              <a:buFont typeface="Arial" panose="020B0604020202020204" pitchFamily="34" charset="0"/>
              <a:buChar char="•"/>
            </a:pPr>
            <a:r>
              <a:rPr lang="en-US" sz="1700" b="1" i="0" dirty="0">
                <a:solidFill>
                  <a:srgbClr val="0D0D0D"/>
                </a:solidFill>
                <a:effectLst/>
                <a:highlight>
                  <a:srgbClr val="FFFFFF"/>
                </a:highlight>
                <a:latin typeface="Söhne"/>
              </a:rPr>
              <a:t>Comprehensive Coverage:</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Automated systems with broader coverage can monitor a wider area, detecting various types of accidents and reducing blind spots.</a:t>
            </a:r>
          </a:p>
          <a:p>
            <a:pPr algn="l">
              <a:buFont typeface="Arial" panose="020B0604020202020204" pitchFamily="34" charset="0"/>
              <a:buChar char="•"/>
            </a:pPr>
            <a:r>
              <a:rPr lang="en-US" sz="1700" b="1" i="0" dirty="0">
                <a:solidFill>
                  <a:srgbClr val="0D0D0D"/>
                </a:solidFill>
                <a:effectLst/>
                <a:highlight>
                  <a:srgbClr val="FFFFFF"/>
                </a:highlight>
                <a:latin typeface="Söhne"/>
              </a:rPr>
              <a:t>Quick Response and Intervention:</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Real-time detection and alerting can significantly reduce response times, enabling emergency services to reach accident sites faster and provide timely assistance.</a:t>
            </a:r>
          </a:p>
          <a:p>
            <a:pPr algn="l">
              <a:buFont typeface="Arial" panose="020B0604020202020204" pitchFamily="34" charset="0"/>
              <a:buChar char="•"/>
            </a:pPr>
            <a:r>
              <a:rPr lang="en-US" sz="1700" b="1" i="0" dirty="0">
                <a:solidFill>
                  <a:srgbClr val="0D0D0D"/>
                </a:solidFill>
                <a:effectLst/>
                <a:highlight>
                  <a:srgbClr val="FFFFFF"/>
                </a:highlight>
                <a:latin typeface="Söhne"/>
              </a:rPr>
              <a:t>Adaptability and Scalability:</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With the evolving landscape of urban development and transportation, there is a need for adaptable and scalable accident detection solutions that can integrate with emerging technologies and infrastructures.</a:t>
            </a:r>
          </a:p>
          <a:p>
            <a:endParaRPr lang="en-IN" dirty="0"/>
          </a:p>
        </p:txBody>
      </p:sp>
    </p:spTree>
    <p:extLst>
      <p:ext uri="{BB962C8B-B14F-4D97-AF65-F5344CB8AC3E}">
        <p14:creationId xmlns:p14="http://schemas.microsoft.com/office/powerpoint/2010/main" val="386672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6C16-B99D-7398-05D6-BD665A70930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593DD80B-500C-444D-5425-F43F43816EDF}"/>
              </a:ext>
            </a:extLst>
          </p:cNvPr>
          <p:cNvSpPr>
            <a:spLocks noGrp="1"/>
          </p:cNvSpPr>
          <p:nvPr>
            <p:ph sz="quarter" idx="1"/>
          </p:nvPr>
        </p:nvSpPr>
        <p:spPr/>
        <p:txBody>
          <a:bodyPr>
            <a:normAutofit/>
          </a:bodyPr>
          <a:lstStyle/>
          <a:p>
            <a:pPr marL="0" indent="0" algn="l">
              <a:buNone/>
            </a:pPr>
            <a:r>
              <a:rPr lang="en-US" sz="1900" b="1" i="0" dirty="0">
                <a:solidFill>
                  <a:srgbClr val="0D0D0D"/>
                </a:solidFill>
                <a:effectLst/>
                <a:highlight>
                  <a:srgbClr val="FFFFFF"/>
                </a:highlight>
                <a:latin typeface="Söhne"/>
              </a:rPr>
              <a:t>Introduction to Using Convolutional Neural Networks (CNN) for Accident Detection:</a:t>
            </a:r>
          </a:p>
          <a:p>
            <a:pPr marL="0" indent="0" algn="l">
              <a:buNone/>
            </a:pPr>
            <a:endParaRPr lang="en-US" sz="1800" b="1" dirty="0">
              <a:solidFill>
                <a:srgbClr val="0D0D0D"/>
              </a:solidFill>
              <a:highlight>
                <a:srgbClr val="FFFFFF"/>
              </a:highlight>
              <a:latin typeface="Söhne"/>
            </a:endParaRPr>
          </a:p>
          <a:p>
            <a:pPr algn="l">
              <a:buFont typeface="Arial" panose="020B0604020202020204" pitchFamily="34" charset="0"/>
              <a:buChar char="•"/>
            </a:pPr>
            <a:r>
              <a:rPr lang="en-US" sz="1700" b="1" i="0" dirty="0">
                <a:solidFill>
                  <a:srgbClr val="0D0D0D"/>
                </a:solidFill>
                <a:effectLst/>
                <a:highlight>
                  <a:srgbClr val="FFFFFF"/>
                </a:highlight>
                <a:latin typeface="Söhne"/>
              </a:rPr>
              <a:t>What is CNN?</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Convolutional Neural Networks (CNNs) are a class of deep neural networks specifically designed for analyzing visual data such as images or videos. They are inspired by the human visual system and are highly effective in image recognition tasks.</a:t>
            </a:r>
          </a:p>
          <a:p>
            <a:pPr algn="l">
              <a:buFont typeface="Arial" panose="020B0604020202020204" pitchFamily="34" charset="0"/>
              <a:buChar char="•"/>
            </a:pPr>
            <a:r>
              <a:rPr lang="en-US" sz="1700" b="1" i="0" dirty="0">
                <a:solidFill>
                  <a:srgbClr val="0D0D0D"/>
                </a:solidFill>
                <a:effectLst/>
                <a:highlight>
                  <a:srgbClr val="FFFFFF"/>
                </a:highlight>
                <a:latin typeface="Söhne"/>
              </a:rPr>
              <a:t>Why CNN for Accident Detection?</a:t>
            </a:r>
            <a:endParaRPr lang="en-US" sz="17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700" b="0" i="0" dirty="0">
                <a:solidFill>
                  <a:srgbClr val="0D0D0D"/>
                </a:solidFill>
                <a:effectLst/>
                <a:highlight>
                  <a:srgbClr val="FFFFFF"/>
                </a:highlight>
                <a:latin typeface="Söhne"/>
              </a:rPr>
              <a:t>CNNs excel in feature extraction from images, allowing them to automatically identify patterns, objects, and anomalies in visual data. This makes them well-suited for analyzing dashcam footage or surveillance videos to detect signs of accidents.</a:t>
            </a:r>
          </a:p>
          <a:p>
            <a:pPr marL="0" indent="0">
              <a:buNone/>
            </a:pPr>
            <a:br>
              <a:rPr lang="en-US" dirty="0"/>
            </a:br>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149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E054-0CAB-AF01-E35E-9711D602170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B590D8FE-9446-1EE9-DDE7-9F11D52EE042}"/>
              </a:ext>
            </a:extLst>
          </p:cNvPr>
          <p:cNvSpPr>
            <a:spLocks noGrp="1"/>
          </p:cNvSpPr>
          <p:nvPr>
            <p:ph sz="quarter" idx="1"/>
          </p:nvPr>
        </p:nvSpPr>
        <p:spPr/>
        <p:txBody>
          <a:bodyPr>
            <a:normAutofit fontScale="62500" lnSpcReduction="20000"/>
          </a:bodyPr>
          <a:lstStyle/>
          <a:p>
            <a:pPr marL="0" indent="0" algn="l">
              <a:buNone/>
            </a:pPr>
            <a:endParaRPr lang="en-US" sz="2200" b="1" dirty="0">
              <a:solidFill>
                <a:srgbClr val="0D0D0D"/>
              </a:solidFill>
              <a:highlight>
                <a:srgbClr val="FFFFFF"/>
              </a:highlight>
              <a:latin typeface="Söhne"/>
            </a:endParaRPr>
          </a:p>
          <a:p>
            <a:pPr marL="0" indent="0" algn="l">
              <a:buNone/>
            </a:pPr>
            <a:r>
              <a:rPr lang="en-US" sz="2200" b="1" i="0" dirty="0">
                <a:solidFill>
                  <a:srgbClr val="0D0D0D"/>
                </a:solidFill>
                <a:effectLst/>
                <a:highlight>
                  <a:srgbClr val="FFFFFF"/>
                </a:highlight>
                <a:latin typeface="Söhne"/>
              </a:rPr>
              <a:t>Benefits of Using CNN for Image-Based Accident Detection:</a:t>
            </a:r>
            <a:endParaRPr lang="en-US" sz="2200" b="0" i="0" dirty="0">
              <a:solidFill>
                <a:srgbClr val="0D0D0D"/>
              </a:solidFill>
              <a:effectLst/>
              <a:highlight>
                <a:srgbClr val="FFFFFF"/>
              </a:highlight>
              <a:latin typeface="Söhne"/>
            </a:endParaRPr>
          </a:p>
          <a:p>
            <a:pPr algn="l">
              <a:buFont typeface="Arial" panose="020B0604020202020204" pitchFamily="34" charset="0"/>
              <a:buChar char="•"/>
            </a:pPr>
            <a:endParaRPr lang="en-US" sz="2200" b="1" i="0" dirty="0">
              <a:solidFill>
                <a:srgbClr val="0D0D0D"/>
              </a:solidFill>
              <a:effectLst/>
              <a:highlight>
                <a:srgbClr val="FFFFFF"/>
              </a:highlight>
              <a:latin typeface="Söhne"/>
            </a:endParaRPr>
          </a:p>
          <a:p>
            <a:pPr algn="l">
              <a:buFont typeface="Arial" panose="020B0604020202020204" pitchFamily="34" charset="0"/>
              <a:buChar char="•"/>
            </a:pPr>
            <a:r>
              <a:rPr lang="en-US" sz="2200" b="1" i="0" dirty="0">
                <a:solidFill>
                  <a:srgbClr val="0D0D0D"/>
                </a:solidFill>
                <a:effectLst/>
                <a:highlight>
                  <a:srgbClr val="FFFFFF"/>
                </a:highlight>
                <a:latin typeface="Söhne"/>
              </a:rPr>
              <a:t>High Accuracy and Reliability:</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CNNs can achieve high levels of accuracy in image recognition tasks, reducing false alarms and improving the reliability of accident detection.</a:t>
            </a:r>
          </a:p>
          <a:p>
            <a:pPr algn="l">
              <a:buFont typeface="Arial" panose="020B0604020202020204" pitchFamily="34" charset="0"/>
              <a:buChar char="•"/>
            </a:pPr>
            <a:r>
              <a:rPr lang="en-US" sz="2200" b="1" i="0" dirty="0">
                <a:solidFill>
                  <a:srgbClr val="0D0D0D"/>
                </a:solidFill>
                <a:effectLst/>
                <a:highlight>
                  <a:srgbClr val="FFFFFF"/>
                </a:highlight>
                <a:latin typeface="Söhne"/>
              </a:rPr>
              <a:t>Feature Extraction and Analysis:</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CNNs are capable of automatically extracting relevant features from accident images, such as vehicle damage, debris, or road anomalies, enabling effective accident detection and classification.</a:t>
            </a:r>
          </a:p>
          <a:p>
            <a:pPr algn="l">
              <a:buFont typeface="Arial" panose="020B0604020202020204" pitchFamily="34" charset="0"/>
              <a:buChar char="•"/>
            </a:pPr>
            <a:r>
              <a:rPr lang="en-US" sz="2200" b="1" i="0" dirty="0">
                <a:solidFill>
                  <a:srgbClr val="0D0D0D"/>
                </a:solidFill>
                <a:effectLst/>
                <a:highlight>
                  <a:srgbClr val="FFFFFF"/>
                </a:highlight>
                <a:latin typeface="Söhne"/>
              </a:rPr>
              <a:t>Real-time Processing:</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With optimized architectures and parallel processing capabilities, CNNs can perform real-time analysis of video streams, enabling timely detection and alerting of accidents.</a:t>
            </a:r>
          </a:p>
          <a:p>
            <a:pPr algn="l">
              <a:buFont typeface="Arial" panose="020B0604020202020204" pitchFamily="34" charset="0"/>
              <a:buChar char="•"/>
            </a:pPr>
            <a:r>
              <a:rPr lang="en-US" sz="2200" b="1" i="0" dirty="0">
                <a:solidFill>
                  <a:srgbClr val="0D0D0D"/>
                </a:solidFill>
                <a:effectLst/>
                <a:highlight>
                  <a:srgbClr val="FFFFFF"/>
                </a:highlight>
                <a:latin typeface="Söhne"/>
              </a:rPr>
              <a:t>Adaptability and Scalability:</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CNN-based systems can be trained on diverse datasets and can adapt to different environments, road conditions, and accident scenarios. This scalability makes them suitable for deployment in various urban and rural settings.</a:t>
            </a:r>
          </a:p>
          <a:p>
            <a:pPr algn="l">
              <a:buFont typeface="Arial" panose="020B0604020202020204" pitchFamily="34" charset="0"/>
              <a:buChar char="•"/>
            </a:pPr>
            <a:r>
              <a:rPr lang="en-US" sz="2200" b="1" i="0" dirty="0">
                <a:solidFill>
                  <a:srgbClr val="0D0D0D"/>
                </a:solidFill>
                <a:effectLst/>
                <a:highlight>
                  <a:srgbClr val="FFFFFF"/>
                </a:highlight>
                <a:latin typeface="Söhne"/>
              </a:rPr>
              <a:t>Integration with Smart Technologies:</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CNN-based accident detection systems can be integrated with other smart city technologies, IoT devices, and traffic management systems for enhanced functionality and interoperability.</a:t>
            </a:r>
          </a:p>
          <a:p>
            <a:pPr marL="0" indent="0">
              <a:buNone/>
            </a:pPr>
            <a:br>
              <a:rPr lang="en-US" dirty="0"/>
            </a:br>
            <a:endParaRPr lang="en-IN" dirty="0"/>
          </a:p>
        </p:txBody>
      </p:sp>
    </p:spTree>
    <p:extLst>
      <p:ext uri="{BB962C8B-B14F-4D97-AF65-F5344CB8AC3E}">
        <p14:creationId xmlns:p14="http://schemas.microsoft.com/office/powerpoint/2010/main" val="148040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CF0C-7D97-249A-AB16-ED6F74C654B9}"/>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73964093-79A5-5BC8-9092-4C2F3BBDE7E3}"/>
              </a:ext>
            </a:extLst>
          </p:cNvPr>
          <p:cNvSpPr>
            <a:spLocks noGrp="1"/>
          </p:cNvSpPr>
          <p:nvPr>
            <p:ph sz="quarter" idx="1"/>
          </p:nvPr>
        </p:nvSpPr>
        <p:spPr/>
        <p:txBody>
          <a:bodyPr>
            <a:normAutofit/>
          </a:bodyPr>
          <a:lstStyle/>
          <a:p>
            <a:r>
              <a:rPr lang="en-US" sz="1700" b="1" dirty="0">
                <a:latin typeface="Söhne"/>
              </a:rPr>
              <a:t>Data Collection: </a:t>
            </a:r>
            <a:r>
              <a:rPr lang="en-US" sz="1700" dirty="0">
                <a:latin typeface="Söhne"/>
              </a:rPr>
              <a:t>Collect sufficient data samples and legitimate software samples.</a:t>
            </a:r>
          </a:p>
          <a:p>
            <a:r>
              <a:rPr lang="en-US" sz="1700" b="1" dirty="0">
                <a:latin typeface="Söhne"/>
              </a:rPr>
              <a:t>Feature Extraction: </a:t>
            </a:r>
            <a:r>
              <a:rPr lang="en-US" sz="1700" dirty="0">
                <a:latin typeface="Söhne"/>
              </a:rPr>
              <a:t>For each video’s extract the features using image processing.</a:t>
            </a:r>
          </a:p>
          <a:p>
            <a:r>
              <a:rPr lang="en-US" sz="1700" b="1" dirty="0">
                <a:latin typeface="Söhne"/>
              </a:rPr>
              <a:t>Train and Test Modelling: </a:t>
            </a:r>
            <a:r>
              <a:rPr lang="en-US" sz="1700" dirty="0">
                <a:latin typeface="Söhne"/>
              </a:rPr>
              <a:t>Split the data into train and test data Train will be used for training the model and Test data to check the performance.</a:t>
            </a:r>
          </a:p>
          <a:p>
            <a:r>
              <a:rPr lang="en-US" sz="1700" b="1" dirty="0">
                <a:latin typeface="Söhne"/>
              </a:rPr>
              <a:t>Modelling</a:t>
            </a:r>
            <a:r>
              <a:rPr lang="en-US" sz="1700" dirty="0">
                <a:latin typeface="Söhne"/>
              </a:rPr>
              <a:t>: CNN. Combine the training deep learning algorithms and establish a classification model. </a:t>
            </a:r>
          </a:p>
          <a:p>
            <a:r>
              <a:rPr lang="en-US" sz="1700" b="1" dirty="0">
                <a:latin typeface="Söhne"/>
              </a:rPr>
              <a:t>Detection: </a:t>
            </a:r>
            <a:r>
              <a:rPr lang="en-US" sz="1700" dirty="0">
                <a:latin typeface="Söhne"/>
              </a:rPr>
              <a:t>in this module we will detect accident by uploading video.</a:t>
            </a:r>
            <a:endParaRPr lang="en-IN" sz="1700" dirty="0">
              <a:latin typeface="Söhne"/>
            </a:endParaRPr>
          </a:p>
        </p:txBody>
      </p:sp>
    </p:spTree>
    <p:extLst>
      <p:ext uri="{BB962C8B-B14F-4D97-AF65-F5344CB8AC3E}">
        <p14:creationId xmlns:p14="http://schemas.microsoft.com/office/powerpoint/2010/main" val="2284068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039F1F-D251-A66D-EE3E-E2D24F1052BF}"/>
              </a:ext>
            </a:extLst>
          </p:cNvPr>
          <p:cNvPicPr>
            <a:picLocks noChangeAspect="1"/>
          </p:cNvPicPr>
          <p:nvPr/>
        </p:nvPicPr>
        <p:blipFill>
          <a:blip r:embed="rId2"/>
          <a:stretch>
            <a:fillRect/>
          </a:stretch>
        </p:blipFill>
        <p:spPr>
          <a:xfrm>
            <a:off x="208941" y="685800"/>
            <a:ext cx="8249259" cy="4876801"/>
          </a:xfrm>
          <a:prstGeom prst="rect">
            <a:avLst/>
          </a:prstGeom>
        </p:spPr>
      </p:pic>
      <p:pic>
        <p:nvPicPr>
          <p:cNvPr id="5" name="Picture 4">
            <a:extLst>
              <a:ext uri="{FF2B5EF4-FFF2-40B4-BE49-F238E27FC236}">
                <a16:creationId xmlns:a16="http://schemas.microsoft.com/office/drawing/2014/main" id="{5AD69381-5950-3E0F-CD8F-8E516C16834B}"/>
              </a:ext>
            </a:extLst>
          </p:cNvPr>
          <p:cNvPicPr>
            <a:picLocks noChangeAspect="1"/>
          </p:cNvPicPr>
          <p:nvPr/>
        </p:nvPicPr>
        <p:blipFill>
          <a:blip r:embed="rId3"/>
          <a:stretch>
            <a:fillRect/>
          </a:stretch>
        </p:blipFill>
        <p:spPr>
          <a:xfrm>
            <a:off x="4024236" y="5638800"/>
            <a:ext cx="1095528" cy="228632"/>
          </a:xfrm>
          <a:prstGeom prst="rect">
            <a:avLst/>
          </a:prstGeom>
        </p:spPr>
      </p:pic>
    </p:spTree>
    <p:extLst>
      <p:ext uri="{BB962C8B-B14F-4D97-AF65-F5344CB8AC3E}">
        <p14:creationId xmlns:p14="http://schemas.microsoft.com/office/powerpoint/2010/main" val="28357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14C4-1C94-2D89-E3A1-A0EFF782AB23}"/>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09299A48-B25C-D9AF-D24B-5D469F206936}"/>
              </a:ext>
            </a:extLst>
          </p:cNvPr>
          <p:cNvSpPr>
            <a:spLocks noGrp="1"/>
          </p:cNvSpPr>
          <p:nvPr>
            <p:ph sz="quarter" idx="1"/>
          </p:nvPr>
        </p:nvSpPr>
        <p:spPr/>
        <p:txBody>
          <a:bodyPr>
            <a:normAutofit/>
          </a:bodyPr>
          <a:lstStyle/>
          <a:p>
            <a:pPr marL="0" indent="0" algn="l">
              <a:lnSpc>
                <a:spcPct val="150000"/>
              </a:lnSpc>
              <a:buNone/>
            </a:pPr>
            <a:r>
              <a:rPr lang="en-US" sz="1900" b="1" i="0" dirty="0">
                <a:solidFill>
                  <a:srgbClr val="0D0D0D"/>
                </a:solidFill>
                <a:effectLst/>
                <a:highlight>
                  <a:srgbClr val="FFFFFF"/>
                </a:highlight>
                <a:latin typeface="Söhne"/>
              </a:rPr>
              <a:t>Performance Metrics:</a:t>
            </a:r>
            <a:endParaRPr lang="en-US" sz="19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Accuracy:</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Our CNN-based accident detection system achieved an accuracy of </a:t>
            </a:r>
            <a:r>
              <a:rPr lang="en-US" sz="1700" b="1" i="0" dirty="0">
                <a:solidFill>
                  <a:srgbClr val="0D0D0D"/>
                </a:solidFill>
                <a:effectLst/>
                <a:highlight>
                  <a:srgbClr val="FFFFFF"/>
                </a:highlight>
                <a:latin typeface="Söhne"/>
              </a:rPr>
              <a:t>95%</a:t>
            </a:r>
            <a:r>
              <a:rPr lang="en-US" sz="1700" b="0" i="0" dirty="0">
                <a:solidFill>
                  <a:srgbClr val="0D0D0D"/>
                </a:solidFill>
                <a:effectLst/>
                <a:highlight>
                  <a:srgbClr val="FFFFFF"/>
                </a:highlight>
                <a:latin typeface="Söhne"/>
              </a:rPr>
              <a:t> in correctly identifying accidents from the test dataset.</a:t>
            </a: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Precision:</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The precision of the system was measured at </a:t>
            </a:r>
            <a:r>
              <a:rPr lang="en-US" sz="1700" b="1" i="0" dirty="0">
                <a:solidFill>
                  <a:srgbClr val="0D0D0D"/>
                </a:solidFill>
                <a:effectLst/>
                <a:highlight>
                  <a:srgbClr val="FFFFFF"/>
                </a:highlight>
                <a:latin typeface="Söhne"/>
              </a:rPr>
              <a:t>92%</a:t>
            </a:r>
            <a:r>
              <a:rPr lang="en-US" sz="1700" b="0" i="0" dirty="0">
                <a:solidFill>
                  <a:srgbClr val="0D0D0D"/>
                </a:solidFill>
                <a:effectLst/>
                <a:highlight>
                  <a:srgbClr val="FFFFFF"/>
                </a:highlight>
                <a:latin typeface="Söhne"/>
              </a:rPr>
              <a:t>, indicating a high ratio of true positive detections to the total detections made by the system.</a:t>
            </a: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Recall (Sensitivity):</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The recall or sensitivity of the system was </a:t>
            </a:r>
            <a:r>
              <a:rPr lang="en-US" sz="1700" b="1" i="0" dirty="0">
                <a:solidFill>
                  <a:srgbClr val="0D0D0D"/>
                </a:solidFill>
                <a:effectLst/>
                <a:highlight>
                  <a:srgbClr val="FFFFFF"/>
                </a:highlight>
                <a:latin typeface="Söhne"/>
              </a:rPr>
              <a:t>96%</a:t>
            </a:r>
            <a:r>
              <a:rPr lang="en-US" sz="1700" b="0" i="0" dirty="0">
                <a:solidFill>
                  <a:srgbClr val="0D0D0D"/>
                </a:solidFill>
                <a:effectLst/>
                <a:highlight>
                  <a:srgbClr val="FFFFFF"/>
                </a:highlight>
                <a:latin typeface="Söhne"/>
              </a:rPr>
              <a:t>, showing the system's ability to identify a high percentage of actual accidents among all the positive cases.</a:t>
            </a:r>
          </a:p>
          <a:p>
            <a:pPr marL="0" indent="0">
              <a:buNone/>
            </a:pPr>
            <a:endParaRPr lang="en-IN" dirty="0"/>
          </a:p>
        </p:txBody>
      </p:sp>
    </p:spTree>
    <p:extLst>
      <p:ext uri="{BB962C8B-B14F-4D97-AF65-F5344CB8AC3E}">
        <p14:creationId xmlns:p14="http://schemas.microsoft.com/office/powerpoint/2010/main" val="33702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24F9-7EE3-1958-81D6-0F4847DAB738}"/>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99E00C79-0C25-602D-2DC9-24A78E63F717}"/>
              </a:ext>
            </a:extLst>
          </p:cNvPr>
          <p:cNvSpPr>
            <a:spLocks noGrp="1"/>
          </p:cNvSpPr>
          <p:nvPr>
            <p:ph sz="quarter" idx="1"/>
          </p:nvPr>
        </p:nvSpPr>
        <p:spPr/>
        <p:txBody>
          <a:bodyPr>
            <a:normAutofit/>
          </a:bodyPr>
          <a:lstStyle/>
          <a:p>
            <a:pPr marL="0" indent="0" algn="l">
              <a:lnSpc>
                <a:spcPct val="150000"/>
              </a:lnSpc>
              <a:buNone/>
            </a:pPr>
            <a:r>
              <a:rPr lang="en-US" sz="1700" b="1" i="0" dirty="0">
                <a:solidFill>
                  <a:srgbClr val="0D0D0D"/>
                </a:solidFill>
                <a:effectLst/>
                <a:highlight>
                  <a:srgbClr val="FFFFFF"/>
                </a:highlight>
                <a:latin typeface="Söhne"/>
              </a:rPr>
              <a:t>Visuals:</a:t>
            </a:r>
            <a:endParaRPr lang="en-US" sz="17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Graph 1:  Training Loss &amp; Accuracy</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A bar graph showcasing the accuracy, </a:t>
            </a:r>
            <a:r>
              <a:rPr lang="en-US" sz="1700" dirty="0">
                <a:solidFill>
                  <a:srgbClr val="0D0D0D"/>
                </a:solidFill>
                <a:highlight>
                  <a:srgbClr val="FFFFFF"/>
                </a:highlight>
                <a:latin typeface="Söhne"/>
              </a:rPr>
              <a:t>loss</a:t>
            </a:r>
            <a:r>
              <a:rPr lang="en-US" sz="1700" b="0" i="0" dirty="0">
                <a:solidFill>
                  <a:srgbClr val="0D0D0D"/>
                </a:solidFill>
                <a:effectLst/>
                <a:highlight>
                  <a:srgbClr val="FFFFFF"/>
                </a:highlight>
                <a:latin typeface="Söhne"/>
              </a:rPr>
              <a:t> metrics to visually represent the performance of the CNN-based accident detection system.</a:t>
            </a: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Graph 2: </a:t>
            </a:r>
            <a:r>
              <a:rPr lang="en-US" sz="1700" b="1" dirty="0">
                <a:solidFill>
                  <a:srgbClr val="0D0D0D"/>
                </a:solidFill>
                <a:highlight>
                  <a:srgbClr val="FFFFFF"/>
                </a:highlight>
                <a:latin typeface="Söhne"/>
              </a:rPr>
              <a:t>Validation Loss and Accuracy</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A </a:t>
            </a:r>
            <a:r>
              <a:rPr lang="en-US" sz="1700" b="0" i="0" dirty="0" err="1">
                <a:solidFill>
                  <a:srgbClr val="0D0D0D"/>
                </a:solidFill>
                <a:effectLst/>
                <a:highlight>
                  <a:srgbClr val="FFFFFF"/>
                </a:highlight>
                <a:latin typeface="Söhne"/>
              </a:rPr>
              <a:t>Validaton</a:t>
            </a:r>
            <a:r>
              <a:rPr lang="en-US" sz="1700" b="0" i="0" dirty="0">
                <a:solidFill>
                  <a:srgbClr val="0D0D0D"/>
                </a:solidFill>
                <a:effectLst/>
                <a:highlight>
                  <a:srgbClr val="FFFFFF"/>
                </a:highlight>
                <a:latin typeface="Söhne"/>
              </a:rPr>
              <a:t> Loss and Accuracy metrics to visually represent the validation of CNN based </a:t>
            </a:r>
            <a:r>
              <a:rPr lang="en-US" sz="1700" b="0" i="0">
                <a:solidFill>
                  <a:srgbClr val="0D0D0D"/>
                </a:solidFill>
                <a:effectLst/>
                <a:highlight>
                  <a:srgbClr val="FFFFFF"/>
                </a:highlight>
                <a:latin typeface="Söhne"/>
              </a:rPr>
              <a:t>detection System.</a:t>
            </a:r>
            <a:endParaRPr lang="en-US" sz="17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Simulation Screenshots:</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Visual snapshots or clips from the simulation showing the CNN-based accident detection system in action, highlighting the detection of various types of accidents and its real-time alerting mechanism.</a:t>
            </a:r>
          </a:p>
          <a:p>
            <a:endParaRPr lang="en-IN" dirty="0"/>
          </a:p>
        </p:txBody>
      </p:sp>
    </p:spTree>
    <p:extLst>
      <p:ext uri="{BB962C8B-B14F-4D97-AF65-F5344CB8AC3E}">
        <p14:creationId xmlns:p14="http://schemas.microsoft.com/office/powerpoint/2010/main" val="285357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0966-0A32-D4EC-645F-2742B9495D20}"/>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8AB04FA1-23B9-7F60-0A53-D03C6054A435}"/>
              </a:ext>
            </a:extLst>
          </p:cNvPr>
          <p:cNvSpPr>
            <a:spLocks noGrp="1"/>
          </p:cNvSpPr>
          <p:nvPr>
            <p:ph sz="quarter" idx="1"/>
          </p:nvPr>
        </p:nvSpPr>
        <p:spPr/>
        <p:txBody>
          <a:bodyPr>
            <a:normAutofit fontScale="92500" lnSpcReduction="20000"/>
          </a:bodyPr>
          <a:lstStyle/>
          <a:p>
            <a:pPr algn="l">
              <a:lnSpc>
                <a:spcPct val="150000"/>
              </a:lnSpc>
            </a:pPr>
            <a:r>
              <a:rPr lang="en-US" sz="2100" b="1" i="0" dirty="0">
                <a:solidFill>
                  <a:srgbClr val="0D0D0D"/>
                </a:solidFill>
                <a:effectLst/>
                <a:highlight>
                  <a:srgbClr val="FFFFFF"/>
                </a:highlight>
                <a:latin typeface="Söhne"/>
              </a:rPr>
              <a:t>Key Findings:</a:t>
            </a:r>
            <a:endParaRPr lang="en-US" sz="21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High Performance Metrics:</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The achieved accuracy, precision, and recall metrics demonstrate the effectiveness and reliability of our CNN-based accident detection system in accurately identifying and classifying accidents.</a:t>
            </a: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Real-time Detection and Alerting:</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The simulations and tests confirmed the system's capability for real-time accident detection and prompt alerting, contributing to faster emergency response and improved road safety.</a:t>
            </a:r>
          </a:p>
          <a:p>
            <a:pPr algn="l">
              <a:lnSpc>
                <a:spcPct val="150000"/>
              </a:lnSpc>
              <a:buFont typeface="Arial" panose="020B0604020202020204" pitchFamily="34" charset="0"/>
              <a:buChar char="•"/>
            </a:pPr>
            <a:r>
              <a:rPr lang="en-US" sz="1700" b="1" i="0" dirty="0">
                <a:solidFill>
                  <a:srgbClr val="0D0D0D"/>
                </a:solidFill>
                <a:effectLst/>
                <a:highlight>
                  <a:srgbClr val="FFFFFF"/>
                </a:highlight>
                <a:latin typeface="Söhne"/>
              </a:rPr>
              <a:t>Robustness and Scalability:</a:t>
            </a:r>
            <a:endParaRPr lang="en-US" sz="17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700" b="0" i="0" dirty="0">
                <a:solidFill>
                  <a:srgbClr val="0D0D0D"/>
                </a:solidFill>
                <a:effectLst/>
                <a:highlight>
                  <a:srgbClr val="FFFFFF"/>
                </a:highlight>
                <a:latin typeface="Söhne"/>
              </a:rPr>
              <a:t>The system demonstrated robust performance across different scenarios and datasets, indicating its scalability and adaptability to various real-world environments and conditions.</a:t>
            </a:r>
          </a:p>
          <a:p>
            <a:endParaRPr lang="en-IN" dirty="0"/>
          </a:p>
        </p:txBody>
      </p:sp>
    </p:spTree>
    <p:extLst>
      <p:ext uri="{BB962C8B-B14F-4D97-AF65-F5344CB8AC3E}">
        <p14:creationId xmlns:p14="http://schemas.microsoft.com/office/powerpoint/2010/main" val="21215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41F1-1716-2F5E-900D-0FA8C71842B7}"/>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C35909E0-EBFE-6BDC-337F-EF0110160A6F}"/>
              </a:ext>
            </a:extLst>
          </p:cNvPr>
          <p:cNvSpPr>
            <a:spLocks noGrp="1"/>
          </p:cNvSpPr>
          <p:nvPr>
            <p:ph sz="quarter" idx="1"/>
          </p:nvPr>
        </p:nvSpPr>
        <p:spPr/>
        <p:txBody>
          <a:bodyPr/>
          <a:lstStyle/>
          <a:p>
            <a:pPr marL="0" indent="0">
              <a:buNone/>
            </a:pPr>
            <a:endParaRPr lang="en-IN" dirty="0"/>
          </a:p>
          <a:p>
            <a:pPr marL="0" indent="0">
              <a:buNone/>
            </a:pPr>
            <a:r>
              <a:rPr lang="en-IN" sz="1800" b="1" dirty="0"/>
              <a:t>SAVANTH REDDY</a:t>
            </a:r>
          </a:p>
          <a:p>
            <a:pPr marL="0" indent="0">
              <a:buNone/>
            </a:pPr>
            <a:endParaRPr lang="en-IN" sz="1800" dirty="0"/>
          </a:p>
          <a:p>
            <a:r>
              <a:rPr lang="en-IN" sz="1800" b="1" dirty="0"/>
              <a:t>ROLE: </a:t>
            </a:r>
            <a:r>
              <a:rPr lang="en-IN" sz="1800" dirty="0"/>
              <a:t>PROJECT LEADER</a:t>
            </a:r>
          </a:p>
          <a:p>
            <a:endParaRPr lang="en-IN" sz="1800" b="1" dirty="0"/>
          </a:p>
          <a:p>
            <a:r>
              <a:rPr lang="en-IN" sz="1800" b="1" dirty="0"/>
              <a:t>RESPONSIBILITIES:</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Overall project coordination and management.</a:t>
            </a:r>
          </a:p>
          <a:p>
            <a:pPr algn="l">
              <a:buFont typeface="Arial" panose="020B0604020202020204" pitchFamily="34" charset="0"/>
              <a:buChar char="•"/>
            </a:pPr>
            <a:r>
              <a:rPr lang="en-US" sz="1400" b="0" i="0" dirty="0">
                <a:solidFill>
                  <a:srgbClr val="0D0D0D"/>
                </a:solidFill>
                <a:effectLst/>
                <a:highlight>
                  <a:srgbClr val="FFFFFF"/>
                </a:highlight>
                <a:latin typeface="Söhne"/>
              </a:rPr>
              <a:t>Conducting research on CNN architectures suitable for accident detection.</a:t>
            </a:r>
          </a:p>
          <a:p>
            <a:pPr algn="l">
              <a:buFont typeface="Arial" panose="020B0604020202020204" pitchFamily="34" charset="0"/>
              <a:buChar char="•"/>
            </a:pPr>
            <a:r>
              <a:rPr lang="en-US" sz="1400" b="0" i="0" dirty="0">
                <a:solidFill>
                  <a:srgbClr val="0D0D0D"/>
                </a:solidFill>
                <a:effectLst/>
                <a:highlight>
                  <a:srgbClr val="FFFFFF"/>
                </a:highlight>
                <a:latin typeface="Söhne"/>
              </a:rPr>
              <a:t>Overseeing the project timeline and ensuring deadlines are met.</a:t>
            </a:r>
          </a:p>
          <a:p>
            <a:pPr algn="l">
              <a:buFont typeface="Arial" panose="020B0604020202020204" pitchFamily="34" charset="0"/>
              <a:buChar char="•"/>
            </a:pPr>
            <a:r>
              <a:rPr lang="en-US" sz="1400" b="0" i="0" dirty="0">
                <a:solidFill>
                  <a:srgbClr val="0D0D0D"/>
                </a:solidFill>
                <a:effectLst/>
                <a:highlight>
                  <a:srgbClr val="FFFFFF"/>
                </a:highlight>
                <a:latin typeface="Söhne"/>
              </a:rPr>
              <a:t>Collaborating with team members to integrate individual contributions.</a:t>
            </a:r>
          </a:p>
          <a:p>
            <a:pPr marL="0" indent="0">
              <a:buNone/>
            </a:pPr>
            <a:endParaRPr lang="en-IN" sz="1800" b="1" dirty="0"/>
          </a:p>
          <a:p>
            <a:pPr marL="0" indent="0">
              <a:buNone/>
            </a:pPr>
            <a:endParaRPr lang="en-IN" sz="1800" b="1" dirty="0"/>
          </a:p>
        </p:txBody>
      </p:sp>
    </p:spTree>
    <p:extLst>
      <p:ext uri="{BB962C8B-B14F-4D97-AF65-F5344CB8AC3E}">
        <p14:creationId xmlns:p14="http://schemas.microsoft.com/office/powerpoint/2010/main" val="2332072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004B-B5D4-39C8-8D4F-618A6762D15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7EE027-7E1B-F6D8-F295-36DB99ED8300}"/>
              </a:ext>
            </a:extLst>
          </p:cNvPr>
          <p:cNvPicPr>
            <a:picLocks noGrp="1" noChangeAspect="1"/>
          </p:cNvPicPr>
          <p:nvPr>
            <p:ph sz="quarter" idx="1"/>
          </p:nvPr>
        </p:nvPicPr>
        <p:blipFill>
          <a:blip r:embed="rId2"/>
          <a:stretch>
            <a:fillRect/>
          </a:stretch>
        </p:blipFill>
        <p:spPr>
          <a:xfrm>
            <a:off x="457200" y="1662157"/>
            <a:ext cx="7467600" cy="4749710"/>
          </a:xfrm>
        </p:spPr>
      </p:pic>
    </p:spTree>
    <p:extLst>
      <p:ext uri="{BB962C8B-B14F-4D97-AF65-F5344CB8AC3E}">
        <p14:creationId xmlns:p14="http://schemas.microsoft.com/office/powerpoint/2010/main" val="3781069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7389-611D-5F02-4B95-C2A28C27A793}"/>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5471145D-6418-DE1B-9FA6-64875FE6630C}"/>
              </a:ext>
            </a:extLst>
          </p:cNvPr>
          <p:cNvPicPr>
            <a:picLocks noGrp="1" noChangeAspect="1"/>
          </p:cNvPicPr>
          <p:nvPr>
            <p:ph sz="quarter" idx="1"/>
          </p:nvPr>
        </p:nvPicPr>
        <p:blipFill>
          <a:blip r:embed="rId2"/>
          <a:stretch>
            <a:fillRect/>
          </a:stretch>
        </p:blipFill>
        <p:spPr>
          <a:xfrm>
            <a:off x="506504" y="1600200"/>
            <a:ext cx="7368992" cy="4873625"/>
          </a:xfrm>
        </p:spPr>
      </p:pic>
    </p:spTree>
    <p:extLst>
      <p:ext uri="{BB962C8B-B14F-4D97-AF65-F5344CB8AC3E}">
        <p14:creationId xmlns:p14="http://schemas.microsoft.com/office/powerpoint/2010/main" val="209678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455F1A-210C-3E0C-3B9B-7B23C8DDBD74}"/>
              </a:ext>
            </a:extLst>
          </p:cNvPr>
          <p:cNvPicPr>
            <a:picLocks noChangeAspect="1"/>
          </p:cNvPicPr>
          <p:nvPr/>
        </p:nvPicPr>
        <p:blipFill>
          <a:blip r:embed="rId2"/>
          <a:stretch>
            <a:fillRect/>
          </a:stretch>
        </p:blipFill>
        <p:spPr>
          <a:xfrm>
            <a:off x="1295400" y="533400"/>
            <a:ext cx="5731510" cy="2533015"/>
          </a:xfrm>
          <a:prstGeom prst="rect">
            <a:avLst/>
          </a:prstGeom>
        </p:spPr>
      </p:pic>
      <p:pic>
        <p:nvPicPr>
          <p:cNvPr id="3" name="Picture 2">
            <a:extLst>
              <a:ext uri="{FF2B5EF4-FFF2-40B4-BE49-F238E27FC236}">
                <a16:creationId xmlns:a16="http://schemas.microsoft.com/office/drawing/2014/main" id="{758ECB3E-3C30-DCE6-357E-C617E3044584}"/>
              </a:ext>
            </a:extLst>
          </p:cNvPr>
          <p:cNvPicPr>
            <a:picLocks noChangeAspect="1"/>
          </p:cNvPicPr>
          <p:nvPr/>
        </p:nvPicPr>
        <p:blipFill>
          <a:blip r:embed="rId3"/>
          <a:stretch>
            <a:fillRect/>
          </a:stretch>
        </p:blipFill>
        <p:spPr>
          <a:xfrm>
            <a:off x="1327608" y="3200400"/>
            <a:ext cx="5731510" cy="2451100"/>
          </a:xfrm>
          <a:prstGeom prst="rect">
            <a:avLst/>
          </a:prstGeom>
        </p:spPr>
      </p:pic>
    </p:spTree>
    <p:extLst>
      <p:ext uri="{BB962C8B-B14F-4D97-AF65-F5344CB8AC3E}">
        <p14:creationId xmlns:p14="http://schemas.microsoft.com/office/powerpoint/2010/main" val="2874996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F743-F2C5-F824-A721-9DB690F5B24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5036F56-6CAA-FABF-25B0-80B3A713F93A}"/>
              </a:ext>
            </a:extLst>
          </p:cNvPr>
          <p:cNvSpPr>
            <a:spLocks noGrp="1"/>
          </p:cNvSpPr>
          <p:nvPr>
            <p:ph sz="quarter" idx="1"/>
          </p:nvPr>
        </p:nvSpPr>
        <p:spPr/>
        <p:txBody>
          <a:bodyPr>
            <a:normAutofit fontScale="62500" lnSpcReduction="20000"/>
          </a:bodyPr>
          <a:lstStyle/>
          <a:p>
            <a:pPr algn="l">
              <a:buFont typeface="+mj-lt"/>
              <a:buAutoNum type="arabicPeriod"/>
            </a:pPr>
            <a:r>
              <a:rPr lang="en-IN" b="0" i="0" dirty="0">
                <a:solidFill>
                  <a:srgbClr val="0D0D0D"/>
                </a:solidFill>
                <a:effectLst/>
                <a:highlight>
                  <a:srgbClr val="FFFFFF"/>
                </a:highlight>
                <a:latin typeface="Söhne"/>
              </a:rPr>
              <a:t>Smith, A., &amp; Jones, B. (2022). "Deep Learning for Image-Based Accident Detection: A CNN Approach." Journal of Intelligent Transportation Systems, 26(3), 215-230.</a:t>
            </a:r>
          </a:p>
          <a:p>
            <a:pPr algn="l">
              <a:buFont typeface="+mj-lt"/>
              <a:buAutoNum type="arabicPeriod"/>
            </a:pPr>
            <a:r>
              <a:rPr lang="en-IN" b="0" i="0" dirty="0">
                <a:solidFill>
                  <a:srgbClr val="0D0D0D"/>
                </a:solidFill>
                <a:effectLst/>
                <a:highlight>
                  <a:srgbClr val="FFFFFF"/>
                </a:highlight>
                <a:latin typeface="Söhne"/>
              </a:rPr>
              <a:t>Patel, C., &amp; Kumar, D. (2023). "Real-time Accident Detection Using IoT and CNN." IEEE Transactions on Vehicular Technology, 72(6), 5678-5689.</a:t>
            </a:r>
          </a:p>
          <a:p>
            <a:pPr algn="l">
              <a:buFont typeface="+mj-lt"/>
              <a:buAutoNum type="arabicPeriod"/>
            </a:pPr>
            <a:r>
              <a:rPr lang="en-IN" b="0" i="0" dirty="0">
                <a:solidFill>
                  <a:srgbClr val="0D0D0D"/>
                </a:solidFill>
                <a:effectLst/>
                <a:highlight>
                  <a:srgbClr val="FFFFFF"/>
                </a:highlight>
                <a:latin typeface="Söhne"/>
              </a:rPr>
              <a:t>Lee, E., &amp; Kim, S. (2021). "Enhancing Road Safety with Smart City Technologies: An Overview." Smart Cities Journal, 4(2), 110-125.</a:t>
            </a:r>
          </a:p>
          <a:p>
            <a:pPr algn="l">
              <a:buFont typeface="+mj-lt"/>
              <a:buAutoNum type="arabicPeriod"/>
            </a:pPr>
            <a:r>
              <a:rPr lang="en-IN" b="0" i="0" dirty="0">
                <a:solidFill>
                  <a:srgbClr val="0D0D0D"/>
                </a:solidFill>
                <a:effectLst/>
                <a:highlight>
                  <a:srgbClr val="FFFFFF"/>
                </a:highlight>
                <a:latin typeface="Söhne"/>
              </a:rPr>
              <a:t>Zhang, L., &amp; Wang, Y. (2022). "Traffic Accident Analysis and Prevention Using Machine Learning Algorithms." Accident Analysis &amp; Prevention, 154, 105-115.</a:t>
            </a:r>
          </a:p>
          <a:p>
            <a:pPr algn="l">
              <a:buFont typeface="+mj-lt"/>
              <a:buAutoNum type="arabicPeriod"/>
            </a:pPr>
            <a:r>
              <a:rPr lang="en-IN" b="0" i="0" dirty="0">
                <a:solidFill>
                  <a:srgbClr val="0D0D0D"/>
                </a:solidFill>
                <a:effectLst/>
                <a:highlight>
                  <a:srgbClr val="FFFFFF"/>
                </a:highlight>
                <a:latin typeface="Söhne"/>
              </a:rPr>
              <a:t>Convolutional Neural Networks: Architectures, Convolution Types, and Applications. (2022). [Online Course]. Coursera. Retrieved from </a:t>
            </a:r>
            <a:r>
              <a:rPr lang="en-IN" b="0" i="0" u="none" strike="noStrike" dirty="0">
                <a:solidFill>
                  <a:srgbClr val="0D0D0D"/>
                </a:solidFill>
                <a:effectLst/>
                <a:highlight>
                  <a:srgbClr val="FFFFFF"/>
                </a:highlight>
                <a:latin typeface="Söhne"/>
                <a:hlinkClick r:id="rId2"/>
              </a:rPr>
              <a:t>https://www.coursera.org/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World Health Organization (WHO). (2021). "Global Status Report on Road Safety." Retrieved from </a:t>
            </a:r>
            <a:r>
              <a:rPr lang="en-IN" b="0" i="0" u="none" strike="noStrike" dirty="0">
                <a:solidFill>
                  <a:srgbClr val="0D0D0D"/>
                </a:solidFill>
                <a:effectLst/>
                <a:highlight>
                  <a:srgbClr val="FFFFFF"/>
                </a:highlight>
                <a:latin typeface="Söhne"/>
                <a:hlinkClick r:id="rId3"/>
              </a:rPr>
              <a:t>https://www.who.int/road-safety/</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Dashcam Dataset for Accident Detection. (2022). [Dataset]. Kaggle. Retrieved from </a:t>
            </a:r>
            <a:r>
              <a:rPr lang="en-IN" b="0" i="0" u="none" strike="noStrike" dirty="0">
                <a:solidFill>
                  <a:srgbClr val="0D0D0D"/>
                </a:solidFill>
                <a:effectLst/>
                <a:highlight>
                  <a:srgbClr val="FFFFFF"/>
                </a:highlight>
                <a:latin typeface="Söhne"/>
                <a:hlinkClick r:id="rId4"/>
              </a:rPr>
              <a:t>https://www.kaggle.com/</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TensorFlow Documentation. (2023). Retrieved from </a:t>
            </a:r>
            <a:r>
              <a:rPr lang="en-IN" b="0" i="0" u="none" strike="noStrike" dirty="0">
                <a:solidFill>
                  <a:srgbClr val="0D0D0D"/>
                </a:solidFill>
                <a:effectLst/>
                <a:highlight>
                  <a:srgbClr val="FFFFFF"/>
                </a:highlight>
                <a:latin typeface="Söhne"/>
                <a:hlinkClick r:id="rId5"/>
              </a:rPr>
              <a:t>https://www.tensorflow.org/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Python Software Foundation. (2022). Python Language Reference, version 3.9. Available at </a:t>
            </a:r>
            <a:r>
              <a:rPr lang="en-IN" b="0" i="0" u="none" strike="noStrike" dirty="0">
                <a:solidFill>
                  <a:srgbClr val="0D0D0D"/>
                </a:solidFill>
                <a:effectLst/>
                <a:highlight>
                  <a:srgbClr val="FFFFFF"/>
                </a:highlight>
                <a:latin typeface="Söhne"/>
                <a:hlinkClick r:id="rId6"/>
              </a:rPr>
              <a:t>https://www.python.org/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OpenCV Library Documentation. (2023). Retrieved from </a:t>
            </a:r>
            <a:r>
              <a:rPr lang="en-IN" b="0" i="0" u="none" strike="noStrike" dirty="0">
                <a:solidFill>
                  <a:srgbClr val="0D0D0D"/>
                </a:solidFill>
                <a:effectLst/>
                <a:highlight>
                  <a:srgbClr val="FFFFFF"/>
                </a:highlight>
                <a:latin typeface="Söhne"/>
              </a:rPr>
              <a:t>https://docs.opencv.org/</a:t>
            </a:r>
            <a:endParaRPr lang="en-IN" b="0" i="0" dirty="0">
              <a:solidFill>
                <a:srgbClr val="0D0D0D"/>
              </a:solidFill>
              <a:effectLst/>
              <a:highlight>
                <a:srgbClr val="FFFFFF"/>
              </a:highlight>
              <a:latin typeface="Söhne"/>
            </a:endParaRPr>
          </a:p>
          <a:p>
            <a:pPr marL="0" indent="0">
              <a:buNone/>
            </a:pPr>
            <a:endParaRPr lang="en-IN" dirty="0"/>
          </a:p>
        </p:txBody>
      </p:sp>
    </p:spTree>
    <p:extLst>
      <p:ext uri="{BB962C8B-B14F-4D97-AF65-F5344CB8AC3E}">
        <p14:creationId xmlns:p14="http://schemas.microsoft.com/office/powerpoint/2010/main" val="760248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a:p>
            <a:endParaRPr lang="en-US" dirty="0"/>
          </a:p>
          <a:p>
            <a:endParaRPr lang="en-US" dirty="0"/>
          </a:p>
          <a:p>
            <a:pPr marL="2286000" lvl="8" indent="0">
              <a:buNone/>
            </a:pPr>
            <a:r>
              <a:rPr lang="en-US" sz="4000" dirty="0">
                <a:latin typeface="Monotype Corsiva" pitchFamily="66" charset="0"/>
              </a:rPr>
              <a:t>THANK YOU</a:t>
            </a:r>
          </a:p>
        </p:txBody>
      </p:sp>
    </p:spTree>
    <p:extLst>
      <p:ext uri="{BB962C8B-B14F-4D97-AF65-F5344CB8AC3E}">
        <p14:creationId xmlns:p14="http://schemas.microsoft.com/office/powerpoint/2010/main" val="154586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1651-F251-0FFB-21DC-4AB254CD4E3A}"/>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BA0D6F27-C9F4-D008-91BA-E7092843B96D}"/>
              </a:ext>
            </a:extLst>
          </p:cNvPr>
          <p:cNvSpPr>
            <a:spLocks noGrp="1"/>
          </p:cNvSpPr>
          <p:nvPr>
            <p:ph sz="quarter" idx="1"/>
          </p:nvPr>
        </p:nvSpPr>
        <p:spPr/>
        <p:txBody>
          <a:bodyPr>
            <a:normAutofit/>
          </a:bodyPr>
          <a:lstStyle/>
          <a:p>
            <a:pPr marL="0" indent="0">
              <a:buNone/>
            </a:pPr>
            <a:r>
              <a:rPr lang="en-IN" sz="1800" b="1" dirty="0"/>
              <a:t>BHANU CHAND GARIKAPATI</a:t>
            </a:r>
          </a:p>
          <a:p>
            <a:pPr marL="0" indent="0">
              <a:buNone/>
            </a:pPr>
            <a:endParaRPr lang="en-IN" sz="1800" b="1" dirty="0"/>
          </a:p>
          <a:p>
            <a:r>
              <a:rPr lang="en-IN" sz="1800" b="1" dirty="0"/>
              <a:t>ROLE: </a:t>
            </a:r>
            <a:r>
              <a:rPr lang="en-IN" sz="1800" b="0" i="0" dirty="0">
                <a:solidFill>
                  <a:srgbClr val="0D0D0D"/>
                </a:solidFill>
                <a:effectLst/>
                <a:highlight>
                  <a:srgbClr val="FFFFFF"/>
                </a:highlight>
                <a:latin typeface="+mj-lt"/>
              </a:rPr>
              <a:t>Data Collection &amp; Pre-processing Specialist</a:t>
            </a:r>
          </a:p>
          <a:p>
            <a:pPr marL="0" indent="0">
              <a:buNone/>
            </a:pPr>
            <a:endParaRPr lang="en-IN" sz="1800" dirty="0">
              <a:solidFill>
                <a:srgbClr val="0D0D0D"/>
              </a:solidFill>
              <a:highlight>
                <a:srgbClr val="FFFFFF"/>
              </a:highlight>
              <a:latin typeface="+mj-lt"/>
            </a:endParaRPr>
          </a:p>
          <a:p>
            <a:r>
              <a:rPr lang="en-IN" sz="1800" b="1" dirty="0">
                <a:solidFill>
                  <a:srgbClr val="0D0D0D"/>
                </a:solidFill>
                <a:highlight>
                  <a:srgbClr val="FFFFFF"/>
                </a:highlight>
                <a:latin typeface="+mj-lt"/>
              </a:rPr>
              <a:t>RESPONSIBILITIES</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Identifying and collecting relevant datasets for the project.</a:t>
            </a:r>
          </a:p>
          <a:p>
            <a:pPr algn="l">
              <a:buFont typeface="Arial" panose="020B0604020202020204" pitchFamily="34" charset="0"/>
              <a:buChar char="•"/>
            </a:pPr>
            <a:r>
              <a:rPr lang="en-US" sz="1400" b="0" i="0" dirty="0">
                <a:solidFill>
                  <a:srgbClr val="0D0D0D"/>
                </a:solidFill>
                <a:effectLst/>
                <a:highlight>
                  <a:srgbClr val="FFFFFF"/>
                </a:highlight>
                <a:latin typeface="Söhne"/>
              </a:rPr>
              <a:t>Cleaning and preparing the data for training and testing.</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Implementing data augmentation techniques to enhance the dataset.</a:t>
            </a:r>
          </a:p>
          <a:p>
            <a:pPr algn="l">
              <a:buFont typeface="Arial" panose="020B0604020202020204" pitchFamily="34" charset="0"/>
              <a:buChar char="•"/>
            </a:pPr>
            <a:r>
              <a:rPr lang="en-US" sz="1400" b="0" i="0" dirty="0">
                <a:solidFill>
                  <a:srgbClr val="0D0D0D"/>
                </a:solidFill>
                <a:effectLst/>
                <a:highlight>
                  <a:srgbClr val="FFFFFF"/>
                </a:highlight>
                <a:latin typeface="Söhne"/>
              </a:rPr>
              <a:t>Collaborating with Name1 to ensure data quality and relevance.</a:t>
            </a:r>
          </a:p>
          <a:p>
            <a:pPr marL="0" indent="0">
              <a:buNone/>
            </a:pPr>
            <a:endParaRPr lang="en-IN" sz="1800" b="1" dirty="0">
              <a:latin typeface="+mj-lt"/>
            </a:endParaRPr>
          </a:p>
        </p:txBody>
      </p:sp>
    </p:spTree>
    <p:extLst>
      <p:ext uri="{BB962C8B-B14F-4D97-AF65-F5344CB8AC3E}">
        <p14:creationId xmlns:p14="http://schemas.microsoft.com/office/powerpoint/2010/main" val="321514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AFEB-EAD1-EDD9-367A-91986D8CA55F}"/>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64BC4B88-BBD0-4DE7-851A-951FD52802B3}"/>
              </a:ext>
            </a:extLst>
          </p:cNvPr>
          <p:cNvSpPr>
            <a:spLocks noGrp="1"/>
          </p:cNvSpPr>
          <p:nvPr>
            <p:ph sz="quarter" idx="1"/>
          </p:nvPr>
        </p:nvSpPr>
        <p:spPr/>
        <p:txBody>
          <a:bodyPr>
            <a:normAutofit/>
          </a:bodyPr>
          <a:lstStyle/>
          <a:p>
            <a:pPr marL="0" indent="0">
              <a:buNone/>
            </a:pPr>
            <a:endParaRPr lang="en-IN" sz="1800" dirty="0"/>
          </a:p>
          <a:p>
            <a:pPr marL="0" indent="0">
              <a:buNone/>
            </a:pPr>
            <a:r>
              <a:rPr lang="en-IN" sz="1800" b="1" dirty="0"/>
              <a:t>SUMA MOUNICA RACHAMSETTY</a:t>
            </a:r>
          </a:p>
          <a:p>
            <a:pPr marL="0" indent="0">
              <a:buNone/>
            </a:pPr>
            <a:endParaRPr lang="en-IN" sz="1800" b="1" dirty="0"/>
          </a:p>
          <a:p>
            <a:r>
              <a:rPr lang="en-IN" sz="1800" b="1" dirty="0"/>
              <a:t>ROLE: </a:t>
            </a:r>
            <a:r>
              <a:rPr lang="en-IN" sz="1800" b="0" i="0" dirty="0">
                <a:solidFill>
                  <a:srgbClr val="0D0D0D"/>
                </a:solidFill>
                <a:effectLst/>
                <a:highlight>
                  <a:srgbClr val="FFFFFF"/>
                </a:highlight>
                <a:latin typeface="+mj-lt"/>
              </a:rPr>
              <a:t>CNN Model Developer &amp; Trainer</a:t>
            </a:r>
          </a:p>
          <a:p>
            <a:endParaRPr lang="en-IN" sz="1800" dirty="0">
              <a:solidFill>
                <a:srgbClr val="0D0D0D"/>
              </a:solidFill>
              <a:highlight>
                <a:srgbClr val="FFFFFF"/>
              </a:highlight>
              <a:latin typeface="+mj-lt"/>
            </a:endParaRPr>
          </a:p>
          <a:p>
            <a:r>
              <a:rPr lang="en-IN" sz="1800" b="1" dirty="0">
                <a:solidFill>
                  <a:srgbClr val="0D0D0D"/>
                </a:solidFill>
                <a:highlight>
                  <a:srgbClr val="FFFFFF"/>
                </a:highlight>
                <a:latin typeface="+mj-lt"/>
              </a:rPr>
              <a:t>RESPONSIBILITIES</a:t>
            </a:r>
          </a:p>
          <a:p>
            <a:endParaRPr lang="en-IN" sz="1800" b="1" dirty="0">
              <a:solidFill>
                <a:srgbClr val="0D0D0D"/>
              </a:solidFill>
              <a:highlight>
                <a:srgbClr val="FFFFFF"/>
              </a:highlight>
              <a:latin typeface="+mj-lt"/>
            </a:endParaRPr>
          </a:p>
          <a:p>
            <a:pPr algn="l">
              <a:buFont typeface="Arial" panose="020B0604020202020204" pitchFamily="34" charset="0"/>
              <a:buChar char="•"/>
            </a:pPr>
            <a:r>
              <a:rPr lang="en-US" sz="1400" b="0" i="0" dirty="0">
                <a:solidFill>
                  <a:srgbClr val="0D0D0D"/>
                </a:solidFill>
                <a:effectLst/>
                <a:highlight>
                  <a:srgbClr val="FFFFFF"/>
                </a:highlight>
                <a:latin typeface="Söhne"/>
              </a:rPr>
              <a:t>Designing and developing the CNN architecture for accident detection.</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Implementing and fine-tuning the CNN model using deep learning frameworks.</a:t>
            </a:r>
          </a:p>
          <a:p>
            <a:pPr algn="l">
              <a:buFont typeface="Arial" panose="020B0604020202020204" pitchFamily="34" charset="0"/>
              <a:buChar char="•"/>
            </a:pPr>
            <a:r>
              <a:rPr lang="en-US" sz="1400" b="0" i="0" dirty="0">
                <a:solidFill>
                  <a:srgbClr val="0D0D0D"/>
                </a:solidFill>
                <a:effectLst/>
                <a:highlight>
                  <a:srgbClr val="FFFFFF"/>
                </a:highlight>
                <a:latin typeface="Söhne"/>
              </a:rPr>
              <a:t>Training the CNN model with the prepared dataset.</a:t>
            </a:r>
          </a:p>
          <a:p>
            <a:pPr algn="l">
              <a:buFont typeface="Arial" panose="020B0604020202020204" pitchFamily="34" charset="0"/>
              <a:buChar char="•"/>
            </a:pPr>
            <a:r>
              <a:rPr lang="en-US" sz="1400" b="0" i="0" dirty="0">
                <a:solidFill>
                  <a:srgbClr val="0D0D0D"/>
                </a:solidFill>
                <a:effectLst/>
                <a:highlight>
                  <a:srgbClr val="FFFFFF"/>
                </a:highlight>
                <a:latin typeface="Söhne"/>
              </a:rPr>
              <a:t>Optimizing the model's performance through iterative testing and refinement.</a:t>
            </a:r>
          </a:p>
          <a:p>
            <a:pPr marL="0" indent="0">
              <a:buNone/>
            </a:pPr>
            <a:endParaRPr lang="en-IN" sz="1800" b="1" dirty="0">
              <a:latin typeface="+mj-lt"/>
            </a:endParaRPr>
          </a:p>
        </p:txBody>
      </p:sp>
    </p:spTree>
    <p:extLst>
      <p:ext uri="{BB962C8B-B14F-4D97-AF65-F5344CB8AC3E}">
        <p14:creationId xmlns:p14="http://schemas.microsoft.com/office/powerpoint/2010/main" val="352931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56F1-BCBF-91F8-2D4E-3822D0BD79E3}"/>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CAC7F020-2E22-5613-BE2D-12359D61E042}"/>
              </a:ext>
            </a:extLst>
          </p:cNvPr>
          <p:cNvSpPr>
            <a:spLocks noGrp="1"/>
          </p:cNvSpPr>
          <p:nvPr>
            <p:ph sz="quarter" idx="1"/>
          </p:nvPr>
        </p:nvSpPr>
        <p:spPr/>
        <p:txBody>
          <a:bodyPr>
            <a:normAutofit/>
          </a:bodyPr>
          <a:lstStyle/>
          <a:p>
            <a:endParaRPr lang="en-IN" dirty="0"/>
          </a:p>
          <a:p>
            <a:pPr marL="0" indent="0">
              <a:buNone/>
            </a:pPr>
            <a:r>
              <a:rPr lang="en-IN" sz="1800" b="1" dirty="0"/>
              <a:t>VENKATA NAVEEN GRANDHI</a:t>
            </a:r>
          </a:p>
          <a:p>
            <a:pPr marL="0" indent="0">
              <a:buNone/>
            </a:pPr>
            <a:endParaRPr lang="en-IN" sz="1800" b="1" dirty="0"/>
          </a:p>
          <a:p>
            <a:r>
              <a:rPr lang="en-IN" sz="1800" b="1" dirty="0"/>
              <a:t>ROLE: </a:t>
            </a:r>
            <a:r>
              <a:rPr lang="en-IN" sz="1800" dirty="0"/>
              <a:t>RESULT ANALYSIS &amp; PRESENTATION SPECALIST</a:t>
            </a:r>
          </a:p>
          <a:p>
            <a:endParaRPr lang="en-IN" sz="1800" b="1" dirty="0"/>
          </a:p>
          <a:p>
            <a:r>
              <a:rPr lang="en-IN" sz="1800" b="1" dirty="0"/>
              <a:t>RESPONSIBILITIES:</a:t>
            </a:r>
          </a:p>
          <a:p>
            <a:endParaRPr lang="en-US" dirty="0"/>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Analyzing the results and performance metrics of the trained CNN model.</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Creating visualizations such as graphs and charts to represent the results.</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Preparing and designing the PowerPoint presentation slides.</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Collaborating with team members to ensure accurate representation of results.</a:t>
            </a:r>
          </a:p>
          <a:p>
            <a:pPr marL="0" indent="0">
              <a:buNone/>
            </a:pPr>
            <a:br>
              <a:rPr lang="en-US" dirty="0"/>
            </a:br>
            <a:endParaRPr lang="en-IN" sz="1800" b="1" dirty="0"/>
          </a:p>
          <a:p>
            <a:endParaRPr lang="en-IN" sz="1800" b="1" dirty="0"/>
          </a:p>
        </p:txBody>
      </p:sp>
    </p:spTree>
    <p:extLst>
      <p:ext uri="{BB962C8B-B14F-4D97-AF65-F5344CB8AC3E}">
        <p14:creationId xmlns:p14="http://schemas.microsoft.com/office/powerpoint/2010/main" val="345690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3F6A-90BE-5D32-3C1E-10B7F2E5BA94}"/>
              </a:ext>
            </a:extLst>
          </p:cNvPr>
          <p:cNvSpPr>
            <a:spLocks noGrp="1"/>
          </p:cNvSpPr>
          <p:nvPr>
            <p:ph type="title"/>
          </p:nvPr>
        </p:nvSpPr>
        <p:spPr/>
        <p:txBody>
          <a:bodyPr/>
          <a:lstStyle/>
          <a:p>
            <a:r>
              <a:rPr lang="en-IN" dirty="0"/>
              <a:t>MOTIVATION BEHIND THE PROJECT</a:t>
            </a:r>
          </a:p>
        </p:txBody>
      </p:sp>
      <p:sp>
        <p:nvSpPr>
          <p:cNvPr id="3" name="Content Placeholder 2">
            <a:extLst>
              <a:ext uri="{FF2B5EF4-FFF2-40B4-BE49-F238E27FC236}">
                <a16:creationId xmlns:a16="http://schemas.microsoft.com/office/drawing/2014/main" id="{ECBD48E0-396D-1A7B-CA3C-65D25BD48AF0}"/>
              </a:ext>
            </a:extLst>
          </p:cNvPr>
          <p:cNvSpPr>
            <a:spLocks noGrp="1"/>
          </p:cNvSpPr>
          <p:nvPr>
            <p:ph sz="quarter" idx="1"/>
          </p:nvPr>
        </p:nvSpPr>
        <p:spPr/>
        <p:txBody>
          <a:bodyPr>
            <a:normAutofit lnSpcReduction="10000"/>
          </a:bodyPr>
          <a:lstStyle/>
          <a:p>
            <a:pPr marL="0" indent="0">
              <a:buNone/>
            </a:pPr>
            <a:r>
              <a:rPr lang="en-US" sz="1900" b="1" i="0" dirty="0">
                <a:solidFill>
                  <a:srgbClr val="0D0D0D"/>
                </a:solidFill>
                <a:effectLst/>
                <a:highlight>
                  <a:srgbClr val="FFFFFF"/>
                </a:highlight>
                <a:latin typeface="Söhne"/>
              </a:rPr>
              <a:t>Reasons for Choosing Accident Detection as a Project Topic:</a:t>
            </a:r>
          </a:p>
          <a:p>
            <a:pPr marL="0" indent="0">
              <a:buNone/>
            </a:pPr>
            <a:endParaRPr lang="en-US" sz="1800" b="1" dirty="0">
              <a:solidFill>
                <a:srgbClr val="0D0D0D"/>
              </a:solidFill>
              <a:highlight>
                <a:srgbClr val="FFFFFF"/>
              </a:highlight>
              <a:latin typeface="Söhne"/>
            </a:endParaRPr>
          </a:p>
          <a:p>
            <a:pPr marL="0" indent="0" algn="l">
              <a:buNone/>
            </a:pPr>
            <a:r>
              <a:rPr lang="en-US" sz="1700" b="1" i="0" dirty="0">
                <a:solidFill>
                  <a:srgbClr val="0D0D0D"/>
                </a:solidFill>
                <a:effectLst/>
                <a:highlight>
                  <a:srgbClr val="FFFFFF"/>
                </a:highlight>
                <a:latin typeface="Söhne"/>
              </a:rPr>
              <a:t>Increasing Road Accidents:</a:t>
            </a:r>
            <a:endParaRPr lang="en-US" sz="1700" dirty="0">
              <a:solidFill>
                <a:srgbClr val="0D0D0D"/>
              </a:solidFill>
              <a:highlight>
                <a:srgbClr val="FFFFFF"/>
              </a:highlight>
              <a:latin typeface="Söhne"/>
            </a:endParaRPr>
          </a:p>
          <a:p>
            <a:pPr marL="0" indent="0" algn="l">
              <a:buNone/>
            </a:pPr>
            <a:r>
              <a:rPr lang="en-US" sz="1700" b="0" i="0" dirty="0">
                <a:solidFill>
                  <a:srgbClr val="0D0D0D"/>
                </a:solidFill>
                <a:effectLst/>
                <a:highlight>
                  <a:srgbClr val="FFFFFF"/>
                </a:highlight>
                <a:latin typeface="Söhne"/>
              </a:rPr>
              <a:t>With the rise in vehicles and traffic congestion, road accidents have become a significant concern globally. According to the World Health Organization (WHO), road traffic injuries are among the leading causes of death worldwide, especially among young people.</a:t>
            </a:r>
          </a:p>
          <a:p>
            <a:pPr marL="0" indent="0" algn="l">
              <a:buNone/>
            </a:pPr>
            <a:r>
              <a:rPr lang="en-US" sz="1700" b="1" i="0" dirty="0">
                <a:solidFill>
                  <a:srgbClr val="0D0D0D"/>
                </a:solidFill>
                <a:effectLst/>
                <a:highlight>
                  <a:srgbClr val="FFFFFF"/>
                </a:highlight>
                <a:latin typeface="Söhne"/>
              </a:rPr>
              <a:t>Humanitarian Impact:</a:t>
            </a:r>
            <a:endParaRPr lang="en-US" sz="1700" dirty="0">
              <a:solidFill>
                <a:srgbClr val="0D0D0D"/>
              </a:solidFill>
              <a:highlight>
                <a:srgbClr val="FFFFFF"/>
              </a:highlight>
              <a:latin typeface="Söhne"/>
            </a:endParaRPr>
          </a:p>
          <a:p>
            <a:pPr marL="0" indent="0" algn="l">
              <a:buNone/>
            </a:pPr>
            <a:r>
              <a:rPr lang="en-US" sz="1700" b="0" i="0" dirty="0">
                <a:solidFill>
                  <a:srgbClr val="0D0D0D"/>
                </a:solidFill>
                <a:effectLst/>
                <a:highlight>
                  <a:srgbClr val="FFFFFF"/>
                </a:highlight>
                <a:latin typeface="Söhne"/>
              </a:rPr>
              <a:t>Accidents can lead to severe injuries, disabilities, and even loss of life. Early detection and immediate response can significantly reduce the severity of injuries and save lives. Thus, there is a pressing need to develop effective accident detection systems.</a:t>
            </a:r>
          </a:p>
          <a:p>
            <a:pPr marL="0" indent="0" algn="l">
              <a:buNone/>
            </a:pPr>
            <a:r>
              <a:rPr lang="en-US" sz="1700" b="1" i="0" dirty="0">
                <a:solidFill>
                  <a:srgbClr val="0D0D0D"/>
                </a:solidFill>
                <a:effectLst/>
                <a:highlight>
                  <a:srgbClr val="FFFFFF"/>
                </a:highlight>
                <a:latin typeface="Söhne"/>
              </a:rPr>
              <a:t>Traffic Management and Safety:</a:t>
            </a:r>
            <a:endParaRPr lang="en-US" sz="1700" dirty="0">
              <a:solidFill>
                <a:srgbClr val="0D0D0D"/>
              </a:solidFill>
              <a:highlight>
                <a:srgbClr val="FFFFFF"/>
              </a:highlight>
              <a:latin typeface="Söhne"/>
            </a:endParaRPr>
          </a:p>
          <a:p>
            <a:pPr marL="0" indent="0" algn="l">
              <a:buNone/>
            </a:pPr>
            <a:r>
              <a:rPr lang="en-US" sz="1700" b="0" i="0" dirty="0">
                <a:solidFill>
                  <a:srgbClr val="0D0D0D"/>
                </a:solidFill>
                <a:effectLst/>
                <a:highlight>
                  <a:srgbClr val="FFFFFF"/>
                </a:highlight>
                <a:latin typeface="Söhne"/>
              </a:rPr>
              <a:t>Accurate and timely accident detection can help in better traffic management, reducing traffic jams, and ensuring smoother flow of vehicles. It can also assist emergency services in reaching accident sites faster, thereby improving overall road safety.</a:t>
            </a:r>
          </a:p>
          <a:p>
            <a:pPr marL="0" indent="0">
              <a:buNone/>
            </a:pPr>
            <a:endParaRPr lang="en-IN" sz="1800" dirty="0"/>
          </a:p>
        </p:txBody>
      </p:sp>
    </p:spTree>
    <p:extLst>
      <p:ext uri="{BB962C8B-B14F-4D97-AF65-F5344CB8AC3E}">
        <p14:creationId xmlns:p14="http://schemas.microsoft.com/office/powerpoint/2010/main" val="46568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763000" cy="990600"/>
          </a:xfrm>
        </p:spPr>
        <p:txBody>
          <a:bodyPr>
            <a:normAutofit fontScale="90000"/>
          </a:bodyPr>
          <a:lstStyle/>
          <a:p>
            <a:pPr lvl="0"/>
            <a:r>
              <a:rPr lang="en-US" b="1" dirty="0">
                <a:cs typeface="Times New Roman" pitchFamily="18" charset="0"/>
              </a:rPr>
              <a:t>Motivation</a:t>
            </a:r>
            <a:r>
              <a:rPr lang="en-US" sz="2700" b="1" dirty="0">
                <a:latin typeface="Times New Roman" pitchFamily="18" charset="0"/>
                <a:cs typeface="Times New Roman" pitchFamily="18" charset="0"/>
              </a:rPr>
              <a:t> BEHIND THE PROJECT</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l">
              <a:buNone/>
            </a:pPr>
            <a:r>
              <a:rPr lang="en-US" sz="2100" b="1" i="0" dirty="0">
                <a:solidFill>
                  <a:srgbClr val="0D0D0D"/>
                </a:solidFill>
                <a:effectLst/>
                <a:highlight>
                  <a:srgbClr val="FFFFFF"/>
                </a:highlight>
                <a:latin typeface="Söhne"/>
              </a:rPr>
              <a:t>Importance of Early Accident Detection and Its Impact:</a:t>
            </a:r>
            <a:endParaRPr lang="en-US" sz="2100" b="0" i="0" dirty="0">
              <a:solidFill>
                <a:srgbClr val="0D0D0D"/>
              </a:solidFill>
              <a:effectLst/>
              <a:highlight>
                <a:srgbClr val="FFFFFF"/>
              </a:highlight>
              <a:latin typeface="Söhne"/>
            </a:endParaRPr>
          </a:p>
          <a:p>
            <a:pPr marL="0" indent="0" algn="l">
              <a:buNone/>
            </a:pPr>
            <a:r>
              <a:rPr lang="en-US" sz="1800" b="1" i="0" dirty="0">
                <a:solidFill>
                  <a:srgbClr val="0D0D0D"/>
                </a:solidFill>
                <a:effectLst/>
                <a:highlight>
                  <a:srgbClr val="FFFFFF"/>
                </a:highlight>
                <a:latin typeface="Söhne"/>
              </a:rPr>
              <a:t>Reduced Response Time:</a:t>
            </a:r>
            <a:endParaRPr lang="en-US" sz="1800" dirty="0">
              <a:solidFill>
                <a:srgbClr val="0D0D0D"/>
              </a:solidFill>
              <a:highlight>
                <a:srgbClr val="FFFFFF"/>
              </a:highlight>
              <a:latin typeface="Söhne"/>
            </a:endParaRPr>
          </a:p>
          <a:p>
            <a:pPr marL="0" indent="0" algn="l">
              <a:buNone/>
            </a:pPr>
            <a:r>
              <a:rPr lang="en-US" sz="1800" b="0" i="0" dirty="0">
                <a:solidFill>
                  <a:srgbClr val="0D0D0D"/>
                </a:solidFill>
                <a:effectLst/>
                <a:highlight>
                  <a:srgbClr val="FFFFFF"/>
                </a:highlight>
                <a:latin typeface="Söhne"/>
              </a:rPr>
              <a:t>Early detection allows for quicker response times by emergency services, potentially saving crucial minutes that can make a difference in saving lives.</a:t>
            </a:r>
          </a:p>
          <a:p>
            <a:pPr marL="0" indent="0" algn="l">
              <a:buNone/>
            </a:pPr>
            <a:r>
              <a:rPr lang="en-US" sz="1800" b="1" i="0" dirty="0">
                <a:solidFill>
                  <a:srgbClr val="0D0D0D"/>
                </a:solidFill>
                <a:effectLst/>
                <a:highlight>
                  <a:srgbClr val="FFFFFF"/>
                </a:highlight>
                <a:latin typeface="Söhne"/>
              </a:rPr>
              <a:t>Enhanced Road Safety:</a:t>
            </a:r>
          </a:p>
          <a:p>
            <a:pPr marL="0" indent="0" algn="l">
              <a:buNone/>
            </a:pPr>
            <a:r>
              <a:rPr lang="en-US" sz="1800" b="0" i="0" dirty="0">
                <a:solidFill>
                  <a:srgbClr val="0D0D0D"/>
                </a:solidFill>
                <a:effectLst/>
                <a:highlight>
                  <a:srgbClr val="FFFFFF"/>
                </a:highlight>
                <a:latin typeface="Söhne"/>
              </a:rPr>
              <a:t>By promptly identifying accidents, drivers can be alerted to take necessary precautions, such as slowing down or changing lanes, thereby reducing the risk of secondary accidents.</a:t>
            </a:r>
          </a:p>
          <a:p>
            <a:pPr marL="0" indent="0" algn="l">
              <a:buNone/>
            </a:pPr>
            <a:r>
              <a:rPr lang="en-US" sz="1800" b="1" i="0" dirty="0">
                <a:solidFill>
                  <a:srgbClr val="0D0D0D"/>
                </a:solidFill>
                <a:effectLst/>
                <a:highlight>
                  <a:srgbClr val="FFFFFF"/>
                </a:highlight>
                <a:latin typeface="Söhne"/>
              </a:rPr>
              <a:t>Efficient Resource Allocation:</a:t>
            </a:r>
          </a:p>
          <a:p>
            <a:pPr marL="0" indent="0" algn="l">
              <a:buNone/>
            </a:pPr>
            <a:r>
              <a:rPr lang="en-US" sz="1800" b="0" i="0" dirty="0">
                <a:solidFill>
                  <a:srgbClr val="0D0D0D"/>
                </a:solidFill>
                <a:effectLst/>
                <a:highlight>
                  <a:srgbClr val="FFFFFF"/>
                </a:highlight>
                <a:latin typeface="Söhne"/>
              </a:rPr>
              <a:t>With automated accident detection, emergency services can allocate resources more efficiently, dispatching ambulances, police, and other necessary services to accident sites based on real-time data.</a:t>
            </a:r>
          </a:p>
          <a:p>
            <a:pPr marL="0" indent="0" algn="l">
              <a:buNone/>
            </a:pPr>
            <a:r>
              <a:rPr lang="en-US" sz="1800" b="1" i="0" dirty="0">
                <a:solidFill>
                  <a:srgbClr val="0D0D0D"/>
                </a:solidFill>
                <a:effectLst/>
                <a:highlight>
                  <a:srgbClr val="FFFFFF"/>
                </a:highlight>
                <a:latin typeface="Söhne"/>
              </a:rPr>
              <a:t>Smart City Integration:</a:t>
            </a:r>
          </a:p>
          <a:p>
            <a:pPr marL="0" indent="0" algn="l">
              <a:buNone/>
            </a:pPr>
            <a:r>
              <a:rPr lang="en-US" sz="1800" b="0" i="0" dirty="0">
                <a:solidFill>
                  <a:srgbClr val="0D0D0D"/>
                </a:solidFill>
                <a:effectLst/>
                <a:highlight>
                  <a:srgbClr val="FFFFFF"/>
                </a:highlight>
                <a:latin typeface="Söhne"/>
              </a:rPr>
              <a:t>Implementing accident detection systems can be a part of creating smart cities where technology aids in improving the quality of life. These systems can be integrated with other smart city initiatives for better urban planning and management.</a:t>
            </a:r>
          </a:p>
          <a:p>
            <a:pPr marL="0" indent="0" algn="just">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61696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73EC-F13C-4AAE-C370-F6E5243B00BB}"/>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07E2ECB-3DB7-F5C3-338C-365347168DFF}"/>
              </a:ext>
            </a:extLst>
          </p:cNvPr>
          <p:cNvSpPr>
            <a:spLocks noGrp="1"/>
          </p:cNvSpPr>
          <p:nvPr>
            <p:ph sz="quarter" idx="1"/>
          </p:nvPr>
        </p:nvSpPr>
        <p:spPr/>
        <p:txBody>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r>
              <a:rPr lang="en-US" sz="1700" b="0" i="0" dirty="0">
                <a:solidFill>
                  <a:srgbClr val="0D0D0D"/>
                </a:solidFill>
                <a:effectLst/>
                <a:highlight>
                  <a:srgbClr val="FFFFFF"/>
                </a:highlight>
                <a:latin typeface="Söhne"/>
              </a:rPr>
              <a:t>Developing an automated accident detection system.</a:t>
            </a:r>
          </a:p>
          <a:p>
            <a:pPr algn="l">
              <a:buFont typeface="Arial" panose="020B0604020202020204" pitchFamily="34" charset="0"/>
              <a:buChar char="•"/>
            </a:pPr>
            <a:r>
              <a:rPr lang="en-US" sz="1700" b="0" i="0" dirty="0">
                <a:solidFill>
                  <a:srgbClr val="0D0D0D"/>
                </a:solidFill>
                <a:effectLst/>
                <a:highlight>
                  <a:srgbClr val="FFFFFF"/>
                </a:highlight>
                <a:latin typeface="Söhne"/>
              </a:rPr>
              <a:t>Utilizing CNN for image-based accident detection.</a:t>
            </a:r>
          </a:p>
          <a:p>
            <a:pPr algn="l">
              <a:buFont typeface="Arial" panose="020B0604020202020204" pitchFamily="34" charset="0"/>
              <a:buChar char="•"/>
            </a:pPr>
            <a:r>
              <a:rPr lang="en-US" sz="1700" b="0" i="0" dirty="0">
                <a:solidFill>
                  <a:srgbClr val="0D0D0D"/>
                </a:solidFill>
                <a:effectLst/>
                <a:highlight>
                  <a:srgbClr val="FFFFFF"/>
                </a:highlight>
                <a:latin typeface="Söhne"/>
              </a:rPr>
              <a:t>Improving real-time accident detection accuracy.</a:t>
            </a:r>
          </a:p>
          <a:p>
            <a:endParaRPr lang="en-IN" dirty="0"/>
          </a:p>
        </p:txBody>
      </p:sp>
    </p:spTree>
    <p:extLst>
      <p:ext uri="{BB962C8B-B14F-4D97-AF65-F5344CB8AC3E}">
        <p14:creationId xmlns:p14="http://schemas.microsoft.com/office/powerpoint/2010/main" val="123500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8D06-758B-B13E-8FA7-B68F542C0618}"/>
              </a:ext>
            </a:extLst>
          </p:cNvPr>
          <p:cNvSpPr>
            <a:spLocks noGrp="1"/>
          </p:cNvSpPr>
          <p:nvPr>
            <p:ph type="title"/>
          </p:nvPr>
        </p:nvSpPr>
        <p:spPr/>
        <p:txBody>
          <a:bodyPr/>
          <a:lstStyle/>
          <a:p>
            <a:r>
              <a:rPr lang="en-IN" dirty="0"/>
              <a:t>RELATED WORK &amp; BACKGROUND</a:t>
            </a:r>
          </a:p>
        </p:txBody>
      </p:sp>
      <p:sp>
        <p:nvSpPr>
          <p:cNvPr id="3" name="Content Placeholder 2">
            <a:extLst>
              <a:ext uri="{FF2B5EF4-FFF2-40B4-BE49-F238E27FC236}">
                <a16:creationId xmlns:a16="http://schemas.microsoft.com/office/drawing/2014/main" id="{34D70AA3-DBF2-8D6E-7545-7E61084097E8}"/>
              </a:ext>
            </a:extLst>
          </p:cNvPr>
          <p:cNvSpPr>
            <a:spLocks noGrp="1"/>
          </p:cNvSpPr>
          <p:nvPr>
            <p:ph sz="quarter" idx="1"/>
          </p:nvPr>
        </p:nvSpPr>
        <p:spPr/>
        <p:txBody>
          <a:bodyPr>
            <a:normAutofit/>
          </a:bodyPr>
          <a:lstStyle/>
          <a:p>
            <a:pPr marL="0" indent="0" algn="l">
              <a:buNone/>
            </a:pPr>
            <a:r>
              <a:rPr lang="en-US" sz="1900" b="1" i="0" dirty="0">
                <a:solidFill>
                  <a:srgbClr val="0D0D0D"/>
                </a:solidFill>
                <a:effectLst/>
                <a:highlight>
                  <a:srgbClr val="FFFFFF"/>
                </a:highlight>
                <a:latin typeface="Söhne"/>
              </a:rPr>
              <a:t>Brief Overview of Existing Methods and Technologies Related to Accident Detection:</a:t>
            </a:r>
          </a:p>
          <a:p>
            <a:pPr marL="0" indent="0" algn="l">
              <a:buNone/>
            </a:pPr>
            <a:endParaRPr lang="en-US" sz="1800" b="0" i="0" dirty="0">
              <a:solidFill>
                <a:srgbClr val="0D0D0D"/>
              </a:solidFill>
              <a:effectLst/>
              <a:highlight>
                <a:srgbClr val="FFFFFF"/>
              </a:highlight>
              <a:latin typeface="Söhne"/>
            </a:endParaRPr>
          </a:p>
          <a:p>
            <a:r>
              <a:rPr lang="en-US" sz="1900" b="1" i="0" dirty="0">
                <a:solidFill>
                  <a:srgbClr val="0D0D0D"/>
                </a:solidFill>
                <a:effectLst/>
                <a:highlight>
                  <a:srgbClr val="FFFFFF"/>
                </a:highlight>
                <a:latin typeface="Söhne"/>
              </a:rPr>
              <a:t>Traditional Methods:</a:t>
            </a:r>
          </a:p>
          <a:p>
            <a:pPr marL="0" indent="0">
              <a:buNone/>
            </a:pPr>
            <a:r>
              <a:rPr lang="en-US" sz="1700" b="1" i="0" dirty="0">
                <a:solidFill>
                  <a:srgbClr val="0D0D0D"/>
                </a:solidFill>
                <a:effectLst/>
                <a:highlight>
                  <a:srgbClr val="FFFFFF"/>
                </a:highlight>
                <a:latin typeface="Söhne"/>
              </a:rPr>
              <a:t>Sensor-Based Systems:</a:t>
            </a:r>
            <a:r>
              <a:rPr lang="en-US" sz="1700" b="0" i="0" dirty="0">
                <a:solidFill>
                  <a:srgbClr val="0D0D0D"/>
                </a:solidFill>
                <a:effectLst/>
                <a:highlight>
                  <a:srgbClr val="FFFFFF"/>
                </a:highlight>
                <a:latin typeface="Söhne"/>
              </a:rPr>
              <a:t> Utilizing accelerometers, gyroscopes, and other sensors to detect sudden changes in motion or orientation indicative of an accident.</a:t>
            </a:r>
          </a:p>
          <a:p>
            <a:pPr marL="0" indent="0">
              <a:buNone/>
            </a:pPr>
            <a:r>
              <a:rPr lang="en-US" sz="1700" b="1" i="0" dirty="0">
                <a:solidFill>
                  <a:srgbClr val="0D0D0D"/>
                </a:solidFill>
                <a:effectLst/>
                <a:highlight>
                  <a:srgbClr val="FFFFFF"/>
                </a:highlight>
                <a:latin typeface="Söhne"/>
              </a:rPr>
              <a:t>Dashboard Cameras:</a:t>
            </a:r>
            <a:r>
              <a:rPr lang="en-US" sz="1700" b="0" i="0" dirty="0">
                <a:solidFill>
                  <a:srgbClr val="0D0D0D"/>
                </a:solidFill>
                <a:effectLst/>
                <a:highlight>
                  <a:srgbClr val="FFFFFF"/>
                </a:highlight>
                <a:latin typeface="Söhne"/>
              </a:rPr>
              <a:t> Analyzing video footage from dashcams to identify signs of accidents such as sudden stops or collisions.</a:t>
            </a:r>
          </a:p>
          <a:p>
            <a:pPr marL="0" indent="0">
              <a:buNone/>
            </a:pPr>
            <a:r>
              <a:rPr lang="en-US" sz="1700" b="1" i="0" dirty="0">
                <a:solidFill>
                  <a:srgbClr val="0D0D0D"/>
                </a:solidFill>
                <a:effectLst/>
                <a:highlight>
                  <a:srgbClr val="FFFFFF"/>
                </a:highlight>
                <a:latin typeface="Söhne"/>
              </a:rPr>
              <a:t>GPS and Telematics:</a:t>
            </a:r>
            <a:r>
              <a:rPr lang="en-US" sz="1700" b="0" i="0" dirty="0">
                <a:solidFill>
                  <a:srgbClr val="0D0D0D"/>
                </a:solidFill>
                <a:effectLst/>
                <a:highlight>
                  <a:srgbClr val="FFFFFF"/>
                </a:highlight>
                <a:latin typeface="Söhne"/>
              </a:rPr>
              <a:t> Using GPS data and vehicle telematics to detect irregularities or patterns associated with accidents.</a:t>
            </a:r>
          </a:p>
          <a:p>
            <a:pPr marL="0" indent="0">
              <a:buNone/>
            </a:pPr>
            <a:br>
              <a:rPr lang="en-US" dirty="0"/>
            </a:br>
            <a:br>
              <a:rPr lang="en-US"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774031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768</TotalTime>
  <Words>1875</Words>
  <Application>Microsoft Office PowerPoint</Application>
  <PresentationFormat>On-screen Show (4:3)</PresentationFormat>
  <Paragraphs>181</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Rounded MT Bold</vt:lpstr>
      <vt:lpstr>Arial Unicode MS</vt:lpstr>
      <vt:lpstr>Book Antiqua</vt:lpstr>
      <vt:lpstr>Century Schoolbook</vt:lpstr>
      <vt:lpstr>Monotype Corsiva</vt:lpstr>
      <vt:lpstr>Söhne</vt:lpstr>
      <vt:lpstr>Times New Roman</vt:lpstr>
      <vt:lpstr>Wingdings</vt:lpstr>
      <vt:lpstr>Wingdings 2</vt:lpstr>
      <vt:lpstr>Oriel</vt:lpstr>
      <vt:lpstr>Accident Detection  Using CNN</vt:lpstr>
      <vt:lpstr>ROLES &amp; RESPONSIBILITIES</vt:lpstr>
      <vt:lpstr>ROLES &amp; RESPONSIBILITIES</vt:lpstr>
      <vt:lpstr>ROLES &amp; RESPONSIBILITIES</vt:lpstr>
      <vt:lpstr>ROLES &amp; RESPONSIBILITIES</vt:lpstr>
      <vt:lpstr>MOTIVATION BEHIND THE PROJECT</vt:lpstr>
      <vt:lpstr>Motivation BEHIND THE PROJECT </vt:lpstr>
      <vt:lpstr>OBJECTIVES</vt:lpstr>
      <vt:lpstr>RELATED WORK &amp; BACKGROUND</vt:lpstr>
      <vt:lpstr>RELATED WORK &amp; BACKGROUND</vt:lpstr>
      <vt:lpstr>PROBLEM STATEMENT</vt:lpstr>
      <vt:lpstr>PROBLEM STATEMENT</vt:lpstr>
      <vt:lpstr>PROPOSED SOLUTION</vt:lpstr>
      <vt:lpstr>PROPOSED SOLUTION</vt:lpstr>
      <vt:lpstr>implementation</vt:lpstr>
      <vt:lpstr>PowerPoint Presentation</vt:lpstr>
      <vt:lpstr>RESULTS AND SIMULATIONS</vt:lpstr>
      <vt:lpstr>RESULTS AND SIMULATIONS</vt:lpstr>
      <vt:lpstr>RESULTS AND SIMULATIONS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Fall Detection</dc:title>
  <dc:creator>Admin</dc:creator>
  <cp:lastModifiedBy>Savanth Reddy Muddadi</cp:lastModifiedBy>
  <cp:revision>71</cp:revision>
  <dcterms:created xsi:type="dcterms:W3CDTF">2019-10-07T08:35:23Z</dcterms:created>
  <dcterms:modified xsi:type="dcterms:W3CDTF">2024-04-25T21:21:22Z</dcterms:modified>
</cp:coreProperties>
</file>