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63" r:id="rId5"/>
    <p:sldId id="257" r:id="rId6"/>
    <p:sldId id="258" r:id="rId7"/>
    <p:sldId id="259" r:id="rId8"/>
    <p:sldId id="260" r:id="rId9"/>
    <p:sldId id="267" r:id="rId10"/>
    <p:sldId id="268" r:id="rId11"/>
    <p:sldId id="269" r:id="rId12"/>
    <p:sldId id="271" r:id="rId13"/>
    <p:sldId id="266" r:id="rId14"/>
    <p:sldId id="261" r:id="rId15"/>
    <p:sldId id="262" r:id="rId16"/>
    <p:sldId id="265"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 Id="rId4" Type="http://schemas.openxmlformats.org/officeDocument/2006/relationships/hyperlink" Target="https://www.instagram.com/s/aGlnaGxpZ2h0OjE3OTQ4MTY0MzUyNTk3NjA0?story_media_id=3211310758164471024_61901805872&amp;igshid=MzRlODBiNWFlZA==" TargetMode="Externa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techmahindra.com/en-in/"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1891-786E-64E0-272A-FB0C060376A5}"/>
              </a:ext>
            </a:extLst>
          </p:cNvPr>
          <p:cNvSpPr>
            <a:spLocks noGrp="1"/>
          </p:cNvSpPr>
          <p:nvPr>
            <p:ph type="ctrTitle"/>
          </p:nvPr>
        </p:nvSpPr>
        <p:spPr>
          <a:xfrm>
            <a:off x="904875" y="1"/>
            <a:ext cx="10953750" cy="1524000"/>
          </a:xfrm>
        </p:spPr>
        <p:txBody>
          <a:bodyPr/>
          <a:lstStyle/>
          <a:p>
            <a:r>
              <a:rPr lang="en-IN" b="1" i="1" baseline="-25000" dirty="0">
                <a:latin typeface="ADLaM Display" panose="02000000000000000000" pitchFamily="2" charset="0"/>
                <a:ea typeface="ADLaM Display" panose="02000000000000000000" pitchFamily="2" charset="0"/>
              </a:rPr>
              <a:t>Digital marketing project  Work</a:t>
            </a:r>
            <a:br>
              <a:rPr lang="en-IN" b="1" i="1" baseline="-25000" dirty="0">
                <a:latin typeface="ADLaM Display" panose="02000000000000000000" pitchFamily="2" charset="0"/>
                <a:ea typeface="ADLaM Display" panose="02000000000000000000" pitchFamily="2" charset="0"/>
              </a:rPr>
            </a:br>
            <a:r>
              <a:rPr lang="en-IN" b="1" i="1" baseline="-25000" dirty="0">
                <a:latin typeface="ADLaM Display" panose="02000000000000000000" pitchFamily="2" charset="0"/>
                <a:ea typeface="ADLaM Display" panose="02000000000000000000" pitchFamily="2" charset="0"/>
              </a:rPr>
              <a:t>            On tech Mahindra</a:t>
            </a:r>
            <a:endParaRPr lang="en-US" b="1" i="1" baseline="-25000" dirty="0">
              <a:latin typeface="ADLaM Display" panose="02000000000000000000" pitchFamily="2" charset="0"/>
              <a:ea typeface="ADLaM Display" panose="02000000000000000000" pitchFamily="2" charset="0"/>
            </a:endParaRPr>
          </a:p>
        </p:txBody>
      </p:sp>
      <p:sp>
        <p:nvSpPr>
          <p:cNvPr id="3" name="Rectangle 2">
            <a:extLst>
              <a:ext uri="{FF2B5EF4-FFF2-40B4-BE49-F238E27FC236}">
                <a16:creationId xmlns:a16="http://schemas.microsoft.com/office/drawing/2014/main" id="{40B72E85-B4DD-F6C0-7C97-7908398685BD}"/>
              </a:ext>
            </a:extLst>
          </p:cNvPr>
          <p:cNvSpPr/>
          <p:nvPr/>
        </p:nvSpPr>
        <p:spPr>
          <a:xfrm>
            <a:off x="1702594" y="1916906"/>
            <a:ext cx="10013155" cy="373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u="sng" dirty="0">
                <a:solidFill>
                  <a:schemeClr val="accent5">
                    <a:lumMod val="50000"/>
                  </a:schemeClr>
                </a:solidFill>
              </a:rPr>
              <a:t>Team</a:t>
            </a:r>
            <a:r>
              <a:rPr lang="en-IN" sz="3200" b="1" u="sng" dirty="0">
                <a:solidFill>
                  <a:schemeClr val="accent6">
                    <a:lumMod val="75000"/>
                  </a:schemeClr>
                </a:solidFill>
              </a:rPr>
              <a:t>  </a:t>
            </a:r>
            <a:r>
              <a:rPr lang="en-IN" sz="3200" b="1" u="sng" dirty="0">
                <a:solidFill>
                  <a:schemeClr val="accent5">
                    <a:lumMod val="50000"/>
                  </a:schemeClr>
                </a:solidFill>
              </a:rPr>
              <a:t>details</a:t>
            </a:r>
            <a:r>
              <a:rPr lang="en-IN" sz="3200" b="1" dirty="0"/>
              <a:t> :</a:t>
            </a:r>
            <a:r>
              <a:rPr lang="en-IN" sz="2800" dirty="0"/>
              <a:t> Team ID: LTVIP2023TMID10448</a:t>
            </a:r>
          </a:p>
          <a:p>
            <a:pPr algn="ctr"/>
            <a:r>
              <a:rPr lang="en-IN" sz="2800" dirty="0"/>
              <a:t>                         Team leader: savara. Prameela </a:t>
            </a:r>
          </a:p>
          <a:p>
            <a:pPr algn="ctr"/>
            <a:r>
              <a:rPr lang="en-IN" sz="2800" dirty="0"/>
              <a:t>                         Team members : 1.savara. Suseela</a:t>
            </a:r>
          </a:p>
          <a:p>
            <a:pPr algn="ctr"/>
            <a:r>
              <a:rPr lang="en-IN" sz="2800" dirty="0"/>
              <a:t>                                                       2.pedalapu. Rajeswari</a:t>
            </a:r>
          </a:p>
          <a:p>
            <a:pPr algn="ctr"/>
            <a:r>
              <a:rPr lang="en-IN" sz="2800" dirty="0"/>
              <a:t>                                             3.paidi. Kalyani</a:t>
            </a:r>
            <a:endParaRPr lang="en-US" sz="2800" dirty="0"/>
          </a:p>
        </p:txBody>
      </p:sp>
    </p:spTree>
    <p:extLst>
      <p:ext uri="{BB962C8B-B14F-4D97-AF65-F5344CB8AC3E}">
        <p14:creationId xmlns:p14="http://schemas.microsoft.com/office/powerpoint/2010/main" val="3301379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62E1-82E2-BBB2-A841-CB45A10D97CA}"/>
              </a:ext>
            </a:extLst>
          </p:cNvPr>
          <p:cNvSpPr>
            <a:spLocks noGrp="1"/>
          </p:cNvSpPr>
          <p:nvPr>
            <p:ph type="title"/>
          </p:nvPr>
        </p:nvSpPr>
        <p:spPr>
          <a:xfrm>
            <a:off x="1427767" y="236748"/>
            <a:ext cx="3937581" cy="784607"/>
          </a:xfrm>
        </p:spPr>
        <p:txBody>
          <a:bodyPr/>
          <a:lstStyle/>
          <a:p>
            <a:r>
              <a:rPr lang="en-IN" u="sng" dirty="0">
                <a:solidFill>
                  <a:srgbClr val="00B050"/>
                </a:solidFill>
                <a:latin typeface="Arial Black" panose="020B0604020202020204" pitchFamily="34" charset="0"/>
                <a:cs typeface="Arial Black" panose="020B0604020202020204" pitchFamily="34" charset="0"/>
              </a:rPr>
              <a:t>Rankings :</a:t>
            </a:r>
            <a:endParaRPr lang="en-US" u="sng" dirty="0">
              <a:solidFill>
                <a:srgbClr val="00B050"/>
              </a:solidFill>
              <a:latin typeface="Arial Black" panose="020B0604020202020204" pitchFamily="34" charset="0"/>
              <a:cs typeface="Arial Black" panose="020B0604020202020204" pitchFamily="34" charset="0"/>
            </a:endParaRPr>
          </a:p>
        </p:txBody>
      </p:sp>
      <p:pic>
        <p:nvPicPr>
          <p:cNvPr id="4" name="Content Placeholder 3">
            <a:extLst>
              <a:ext uri="{FF2B5EF4-FFF2-40B4-BE49-F238E27FC236}">
                <a16:creationId xmlns:a16="http://schemas.microsoft.com/office/drawing/2014/main" id="{5BB73E92-F82F-DC30-A797-226464A27A21}"/>
              </a:ext>
            </a:extLst>
          </p:cNvPr>
          <p:cNvPicPr>
            <a:picLocks noGrp="1" noChangeAspect="1"/>
          </p:cNvPicPr>
          <p:nvPr>
            <p:ph idx="1"/>
          </p:nvPr>
        </p:nvPicPr>
        <p:blipFill>
          <a:blip r:embed="rId2"/>
          <a:stretch>
            <a:fillRect/>
          </a:stretch>
        </p:blipFill>
        <p:spPr>
          <a:xfrm>
            <a:off x="4369594" y="96456"/>
            <a:ext cx="7492047" cy="5787341"/>
          </a:xfrm>
        </p:spPr>
      </p:pic>
    </p:spTree>
    <p:extLst>
      <p:ext uri="{BB962C8B-B14F-4D97-AF65-F5344CB8AC3E}">
        <p14:creationId xmlns:p14="http://schemas.microsoft.com/office/powerpoint/2010/main" val="237475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E8CC-A8E5-3481-578E-21B91B7D3096}"/>
              </a:ext>
            </a:extLst>
          </p:cNvPr>
          <p:cNvSpPr>
            <a:spLocks noGrp="1"/>
          </p:cNvSpPr>
          <p:nvPr>
            <p:ph type="title"/>
          </p:nvPr>
        </p:nvSpPr>
        <p:spPr>
          <a:xfrm>
            <a:off x="1122213" y="178595"/>
            <a:ext cx="9947573" cy="1547811"/>
          </a:xfrm>
        </p:spPr>
        <p:txBody>
          <a:bodyPr/>
          <a:lstStyle/>
          <a:p>
            <a:r>
              <a:rPr lang="en-IN" b="1" u="sng" dirty="0">
                <a:solidFill>
                  <a:schemeClr val="accent1"/>
                </a:solidFill>
              </a:rPr>
              <a:t>Links :</a:t>
            </a:r>
            <a:endParaRPr lang="en-US" b="1" u="sng" dirty="0">
              <a:solidFill>
                <a:schemeClr val="accent1"/>
              </a:solidFill>
            </a:endParaRPr>
          </a:p>
        </p:txBody>
      </p:sp>
      <p:pic>
        <p:nvPicPr>
          <p:cNvPr id="4" name="Content Placeholder 3">
            <a:extLst>
              <a:ext uri="{FF2B5EF4-FFF2-40B4-BE49-F238E27FC236}">
                <a16:creationId xmlns:a16="http://schemas.microsoft.com/office/drawing/2014/main" id="{FDA82ECB-D21C-ADDB-FEA7-7490B9788847}"/>
              </a:ext>
            </a:extLst>
          </p:cNvPr>
          <p:cNvPicPr>
            <a:picLocks noGrp="1" noChangeAspect="1"/>
          </p:cNvPicPr>
          <p:nvPr>
            <p:ph idx="1"/>
          </p:nvPr>
        </p:nvPicPr>
        <p:blipFill>
          <a:blip r:embed="rId2"/>
          <a:stretch>
            <a:fillRect/>
          </a:stretch>
        </p:blipFill>
        <p:spPr>
          <a:xfrm>
            <a:off x="2752797" y="419439"/>
            <a:ext cx="8831984" cy="5399998"/>
          </a:xfrm>
        </p:spPr>
      </p:pic>
    </p:spTree>
    <p:extLst>
      <p:ext uri="{BB962C8B-B14F-4D97-AF65-F5344CB8AC3E}">
        <p14:creationId xmlns:p14="http://schemas.microsoft.com/office/powerpoint/2010/main" val="148014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DDEB-3AAC-5DD5-F8C1-BB679578677C}"/>
              </a:ext>
            </a:extLst>
          </p:cNvPr>
          <p:cNvSpPr>
            <a:spLocks noGrp="1"/>
          </p:cNvSpPr>
          <p:nvPr>
            <p:ph type="title"/>
          </p:nvPr>
        </p:nvSpPr>
        <p:spPr/>
        <p:txBody>
          <a:bodyPr/>
          <a:lstStyle/>
          <a:p>
            <a:r>
              <a:rPr lang="en-IN" b="1" u="sng" dirty="0">
                <a:solidFill>
                  <a:schemeClr val="accent2">
                    <a:lumMod val="50000"/>
                  </a:schemeClr>
                </a:solidFill>
              </a:rPr>
              <a:t>Google page speed insights</a:t>
            </a:r>
            <a:endParaRPr lang="en-US" b="1" u="sng" dirty="0">
              <a:solidFill>
                <a:schemeClr val="accent2">
                  <a:lumMod val="50000"/>
                </a:schemeClr>
              </a:solidFill>
            </a:endParaRPr>
          </a:p>
        </p:txBody>
      </p:sp>
      <p:pic>
        <p:nvPicPr>
          <p:cNvPr id="6" name="Content Placeholder 5">
            <a:extLst>
              <a:ext uri="{FF2B5EF4-FFF2-40B4-BE49-F238E27FC236}">
                <a16:creationId xmlns:a16="http://schemas.microsoft.com/office/drawing/2014/main" id="{DB73A555-4BBC-70A4-3708-870DF8DF2AF7}"/>
              </a:ext>
            </a:extLst>
          </p:cNvPr>
          <p:cNvPicPr>
            <a:picLocks noGrp="1" noChangeAspect="1"/>
          </p:cNvPicPr>
          <p:nvPr>
            <p:ph idx="1"/>
          </p:nvPr>
        </p:nvPicPr>
        <p:blipFill>
          <a:blip r:embed="rId2"/>
          <a:stretch>
            <a:fillRect/>
          </a:stretch>
        </p:blipFill>
        <p:spPr>
          <a:xfrm>
            <a:off x="1928813" y="1607344"/>
            <a:ext cx="8012906" cy="4446137"/>
          </a:xfrm>
        </p:spPr>
      </p:pic>
    </p:spTree>
    <p:extLst>
      <p:ext uri="{BB962C8B-B14F-4D97-AF65-F5344CB8AC3E}">
        <p14:creationId xmlns:p14="http://schemas.microsoft.com/office/powerpoint/2010/main" val="299444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509F-C2D6-4A9F-6230-350BEBA8C92F}"/>
              </a:ext>
            </a:extLst>
          </p:cNvPr>
          <p:cNvSpPr>
            <a:spLocks noGrp="1"/>
          </p:cNvSpPr>
          <p:nvPr>
            <p:ph type="title"/>
          </p:nvPr>
        </p:nvSpPr>
        <p:spPr>
          <a:xfrm>
            <a:off x="1184180" y="308080"/>
            <a:ext cx="4632514" cy="893710"/>
          </a:xfrm>
        </p:spPr>
        <p:txBody>
          <a:bodyPr>
            <a:normAutofit fontScale="90000"/>
          </a:bodyPr>
          <a:lstStyle/>
          <a:p>
            <a:r>
              <a:rPr lang="en-IN" b="1" u="sng"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Keyword research</a:t>
            </a:r>
            <a:r>
              <a:rPr lang="en-IN" b="1"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a:t>
            </a:r>
            <a:endParaRPr lang="en-US" b="1"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Content Placeholder 3">
            <a:extLst>
              <a:ext uri="{FF2B5EF4-FFF2-40B4-BE49-F238E27FC236}">
                <a16:creationId xmlns:a16="http://schemas.microsoft.com/office/drawing/2014/main" id="{2CFB3149-CCC8-9083-31D5-12B5D7844C00}"/>
              </a:ext>
            </a:extLst>
          </p:cNvPr>
          <p:cNvPicPr>
            <a:picLocks noGrp="1" noChangeAspect="1"/>
          </p:cNvPicPr>
          <p:nvPr>
            <p:ph idx="1"/>
          </p:nvPr>
        </p:nvPicPr>
        <p:blipFill>
          <a:blip r:embed="rId2"/>
          <a:stretch>
            <a:fillRect/>
          </a:stretch>
        </p:blipFill>
        <p:spPr>
          <a:xfrm>
            <a:off x="6762749" y="308080"/>
            <a:ext cx="5250655" cy="5476875"/>
          </a:xfrm>
        </p:spPr>
      </p:pic>
      <p:pic>
        <p:nvPicPr>
          <p:cNvPr id="3" name="Picture 2">
            <a:extLst>
              <a:ext uri="{FF2B5EF4-FFF2-40B4-BE49-F238E27FC236}">
                <a16:creationId xmlns:a16="http://schemas.microsoft.com/office/drawing/2014/main" id="{13CB1C89-39AA-7757-568F-24941DD4A1D1}"/>
              </a:ext>
            </a:extLst>
          </p:cNvPr>
          <p:cNvPicPr>
            <a:picLocks noChangeAspect="1"/>
          </p:cNvPicPr>
          <p:nvPr/>
        </p:nvPicPr>
        <p:blipFill>
          <a:blip r:embed="rId3"/>
          <a:stretch>
            <a:fillRect/>
          </a:stretch>
        </p:blipFill>
        <p:spPr>
          <a:xfrm>
            <a:off x="238125" y="1123950"/>
            <a:ext cx="6357938" cy="4532260"/>
          </a:xfrm>
          <a:prstGeom prst="rect">
            <a:avLst/>
          </a:prstGeom>
        </p:spPr>
      </p:pic>
    </p:spTree>
    <p:extLst>
      <p:ext uri="{BB962C8B-B14F-4D97-AF65-F5344CB8AC3E}">
        <p14:creationId xmlns:p14="http://schemas.microsoft.com/office/powerpoint/2010/main" val="86801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2261-9310-F854-E984-17E65DEADD77}"/>
              </a:ext>
            </a:extLst>
          </p:cNvPr>
          <p:cNvSpPr>
            <a:spLocks noGrp="1"/>
          </p:cNvSpPr>
          <p:nvPr>
            <p:ph type="title"/>
          </p:nvPr>
        </p:nvSpPr>
        <p:spPr>
          <a:xfrm>
            <a:off x="1369220" y="1214439"/>
            <a:ext cx="9766920" cy="607218"/>
          </a:xfrm>
        </p:spPr>
        <p:txBody>
          <a:bodyPr>
            <a:normAutofit/>
          </a:bodyPr>
          <a:lstStyle/>
          <a:p>
            <a:r>
              <a:rPr lang="en-IN" sz="2800" dirty="0">
                <a:solidFill>
                  <a:schemeClr val="accent2">
                    <a:lumMod val="50000"/>
                  </a:schemeClr>
                </a:solidFill>
                <a:latin typeface="ADLaM Display" panose="02010000000000000000" pitchFamily="2" charset="0"/>
                <a:ea typeface="ADLaM Display" panose="02010000000000000000" pitchFamily="2" charset="0"/>
                <a:cs typeface="ADLaM Display" panose="02010000000000000000" pitchFamily="2" charset="0"/>
              </a:rPr>
              <a:t>Content Ideas &amp; marketing strategy</a:t>
            </a:r>
            <a:r>
              <a:rPr lang="en-IN" sz="2800" dirty="0">
                <a:latin typeface="ADLaM Display" panose="02010000000000000000" pitchFamily="2" charset="0"/>
                <a:ea typeface="ADLaM Display" panose="02010000000000000000" pitchFamily="2" charset="0"/>
                <a:cs typeface="ADLaM Display" panose="02010000000000000000" pitchFamily="2" charset="0"/>
              </a:rPr>
              <a:t>:</a:t>
            </a:r>
            <a:endParaRPr lang="en-US" sz="2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EFD6C76-0C45-82E2-1081-A2E665B11812}"/>
              </a:ext>
            </a:extLst>
          </p:cNvPr>
          <p:cNvSpPr>
            <a:spLocks noGrp="1"/>
          </p:cNvSpPr>
          <p:nvPr>
            <p:ph idx="1"/>
          </p:nvPr>
        </p:nvSpPr>
        <p:spPr>
          <a:xfrm>
            <a:off x="1369220" y="1821656"/>
            <a:ext cx="9766920" cy="3929063"/>
          </a:xfrm>
        </p:spPr>
        <p:txBody>
          <a:bodyPr>
            <a:normAutofit lnSpcReduction="10000"/>
          </a:bodyPr>
          <a:lstStyle/>
          <a:p>
            <a:r>
              <a:rPr lang="en-IN" dirty="0"/>
              <a:t>Tech Mahindra Marketing Strategy &amp; Mix to understand its product, pricing, advertising &amp; distribution strategies : 1. Product Strategy</a:t>
            </a:r>
          </a:p>
          <a:p>
            <a:pPr marL="0" indent="0">
              <a:buNone/>
            </a:pPr>
            <a:r>
              <a:rPr lang="en-IN" dirty="0"/>
              <a:t>                                      2. Pricing Strategy</a:t>
            </a:r>
          </a:p>
          <a:p>
            <a:pPr marL="0" indent="0">
              <a:buNone/>
            </a:pPr>
            <a:r>
              <a:rPr lang="en-IN" dirty="0"/>
              <a:t>                                      3.Place and Distribution Strategy</a:t>
            </a:r>
          </a:p>
          <a:p>
            <a:pPr marL="0" indent="0">
              <a:buNone/>
            </a:pPr>
            <a:r>
              <a:rPr lang="en-IN" dirty="0"/>
              <a:t>                                      4.Promotional and Advertising Strategy</a:t>
            </a:r>
          </a:p>
          <a:p>
            <a:pPr marL="0" indent="0">
              <a:buNone/>
            </a:pPr>
            <a:r>
              <a:rPr lang="en-IN" dirty="0"/>
              <a:t>                                       5.Service Strategy</a:t>
            </a:r>
          </a:p>
          <a:p>
            <a:pPr marL="0" indent="0">
              <a:buNone/>
            </a:pPr>
            <a:r>
              <a:rPr lang="en-IN" sz="2400" dirty="0">
                <a:solidFill>
                  <a:schemeClr val="accent1">
                    <a:lumMod val="60000"/>
                    <a:lumOff val="40000"/>
                  </a:schemeClr>
                </a:solidFill>
              </a:rPr>
              <a:t>SWOT Analysis of Tech Mahindra</a:t>
            </a:r>
            <a:r>
              <a:rPr lang="en-IN" dirty="0">
                <a:solidFill>
                  <a:schemeClr val="accent1">
                    <a:lumMod val="60000"/>
                    <a:lumOff val="40000"/>
                  </a:schemeClr>
                </a:solidFill>
              </a:rPr>
              <a:t>: </a:t>
            </a:r>
            <a:r>
              <a:rPr lang="en-IN" sz="2400" b="1" dirty="0">
                <a:solidFill>
                  <a:schemeClr val="accent3"/>
                </a:solidFill>
              </a:rPr>
              <a:t>strengths:</a:t>
            </a:r>
            <a:r>
              <a:rPr lang="en-IN" sz="2400" b="1" dirty="0"/>
              <a:t>  </a:t>
            </a:r>
            <a:r>
              <a:rPr lang="en-IN" dirty="0"/>
              <a:t>The strengths of Tech Mahindra looks at the key internal factors of its business which gives it competitive advantage in the market and strengthens its position.</a:t>
            </a:r>
          </a:p>
        </p:txBody>
      </p:sp>
    </p:spTree>
    <p:extLst>
      <p:ext uri="{BB962C8B-B14F-4D97-AF65-F5344CB8AC3E}">
        <p14:creationId xmlns:p14="http://schemas.microsoft.com/office/powerpoint/2010/main" val="214739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C0B1-F127-5AD2-AFCA-7981120CDE42}"/>
              </a:ext>
            </a:extLst>
          </p:cNvPr>
          <p:cNvSpPr>
            <a:spLocks noGrp="1"/>
          </p:cNvSpPr>
          <p:nvPr>
            <p:ph type="title"/>
          </p:nvPr>
        </p:nvSpPr>
        <p:spPr>
          <a:xfrm>
            <a:off x="1294362" y="797718"/>
            <a:ext cx="9603275" cy="1241826"/>
          </a:xfrm>
        </p:spPr>
        <p:txBody>
          <a:bodyPr>
            <a:normAutofit/>
          </a:bodyPr>
          <a:lstStyle/>
          <a:p>
            <a:r>
              <a:rPr lang="en-IN" sz="1800" b="1" dirty="0">
                <a:solidFill>
                  <a:srgbClr val="002060"/>
                </a:solidFill>
              </a:rPr>
              <a:t>Tech Mahindra Weaknesses</a:t>
            </a:r>
            <a:r>
              <a:rPr lang="en-IN" sz="2400" b="1" dirty="0">
                <a:solidFill>
                  <a:srgbClr val="002060"/>
                </a:solidFill>
              </a:rPr>
              <a:t>:</a:t>
            </a:r>
            <a:r>
              <a:rPr lang="en-IN" dirty="0"/>
              <a:t>
</a:t>
            </a:r>
            <a:r>
              <a:rPr lang="en-IN" sz="1800" dirty="0"/>
              <a:t>1.Increased interest costs due to borrowings for Satyam acquisition.
2.High retention</a:t>
            </a:r>
            <a:endParaRPr lang="en-US" sz="1800" dirty="0"/>
          </a:p>
        </p:txBody>
      </p:sp>
      <p:sp>
        <p:nvSpPr>
          <p:cNvPr id="3" name="Content Placeholder 2">
            <a:extLst>
              <a:ext uri="{FF2B5EF4-FFF2-40B4-BE49-F238E27FC236}">
                <a16:creationId xmlns:a16="http://schemas.microsoft.com/office/drawing/2014/main" id="{0D693F06-8FF0-0C47-970C-D6430CD73358}"/>
              </a:ext>
            </a:extLst>
          </p:cNvPr>
          <p:cNvSpPr>
            <a:spLocks noGrp="1"/>
          </p:cNvSpPr>
          <p:nvPr>
            <p:ph idx="1"/>
          </p:nvPr>
        </p:nvSpPr>
        <p:spPr>
          <a:xfrm>
            <a:off x="1294362" y="1914529"/>
            <a:ext cx="9603275" cy="4145753"/>
          </a:xfrm>
        </p:spPr>
        <p:txBody>
          <a:bodyPr>
            <a:normAutofit fontScale="70000" lnSpcReduction="20000"/>
          </a:bodyPr>
          <a:lstStyle/>
          <a:p>
            <a:r>
              <a:rPr lang="en-IN" dirty="0"/>
              <a:t>The weaknesses of a brand are certain aspects of its business which it can improve.</a:t>
            </a:r>
          </a:p>
          <a:p>
            <a:pPr marL="0" indent="0">
              <a:buNone/>
            </a:pPr>
            <a:r>
              <a:rPr lang="en-IN" sz="2400" dirty="0">
                <a:solidFill>
                  <a:schemeClr val="accent3">
                    <a:lumMod val="50000"/>
                  </a:schemeClr>
                </a:solidFill>
              </a:rPr>
              <a:t> </a:t>
            </a:r>
            <a:r>
              <a:rPr lang="en-US" sz="2000" b="1" i="0" dirty="0">
                <a:solidFill>
                  <a:schemeClr val="accent3">
                    <a:lumMod val="50000"/>
                  </a:schemeClr>
                </a:solidFill>
                <a:effectLst/>
                <a:latin typeface="Arial" panose="020B0604020202020204" pitchFamily="34" charset="0"/>
              </a:rPr>
              <a:t>Tech Mahindra </a:t>
            </a:r>
            <a:r>
              <a:rPr lang="en-IN" sz="2000" b="1" i="0" dirty="0">
                <a:solidFill>
                  <a:schemeClr val="accent3">
                    <a:lumMod val="50000"/>
                  </a:schemeClr>
                </a:solidFill>
                <a:effectLst/>
                <a:latin typeface="Arial" panose="020B0604020202020204" pitchFamily="34" charset="0"/>
              </a:rPr>
              <a:t>Opportunities:</a:t>
            </a:r>
            <a:endParaRPr lang="en-US" sz="2000" b="1" i="0" dirty="0">
              <a:solidFill>
                <a:schemeClr val="accent3">
                  <a:lumMod val="50000"/>
                </a:schemeClr>
              </a:solidFill>
              <a:effectLst/>
              <a:latin typeface="Arial" panose="020B0604020202020204" pitchFamily="34" charset="0"/>
            </a:endParaRPr>
          </a:p>
          <a:p>
            <a:pPr marL="0" indent="0">
              <a:buNone/>
            </a:pPr>
            <a:r>
              <a:rPr lang="en-IN" sz="2400" dirty="0"/>
              <a:t> 1.Increased in demand for IT solution in telecom service provider
2.Acquisition of Satyam telecom gives visibility in more verticals</a:t>
            </a:r>
          </a:p>
          <a:p>
            <a:pPr marL="0" indent="0">
              <a:buNone/>
            </a:pPr>
            <a:r>
              <a:rPr lang="en-IN" sz="2400" dirty="0"/>
              <a:t>The opportunities for any brand can include prospects of future growth.</a:t>
            </a:r>
          </a:p>
          <a:p>
            <a:pPr marL="0" indent="0">
              <a:buNone/>
            </a:pPr>
            <a:r>
              <a:rPr lang="en-IN" sz="2400" b="1">
                <a:solidFill>
                  <a:srgbClr val="00B050"/>
                </a:solidFill>
              </a:rPr>
              <a:t>Tech Mahindra </a:t>
            </a:r>
            <a:r>
              <a:rPr lang="en-IN" sz="2400" b="1" dirty="0">
                <a:solidFill>
                  <a:srgbClr val="00B050"/>
                </a:solidFill>
              </a:rPr>
              <a:t>threats:</a:t>
            </a:r>
            <a:r>
              <a:rPr lang="en-IN" sz="2400" b="1">
                <a:solidFill>
                  <a:srgbClr val="00B050"/>
                </a:solidFill>
              </a:rPr>
              <a:t>
</a:t>
            </a:r>
            <a:r>
              <a:rPr lang="en-IN" sz="2400" b="1"/>
              <a:t>1.</a:t>
            </a:r>
            <a:r>
              <a:rPr lang="en-IN" sz="2400"/>
              <a:t>Economic </a:t>
            </a:r>
            <a:r>
              <a:rPr lang="en-IN" sz="2400" dirty="0"/>
              <a:t>slowdown and uncertainty in USA and Europe respectively</a:t>
            </a:r>
            <a:r>
              <a:rPr lang="en-IN" sz="2400"/>
              <a:t>
2.Increasing </a:t>
            </a:r>
            <a:r>
              <a:rPr lang="en-IN" sz="2400" dirty="0"/>
              <a:t>presence of foreign IT player in that domain</a:t>
            </a:r>
            <a:r>
              <a:rPr lang="en-IN" sz="2400"/>
              <a:t>
3.Potential </a:t>
            </a:r>
            <a:r>
              <a:rPr lang="en-IN" sz="2400" dirty="0"/>
              <a:t>negative impact of Satyam related litigation
The threats in the SWOT Analysis of Tech Mahindra are as mentioned above. The threats for any business can be external factors which can negatively impact its business</a:t>
            </a:r>
            <a:endParaRPr lang="en-US" sz="2400" dirty="0"/>
          </a:p>
        </p:txBody>
      </p:sp>
    </p:spTree>
    <p:extLst>
      <p:ext uri="{BB962C8B-B14F-4D97-AF65-F5344CB8AC3E}">
        <p14:creationId xmlns:p14="http://schemas.microsoft.com/office/powerpoint/2010/main" val="67442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E2CD-1199-1109-5360-1C9C2D3A96F8}"/>
              </a:ext>
            </a:extLst>
          </p:cNvPr>
          <p:cNvSpPr>
            <a:spLocks noGrp="1"/>
          </p:cNvSpPr>
          <p:nvPr>
            <p:ph type="title"/>
          </p:nvPr>
        </p:nvSpPr>
        <p:spPr>
          <a:xfrm>
            <a:off x="329042" y="422213"/>
            <a:ext cx="7020719" cy="743787"/>
          </a:xfrm>
        </p:spPr>
        <p:txBody>
          <a:bodyPr>
            <a:normAutofit/>
          </a:bodyPr>
          <a:lstStyle/>
          <a:p>
            <a:r>
              <a:rPr lang="en-IN" sz="2400" b="1" u="sng" dirty="0">
                <a:solidFill>
                  <a:srgbClr val="0070C0"/>
                </a:solidFill>
                <a:latin typeface="ADLaM Display" panose="02000000000000000000"/>
              </a:rPr>
              <a:t>Trending news of tech Mahindra :</a:t>
            </a:r>
            <a:endParaRPr lang="en-US" sz="2400" b="1" u="sng" dirty="0">
              <a:solidFill>
                <a:srgbClr val="0070C0"/>
              </a:solidFill>
              <a:latin typeface="ADLaM Display" panose="02000000000000000000"/>
            </a:endParaRPr>
          </a:p>
        </p:txBody>
      </p:sp>
      <p:pic>
        <p:nvPicPr>
          <p:cNvPr id="5" name="Picture 4">
            <a:extLst>
              <a:ext uri="{FF2B5EF4-FFF2-40B4-BE49-F238E27FC236}">
                <a16:creationId xmlns:a16="http://schemas.microsoft.com/office/drawing/2014/main" id="{5EA747CF-93A6-EE98-22DF-87854FC83226}"/>
              </a:ext>
            </a:extLst>
          </p:cNvPr>
          <p:cNvPicPr>
            <a:picLocks noChangeAspect="1"/>
          </p:cNvPicPr>
          <p:nvPr/>
        </p:nvPicPr>
        <p:blipFill>
          <a:blip r:embed="rId2"/>
          <a:stretch>
            <a:fillRect/>
          </a:stretch>
        </p:blipFill>
        <p:spPr>
          <a:xfrm>
            <a:off x="6838267" y="156575"/>
            <a:ext cx="5155295" cy="3498643"/>
          </a:xfrm>
          <a:prstGeom prst="rect">
            <a:avLst/>
          </a:prstGeom>
        </p:spPr>
      </p:pic>
      <p:sp>
        <p:nvSpPr>
          <p:cNvPr id="7" name="Content Placeholder 6">
            <a:extLst>
              <a:ext uri="{FF2B5EF4-FFF2-40B4-BE49-F238E27FC236}">
                <a16:creationId xmlns:a16="http://schemas.microsoft.com/office/drawing/2014/main" id="{207272AF-92D1-BD82-0932-098AA6DDFE94}"/>
              </a:ext>
            </a:extLst>
          </p:cNvPr>
          <p:cNvSpPr>
            <a:spLocks noGrp="1"/>
          </p:cNvSpPr>
          <p:nvPr>
            <p:ph idx="1"/>
          </p:nvPr>
        </p:nvSpPr>
        <p:spPr>
          <a:xfrm>
            <a:off x="198438" y="900363"/>
            <a:ext cx="11422062" cy="5057274"/>
          </a:xfrm>
        </p:spPr>
        <p:txBody>
          <a:bodyPr/>
          <a:lstStyle/>
          <a:p>
            <a:r>
              <a:rPr lang="en-IN" b="1" dirty="0">
                <a:solidFill>
                  <a:schemeClr val="accent2"/>
                </a:solidFill>
              </a:rPr>
              <a:t>Tech Mahindra introduces Green Transportation for </a:t>
            </a:r>
          </a:p>
          <a:p>
            <a:pPr marL="0" indent="0">
              <a:buNone/>
            </a:pPr>
            <a:r>
              <a:rPr lang="en-IN" b="1" dirty="0">
                <a:solidFill>
                  <a:schemeClr val="accent2"/>
                </a:solidFill>
              </a:rPr>
              <a:t>Employees in Noida:  </a:t>
            </a:r>
          </a:p>
          <a:p>
            <a:pPr marL="0" indent="0">
              <a:buNone/>
            </a:pPr>
            <a:r>
              <a:rPr lang="en-IN" b="1" dirty="0"/>
              <a:t>    </a:t>
            </a:r>
            <a:r>
              <a:rPr lang="en-US" b="1" dirty="0"/>
              <a:t>    </a:t>
            </a:r>
            <a:r>
              <a:rPr lang="en-US" sz="1800" dirty="0"/>
              <a:t>Tech Mahindra has introduced electric vehicles .That will run </a:t>
            </a:r>
          </a:p>
          <a:p>
            <a:pPr marL="0" indent="0">
              <a:buNone/>
            </a:pPr>
            <a:r>
              <a:rPr lang="en-US" sz="1800" dirty="0"/>
              <a:t>five trip daily , covering a radius of 250 green kilometers per day and </a:t>
            </a:r>
          </a:p>
          <a:p>
            <a:pPr marL="0" indent="0">
              <a:buNone/>
            </a:pPr>
            <a:r>
              <a:rPr lang="en-US" sz="1800" dirty="0"/>
              <a:t>saving up to 13,500 litres of fuel monthly, thus avoiding</a:t>
            </a:r>
          </a:p>
          <a:p>
            <a:pPr marL="0" indent="0">
              <a:buNone/>
            </a:pPr>
            <a:r>
              <a:rPr lang="en-US" sz="1800" dirty="0"/>
              <a:t>Greenhouse gas emissions.</a:t>
            </a:r>
          </a:p>
          <a:p>
            <a:r>
              <a:rPr lang="en-US" sz="1800" b="1" dirty="0">
                <a:solidFill>
                  <a:srgbClr val="00B050"/>
                </a:solidFill>
              </a:rPr>
              <a:t>Gati partners with Tech Mahindra to develop app to boost productivity,unlock new business opportunities:</a:t>
            </a:r>
          </a:p>
          <a:p>
            <a:pPr marL="0" indent="0">
              <a:buNone/>
            </a:pPr>
            <a:r>
              <a:rPr lang="en-US" sz="1800" dirty="0"/>
              <a:t>      Tech Mahindra will enable Gati,over the next18-24 months, to custum develop the software application Gati enterprise management system (GEMS)2.0 from scratch, covering the entire first,mid and last-mile operations, the company said.</a:t>
            </a:r>
          </a:p>
        </p:txBody>
      </p:sp>
    </p:spTree>
    <p:extLst>
      <p:ext uri="{BB962C8B-B14F-4D97-AF65-F5344CB8AC3E}">
        <p14:creationId xmlns:p14="http://schemas.microsoft.com/office/powerpoint/2010/main" val="291709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6007-38D3-F1AF-B59F-4F999E494D87}"/>
              </a:ext>
            </a:extLst>
          </p:cNvPr>
          <p:cNvSpPr>
            <a:spLocks noGrp="1"/>
          </p:cNvSpPr>
          <p:nvPr>
            <p:ph type="title"/>
          </p:nvPr>
        </p:nvSpPr>
        <p:spPr>
          <a:xfrm>
            <a:off x="1451579" y="1304582"/>
            <a:ext cx="6739921" cy="711150"/>
          </a:xfrm>
        </p:spPr>
        <p:txBody>
          <a:bodyPr/>
          <a:lstStyle/>
          <a:p>
            <a:r>
              <a:rPr lang="en-IN" b="1"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Instagram story</a:t>
            </a:r>
            <a:endParaRPr lang="en-US" b="1"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Content Placeholder 7">
            <a:extLst>
              <a:ext uri="{FF2B5EF4-FFF2-40B4-BE49-F238E27FC236}">
                <a16:creationId xmlns:a16="http://schemas.microsoft.com/office/drawing/2014/main" id="{7F43886F-AD10-C13A-6A20-E7EAB346405C}"/>
              </a:ext>
            </a:extLst>
          </p:cNvPr>
          <p:cNvPicPr>
            <a:picLocks noGrp="1" noChangeAspect="1"/>
          </p:cNvPicPr>
          <p:nvPr>
            <p:ph idx="1"/>
          </p:nvPr>
        </p:nvPicPr>
        <p:blipFill>
          <a:blip r:embed="rId2"/>
          <a:stretch>
            <a:fillRect/>
          </a:stretch>
        </p:blipFill>
        <p:spPr>
          <a:xfrm>
            <a:off x="8805862" y="557582"/>
            <a:ext cx="3257550" cy="5271288"/>
          </a:xfrm>
        </p:spPr>
      </p:pic>
      <p:pic>
        <p:nvPicPr>
          <p:cNvPr id="9" name="Picture 8">
            <a:extLst>
              <a:ext uri="{FF2B5EF4-FFF2-40B4-BE49-F238E27FC236}">
                <a16:creationId xmlns:a16="http://schemas.microsoft.com/office/drawing/2014/main" id="{C58939B4-F51F-2D31-E8D4-9333FEF48F8A}"/>
              </a:ext>
            </a:extLst>
          </p:cNvPr>
          <p:cNvPicPr>
            <a:picLocks noChangeAspect="1"/>
          </p:cNvPicPr>
          <p:nvPr/>
        </p:nvPicPr>
        <p:blipFill>
          <a:blip r:embed="rId3"/>
          <a:stretch>
            <a:fillRect/>
          </a:stretch>
        </p:blipFill>
        <p:spPr>
          <a:xfrm>
            <a:off x="5602876" y="659011"/>
            <a:ext cx="2988673" cy="5169859"/>
          </a:xfrm>
          <a:prstGeom prst="rect">
            <a:avLst/>
          </a:prstGeom>
        </p:spPr>
      </p:pic>
      <p:sp>
        <p:nvSpPr>
          <p:cNvPr id="4" name="TextBox 3">
            <a:extLst>
              <a:ext uri="{FF2B5EF4-FFF2-40B4-BE49-F238E27FC236}">
                <a16:creationId xmlns:a16="http://schemas.microsoft.com/office/drawing/2014/main" id="{392CB595-17A6-E505-11BF-71C3C515ABB7}"/>
              </a:ext>
            </a:extLst>
          </p:cNvPr>
          <p:cNvSpPr txBox="1"/>
          <p:nvPr/>
        </p:nvSpPr>
        <p:spPr>
          <a:xfrm>
            <a:off x="-31831" y="2228671"/>
            <a:ext cx="5729957" cy="4247317"/>
          </a:xfrm>
          <a:prstGeom prst="rect">
            <a:avLst/>
          </a:prstGeom>
          <a:noFill/>
        </p:spPr>
        <p:txBody>
          <a:bodyPr wrap="square">
            <a:spAutoFit/>
          </a:bodyPr>
          <a:lstStyle/>
          <a:p>
            <a:r>
              <a:rPr lang="en-IN" b="1" dirty="0">
                <a:solidFill>
                  <a:srgbClr val="002060"/>
                </a:solidFill>
              </a:rPr>
              <a:t>Instagram story link: </a:t>
            </a:r>
            <a:r>
              <a:rPr lang="en-US" dirty="0">
                <a:solidFill>
                  <a:srgbClr val="0070C0"/>
                </a:solidFill>
                <a:hlinkClick r:id="rId4">
                  <a:extLst>
                    <a:ext uri="{A12FA001-AC4F-418D-AE19-62706E023703}">
                      <ahyp:hlinkClr xmlns:ahyp="http://schemas.microsoft.com/office/drawing/2018/hyperlinkcolor" val="tx"/>
                    </a:ext>
                  </a:extLst>
                </a:hlinkClick>
              </a:rPr>
              <a:t>https://www.instagram.com/s/aGlnaGxpZ2h0OjE3OTQ4MTY0MzUyNTk3NjA0?story_media_id=3211310758164471024_61901805872&amp;igshid=MzRlODBiNWFlZA==</a:t>
            </a:r>
            <a:endParaRPr lang="en-US" dirty="0">
              <a:solidFill>
                <a:srgbClr val="0070C0"/>
              </a:solidFill>
            </a:endParaRPr>
          </a:p>
          <a:p>
            <a:r>
              <a:rPr lang="en-IN" b="1" dirty="0">
                <a:solidFill>
                  <a:schemeClr val="accent2"/>
                </a:solidFill>
              </a:rPr>
              <a:t>Instagram account link: </a:t>
            </a:r>
            <a:r>
              <a:rPr lang="en-IN" sz="1600" b="1" dirty="0">
                <a:solidFill>
                  <a:srgbClr val="0070C0"/>
                </a:solidFill>
              </a:rPr>
              <a:t>https://www.instagram.com/invites/contact/?i=d0bik37v6yh5&amp;utm_content=sfqqj3k</a:t>
            </a:r>
            <a:endParaRPr lang="en-US" sz="1600" b="1"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                       </a:t>
            </a:r>
            <a:r>
              <a:rPr lang="en-US" dirty="0"/>
              <a:t>   Team ID: LTVIP2023TMID10448</a:t>
            </a:r>
          </a:p>
          <a:p>
            <a:r>
              <a:rPr lang="en-US" dirty="0">
                <a:solidFill>
                  <a:schemeClr val="accent1"/>
                </a:solidFill>
              </a:rPr>
              <a:t>                          </a:t>
            </a:r>
            <a:r>
              <a:rPr lang="en-US" dirty="0"/>
              <a:t>Team leader name: savara. Prameela</a:t>
            </a:r>
          </a:p>
          <a:p>
            <a:endParaRPr lang="en-US" dirty="0">
              <a:solidFill>
                <a:srgbClr val="0070C0"/>
              </a:solidFill>
            </a:endParaRPr>
          </a:p>
        </p:txBody>
      </p:sp>
    </p:spTree>
    <p:extLst>
      <p:ext uri="{BB962C8B-B14F-4D97-AF65-F5344CB8AC3E}">
        <p14:creationId xmlns:p14="http://schemas.microsoft.com/office/powerpoint/2010/main" val="165302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FD50-F558-6BDD-B19E-B80BA6D0F95A}"/>
              </a:ext>
            </a:extLst>
          </p:cNvPr>
          <p:cNvSpPr>
            <a:spLocks noGrp="1"/>
          </p:cNvSpPr>
          <p:nvPr>
            <p:ph type="title"/>
          </p:nvPr>
        </p:nvSpPr>
        <p:spPr>
          <a:xfrm>
            <a:off x="1451579" y="404813"/>
            <a:ext cx="9603275" cy="1448941"/>
          </a:xfrm>
        </p:spPr>
        <p:txBody>
          <a:bodyPr/>
          <a:lstStyle/>
          <a:p>
            <a:r>
              <a:rPr lang="en-IN" dirty="0"/>
              <a:t>                  </a:t>
            </a:r>
            <a:r>
              <a:rPr lang="en-IN" b="1" dirty="0">
                <a:solidFill>
                  <a:srgbClr val="00B0F0"/>
                </a:solidFill>
              </a:rPr>
              <a:t>About our project</a:t>
            </a:r>
            <a:endParaRPr lang="en-US" b="1" dirty="0">
              <a:solidFill>
                <a:srgbClr val="00B0F0"/>
              </a:solidFill>
            </a:endParaRPr>
          </a:p>
        </p:txBody>
      </p:sp>
      <p:sp>
        <p:nvSpPr>
          <p:cNvPr id="3" name="Content Placeholder 2">
            <a:extLst>
              <a:ext uri="{FF2B5EF4-FFF2-40B4-BE49-F238E27FC236}">
                <a16:creationId xmlns:a16="http://schemas.microsoft.com/office/drawing/2014/main" id="{D03D8B87-ACDC-6829-49B2-044BB2F4CECB}"/>
              </a:ext>
            </a:extLst>
          </p:cNvPr>
          <p:cNvSpPr>
            <a:spLocks noGrp="1"/>
          </p:cNvSpPr>
          <p:nvPr>
            <p:ph idx="1"/>
          </p:nvPr>
        </p:nvSpPr>
        <p:spPr>
          <a:xfrm>
            <a:off x="559595" y="1190624"/>
            <a:ext cx="10715624" cy="4786314"/>
          </a:xfrm>
        </p:spPr>
        <p:txBody>
          <a:bodyPr>
            <a:normAutofit lnSpcReduction="10000"/>
          </a:bodyPr>
          <a:lstStyle/>
          <a:p>
            <a:pPr marL="0" indent="0">
              <a:buNone/>
            </a:pPr>
            <a:r>
              <a:rPr lang="en-IN" sz="2800" dirty="0"/>
              <a:t>  </a:t>
            </a:r>
            <a:r>
              <a:rPr lang="en-IN" sz="2800" dirty="0">
                <a:solidFill>
                  <a:srgbClr val="FF0000"/>
                </a:solidFill>
              </a:rPr>
              <a:t>Topic for project : Tech Mahindra</a:t>
            </a:r>
          </a:p>
          <a:p>
            <a:pPr marL="0" indent="0">
              <a:buNone/>
            </a:pPr>
            <a:r>
              <a:rPr lang="en-IN" sz="3200" dirty="0"/>
              <a:t>                          </a:t>
            </a:r>
            <a:r>
              <a:rPr lang="en-IN" sz="3200" u="sng" dirty="0">
                <a:solidFill>
                  <a:schemeClr val="accent3">
                    <a:lumMod val="75000"/>
                  </a:schemeClr>
                </a:solidFill>
              </a:rPr>
              <a:t>Research brand identity:</a:t>
            </a:r>
          </a:p>
          <a:p>
            <a:pPr marL="0" indent="0">
              <a:buNone/>
            </a:pPr>
            <a:r>
              <a:rPr lang="en-IN" sz="3200" dirty="0">
                <a:solidFill>
                  <a:schemeClr val="bg2">
                    <a:lumMod val="10000"/>
                  </a:schemeClr>
                </a:solidFill>
              </a:rPr>
              <a:t>Brand logo :</a:t>
            </a:r>
          </a:p>
          <a:p>
            <a:pPr marL="0" indent="0">
              <a:buNone/>
            </a:pPr>
            <a:endParaRPr lang="en-IN" sz="3200" dirty="0">
              <a:solidFill>
                <a:schemeClr val="bg2">
                  <a:lumMod val="10000"/>
                </a:schemeClr>
              </a:solidFill>
            </a:endParaRPr>
          </a:p>
          <a:p>
            <a:pPr marL="0" indent="0">
              <a:buNone/>
            </a:pPr>
            <a:endParaRPr lang="en-IN" sz="3200" dirty="0">
              <a:solidFill>
                <a:schemeClr val="bg2">
                  <a:lumMod val="10000"/>
                </a:schemeClr>
              </a:solidFill>
            </a:endParaRPr>
          </a:p>
          <a:p>
            <a:pPr marL="0" indent="0">
              <a:buNone/>
            </a:pPr>
            <a:endParaRPr lang="en-IN" sz="3200" dirty="0">
              <a:solidFill>
                <a:srgbClr val="C00000"/>
              </a:solidFill>
            </a:endParaRPr>
          </a:p>
          <a:p>
            <a:pPr marL="0" indent="0">
              <a:buNone/>
            </a:pPr>
            <a:r>
              <a:rPr lang="en-IN" sz="3200" dirty="0">
                <a:solidFill>
                  <a:srgbClr val="C00000"/>
                </a:solidFill>
              </a:rPr>
              <a:t>Brand colour :  </a:t>
            </a:r>
            <a:r>
              <a:rPr lang="en-IN" sz="3200" dirty="0"/>
              <a:t>black, red </a:t>
            </a:r>
            <a:endParaRPr lang="en-IN" sz="3200" dirty="0">
              <a:solidFill>
                <a:srgbClr val="C00000"/>
              </a:solidFill>
            </a:endParaRPr>
          </a:p>
        </p:txBody>
      </p:sp>
      <p:pic>
        <p:nvPicPr>
          <p:cNvPr id="4" name="Picture 3">
            <a:extLst>
              <a:ext uri="{FF2B5EF4-FFF2-40B4-BE49-F238E27FC236}">
                <a16:creationId xmlns:a16="http://schemas.microsoft.com/office/drawing/2014/main" id="{4602518B-13D1-5455-3C7F-680EC5B25E2B}"/>
              </a:ext>
            </a:extLst>
          </p:cNvPr>
          <p:cNvPicPr>
            <a:picLocks noChangeAspect="1"/>
          </p:cNvPicPr>
          <p:nvPr/>
        </p:nvPicPr>
        <p:blipFill>
          <a:blip r:embed="rId2"/>
          <a:stretch>
            <a:fillRect/>
          </a:stretch>
        </p:blipFill>
        <p:spPr>
          <a:xfrm>
            <a:off x="3098007" y="2372966"/>
            <a:ext cx="6531194" cy="2364682"/>
          </a:xfrm>
          <a:prstGeom prst="rect">
            <a:avLst/>
          </a:prstGeom>
        </p:spPr>
      </p:pic>
    </p:spTree>
    <p:extLst>
      <p:ext uri="{BB962C8B-B14F-4D97-AF65-F5344CB8AC3E}">
        <p14:creationId xmlns:p14="http://schemas.microsoft.com/office/powerpoint/2010/main" val="43639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33F08-9019-CAFD-CB4F-6431DE7E91DA}"/>
              </a:ext>
            </a:extLst>
          </p:cNvPr>
          <p:cNvSpPr>
            <a:spLocks noGrp="1"/>
          </p:cNvSpPr>
          <p:nvPr>
            <p:ph idx="1"/>
          </p:nvPr>
        </p:nvSpPr>
        <p:spPr>
          <a:xfrm>
            <a:off x="476251" y="321469"/>
            <a:ext cx="11275218" cy="5144877"/>
          </a:xfrm>
        </p:spPr>
        <p:txBody>
          <a:bodyPr/>
          <a:lstStyle/>
          <a:p>
            <a:pPr marL="0" indent="0">
              <a:buNone/>
            </a:pPr>
            <a:r>
              <a:rPr lang="en-IN" dirty="0">
                <a:solidFill>
                  <a:srgbClr val="002060"/>
                </a:solidFill>
              </a:rPr>
              <a:t> </a:t>
            </a:r>
            <a:r>
              <a:rPr lang="en-IN" b="1" dirty="0">
                <a:solidFill>
                  <a:srgbClr val="002060"/>
                </a:solidFill>
              </a:rPr>
              <a:t>Brand tagline : </a:t>
            </a:r>
            <a:r>
              <a:rPr lang="en-IN" b="1" dirty="0"/>
              <a:t>connected world. Connected experiences.</a:t>
            </a:r>
          </a:p>
          <a:p>
            <a:pPr marL="0" indent="0">
              <a:buNone/>
            </a:pPr>
            <a:r>
              <a:rPr lang="en-IN" b="1" dirty="0"/>
              <a:t>Brand website : </a:t>
            </a:r>
            <a:r>
              <a:rPr lang="en-IN" b="1" dirty="0">
                <a:solidFill>
                  <a:srgbClr val="0070C0"/>
                </a:solidFill>
                <a:hlinkClick r:id="rId2">
                  <a:extLst>
                    <a:ext uri="{A12FA001-AC4F-418D-AE19-62706E023703}">
                      <ahyp:hlinkClr xmlns:ahyp="http://schemas.microsoft.com/office/drawing/2018/hyperlinkcolor" val="tx"/>
                    </a:ext>
                  </a:extLst>
                </a:hlinkClick>
              </a:rPr>
              <a:t>https://www.techmahindra.com/en-in/</a:t>
            </a:r>
            <a:r>
              <a:rPr lang="en-IN" b="1" dirty="0">
                <a:solidFill>
                  <a:srgbClr val="0070C0"/>
                </a:solidFill>
              </a:rPr>
              <a:t> </a:t>
            </a:r>
          </a:p>
          <a:p>
            <a:pPr marL="0" indent="0">
              <a:buNone/>
            </a:pPr>
            <a:r>
              <a:rPr lang="en-IN" b="1" dirty="0">
                <a:solidFill>
                  <a:srgbClr val="00B050"/>
                </a:solidFill>
              </a:rPr>
              <a:t>About the  Logo of  tech Mahindra :</a:t>
            </a:r>
          </a:p>
          <a:p>
            <a:r>
              <a:rPr lang="en-IN" dirty="0"/>
              <a:t>The tech Mahindra logo Is a wordmark with two colours.</a:t>
            </a:r>
          </a:p>
          <a:p>
            <a:r>
              <a:rPr lang="en-IN" dirty="0"/>
              <a:t>The logos wordmark is a fully customised font and is completely unique to us it has mild serifs that give it a structured, classic, sophisticated feel.</a:t>
            </a:r>
          </a:p>
          <a:p>
            <a:r>
              <a:rPr lang="en-IN" dirty="0"/>
              <a:t>The horizontal version of our logo is preferred for all applications.</a:t>
            </a:r>
          </a:p>
          <a:p>
            <a:pPr marL="0" indent="0">
              <a:buNone/>
            </a:pPr>
            <a:endParaRPr lang="en-US" dirty="0"/>
          </a:p>
        </p:txBody>
      </p:sp>
    </p:spTree>
    <p:extLst>
      <p:ext uri="{BB962C8B-B14F-4D97-AF65-F5344CB8AC3E}">
        <p14:creationId xmlns:p14="http://schemas.microsoft.com/office/powerpoint/2010/main" val="404503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19C7-684A-427E-BB01-024E47B71C8C}"/>
              </a:ext>
            </a:extLst>
          </p:cNvPr>
          <p:cNvSpPr>
            <a:spLocks noGrp="1"/>
          </p:cNvSpPr>
          <p:nvPr>
            <p:ph type="title"/>
          </p:nvPr>
        </p:nvSpPr>
        <p:spPr>
          <a:xfrm>
            <a:off x="1805094" y="607899"/>
            <a:ext cx="9249760" cy="1154226"/>
          </a:xfrm>
        </p:spPr>
        <p:txBody>
          <a:bodyPr>
            <a:normAutofit fontScale="90000"/>
          </a:bodyPr>
          <a:lstStyle/>
          <a:p>
            <a:r>
              <a:rPr lang="en-IN" b="1" dirty="0">
                <a:solidFill>
                  <a:srgbClr val="C00000"/>
                </a:solidFill>
              </a:rPr>
              <a:t> </a:t>
            </a:r>
            <a:r>
              <a:rPr lang="en-IN" sz="3600" b="1" dirty="0">
                <a:solidFill>
                  <a:schemeClr val="tx2">
                    <a:lumMod val="60000"/>
                    <a:lumOff val="40000"/>
                  </a:schemeClr>
                </a:solidFill>
              </a:rPr>
              <a:t>Tech</a:t>
            </a:r>
            <a:r>
              <a:rPr lang="en-IN" sz="3600" b="1" dirty="0">
                <a:solidFill>
                  <a:srgbClr val="C00000"/>
                </a:solidFill>
              </a:rPr>
              <a:t> Mahindra</a:t>
            </a:r>
            <a:br>
              <a:rPr lang="en-IN" sz="3600" b="1" dirty="0">
                <a:solidFill>
                  <a:srgbClr val="C00000"/>
                </a:solidFill>
              </a:rPr>
            </a:br>
            <a:r>
              <a:rPr lang="en-IN" sz="3600" b="1" dirty="0">
                <a:solidFill>
                  <a:srgbClr val="C00000"/>
                </a:solidFill>
              </a:rPr>
              <a:t>         </a:t>
            </a:r>
            <a:r>
              <a:rPr lang="en-IN" sz="2400" b="1" dirty="0"/>
              <a:t>Connected world. Connected experiences.</a:t>
            </a:r>
            <a:endParaRPr lang="en-US" sz="3600" b="1" dirty="0"/>
          </a:p>
        </p:txBody>
      </p:sp>
      <p:pic>
        <p:nvPicPr>
          <p:cNvPr id="5" name="Picture 4">
            <a:extLst>
              <a:ext uri="{FF2B5EF4-FFF2-40B4-BE49-F238E27FC236}">
                <a16:creationId xmlns:a16="http://schemas.microsoft.com/office/drawing/2014/main" id="{98DA2128-3BBD-3D8F-C13C-50E05A95E568}"/>
              </a:ext>
            </a:extLst>
          </p:cNvPr>
          <p:cNvPicPr>
            <a:picLocks noChangeAspect="1"/>
          </p:cNvPicPr>
          <p:nvPr/>
        </p:nvPicPr>
        <p:blipFill>
          <a:blip r:embed="rId2"/>
          <a:stretch>
            <a:fillRect/>
          </a:stretch>
        </p:blipFill>
        <p:spPr>
          <a:xfrm>
            <a:off x="6360912" y="1762125"/>
            <a:ext cx="5655469" cy="4253135"/>
          </a:xfrm>
          <a:prstGeom prst="rect">
            <a:avLst/>
          </a:prstGeom>
        </p:spPr>
      </p:pic>
      <p:pic>
        <p:nvPicPr>
          <p:cNvPr id="10" name="Picture 9">
            <a:extLst>
              <a:ext uri="{FF2B5EF4-FFF2-40B4-BE49-F238E27FC236}">
                <a16:creationId xmlns:a16="http://schemas.microsoft.com/office/drawing/2014/main" id="{20D8597A-C065-1B8F-CA17-879BBCD154EB}"/>
              </a:ext>
            </a:extLst>
          </p:cNvPr>
          <p:cNvPicPr>
            <a:picLocks noChangeAspect="1"/>
          </p:cNvPicPr>
          <p:nvPr/>
        </p:nvPicPr>
        <p:blipFill>
          <a:blip r:embed="rId3"/>
          <a:stretch>
            <a:fillRect/>
          </a:stretch>
        </p:blipFill>
        <p:spPr>
          <a:xfrm>
            <a:off x="369093" y="1762125"/>
            <a:ext cx="5991819" cy="4392726"/>
          </a:xfrm>
          <a:prstGeom prst="rect">
            <a:avLst/>
          </a:prstGeom>
        </p:spPr>
      </p:pic>
    </p:spTree>
    <p:extLst>
      <p:ext uri="{BB962C8B-B14F-4D97-AF65-F5344CB8AC3E}">
        <p14:creationId xmlns:p14="http://schemas.microsoft.com/office/powerpoint/2010/main" val="192430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16FA-4875-458D-4107-93CD6BA24283}"/>
              </a:ext>
            </a:extLst>
          </p:cNvPr>
          <p:cNvSpPr>
            <a:spLocks noGrp="1"/>
          </p:cNvSpPr>
          <p:nvPr>
            <p:ph type="title"/>
          </p:nvPr>
        </p:nvSpPr>
        <p:spPr>
          <a:xfrm>
            <a:off x="1294363" y="490339"/>
            <a:ext cx="9603274" cy="1605162"/>
          </a:xfrm>
        </p:spPr>
        <p:txBody>
          <a:bodyPr/>
          <a:lstStyle/>
          <a:p>
            <a:r>
              <a:rPr lang="en-IN" dirty="0">
                <a:solidFill>
                  <a:schemeClr val="accent1"/>
                </a:solidFill>
              </a:rPr>
              <a:t>Brand study ,Competitor analysis &amp;            </a:t>
            </a:r>
            <a:br>
              <a:rPr lang="en-IN" dirty="0">
                <a:solidFill>
                  <a:schemeClr val="accent1"/>
                </a:solidFill>
              </a:rPr>
            </a:br>
            <a:r>
              <a:rPr lang="en-IN" dirty="0">
                <a:solidFill>
                  <a:schemeClr val="accent1"/>
                </a:solidFill>
              </a:rPr>
              <a:t>                      buyers persona</a:t>
            </a:r>
            <a:endParaRPr lang="en-US" dirty="0"/>
          </a:p>
        </p:txBody>
      </p:sp>
      <p:sp>
        <p:nvSpPr>
          <p:cNvPr id="3" name="Content Placeholder 2">
            <a:extLst>
              <a:ext uri="{FF2B5EF4-FFF2-40B4-BE49-F238E27FC236}">
                <a16:creationId xmlns:a16="http://schemas.microsoft.com/office/drawing/2014/main" id="{4EF30F0B-D675-B46A-C6F0-11341AD5784B}"/>
              </a:ext>
            </a:extLst>
          </p:cNvPr>
          <p:cNvSpPr>
            <a:spLocks noGrp="1"/>
          </p:cNvSpPr>
          <p:nvPr>
            <p:ph idx="1"/>
          </p:nvPr>
        </p:nvSpPr>
        <p:spPr>
          <a:xfrm>
            <a:off x="232172" y="2095501"/>
            <a:ext cx="11215687" cy="3905250"/>
          </a:xfrm>
        </p:spPr>
        <p:txBody>
          <a:bodyPr/>
          <a:lstStyle/>
          <a:p>
            <a:r>
              <a:rPr lang="en-IN" sz="2400" b="1" dirty="0">
                <a:solidFill>
                  <a:schemeClr val="accent5"/>
                </a:solidFill>
              </a:rPr>
              <a:t>Research brand </a:t>
            </a:r>
            <a:r>
              <a:rPr lang="en-IN" dirty="0"/>
              <a:t>: </a:t>
            </a:r>
            <a:endParaRPr lang="en-US" dirty="0"/>
          </a:p>
        </p:txBody>
      </p:sp>
      <p:pic>
        <p:nvPicPr>
          <p:cNvPr id="4" name="Picture 3">
            <a:extLst>
              <a:ext uri="{FF2B5EF4-FFF2-40B4-BE49-F238E27FC236}">
                <a16:creationId xmlns:a16="http://schemas.microsoft.com/office/drawing/2014/main" id="{B9EFB1EB-5F7E-E47E-F1E8-63183E03E10F}"/>
              </a:ext>
            </a:extLst>
          </p:cNvPr>
          <p:cNvPicPr>
            <a:picLocks noChangeAspect="1"/>
          </p:cNvPicPr>
          <p:nvPr/>
        </p:nvPicPr>
        <p:blipFill>
          <a:blip r:embed="rId2"/>
          <a:stretch>
            <a:fillRect/>
          </a:stretch>
        </p:blipFill>
        <p:spPr>
          <a:xfrm>
            <a:off x="6923485" y="1879005"/>
            <a:ext cx="5268515" cy="3857625"/>
          </a:xfrm>
          <a:prstGeom prst="rect">
            <a:avLst/>
          </a:prstGeom>
        </p:spPr>
      </p:pic>
      <p:sp>
        <p:nvSpPr>
          <p:cNvPr id="6" name="TextBox 5">
            <a:extLst>
              <a:ext uri="{FF2B5EF4-FFF2-40B4-BE49-F238E27FC236}">
                <a16:creationId xmlns:a16="http://schemas.microsoft.com/office/drawing/2014/main" id="{705A3D8B-0FB8-E4F4-C391-88CB5DCE01F8}"/>
              </a:ext>
            </a:extLst>
          </p:cNvPr>
          <p:cNvSpPr txBox="1"/>
          <p:nvPr/>
        </p:nvSpPr>
        <p:spPr>
          <a:xfrm>
            <a:off x="253009" y="2544805"/>
            <a:ext cx="6670476" cy="2923877"/>
          </a:xfrm>
          <a:prstGeom prst="rect">
            <a:avLst/>
          </a:prstGeom>
          <a:noFill/>
        </p:spPr>
        <p:txBody>
          <a:bodyPr wrap="square">
            <a:spAutoFit/>
          </a:bodyPr>
          <a:lstStyle/>
          <a:p>
            <a:pPr algn="l"/>
            <a:r>
              <a:rPr lang="en-US" sz="2000" b="0" i="0" dirty="0">
                <a:solidFill>
                  <a:srgbClr val="000000"/>
                </a:solidFill>
                <a:effectLst/>
                <a:latin typeface="Raleway" panose="02000000000000000000" pitchFamily="2" charset="0"/>
              </a:rPr>
              <a:t>Tech Mahindra, part of the Mahindra Group, is a multinational IT and business process outsourcing company which was the highest ranked non-U.S. company in the 2018 Forbes Global Digital 100 list. Find out about Tech Mahindra's science-based targets here.</a:t>
            </a:r>
            <a:endParaRPr lang="en-IN" sz="2000" b="0" i="0" dirty="0">
              <a:solidFill>
                <a:srgbClr val="000000"/>
              </a:solidFill>
              <a:effectLst/>
              <a:latin typeface="Raleway" panose="02000000000000000000" pitchFamily="2" charset="0"/>
            </a:endParaRPr>
          </a:p>
          <a:p>
            <a:pPr algn="l"/>
            <a:endParaRPr lang="en-IN" sz="2000" dirty="0">
              <a:solidFill>
                <a:srgbClr val="000000"/>
              </a:solidFill>
              <a:latin typeface="Raleway" panose="02000000000000000000" pitchFamily="2" charset="0"/>
            </a:endParaRPr>
          </a:p>
          <a:p>
            <a:pPr algn="l"/>
            <a:r>
              <a:rPr lang="en-IN" sz="2400" b="1" i="0" dirty="0">
                <a:solidFill>
                  <a:schemeClr val="accent2">
                    <a:lumMod val="75000"/>
                  </a:schemeClr>
                </a:solidFill>
                <a:effectLst/>
                <a:latin typeface="Raleway" panose="02000000000000000000" pitchFamily="2" charset="0"/>
              </a:rPr>
              <a:t>Mission : </a:t>
            </a:r>
            <a:r>
              <a:rPr lang="en-IN" sz="2000" b="0" i="0" dirty="0">
                <a:solidFill>
                  <a:srgbClr val="000000"/>
                </a:solidFill>
                <a:effectLst/>
                <a:latin typeface="Raleway" panose="02000000000000000000" pitchFamily="2" charset="0"/>
              </a:rPr>
              <a:t>Tech Mahindra’s core mission is cantered  around driving digital transformation and fostering innovation for businesses across various industries.</a:t>
            </a:r>
            <a:endParaRPr lang="en-US" sz="2000" b="0" i="0" dirty="0">
              <a:solidFill>
                <a:srgbClr val="000000"/>
              </a:solidFill>
              <a:effectLst/>
              <a:latin typeface="Raleway" panose="02000000000000000000" pitchFamily="2" charset="0"/>
            </a:endParaRPr>
          </a:p>
        </p:txBody>
      </p:sp>
    </p:spTree>
    <p:extLst>
      <p:ext uri="{BB962C8B-B14F-4D97-AF65-F5344CB8AC3E}">
        <p14:creationId xmlns:p14="http://schemas.microsoft.com/office/powerpoint/2010/main" val="125015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D40D8-6C48-A747-02F7-4BFCF0C73841}"/>
              </a:ext>
            </a:extLst>
          </p:cNvPr>
          <p:cNvSpPr>
            <a:spLocks noGrp="1"/>
          </p:cNvSpPr>
          <p:nvPr>
            <p:ph idx="1"/>
          </p:nvPr>
        </p:nvSpPr>
        <p:spPr>
          <a:xfrm>
            <a:off x="386953" y="1178719"/>
            <a:ext cx="11418093" cy="4869656"/>
          </a:xfrm>
        </p:spPr>
        <p:txBody>
          <a:bodyPr/>
          <a:lstStyle/>
          <a:p>
            <a:pPr marL="0" indent="0">
              <a:buNone/>
            </a:pPr>
            <a:r>
              <a:rPr lang="en-IN" dirty="0"/>
              <a:t> </a:t>
            </a:r>
            <a:r>
              <a:rPr lang="en-IN" sz="2800" b="1" dirty="0"/>
              <a:t>       Values</a:t>
            </a:r>
            <a:r>
              <a:rPr lang="en-IN" dirty="0"/>
              <a:t> :</a:t>
            </a:r>
          </a:p>
          <a:p>
            <a:r>
              <a:rPr lang="en-IN" dirty="0"/>
              <a:t> </a:t>
            </a:r>
            <a:r>
              <a:rPr lang="en-IN" b="1" dirty="0">
                <a:solidFill>
                  <a:srgbClr val="00B050"/>
                </a:solidFill>
              </a:rPr>
              <a:t>Customer First: </a:t>
            </a:r>
            <a:r>
              <a:rPr lang="en-IN" dirty="0"/>
              <a:t> Tech Mahindra puts the customer at the centre of everything they do, striving to exceed expectations and deliver exceptional service.
</a:t>
            </a:r>
            <a:r>
              <a:rPr lang="en-IN" b="1" dirty="0">
                <a:solidFill>
                  <a:srgbClr val="00B050"/>
                </a:solidFill>
              </a:rPr>
              <a:t>Integrity: </a:t>
            </a:r>
            <a:r>
              <a:rPr lang="en-IN" dirty="0"/>
              <a:t>Tech Mahindra operates with the highest ethical standards, promoting transparency, honesty, and accountability in all business dealings.
</a:t>
            </a:r>
            <a:r>
              <a:rPr lang="en-IN" b="1" dirty="0">
                <a:solidFill>
                  <a:srgbClr val="00B050"/>
                </a:solidFill>
              </a:rPr>
              <a:t>Teamwork</a:t>
            </a:r>
            <a:r>
              <a:rPr lang="en-IN" dirty="0"/>
              <a:t>: Collaboration and teamwork are key to Tech Mahindra’s success, fostering a culture of inclusivity, respect, and support.
</a:t>
            </a:r>
            <a:r>
              <a:rPr lang="en-IN" b="1" dirty="0">
                <a:solidFill>
                  <a:srgbClr val="00B050"/>
                </a:solidFill>
              </a:rPr>
              <a:t>Professionalism</a:t>
            </a:r>
            <a:r>
              <a:rPr lang="en-IN" dirty="0"/>
              <a:t>: Tech Mahindra values professionalism in all aspects of their work, from communication to quality of service, ensuring that they deliver the best possible results.
</a:t>
            </a:r>
            <a:r>
              <a:rPr lang="en-IN" b="1" dirty="0">
                <a:solidFill>
                  <a:srgbClr val="00B050"/>
                </a:solidFill>
              </a:rPr>
              <a:t>Social Responsibility</a:t>
            </a:r>
            <a:r>
              <a:rPr lang="en-IN" dirty="0"/>
              <a:t>: Tech Mahindra is committed to making a positive impact on society, promoting sustainability, diversity, and community engagement.</a:t>
            </a:r>
          </a:p>
        </p:txBody>
      </p:sp>
    </p:spTree>
    <p:extLst>
      <p:ext uri="{BB962C8B-B14F-4D97-AF65-F5344CB8AC3E}">
        <p14:creationId xmlns:p14="http://schemas.microsoft.com/office/powerpoint/2010/main" val="8600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E207-C1FF-0D9D-7549-0A060107467C}"/>
              </a:ext>
            </a:extLst>
          </p:cNvPr>
          <p:cNvSpPr>
            <a:spLocks noGrp="1"/>
          </p:cNvSpPr>
          <p:nvPr>
            <p:ph type="title"/>
          </p:nvPr>
        </p:nvSpPr>
        <p:spPr>
          <a:xfrm>
            <a:off x="726283" y="892969"/>
            <a:ext cx="10433291" cy="726281"/>
          </a:xfrm>
        </p:spPr>
        <p:txBody>
          <a:bodyPr>
            <a:normAutofit fontScale="90000"/>
          </a:bodyPr>
          <a:lstStyle/>
          <a:p>
            <a:br>
              <a:rPr lang="en-IN" sz="2400" b="1" dirty="0">
                <a:solidFill>
                  <a:schemeClr val="accent4"/>
                </a:solidFill>
              </a:rPr>
            </a:br>
            <a:r>
              <a:rPr lang="en-IN" sz="2400" b="1" dirty="0">
                <a:solidFill>
                  <a:schemeClr val="accent4"/>
                </a:solidFill>
              </a:rPr>
              <a:t>U s p : </a:t>
            </a:r>
            <a:r>
              <a:rPr lang="en-IN" sz="1800" b="1" dirty="0"/>
              <a:t>Leading IT solution provider in the telecom vertical</a:t>
            </a:r>
            <a:endParaRPr lang="en-US" sz="1800" b="1" dirty="0"/>
          </a:p>
        </p:txBody>
      </p:sp>
      <p:sp>
        <p:nvSpPr>
          <p:cNvPr id="3" name="Content Placeholder 2">
            <a:extLst>
              <a:ext uri="{FF2B5EF4-FFF2-40B4-BE49-F238E27FC236}">
                <a16:creationId xmlns:a16="http://schemas.microsoft.com/office/drawing/2014/main" id="{319FCF42-BC83-0DC0-C729-7295929E2DC5}"/>
              </a:ext>
            </a:extLst>
          </p:cNvPr>
          <p:cNvSpPr>
            <a:spLocks noGrp="1"/>
          </p:cNvSpPr>
          <p:nvPr>
            <p:ph idx="1"/>
          </p:nvPr>
        </p:nvSpPr>
        <p:spPr>
          <a:xfrm>
            <a:off x="726283" y="1881188"/>
            <a:ext cx="10341462" cy="4083843"/>
          </a:xfrm>
        </p:spPr>
        <p:txBody>
          <a:bodyPr>
            <a:normAutofit/>
          </a:bodyPr>
          <a:lstStyle/>
          <a:p>
            <a:pPr marL="0" indent="0">
              <a:buNone/>
            </a:pPr>
            <a:r>
              <a:rPr lang="en-IN" b="1" dirty="0">
                <a:solidFill>
                  <a:schemeClr val="accent1">
                    <a:lumMod val="60000"/>
                    <a:lumOff val="40000"/>
                  </a:schemeClr>
                </a:solidFill>
              </a:rPr>
              <a:t>Brand tone &amp; identity : </a:t>
            </a:r>
            <a:r>
              <a:rPr lang="en-IN" b="1" dirty="0"/>
              <a:t> </a:t>
            </a:r>
          </a:p>
          <a:p>
            <a:r>
              <a:rPr lang="en-US" b="0" i="0" dirty="0">
                <a:effectLst/>
                <a:latin typeface="Montserrat" panose="02000000000000000000" pitchFamily="2" charset="0"/>
              </a:rPr>
              <a:t>We are an enterprise driven by our promise to deliver Connected Experiences for the Connected World. </a:t>
            </a:r>
            <a:endParaRPr lang="en-IN" b="0" i="0" dirty="0">
              <a:effectLst/>
              <a:latin typeface="Montserrat" panose="02000000000000000000" pitchFamily="2" charset="0"/>
            </a:endParaRPr>
          </a:p>
          <a:p>
            <a:r>
              <a:rPr lang="en-US" b="0" i="0" dirty="0">
                <a:effectLst/>
                <a:latin typeface="Montserrat" panose="02000000000000000000" pitchFamily="2" charset="0"/>
              </a:rPr>
              <a:t>We thrive on Change to create a better future for our customers, partners, associates, and stakeholders. </a:t>
            </a:r>
            <a:endParaRPr lang="en-IN" b="0" i="0" dirty="0">
              <a:effectLst/>
              <a:latin typeface="Montserrat" panose="02000000000000000000" pitchFamily="2" charset="0"/>
            </a:endParaRPr>
          </a:p>
          <a:p>
            <a:r>
              <a:rPr lang="en-US" b="0" i="0" dirty="0">
                <a:effectLst/>
                <a:latin typeface="Montserrat" panose="02000000000000000000" pitchFamily="2" charset="0"/>
              </a:rPr>
              <a:t>Change that empowers us to innovate, collaborate and care. </a:t>
            </a:r>
            <a:endParaRPr lang="en-IN" b="0" i="0" dirty="0">
              <a:effectLst/>
              <a:latin typeface="Montserrat" panose="02000000000000000000" pitchFamily="2" charset="0"/>
            </a:endParaRPr>
          </a:p>
          <a:p>
            <a:r>
              <a:rPr lang="en-US" b="0" i="0" dirty="0">
                <a:effectLst/>
                <a:latin typeface="Montserrat" panose="02000000000000000000" pitchFamily="2" charset="0"/>
              </a:rPr>
              <a:t>We are change makers who are committed to create a positive impact on businesses, communities, and the planet.</a:t>
            </a:r>
            <a:endParaRPr lang="en-IN" b="0" i="0" dirty="0">
              <a:effectLst/>
              <a:latin typeface="Montserrat" panose="02000000000000000000" pitchFamily="2" charset="0"/>
            </a:endParaRPr>
          </a:p>
          <a:p>
            <a:pPr marL="0" indent="0">
              <a:buNone/>
            </a:pPr>
            <a:endParaRPr lang="en-IN" dirty="0"/>
          </a:p>
        </p:txBody>
      </p:sp>
    </p:spTree>
    <p:extLst>
      <p:ext uri="{BB962C8B-B14F-4D97-AF65-F5344CB8AC3E}">
        <p14:creationId xmlns:p14="http://schemas.microsoft.com/office/powerpoint/2010/main" val="9885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3B1B-3404-7F85-8873-99CC460181D0}"/>
              </a:ext>
            </a:extLst>
          </p:cNvPr>
          <p:cNvSpPr>
            <a:spLocks noGrp="1"/>
          </p:cNvSpPr>
          <p:nvPr>
            <p:ph type="title"/>
          </p:nvPr>
        </p:nvSpPr>
        <p:spPr>
          <a:xfrm>
            <a:off x="594329" y="178595"/>
            <a:ext cx="9603275" cy="2286000"/>
          </a:xfrm>
        </p:spPr>
        <p:txBody>
          <a:bodyPr>
            <a:normAutofit/>
          </a:bodyPr>
          <a:lstStyle/>
          <a:p>
            <a:r>
              <a:rPr lang="en-IN" sz="2400" u="sng" dirty="0">
                <a:solidFill>
                  <a:schemeClr val="accent1">
                    <a:lumMod val="60000"/>
                    <a:lumOff val="40000"/>
                  </a:schemeClr>
                </a:solidFill>
              </a:rPr>
              <a:t>K p </a:t>
            </a:r>
            <a:r>
              <a:rPr lang="en-IN" sz="2400" u="sng" dirty="0" err="1">
                <a:solidFill>
                  <a:schemeClr val="accent1">
                    <a:lumMod val="60000"/>
                    <a:lumOff val="40000"/>
                  </a:schemeClr>
                </a:solidFill>
              </a:rPr>
              <a:t>i</a:t>
            </a:r>
            <a:r>
              <a:rPr lang="en-IN" sz="2400" u="sng" dirty="0">
                <a:solidFill>
                  <a:schemeClr val="accent1">
                    <a:lumMod val="60000"/>
                    <a:lumOff val="40000"/>
                  </a:schemeClr>
                </a:solidFill>
              </a:rPr>
              <a:t> &amp; smart goals : </a:t>
            </a:r>
            <a:r>
              <a:rPr lang="en-US" sz="1400" b="0" i="0" dirty="0">
                <a:solidFill>
                  <a:srgbClr val="212529"/>
                </a:solidFill>
                <a:effectLst/>
                <a:latin typeface="-apple-system"/>
              </a:rPr>
              <a:t>SMART goals analysis strategy stands for – Specific, Measurable, Attainable, Realistic, and Time Bound goals. Two of the biggest challenges that companies such as Tech Mahindra faces in today’s uncertain business world are –</a:t>
            </a:r>
            <a:br>
              <a:rPr lang="en-US" sz="1400" dirty="0"/>
            </a:br>
            <a:r>
              <a:rPr lang="en-US" sz="1400" b="0" i="0" dirty="0">
                <a:solidFill>
                  <a:srgbClr val="212529"/>
                </a:solidFill>
                <a:effectLst/>
                <a:latin typeface="-apple-system"/>
              </a:rPr>
              <a:t>Setting unrealistic goals that look good on the strategic document but hard to attain in Technology industry.</a:t>
            </a:r>
            <a:br>
              <a:rPr lang="en-US" sz="1400" dirty="0"/>
            </a:br>
            <a:r>
              <a:rPr lang="en-US" sz="1400" b="0" i="0" dirty="0">
                <a:solidFill>
                  <a:srgbClr val="212529"/>
                </a:solidFill>
                <a:effectLst/>
                <a:latin typeface="-apple-system"/>
              </a:rPr>
              <a:t>Second – setting the bar too low, leading to under-utilization of the resources at Tech Mahindra disposal.</a:t>
            </a:r>
            <a:br>
              <a:rPr lang="en-US" sz="1400" dirty="0"/>
            </a:br>
            <a:r>
              <a:rPr lang="en-US" sz="1400" b="0" i="0" dirty="0">
                <a:solidFill>
                  <a:srgbClr val="212529"/>
                </a:solidFill>
                <a:effectLst/>
                <a:latin typeface="-apple-system"/>
              </a:rPr>
              <a:t>To overcome both of these scenarios, we suggest Tech Mahindra to use the SMART goals strategy.</a:t>
            </a:r>
            <a:endParaRPr lang="en-US" sz="24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A40A342D-C2FC-C073-3630-3A93D6BB08B6}"/>
              </a:ext>
            </a:extLst>
          </p:cNvPr>
          <p:cNvSpPr>
            <a:spLocks noGrp="1"/>
          </p:cNvSpPr>
          <p:nvPr>
            <p:ph idx="1"/>
          </p:nvPr>
        </p:nvSpPr>
        <p:spPr>
          <a:xfrm>
            <a:off x="464345" y="1869282"/>
            <a:ext cx="9995198" cy="3700644"/>
          </a:xfrm>
        </p:spPr>
        <p:txBody>
          <a:bodyPr>
            <a:normAutofit/>
          </a:bodyPr>
          <a:lstStyle/>
          <a:p>
            <a:pPr marL="0" indent="0">
              <a:buNone/>
            </a:pPr>
            <a:r>
              <a:rPr lang="en-IN" sz="2400" dirty="0">
                <a:solidFill>
                  <a:schemeClr val="accent5">
                    <a:lumMod val="50000"/>
                  </a:schemeClr>
                </a:solidFill>
              </a:rPr>
              <a:t> </a:t>
            </a:r>
            <a:r>
              <a:rPr lang="en-IN" sz="2400" b="1" dirty="0">
                <a:solidFill>
                  <a:schemeClr val="accent5">
                    <a:lumMod val="50000"/>
                  </a:schemeClr>
                </a:solidFill>
              </a:rPr>
              <a:t>Buyer’s /audience persona: </a:t>
            </a:r>
          </a:p>
          <a:p>
            <a:pPr marL="0" indent="0">
              <a:buNone/>
            </a:pPr>
            <a:r>
              <a:rPr lang="en-IN" sz="1800" dirty="0"/>
              <a:t>Customer satisfaction on all self-service channels like websites, mobile apps, internet, etc.</a:t>
            </a:r>
          </a:p>
          <a:p>
            <a:pPr marL="0" indent="0">
              <a:buNone/>
            </a:pPr>
            <a:r>
              <a:rPr lang="en-IN" sz="1800" dirty="0"/>
              <a:t>User engagement and brand loyalty with well designed products and service</a:t>
            </a:r>
          </a:p>
          <a:p>
            <a:r>
              <a:rPr lang="en-IN" sz="2400" b="1" dirty="0">
                <a:solidFill>
                  <a:srgbClr val="C00000"/>
                </a:solidFill>
              </a:rPr>
              <a:t>Competitor analysis :  </a:t>
            </a:r>
            <a:r>
              <a:rPr lang="en-IN" sz="1800" dirty="0"/>
              <a:t>1.Hexaware technologies  </a:t>
            </a:r>
          </a:p>
          <a:p>
            <a:pPr marL="0" indent="0">
              <a:buNone/>
            </a:pPr>
            <a:r>
              <a:rPr lang="en-IN" sz="1800" dirty="0"/>
              <a:t>                                                      2.Wipro limited  </a:t>
            </a:r>
          </a:p>
          <a:p>
            <a:pPr marL="0" indent="0">
              <a:buNone/>
            </a:pPr>
            <a:r>
              <a:rPr lang="en-IN" sz="1800" dirty="0"/>
              <a:t>                                                     3.Infosys  </a:t>
            </a:r>
          </a:p>
          <a:p>
            <a:pPr marL="0" indent="0">
              <a:buNone/>
            </a:pPr>
            <a:r>
              <a:rPr lang="en-IN" sz="1800"/>
              <a:t>                                                     4</a:t>
            </a:r>
            <a:r>
              <a:rPr lang="en-IN" sz="1800" dirty="0"/>
              <a:t>.HCL tech &amp; TCS</a:t>
            </a:r>
          </a:p>
          <a:p>
            <a:pPr marL="0" indent="0">
              <a:buNone/>
            </a:pPr>
            <a:endParaRPr lang="en-IN" sz="2400" dirty="0"/>
          </a:p>
        </p:txBody>
      </p:sp>
    </p:spTree>
    <p:extLst>
      <p:ext uri="{BB962C8B-B14F-4D97-AF65-F5344CB8AC3E}">
        <p14:creationId xmlns:p14="http://schemas.microsoft.com/office/powerpoint/2010/main" val="358003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A277-0C42-84A6-96B7-024CD0D42119}"/>
              </a:ext>
            </a:extLst>
          </p:cNvPr>
          <p:cNvSpPr>
            <a:spLocks noGrp="1"/>
          </p:cNvSpPr>
          <p:nvPr>
            <p:ph type="title"/>
          </p:nvPr>
        </p:nvSpPr>
        <p:spPr>
          <a:xfrm>
            <a:off x="927649" y="187723"/>
            <a:ext cx="9603275" cy="1049235"/>
          </a:xfrm>
        </p:spPr>
        <p:txBody>
          <a:bodyPr>
            <a:normAutofit/>
          </a:bodyPr>
          <a:lstStyle/>
          <a:p>
            <a:r>
              <a:rPr lang="en-IN" b="1" u="sng" dirty="0">
                <a:solidFill>
                  <a:schemeClr val="accent5">
                    <a:lumMod val="50000"/>
                  </a:schemeClr>
                </a:solidFill>
              </a:rPr>
              <a:t>SEO &amp; keyword research :</a:t>
            </a:r>
            <a:br>
              <a:rPr lang="en-IN" b="1" dirty="0">
                <a:solidFill>
                  <a:schemeClr val="accent5">
                    <a:lumMod val="50000"/>
                  </a:schemeClr>
                </a:solidFill>
              </a:rPr>
            </a:br>
            <a:r>
              <a:rPr lang="en-IN" sz="2200" b="1" u="sng" dirty="0">
                <a:solidFill>
                  <a:srgbClr val="00B0F0"/>
                </a:solidFill>
              </a:rPr>
              <a:t>On page seo results</a:t>
            </a:r>
            <a:r>
              <a:rPr lang="en-IN" sz="2200" b="1" dirty="0">
                <a:solidFill>
                  <a:srgbClr val="00B0F0"/>
                </a:solidFill>
              </a:rPr>
              <a:t>:</a:t>
            </a:r>
            <a:endParaRPr lang="en-US" sz="2200" b="1" dirty="0">
              <a:solidFill>
                <a:srgbClr val="00B0F0"/>
              </a:solidFill>
            </a:endParaRPr>
          </a:p>
        </p:txBody>
      </p:sp>
      <p:pic>
        <p:nvPicPr>
          <p:cNvPr id="5" name="Content Placeholder 4">
            <a:extLst>
              <a:ext uri="{FF2B5EF4-FFF2-40B4-BE49-F238E27FC236}">
                <a16:creationId xmlns:a16="http://schemas.microsoft.com/office/drawing/2014/main" id="{3260A1BE-0A8E-06BD-519D-C58B842730CA}"/>
              </a:ext>
            </a:extLst>
          </p:cNvPr>
          <p:cNvPicPr>
            <a:picLocks noGrp="1" noChangeAspect="1"/>
          </p:cNvPicPr>
          <p:nvPr>
            <p:ph idx="1"/>
          </p:nvPr>
        </p:nvPicPr>
        <p:blipFill>
          <a:blip r:embed="rId2"/>
          <a:stretch>
            <a:fillRect/>
          </a:stretch>
        </p:blipFill>
        <p:spPr>
          <a:xfrm>
            <a:off x="2682326" y="1063946"/>
            <a:ext cx="4068518" cy="4908701"/>
          </a:xfrm>
          <a:effectLst/>
        </p:spPr>
      </p:pic>
      <p:pic>
        <p:nvPicPr>
          <p:cNvPr id="7" name="Picture 6">
            <a:extLst>
              <a:ext uri="{FF2B5EF4-FFF2-40B4-BE49-F238E27FC236}">
                <a16:creationId xmlns:a16="http://schemas.microsoft.com/office/drawing/2014/main" id="{CF015E34-A211-2808-E5E7-59F991137EEE}"/>
              </a:ext>
            </a:extLst>
          </p:cNvPr>
          <p:cNvPicPr>
            <a:picLocks noChangeAspect="1"/>
          </p:cNvPicPr>
          <p:nvPr/>
        </p:nvPicPr>
        <p:blipFill>
          <a:blip r:embed="rId3"/>
          <a:stretch>
            <a:fillRect/>
          </a:stretch>
        </p:blipFill>
        <p:spPr>
          <a:xfrm>
            <a:off x="6990007" y="712340"/>
            <a:ext cx="4274344" cy="5083968"/>
          </a:xfrm>
          <a:prstGeom prst="rect">
            <a:avLst/>
          </a:prstGeom>
        </p:spPr>
      </p:pic>
    </p:spTree>
    <p:extLst>
      <p:ext uri="{BB962C8B-B14F-4D97-AF65-F5344CB8AC3E}">
        <p14:creationId xmlns:p14="http://schemas.microsoft.com/office/powerpoint/2010/main" val="40980359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Gallery</vt:lpstr>
      <vt:lpstr>Digital marketing project  Work             On tech Mahindra</vt:lpstr>
      <vt:lpstr>                  About our project</vt:lpstr>
      <vt:lpstr>PowerPoint Presentation</vt:lpstr>
      <vt:lpstr> Tech Mahindra          Connected world. Connected experiences.</vt:lpstr>
      <vt:lpstr>Brand study ,Competitor analysis &amp;                                   buyers persona</vt:lpstr>
      <vt:lpstr>PowerPoint Presentation</vt:lpstr>
      <vt:lpstr> U s p : Leading IT solution provider in the telecom vertical</vt:lpstr>
      <vt:lpstr>K p i &amp; smart goals : SMART goals analysis strategy stands for – Specific, Measurable, Attainable, Realistic, and Time Bound goals. Two of the biggest challenges that companies such as Tech Mahindra faces in today’s uncertain business world are – Setting unrealistic goals that look good on the strategic document but hard to attain in Technology industry. Second – setting the bar too low, leading to under-utilization of the resources at Tech Mahindra disposal. To overcome both of these scenarios, we suggest Tech Mahindra to use the SMART goals strategy.</vt:lpstr>
      <vt:lpstr>SEO &amp; keyword research : On page seo results:</vt:lpstr>
      <vt:lpstr>Rankings :</vt:lpstr>
      <vt:lpstr>Links :</vt:lpstr>
      <vt:lpstr>Google page speed insights</vt:lpstr>
      <vt:lpstr>Keyword research:</vt:lpstr>
      <vt:lpstr>Content Ideas &amp; marketing strategy:</vt:lpstr>
      <vt:lpstr>Tech Mahindra Weaknesses:
1.Increased interest costs due to borrowings for Satyam acquisition.
2.High retention</vt:lpstr>
      <vt:lpstr>Trending news of tech Mahindra :</vt:lpstr>
      <vt:lpstr>Instagram 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project                  Phase -2</dc:title>
  <dc:creator>pramees768@gmail.com</dc:creator>
  <cp:lastModifiedBy>spramee612@gmail.com</cp:lastModifiedBy>
  <cp:revision>35</cp:revision>
  <dcterms:created xsi:type="dcterms:W3CDTF">2023-10-11T04:30:10Z</dcterms:created>
  <dcterms:modified xsi:type="dcterms:W3CDTF">2023-10-15T08:17:29Z</dcterms:modified>
</cp:coreProperties>
</file>