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Proxima Nova"/>
      <p:regular r:id="rId21"/>
      <p:bold r:id="rId22"/>
      <p:italic r:id="rId23"/>
      <p:boldItalic r:id="rId24"/>
    </p:embeddedFont>
    <p:embeddedFont>
      <p:font typeface="Alfa Slab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25" Type="http://schemas.openxmlformats.org/officeDocument/2006/relationships/font" Target="fonts/AlfaSlabOne-regular.fntdata"/><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599" cy="1957799"/>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599" cy="733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399" cy="2445899"/>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7999"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199"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199"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799"/>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599"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 Id="rId3" Type="http://schemas.openxmlformats.org/officeDocument/2006/relationships/image" Target="../media/image09.png"/><Relationship Id="rId4" Type="http://schemas.openxmlformats.org/officeDocument/2006/relationships/image" Target="../media/image00.jpg"/><Relationship Id="rId10" Type="http://schemas.openxmlformats.org/officeDocument/2006/relationships/image" Target="../media/image06.png"/><Relationship Id="rId9" Type="http://schemas.openxmlformats.org/officeDocument/2006/relationships/image" Target="../media/image02.jpg"/><Relationship Id="rId5" Type="http://schemas.openxmlformats.org/officeDocument/2006/relationships/image" Target="../media/image01.png"/><Relationship Id="rId6" Type="http://schemas.openxmlformats.org/officeDocument/2006/relationships/image" Target="../media/image18.png"/><Relationship Id="rId7" Type="http://schemas.openxmlformats.org/officeDocument/2006/relationships/image" Target="../media/image03.jpg"/><Relationship Id="rId8" Type="http://schemas.openxmlformats.org/officeDocument/2006/relationships/image" Target="../media/image16.jp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sigmund69/EuclideanAlgorithm" TargetMode="Externa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sigmund69/EuclideanAlgorith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sigmund69/EuclideanAlgorithm" TargetMode="Externa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hyperlink" Target="https://github.com/sigmund69/EuclideanAlgorith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ru.wikipedia.org/wiki/&#1040;&#1083;&#1075;&#1086;&#1088;&#1080;&#1090;&#1084;_&#1045;&#1074;&#1082;&#1083;&#1080;&#1076;&#1072;" TargetMode="External"/><Relationship Id="rId4" Type="http://schemas.openxmlformats.org/officeDocument/2006/relationships/hyperlink" Target="https://habrahabr.ru/post/150041/" TargetMode="External"/><Relationship Id="rId5" Type="http://schemas.openxmlformats.org/officeDocument/2006/relationships/hyperlink" Target="https://github.com/sigmund69/EuclideanAlgorith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9.png"/><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ru.wikipedia.org/wiki/%D0%92%D1%8B%D1%87%D0%B8%D1%82%D0%B0%D0%BD%D0%B8%D0%B5" TargetMode="External"/><Relationship Id="rId4" Type="http://schemas.openxmlformats.org/officeDocument/2006/relationships/image" Target="../media/image0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0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sigmund69/EuclideanAlgorith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7.jpg"/><Relationship Id="rId4" Type="http://schemas.openxmlformats.org/officeDocument/2006/relationships/hyperlink" Target="https://github.com/sigmund69/EuclideanAlgorith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8.jpg"/><Relationship Id="rId4" Type="http://schemas.openxmlformats.org/officeDocument/2006/relationships/hyperlink" Target="https://github.com/sigmund69/EuclideanAlgorith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hyperlink" Target="https://github.com/sigmund69/EuclideanAlgorith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hyperlink" Target="https://github.com/sigmund69/EuclideanAlgorith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hyperlink" Target="https://github.com/sigmund69/EuclideanAlgorithm" TargetMode="Externa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97175" y="2726500"/>
            <a:ext cx="8520599" cy="1082100"/>
          </a:xfrm>
          <a:prstGeom prst="rect">
            <a:avLst/>
          </a:prstGeom>
        </p:spPr>
        <p:txBody>
          <a:bodyPr anchorCtr="0" anchor="b" bIns="91425" lIns="91425" rIns="91425" tIns="91425">
            <a:noAutofit/>
          </a:bodyPr>
          <a:lstStyle/>
          <a:p>
            <a:pPr lvl="0">
              <a:spcBef>
                <a:spcPts val="0"/>
              </a:spcBef>
              <a:buNone/>
            </a:pPr>
            <a:r>
              <a:rPr lang="ru"/>
              <a:t>SwitchUP</a:t>
            </a:r>
          </a:p>
        </p:txBody>
      </p:sp>
      <p:sp>
        <p:nvSpPr>
          <p:cNvPr id="57" name="Shape 57"/>
          <p:cNvSpPr txBox="1"/>
          <p:nvPr/>
        </p:nvSpPr>
        <p:spPr>
          <a:xfrm>
            <a:off x="5939525" y="4319400"/>
            <a:ext cx="2892899" cy="824099"/>
          </a:xfrm>
          <a:prstGeom prst="rect">
            <a:avLst/>
          </a:prstGeom>
          <a:noFill/>
          <a:ln>
            <a:noFill/>
          </a:ln>
        </p:spPr>
        <p:txBody>
          <a:bodyPr anchorCtr="0" anchor="t" bIns="91425" lIns="91425" rIns="91425" tIns="91425">
            <a:noAutofit/>
          </a:bodyPr>
          <a:lstStyle/>
          <a:p>
            <a:pPr lvl="0" rtl="0" algn="r">
              <a:spcBef>
                <a:spcPts val="0"/>
              </a:spcBef>
              <a:buNone/>
            </a:pPr>
            <a:r>
              <a:rPr lang="ru" sz="1600">
                <a:latin typeface="Times New Roman"/>
                <a:ea typeface="Times New Roman"/>
                <a:cs typeface="Times New Roman"/>
                <a:sym typeface="Times New Roman"/>
              </a:rPr>
              <a:t>Группа № 9</a:t>
            </a:r>
          </a:p>
          <a:p>
            <a:pPr lvl="0" algn="r">
              <a:spcBef>
                <a:spcPts val="0"/>
              </a:spcBef>
              <a:buNone/>
            </a:pPr>
            <a:r>
              <a:rPr lang="ru" sz="1600">
                <a:latin typeface="Times New Roman"/>
                <a:ea typeface="Times New Roman"/>
                <a:cs typeface="Times New Roman"/>
                <a:sym typeface="Times New Roman"/>
              </a:rPr>
              <a:t>ментор: </a:t>
            </a:r>
            <a:r>
              <a:rPr lang="ru" sz="1800">
                <a:solidFill>
                  <a:srgbClr val="0000FF"/>
                </a:solidFill>
                <a:latin typeface="Times New Roman"/>
                <a:ea typeface="Times New Roman"/>
                <a:cs typeface="Times New Roman"/>
                <a:sym typeface="Times New Roman"/>
              </a:rPr>
              <a:t>Ольга Куликова</a:t>
            </a:r>
          </a:p>
        </p:txBody>
      </p:sp>
      <p:pic>
        <p:nvPicPr>
          <p:cNvPr id="58" name="Shape 58"/>
          <p:cNvPicPr preferRelativeResize="0"/>
          <p:nvPr/>
        </p:nvPicPr>
        <p:blipFill>
          <a:blip r:embed="rId3">
            <a:alphaModFix/>
          </a:blip>
          <a:stretch>
            <a:fillRect/>
          </a:stretch>
        </p:blipFill>
        <p:spPr>
          <a:xfrm>
            <a:off x="3985180" y="2896281"/>
            <a:ext cx="255150" cy="255150"/>
          </a:xfrm>
          <a:prstGeom prst="rect">
            <a:avLst/>
          </a:prstGeom>
          <a:noFill/>
          <a:ln>
            <a:noFill/>
          </a:ln>
        </p:spPr>
      </p:pic>
      <p:sp>
        <p:nvSpPr>
          <p:cNvPr id="59" name="Shape 59"/>
          <p:cNvSpPr txBox="1"/>
          <p:nvPr/>
        </p:nvSpPr>
        <p:spPr>
          <a:xfrm>
            <a:off x="94562" y="147750"/>
            <a:ext cx="1025699" cy="1013700"/>
          </a:xfrm>
          <a:prstGeom prst="rect">
            <a:avLst/>
          </a:prstGeom>
          <a:noFill/>
          <a:ln>
            <a:noFill/>
          </a:ln>
        </p:spPr>
        <p:txBody>
          <a:bodyPr anchorCtr="0" anchor="t" bIns="91425" lIns="91425" rIns="91425" tIns="91425">
            <a:noAutofit/>
          </a:bodyPr>
          <a:lstStyle/>
          <a:p>
            <a:pPr lvl="0" rtl="0" algn="ctr">
              <a:spcBef>
                <a:spcPts val="0"/>
              </a:spcBef>
              <a:buNone/>
            </a:pPr>
            <a:r>
              <a:rPr lang="ru" sz="1800">
                <a:solidFill>
                  <a:schemeClr val="dk2"/>
                </a:solidFill>
                <a:latin typeface="Courier New"/>
                <a:ea typeface="Courier New"/>
                <a:cs typeface="Courier New"/>
                <a:sym typeface="Courier New"/>
              </a:rPr>
              <a:t>Ольга</a:t>
            </a:r>
          </a:p>
        </p:txBody>
      </p:sp>
      <p:sp>
        <p:nvSpPr>
          <p:cNvPr id="60" name="Shape 60"/>
          <p:cNvSpPr txBox="1"/>
          <p:nvPr/>
        </p:nvSpPr>
        <p:spPr>
          <a:xfrm>
            <a:off x="7930300" y="147750"/>
            <a:ext cx="1064099" cy="1013700"/>
          </a:xfrm>
          <a:prstGeom prst="rect">
            <a:avLst/>
          </a:prstGeom>
          <a:noFill/>
          <a:ln>
            <a:noFill/>
          </a:ln>
        </p:spPr>
        <p:txBody>
          <a:bodyPr anchorCtr="0" anchor="t" bIns="91425" lIns="91425" rIns="91425" tIns="91425">
            <a:noAutofit/>
          </a:bodyPr>
          <a:lstStyle/>
          <a:p>
            <a:pPr lvl="0" rtl="0" algn="ctr">
              <a:spcBef>
                <a:spcPts val="0"/>
              </a:spcBef>
              <a:buNone/>
            </a:pPr>
            <a:r>
              <a:rPr lang="ru" sz="1800">
                <a:solidFill>
                  <a:schemeClr val="dk2"/>
                </a:solidFill>
                <a:latin typeface="Courier New"/>
                <a:ea typeface="Courier New"/>
                <a:cs typeface="Courier New"/>
                <a:sym typeface="Courier New"/>
              </a:rPr>
              <a:t>Алла</a:t>
            </a:r>
          </a:p>
        </p:txBody>
      </p:sp>
      <p:sp>
        <p:nvSpPr>
          <p:cNvPr id="61" name="Shape 61"/>
          <p:cNvSpPr txBox="1"/>
          <p:nvPr/>
        </p:nvSpPr>
        <p:spPr>
          <a:xfrm>
            <a:off x="1255112" y="147750"/>
            <a:ext cx="1312500" cy="1013700"/>
          </a:xfrm>
          <a:prstGeom prst="rect">
            <a:avLst/>
          </a:prstGeom>
          <a:noFill/>
          <a:ln>
            <a:noFill/>
          </a:ln>
        </p:spPr>
        <p:txBody>
          <a:bodyPr anchorCtr="0" anchor="t" bIns="91425" lIns="91425" rIns="91425" tIns="91425">
            <a:noAutofit/>
          </a:bodyPr>
          <a:lstStyle/>
          <a:p>
            <a:pPr lvl="0" rtl="0" algn="ctr">
              <a:spcBef>
                <a:spcPts val="0"/>
              </a:spcBef>
              <a:buNone/>
            </a:pPr>
            <a:r>
              <a:rPr lang="ru" sz="1800">
                <a:solidFill>
                  <a:schemeClr val="dk2"/>
                </a:solidFill>
                <a:latin typeface="Courier New"/>
                <a:ea typeface="Courier New"/>
                <a:cs typeface="Courier New"/>
                <a:sym typeface="Courier New"/>
              </a:rPr>
              <a:t>Анатолий</a:t>
            </a:r>
          </a:p>
        </p:txBody>
      </p:sp>
      <p:sp>
        <p:nvSpPr>
          <p:cNvPr id="62" name="Shape 62"/>
          <p:cNvSpPr txBox="1"/>
          <p:nvPr/>
        </p:nvSpPr>
        <p:spPr>
          <a:xfrm>
            <a:off x="2584037" y="147750"/>
            <a:ext cx="1125299" cy="1013700"/>
          </a:xfrm>
          <a:prstGeom prst="rect">
            <a:avLst/>
          </a:prstGeom>
          <a:noFill/>
          <a:ln>
            <a:noFill/>
          </a:ln>
        </p:spPr>
        <p:txBody>
          <a:bodyPr anchorCtr="0" anchor="t" bIns="91425" lIns="91425" rIns="91425" tIns="91425">
            <a:noAutofit/>
          </a:bodyPr>
          <a:lstStyle/>
          <a:p>
            <a:pPr lvl="0" rtl="0" algn="ctr">
              <a:spcBef>
                <a:spcPts val="0"/>
              </a:spcBef>
              <a:buNone/>
            </a:pPr>
            <a:r>
              <a:rPr lang="ru" sz="1800">
                <a:solidFill>
                  <a:schemeClr val="dk2"/>
                </a:solidFill>
                <a:latin typeface="Courier New"/>
                <a:ea typeface="Courier New"/>
                <a:cs typeface="Courier New"/>
                <a:sym typeface="Courier New"/>
              </a:rPr>
              <a:t>Роман</a:t>
            </a:r>
          </a:p>
        </p:txBody>
      </p:sp>
      <p:sp>
        <p:nvSpPr>
          <p:cNvPr id="63" name="Shape 63"/>
          <p:cNvSpPr txBox="1"/>
          <p:nvPr/>
        </p:nvSpPr>
        <p:spPr>
          <a:xfrm>
            <a:off x="3761325" y="147737"/>
            <a:ext cx="1437600" cy="1013700"/>
          </a:xfrm>
          <a:prstGeom prst="rect">
            <a:avLst/>
          </a:prstGeom>
          <a:noFill/>
          <a:ln>
            <a:noFill/>
          </a:ln>
        </p:spPr>
        <p:txBody>
          <a:bodyPr anchorCtr="0" anchor="t" bIns="91425" lIns="91425" rIns="91425" tIns="91425">
            <a:noAutofit/>
          </a:bodyPr>
          <a:lstStyle/>
          <a:p>
            <a:pPr lvl="0" rtl="0" algn="ctr">
              <a:spcBef>
                <a:spcPts val="0"/>
              </a:spcBef>
              <a:buNone/>
            </a:pPr>
            <a:r>
              <a:rPr lang="ru" sz="1800">
                <a:solidFill>
                  <a:schemeClr val="dk2"/>
                </a:solidFill>
                <a:latin typeface="Courier New"/>
                <a:ea typeface="Courier New"/>
                <a:cs typeface="Courier New"/>
                <a:sym typeface="Courier New"/>
              </a:rPr>
              <a:t>Вячеслав</a:t>
            </a:r>
          </a:p>
        </p:txBody>
      </p:sp>
      <p:sp>
        <p:nvSpPr>
          <p:cNvPr id="64" name="Shape 64"/>
          <p:cNvSpPr txBox="1"/>
          <p:nvPr/>
        </p:nvSpPr>
        <p:spPr>
          <a:xfrm>
            <a:off x="5147462" y="147750"/>
            <a:ext cx="1437600" cy="1013700"/>
          </a:xfrm>
          <a:prstGeom prst="rect">
            <a:avLst/>
          </a:prstGeom>
          <a:noFill/>
          <a:ln>
            <a:noFill/>
          </a:ln>
        </p:spPr>
        <p:txBody>
          <a:bodyPr anchorCtr="0" anchor="t" bIns="91425" lIns="91425" rIns="91425" tIns="91425">
            <a:noAutofit/>
          </a:bodyPr>
          <a:lstStyle/>
          <a:p>
            <a:pPr lvl="0" rtl="0" algn="ctr">
              <a:spcBef>
                <a:spcPts val="0"/>
              </a:spcBef>
              <a:buNone/>
            </a:pPr>
            <a:r>
              <a:rPr lang="ru" sz="1800">
                <a:solidFill>
                  <a:schemeClr val="dk2"/>
                </a:solidFill>
                <a:latin typeface="Courier New"/>
                <a:ea typeface="Courier New"/>
                <a:cs typeface="Courier New"/>
                <a:sym typeface="Courier New"/>
              </a:rPr>
              <a:t>Алена</a:t>
            </a:r>
          </a:p>
        </p:txBody>
      </p:sp>
      <p:sp>
        <p:nvSpPr>
          <p:cNvPr id="65" name="Shape 65"/>
          <p:cNvSpPr txBox="1"/>
          <p:nvPr/>
        </p:nvSpPr>
        <p:spPr>
          <a:xfrm>
            <a:off x="6492687" y="147750"/>
            <a:ext cx="1437600" cy="1013700"/>
          </a:xfrm>
          <a:prstGeom prst="rect">
            <a:avLst/>
          </a:prstGeom>
          <a:noFill/>
          <a:ln>
            <a:noFill/>
          </a:ln>
        </p:spPr>
        <p:txBody>
          <a:bodyPr anchorCtr="0" anchor="t" bIns="91425" lIns="91425" rIns="91425" tIns="91425">
            <a:noAutofit/>
          </a:bodyPr>
          <a:lstStyle/>
          <a:p>
            <a:pPr lvl="0" rtl="0" algn="ctr">
              <a:spcBef>
                <a:spcPts val="0"/>
              </a:spcBef>
              <a:buNone/>
            </a:pPr>
            <a:r>
              <a:rPr lang="ru" sz="1800">
                <a:solidFill>
                  <a:schemeClr val="dk2"/>
                </a:solidFill>
                <a:latin typeface="Courier New"/>
                <a:ea typeface="Courier New"/>
                <a:cs typeface="Courier New"/>
                <a:sym typeface="Courier New"/>
              </a:rPr>
              <a:t>Евгений</a:t>
            </a:r>
          </a:p>
          <a:p>
            <a:pPr lvl="0" rtl="0" algn="ctr">
              <a:spcBef>
                <a:spcPts val="0"/>
              </a:spcBef>
              <a:buNone/>
            </a:pPr>
            <a:r>
              <a:t/>
            </a:r>
            <a:endParaRPr sz="1800">
              <a:solidFill>
                <a:schemeClr val="dk2"/>
              </a:solidFill>
              <a:latin typeface="Courier New"/>
              <a:ea typeface="Courier New"/>
              <a:cs typeface="Courier New"/>
              <a:sym typeface="Courier New"/>
            </a:endParaRPr>
          </a:p>
        </p:txBody>
      </p:sp>
      <p:pic>
        <p:nvPicPr>
          <p:cNvPr id="66" name="Shape 66"/>
          <p:cNvPicPr preferRelativeResize="0"/>
          <p:nvPr/>
        </p:nvPicPr>
        <p:blipFill>
          <a:blip r:embed="rId4">
            <a:alphaModFix/>
          </a:blip>
          <a:stretch>
            <a:fillRect/>
          </a:stretch>
        </p:blipFill>
        <p:spPr>
          <a:xfrm>
            <a:off x="6678280" y="629092"/>
            <a:ext cx="1068356" cy="1007480"/>
          </a:xfrm>
          <a:prstGeom prst="rect">
            <a:avLst/>
          </a:prstGeom>
          <a:noFill/>
          <a:ln>
            <a:noFill/>
          </a:ln>
        </p:spPr>
      </p:pic>
      <p:pic>
        <p:nvPicPr>
          <p:cNvPr id="67" name="Shape 67"/>
          <p:cNvPicPr preferRelativeResize="0"/>
          <p:nvPr/>
        </p:nvPicPr>
        <p:blipFill>
          <a:blip r:embed="rId5">
            <a:alphaModFix/>
          </a:blip>
          <a:stretch>
            <a:fillRect/>
          </a:stretch>
        </p:blipFill>
        <p:spPr>
          <a:xfrm>
            <a:off x="1347332" y="632202"/>
            <a:ext cx="1081628" cy="1001261"/>
          </a:xfrm>
          <a:prstGeom prst="rect">
            <a:avLst/>
          </a:prstGeom>
          <a:noFill/>
          <a:ln>
            <a:noFill/>
          </a:ln>
        </p:spPr>
      </p:pic>
      <p:pic>
        <p:nvPicPr>
          <p:cNvPr id="68" name="Shape 68"/>
          <p:cNvPicPr preferRelativeResize="0"/>
          <p:nvPr/>
        </p:nvPicPr>
        <p:blipFill rotWithShape="1">
          <a:blip r:embed="rId6">
            <a:alphaModFix/>
          </a:blip>
          <a:srcRect b="6461" l="0" r="0" t="6461"/>
          <a:stretch/>
        </p:blipFill>
        <p:spPr>
          <a:xfrm>
            <a:off x="3923350" y="632199"/>
            <a:ext cx="1074975" cy="989124"/>
          </a:xfrm>
          <a:prstGeom prst="rect">
            <a:avLst/>
          </a:prstGeom>
          <a:noFill/>
          <a:ln>
            <a:noFill/>
          </a:ln>
        </p:spPr>
      </p:pic>
      <p:pic>
        <p:nvPicPr>
          <p:cNvPr id="69" name="Shape 69"/>
          <p:cNvPicPr preferRelativeResize="0"/>
          <p:nvPr/>
        </p:nvPicPr>
        <p:blipFill>
          <a:blip r:embed="rId7">
            <a:alphaModFix/>
          </a:blip>
          <a:stretch>
            <a:fillRect/>
          </a:stretch>
        </p:blipFill>
        <p:spPr>
          <a:xfrm>
            <a:off x="118995" y="632220"/>
            <a:ext cx="1001250" cy="1001250"/>
          </a:xfrm>
          <a:prstGeom prst="rect">
            <a:avLst/>
          </a:prstGeom>
          <a:noFill/>
          <a:ln>
            <a:noFill/>
          </a:ln>
        </p:spPr>
      </p:pic>
      <p:pic>
        <p:nvPicPr>
          <p:cNvPr id="70" name="Shape 70"/>
          <p:cNvPicPr preferRelativeResize="0"/>
          <p:nvPr/>
        </p:nvPicPr>
        <p:blipFill>
          <a:blip r:embed="rId8">
            <a:alphaModFix/>
          </a:blip>
          <a:stretch>
            <a:fillRect/>
          </a:stretch>
        </p:blipFill>
        <p:spPr>
          <a:xfrm>
            <a:off x="5369175" y="638282"/>
            <a:ext cx="1001250" cy="989113"/>
          </a:xfrm>
          <a:prstGeom prst="rect">
            <a:avLst/>
          </a:prstGeom>
          <a:noFill/>
          <a:ln>
            <a:noFill/>
          </a:ln>
        </p:spPr>
      </p:pic>
      <p:pic>
        <p:nvPicPr>
          <p:cNvPr id="71" name="Shape 71"/>
          <p:cNvPicPr preferRelativeResize="0"/>
          <p:nvPr/>
        </p:nvPicPr>
        <p:blipFill>
          <a:blip r:embed="rId9">
            <a:alphaModFix/>
          </a:blip>
          <a:stretch>
            <a:fillRect/>
          </a:stretch>
        </p:blipFill>
        <p:spPr>
          <a:xfrm>
            <a:off x="2664383" y="629550"/>
            <a:ext cx="1025700" cy="1006587"/>
          </a:xfrm>
          <a:prstGeom prst="rect">
            <a:avLst/>
          </a:prstGeom>
          <a:noFill/>
          <a:ln>
            <a:noFill/>
          </a:ln>
        </p:spPr>
      </p:pic>
      <p:sp>
        <p:nvSpPr>
          <p:cNvPr id="72" name="Shape 72"/>
          <p:cNvSpPr txBox="1"/>
          <p:nvPr/>
        </p:nvSpPr>
        <p:spPr>
          <a:xfrm>
            <a:off x="2989625" y="1817725"/>
            <a:ext cx="3335699" cy="727200"/>
          </a:xfrm>
          <a:prstGeom prst="rect">
            <a:avLst/>
          </a:prstGeom>
          <a:noFill/>
          <a:ln>
            <a:noFill/>
          </a:ln>
        </p:spPr>
        <p:txBody>
          <a:bodyPr anchorCtr="0" anchor="t" bIns="91425" lIns="91425" rIns="91425" tIns="91425">
            <a:noAutofit/>
          </a:bodyPr>
          <a:lstStyle/>
          <a:p>
            <a:pPr lvl="0" algn="ctr">
              <a:spcBef>
                <a:spcPts val="0"/>
              </a:spcBef>
              <a:buNone/>
            </a:pPr>
            <a:r>
              <a:rPr lang="ru" sz="3000">
                <a:solidFill>
                  <a:schemeClr val="accent3"/>
                </a:solidFill>
                <a:latin typeface="Courier New"/>
                <a:ea typeface="Courier New"/>
                <a:cs typeface="Courier New"/>
                <a:sym typeface="Courier New"/>
              </a:rPr>
              <a:t>Команда</a:t>
            </a:r>
          </a:p>
        </p:txBody>
      </p:sp>
      <p:sp>
        <p:nvSpPr>
          <p:cNvPr id="73" name="Shape 73"/>
          <p:cNvSpPr txBox="1"/>
          <p:nvPr/>
        </p:nvSpPr>
        <p:spPr>
          <a:xfrm>
            <a:off x="119000" y="3798700"/>
            <a:ext cx="8846699" cy="520800"/>
          </a:xfrm>
          <a:prstGeom prst="rect">
            <a:avLst/>
          </a:prstGeom>
          <a:noFill/>
          <a:ln>
            <a:noFill/>
          </a:ln>
        </p:spPr>
        <p:txBody>
          <a:bodyPr anchorCtr="0" anchor="t" bIns="91425" lIns="91425" rIns="91425" tIns="91425">
            <a:noAutofit/>
          </a:bodyPr>
          <a:lstStyle/>
          <a:p>
            <a:pPr lvl="0" rtl="0" algn="ctr">
              <a:spcBef>
                <a:spcPts val="0"/>
              </a:spcBef>
              <a:buNone/>
            </a:pPr>
            <a:r>
              <a:rPr b="1" lang="ru" sz="1200">
                <a:highlight>
                  <a:srgbClr val="FFFFFF"/>
                </a:highlight>
                <a:latin typeface="Courier New"/>
                <a:ea typeface="Courier New"/>
                <a:cs typeface="Courier New"/>
                <a:sym typeface="Courier New"/>
              </a:rPr>
              <a:t>Алгоритм Евклида для нахождения наибольшего общего делителя двух целых чисел</a:t>
            </a:r>
          </a:p>
          <a:p>
            <a:pPr lvl="0" algn="ctr">
              <a:spcBef>
                <a:spcPts val="0"/>
              </a:spcBef>
              <a:buNone/>
            </a:pPr>
            <a:r>
              <a:rPr b="1" lang="ru" sz="1200">
                <a:highlight>
                  <a:srgbClr val="FFFFFF"/>
                </a:highlight>
                <a:latin typeface="Courier New"/>
                <a:ea typeface="Courier New"/>
                <a:cs typeface="Courier New"/>
                <a:sym typeface="Courier New"/>
              </a:rPr>
              <a:t>https://github.com/sigmund69/EuclideanAlgorithm</a:t>
            </a:r>
          </a:p>
        </p:txBody>
      </p:sp>
      <p:pic>
        <p:nvPicPr>
          <p:cNvPr id="74" name="Shape 74"/>
          <p:cNvPicPr preferRelativeResize="0"/>
          <p:nvPr/>
        </p:nvPicPr>
        <p:blipFill>
          <a:blip r:embed="rId10">
            <a:alphaModFix/>
          </a:blip>
          <a:stretch>
            <a:fillRect/>
          </a:stretch>
        </p:blipFill>
        <p:spPr>
          <a:xfrm>
            <a:off x="7959599" y="629100"/>
            <a:ext cx="1068350" cy="971425"/>
          </a:xfrm>
          <a:prstGeom prst="rect">
            <a:avLst/>
          </a:prstGeom>
          <a:noFill/>
          <a:ln>
            <a:noFill/>
          </a:ln>
        </p:spPr>
      </p:pic>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0"/>
            <a:ext cx="8520599" cy="572699"/>
          </a:xfrm>
          <a:prstGeom prst="rect">
            <a:avLst/>
          </a:prstGeom>
        </p:spPr>
        <p:txBody>
          <a:bodyPr anchorCtr="0" anchor="t" bIns="91425" lIns="91425" rIns="91425" tIns="91425">
            <a:noAutofit/>
          </a:bodyPr>
          <a:lstStyle/>
          <a:p>
            <a:pPr lvl="0" algn="ctr">
              <a:spcBef>
                <a:spcPts val="0"/>
              </a:spcBef>
              <a:buNone/>
            </a:pPr>
            <a:r>
              <a:rPr lang="ru">
                <a:latin typeface="Courier New"/>
                <a:ea typeface="Courier New"/>
                <a:cs typeface="Courier New"/>
                <a:sym typeface="Courier New"/>
              </a:rPr>
              <a:t>О команде - Наш девиз</a:t>
            </a:r>
          </a:p>
        </p:txBody>
      </p:sp>
      <p:sp>
        <p:nvSpPr>
          <p:cNvPr id="80" name="Shape 80"/>
          <p:cNvSpPr txBox="1"/>
          <p:nvPr>
            <p:ph idx="1" type="body"/>
          </p:nvPr>
        </p:nvSpPr>
        <p:spPr>
          <a:xfrm>
            <a:off x="2163525" y="1073175"/>
            <a:ext cx="6668699" cy="2786700"/>
          </a:xfrm>
          <a:prstGeom prst="rect">
            <a:avLst/>
          </a:prstGeom>
        </p:spPr>
        <p:txBody>
          <a:bodyPr anchorCtr="0" anchor="t" bIns="91425" lIns="91425" rIns="91425" tIns="91425">
            <a:noAutofit/>
          </a:bodyPr>
          <a:lstStyle/>
          <a:p>
            <a:pPr lvl="0" rtl="0" algn="ctr">
              <a:spcBef>
                <a:spcPts val="0"/>
              </a:spcBef>
              <a:buNone/>
            </a:pPr>
            <a:r>
              <a:rPr b="1" lang="ru" sz="3000">
                <a:solidFill>
                  <a:srgbClr val="141823"/>
                </a:solidFill>
                <a:highlight>
                  <a:srgbClr val="FFFFFF"/>
                </a:highlight>
                <a:latin typeface="Arial"/>
                <a:ea typeface="Arial"/>
                <a:cs typeface="Arial"/>
                <a:sym typeface="Arial"/>
              </a:rPr>
              <a:t>   </a:t>
            </a:r>
            <a:r>
              <a:rPr b="1" lang="ru" sz="3000">
                <a:solidFill>
                  <a:srgbClr val="141823"/>
                </a:solidFill>
                <a:highlight>
                  <a:srgbClr val="FFFFFF"/>
                </a:highlight>
                <a:latin typeface="Courier New"/>
                <a:ea typeface="Courier New"/>
                <a:cs typeface="Courier New"/>
                <a:sym typeface="Courier New"/>
              </a:rPr>
              <a:t>Java дружно изучая, </a:t>
            </a:r>
          </a:p>
          <a:p>
            <a:pPr lvl="0" rtl="0" algn="ctr">
              <a:spcBef>
                <a:spcPts val="0"/>
              </a:spcBef>
              <a:buNone/>
            </a:pPr>
            <a:r>
              <a:rPr b="1" lang="ru" sz="3000">
                <a:solidFill>
                  <a:srgbClr val="141823"/>
                </a:solidFill>
                <a:highlight>
                  <a:srgbClr val="FFFFFF"/>
                </a:highlight>
                <a:latin typeface="Courier New"/>
                <a:ea typeface="Courier New"/>
                <a:cs typeface="Courier New"/>
                <a:sym typeface="Courier New"/>
              </a:rPr>
              <a:t>мы команду создаем. </a:t>
            </a:r>
          </a:p>
          <a:p>
            <a:pPr lvl="0" rtl="0" algn="ctr">
              <a:spcBef>
                <a:spcPts val="0"/>
              </a:spcBef>
              <a:buNone/>
            </a:pPr>
            <a:r>
              <a:rPr b="1" lang="ru" sz="3000">
                <a:solidFill>
                  <a:srgbClr val="141823"/>
                </a:solidFill>
                <a:highlight>
                  <a:srgbClr val="FFFFFF"/>
                </a:highlight>
                <a:latin typeface="Courier New"/>
                <a:ea typeface="Courier New"/>
                <a:cs typeface="Courier New"/>
                <a:sym typeface="Courier New"/>
              </a:rPr>
              <a:t>Украина, пробуждайся! </a:t>
            </a:r>
          </a:p>
          <a:p>
            <a:pPr lvl="0" algn="ctr">
              <a:spcBef>
                <a:spcPts val="0"/>
              </a:spcBef>
              <a:buNone/>
            </a:pPr>
            <a:r>
              <a:rPr b="1" lang="ru" sz="3000">
                <a:solidFill>
                  <a:srgbClr val="141823"/>
                </a:solidFill>
                <a:highlight>
                  <a:srgbClr val="FFFFFF"/>
                </a:highlight>
                <a:latin typeface="Courier New"/>
                <a:ea typeface="Courier New"/>
                <a:cs typeface="Courier New"/>
                <a:sym typeface="Courier New"/>
              </a:rPr>
              <a:t>Мы тебя в IT ведем!</a:t>
            </a:r>
          </a:p>
        </p:txBody>
      </p:sp>
      <p:pic>
        <p:nvPicPr>
          <p:cNvPr id="81" name="Shape 81"/>
          <p:cNvPicPr preferRelativeResize="0"/>
          <p:nvPr/>
        </p:nvPicPr>
        <p:blipFill>
          <a:blip r:embed="rId3">
            <a:alphaModFix/>
          </a:blip>
          <a:stretch>
            <a:fillRect/>
          </a:stretch>
        </p:blipFill>
        <p:spPr>
          <a:xfrm>
            <a:off x="386550" y="1142975"/>
            <a:ext cx="2533174" cy="253317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0"/>
            <a:ext cx="8520599" cy="572699"/>
          </a:xfrm>
          <a:prstGeom prst="rect">
            <a:avLst/>
          </a:prstGeom>
        </p:spPr>
        <p:txBody>
          <a:bodyPr anchorCtr="0" anchor="t" bIns="91425" lIns="91425" rIns="91425" tIns="91425">
            <a:noAutofit/>
          </a:bodyPr>
          <a:lstStyle/>
          <a:p>
            <a:pPr lvl="0" rtl="0" algn="ctr">
              <a:spcBef>
                <a:spcPts val="0"/>
              </a:spcBef>
              <a:buNone/>
            </a:pPr>
            <a:r>
              <a:rPr lang="ru">
                <a:latin typeface="Courier New"/>
                <a:ea typeface="Courier New"/>
                <a:cs typeface="Courier New"/>
                <a:sym typeface="Courier New"/>
              </a:rPr>
              <a:t>Демо выполнения работы класса main</a:t>
            </a:r>
          </a:p>
        </p:txBody>
      </p:sp>
      <p:sp>
        <p:nvSpPr>
          <p:cNvPr id="150" name="Shape 150"/>
          <p:cNvSpPr txBox="1"/>
          <p:nvPr/>
        </p:nvSpPr>
        <p:spPr>
          <a:xfrm>
            <a:off x="0" y="4847725"/>
            <a:ext cx="9183300" cy="295800"/>
          </a:xfrm>
          <a:prstGeom prst="rect">
            <a:avLst/>
          </a:prstGeom>
          <a:noFill/>
          <a:ln>
            <a:noFill/>
          </a:ln>
        </p:spPr>
        <p:txBody>
          <a:bodyPr anchorCtr="0" anchor="t" bIns="91425" lIns="91425" rIns="91425" tIns="91425">
            <a:noAutofit/>
          </a:bodyPr>
          <a:lstStyle/>
          <a:p>
            <a:pPr lvl="0" rtl="0" algn="ctr">
              <a:spcBef>
                <a:spcPts val="0"/>
              </a:spcBef>
              <a:buNone/>
            </a:pPr>
            <a:r>
              <a:rPr lang="ru" sz="1000" u="sng">
                <a:solidFill>
                  <a:schemeClr val="hlink"/>
                </a:solidFill>
                <a:hlinkClick r:id="rId3"/>
              </a:rPr>
              <a:t>https://github.com/sigmund69/EuclideanAlgorithm</a:t>
            </a:r>
            <a:r>
              <a:rPr lang="ru" sz="1000"/>
              <a:t>	-	</a:t>
            </a:r>
            <a:r>
              <a:rPr lang="ru" sz="1200">
                <a:latin typeface="Courier New"/>
                <a:ea typeface="Courier New"/>
                <a:cs typeface="Courier New"/>
                <a:sym typeface="Courier New"/>
              </a:rPr>
              <a:t>Команда </a:t>
            </a:r>
            <a:r>
              <a:rPr lang="ru" sz="1200">
                <a:solidFill>
                  <a:schemeClr val="accent3"/>
                </a:solidFill>
                <a:latin typeface="Courier New"/>
                <a:ea typeface="Courier New"/>
                <a:cs typeface="Courier New"/>
                <a:sym typeface="Courier New"/>
              </a:rPr>
              <a:t>SwitchUP =)</a:t>
            </a:r>
          </a:p>
          <a:p>
            <a:pPr lvl="0" rtl="0" algn="ctr">
              <a:spcBef>
                <a:spcPts val="0"/>
              </a:spcBef>
              <a:buNone/>
            </a:pPr>
            <a:r>
              <a:t/>
            </a:r>
            <a:endParaRPr sz="1000"/>
          </a:p>
        </p:txBody>
      </p:sp>
      <p:pic>
        <p:nvPicPr>
          <p:cNvPr id="151" name="Shape 151"/>
          <p:cNvPicPr preferRelativeResize="0"/>
          <p:nvPr/>
        </p:nvPicPr>
        <p:blipFill>
          <a:blip r:embed="rId4">
            <a:alphaModFix/>
          </a:blip>
          <a:stretch>
            <a:fillRect/>
          </a:stretch>
        </p:blipFill>
        <p:spPr>
          <a:xfrm>
            <a:off x="1673575" y="572700"/>
            <a:ext cx="5836149" cy="427502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0"/>
            <a:ext cx="8520599" cy="572699"/>
          </a:xfrm>
          <a:prstGeom prst="rect">
            <a:avLst/>
          </a:prstGeom>
        </p:spPr>
        <p:txBody>
          <a:bodyPr anchorCtr="0" anchor="t" bIns="91425" lIns="91425" rIns="91425" tIns="91425">
            <a:noAutofit/>
          </a:bodyPr>
          <a:lstStyle/>
          <a:p>
            <a:pPr lvl="0" rtl="0" algn="ctr">
              <a:spcBef>
                <a:spcPts val="0"/>
              </a:spcBef>
              <a:buNone/>
            </a:pPr>
            <a:r>
              <a:rPr lang="ru">
                <a:latin typeface="Courier New"/>
                <a:ea typeface="Courier New"/>
                <a:cs typeface="Courier New"/>
                <a:sym typeface="Courier New"/>
              </a:rPr>
              <a:t>Юнит тестирование</a:t>
            </a:r>
          </a:p>
        </p:txBody>
      </p:sp>
      <p:sp>
        <p:nvSpPr>
          <p:cNvPr id="157" name="Shape 157"/>
          <p:cNvSpPr txBox="1"/>
          <p:nvPr/>
        </p:nvSpPr>
        <p:spPr>
          <a:xfrm>
            <a:off x="678100" y="773450"/>
            <a:ext cx="8339399" cy="3924900"/>
          </a:xfrm>
          <a:prstGeom prst="rect">
            <a:avLst/>
          </a:prstGeom>
          <a:noFill/>
          <a:ln>
            <a:noFill/>
          </a:ln>
        </p:spPr>
        <p:txBody>
          <a:bodyPr anchorCtr="0" anchor="t" bIns="91425" lIns="91425" rIns="91425" tIns="91425">
            <a:noAutofit/>
          </a:bodyPr>
          <a:lstStyle/>
          <a:p>
            <a:pPr lvl="0" rtl="0">
              <a:spcBef>
                <a:spcPts val="0"/>
              </a:spcBef>
              <a:buNone/>
            </a:pPr>
            <a:r>
              <a:rPr lang="ru" sz="1800"/>
              <a:t>Для тестирования нашего проекта применяется фреймворк JUnit 4.</a:t>
            </a:r>
          </a:p>
          <a:p>
            <a:pPr lvl="0" rtl="0">
              <a:spcBef>
                <a:spcPts val="0"/>
              </a:spcBef>
              <a:buNone/>
            </a:pPr>
            <a:r>
              <a:t/>
            </a:r>
            <a:endParaRPr sz="1800"/>
          </a:p>
          <a:p>
            <a:pPr lvl="0" rtl="0">
              <a:spcBef>
                <a:spcPts val="0"/>
              </a:spcBef>
              <a:buNone/>
            </a:pPr>
            <a:r>
              <a:rPr lang="ru" sz="1800"/>
              <a:t>Тестирование проводится с целью:</a:t>
            </a:r>
          </a:p>
          <a:p>
            <a:pPr indent="-342900" lvl="0" marL="457200" rtl="0">
              <a:spcBef>
                <a:spcPts val="0"/>
              </a:spcBef>
              <a:buSzPct val="100000"/>
              <a:buChar char="-"/>
            </a:pPr>
            <a:r>
              <a:rPr lang="ru" sz="1800"/>
              <a:t> выявления ошибок бизнес-логики проекта, </a:t>
            </a:r>
          </a:p>
          <a:p>
            <a:pPr indent="-342900" lvl="0" marL="457200" rtl="0">
              <a:spcBef>
                <a:spcPts val="0"/>
              </a:spcBef>
              <a:buSzPct val="100000"/>
              <a:buChar char="-"/>
            </a:pPr>
            <a:r>
              <a:rPr lang="ru" sz="1800"/>
              <a:t>проверки правильности работы проекта в соответствии с поставленной задачей,</a:t>
            </a:r>
          </a:p>
          <a:p>
            <a:pPr indent="-342900" lvl="0" marL="457200" rtl="0">
              <a:spcBef>
                <a:spcPts val="0"/>
              </a:spcBef>
              <a:buSzPct val="100000"/>
              <a:buChar char="-"/>
            </a:pPr>
            <a:r>
              <a:rPr lang="ru" sz="1800"/>
              <a:t>для демонстрации работоспособности проекта.</a:t>
            </a:r>
          </a:p>
          <a:p>
            <a:pPr lvl="0" rtl="0">
              <a:spcBef>
                <a:spcPts val="0"/>
              </a:spcBef>
              <a:buNone/>
            </a:pPr>
            <a:r>
              <a:t/>
            </a:r>
            <a:endParaRPr sz="1800"/>
          </a:p>
          <a:p>
            <a:pPr lvl="0" rtl="0">
              <a:spcBef>
                <a:spcPts val="0"/>
              </a:spcBef>
              <a:buNone/>
            </a:pPr>
            <a:r>
              <a:t/>
            </a:r>
            <a:endParaRPr sz="1800"/>
          </a:p>
          <a:p>
            <a:pPr lvl="0">
              <a:spcBef>
                <a:spcPts val="0"/>
              </a:spcBef>
              <a:buNone/>
            </a:pPr>
            <a:r>
              <a:rPr lang="ru" sz="1800"/>
              <a:t>Как вы можете увидеть на следующих слайдах. Все тесты выполняются. И мы наблюдаем заветную зеленую полоску.</a:t>
            </a:r>
          </a:p>
        </p:txBody>
      </p:sp>
      <p:sp>
        <p:nvSpPr>
          <p:cNvPr id="158" name="Shape 158"/>
          <p:cNvSpPr txBox="1"/>
          <p:nvPr/>
        </p:nvSpPr>
        <p:spPr>
          <a:xfrm>
            <a:off x="0" y="4847725"/>
            <a:ext cx="9183300" cy="295800"/>
          </a:xfrm>
          <a:prstGeom prst="rect">
            <a:avLst/>
          </a:prstGeom>
          <a:noFill/>
          <a:ln>
            <a:noFill/>
          </a:ln>
        </p:spPr>
        <p:txBody>
          <a:bodyPr anchorCtr="0" anchor="t" bIns="91425" lIns="91425" rIns="91425" tIns="91425">
            <a:noAutofit/>
          </a:bodyPr>
          <a:lstStyle/>
          <a:p>
            <a:pPr lvl="0" rtl="0" algn="ctr">
              <a:spcBef>
                <a:spcPts val="0"/>
              </a:spcBef>
              <a:buNone/>
            </a:pPr>
            <a:r>
              <a:rPr lang="ru" sz="1000" u="sng">
                <a:solidFill>
                  <a:schemeClr val="hlink"/>
                </a:solidFill>
                <a:hlinkClick r:id="rId3"/>
              </a:rPr>
              <a:t>https://github.com/sigmund69/EuclideanAlgorithm</a:t>
            </a:r>
            <a:r>
              <a:rPr lang="ru" sz="1000"/>
              <a:t>	-	</a:t>
            </a:r>
            <a:r>
              <a:rPr lang="ru" sz="1200">
                <a:latin typeface="Courier New"/>
                <a:ea typeface="Courier New"/>
                <a:cs typeface="Courier New"/>
                <a:sym typeface="Courier New"/>
              </a:rPr>
              <a:t>Команда </a:t>
            </a:r>
            <a:r>
              <a:rPr lang="ru" sz="1200">
                <a:solidFill>
                  <a:schemeClr val="accent3"/>
                </a:solidFill>
                <a:latin typeface="Courier New"/>
                <a:ea typeface="Courier New"/>
                <a:cs typeface="Courier New"/>
                <a:sym typeface="Courier New"/>
              </a:rPr>
              <a:t>SwitchUP =)</a:t>
            </a:r>
          </a:p>
          <a:p>
            <a:pPr lvl="0" rtl="0" algn="ctr">
              <a:spcBef>
                <a:spcPts val="0"/>
              </a:spcBef>
              <a:buNone/>
            </a:pPr>
            <a:r>
              <a:t/>
            </a:r>
            <a:endParaRPr sz="100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0"/>
            <a:ext cx="8520599" cy="572699"/>
          </a:xfrm>
          <a:prstGeom prst="rect">
            <a:avLst/>
          </a:prstGeom>
        </p:spPr>
        <p:txBody>
          <a:bodyPr anchorCtr="0" anchor="t" bIns="91425" lIns="91425" rIns="91425" tIns="91425">
            <a:noAutofit/>
          </a:bodyPr>
          <a:lstStyle/>
          <a:p>
            <a:pPr lvl="0" rtl="0" algn="ctr">
              <a:spcBef>
                <a:spcPts val="0"/>
              </a:spcBef>
              <a:buNone/>
            </a:pPr>
            <a:r>
              <a:rPr lang="ru">
                <a:latin typeface="Courier New"/>
                <a:ea typeface="Courier New"/>
                <a:cs typeface="Courier New"/>
                <a:sym typeface="Courier New"/>
              </a:rPr>
              <a:t>Юнит тесты </a:t>
            </a:r>
            <a:r>
              <a:rPr lang="ru" sz="1800">
                <a:latin typeface="Courier New"/>
                <a:ea typeface="Courier New"/>
                <a:cs typeface="Courier New"/>
                <a:sym typeface="Courier New"/>
              </a:rPr>
              <a:t>CommonDivisorParametrizeTest.java</a:t>
            </a:r>
          </a:p>
        </p:txBody>
      </p:sp>
      <p:sp>
        <p:nvSpPr>
          <p:cNvPr id="164" name="Shape 164"/>
          <p:cNvSpPr txBox="1"/>
          <p:nvPr/>
        </p:nvSpPr>
        <p:spPr>
          <a:xfrm>
            <a:off x="0" y="4847725"/>
            <a:ext cx="9183300" cy="295800"/>
          </a:xfrm>
          <a:prstGeom prst="rect">
            <a:avLst/>
          </a:prstGeom>
          <a:noFill/>
          <a:ln>
            <a:noFill/>
          </a:ln>
        </p:spPr>
        <p:txBody>
          <a:bodyPr anchorCtr="0" anchor="t" bIns="91425" lIns="91425" rIns="91425" tIns="91425">
            <a:noAutofit/>
          </a:bodyPr>
          <a:lstStyle/>
          <a:p>
            <a:pPr lvl="0" rtl="0" algn="ctr">
              <a:spcBef>
                <a:spcPts val="0"/>
              </a:spcBef>
              <a:buNone/>
            </a:pPr>
            <a:r>
              <a:rPr lang="ru" sz="1000" u="sng">
                <a:solidFill>
                  <a:schemeClr val="hlink"/>
                </a:solidFill>
                <a:hlinkClick r:id="rId3"/>
              </a:rPr>
              <a:t>https://github.com/sigmund69/EuclideanAlgorithm</a:t>
            </a:r>
            <a:r>
              <a:rPr lang="ru" sz="1000"/>
              <a:t>	-	</a:t>
            </a:r>
            <a:r>
              <a:rPr lang="ru" sz="1200">
                <a:latin typeface="Courier New"/>
                <a:ea typeface="Courier New"/>
                <a:cs typeface="Courier New"/>
                <a:sym typeface="Courier New"/>
              </a:rPr>
              <a:t>Команда </a:t>
            </a:r>
            <a:r>
              <a:rPr lang="ru" sz="1200">
                <a:solidFill>
                  <a:schemeClr val="accent3"/>
                </a:solidFill>
                <a:latin typeface="Courier New"/>
                <a:ea typeface="Courier New"/>
                <a:cs typeface="Courier New"/>
                <a:sym typeface="Courier New"/>
              </a:rPr>
              <a:t>SwitchUP =)</a:t>
            </a:r>
          </a:p>
          <a:p>
            <a:pPr lvl="0" rtl="0" algn="ctr">
              <a:spcBef>
                <a:spcPts val="0"/>
              </a:spcBef>
              <a:buNone/>
            </a:pPr>
            <a:r>
              <a:t/>
            </a:r>
            <a:endParaRPr sz="1000"/>
          </a:p>
        </p:txBody>
      </p:sp>
      <p:pic>
        <p:nvPicPr>
          <p:cNvPr id="165" name="Shape 165"/>
          <p:cNvPicPr preferRelativeResize="0"/>
          <p:nvPr/>
        </p:nvPicPr>
        <p:blipFill>
          <a:blip r:embed="rId4">
            <a:alphaModFix/>
          </a:blip>
          <a:stretch>
            <a:fillRect/>
          </a:stretch>
        </p:blipFill>
        <p:spPr>
          <a:xfrm>
            <a:off x="1706149" y="572700"/>
            <a:ext cx="5731701" cy="43110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0"/>
            <a:ext cx="8520599" cy="572699"/>
          </a:xfrm>
          <a:prstGeom prst="rect">
            <a:avLst/>
          </a:prstGeom>
        </p:spPr>
        <p:txBody>
          <a:bodyPr anchorCtr="0" anchor="t" bIns="91425" lIns="91425" rIns="91425" tIns="91425">
            <a:noAutofit/>
          </a:bodyPr>
          <a:lstStyle/>
          <a:p>
            <a:pPr lvl="0" rtl="0" algn="ctr">
              <a:spcBef>
                <a:spcPts val="0"/>
              </a:spcBef>
              <a:buNone/>
            </a:pPr>
            <a:r>
              <a:rPr lang="ru">
                <a:latin typeface="Courier New"/>
                <a:ea typeface="Courier New"/>
                <a:cs typeface="Courier New"/>
                <a:sym typeface="Courier New"/>
              </a:rPr>
              <a:t>Юнит тесты </a:t>
            </a:r>
            <a:r>
              <a:rPr lang="ru" sz="1800">
                <a:latin typeface="Courier New"/>
                <a:ea typeface="Courier New"/>
                <a:cs typeface="Courier New"/>
                <a:sym typeface="Courier New"/>
              </a:rPr>
              <a:t>CommonDivisorTest.java</a:t>
            </a:r>
          </a:p>
        </p:txBody>
      </p:sp>
      <p:pic>
        <p:nvPicPr>
          <p:cNvPr id="171" name="Shape 171"/>
          <p:cNvPicPr preferRelativeResize="0"/>
          <p:nvPr/>
        </p:nvPicPr>
        <p:blipFill>
          <a:blip r:embed="rId3">
            <a:alphaModFix/>
          </a:blip>
          <a:stretch>
            <a:fillRect/>
          </a:stretch>
        </p:blipFill>
        <p:spPr>
          <a:xfrm>
            <a:off x="592300" y="572700"/>
            <a:ext cx="7998699" cy="4310825"/>
          </a:xfrm>
          <a:prstGeom prst="rect">
            <a:avLst/>
          </a:prstGeom>
          <a:noFill/>
          <a:ln>
            <a:noFill/>
          </a:ln>
        </p:spPr>
      </p:pic>
      <p:sp>
        <p:nvSpPr>
          <p:cNvPr id="172" name="Shape 172"/>
          <p:cNvSpPr txBox="1"/>
          <p:nvPr/>
        </p:nvSpPr>
        <p:spPr>
          <a:xfrm>
            <a:off x="0" y="4847725"/>
            <a:ext cx="9183300" cy="295800"/>
          </a:xfrm>
          <a:prstGeom prst="rect">
            <a:avLst/>
          </a:prstGeom>
          <a:noFill/>
          <a:ln>
            <a:noFill/>
          </a:ln>
        </p:spPr>
        <p:txBody>
          <a:bodyPr anchorCtr="0" anchor="t" bIns="91425" lIns="91425" rIns="91425" tIns="91425">
            <a:noAutofit/>
          </a:bodyPr>
          <a:lstStyle/>
          <a:p>
            <a:pPr lvl="0" rtl="0" algn="ctr">
              <a:spcBef>
                <a:spcPts val="0"/>
              </a:spcBef>
              <a:buNone/>
            </a:pPr>
            <a:r>
              <a:rPr lang="ru" sz="1000" u="sng">
                <a:solidFill>
                  <a:schemeClr val="hlink"/>
                </a:solidFill>
                <a:hlinkClick r:id="rId4"/>
              </a:rPr>
              <a:t>https://github.com/sigmund69/EuclideanAlgorithm</a:t>
            </a:r>
            <a:r>
              <a:rPr lang="ru" sz="1000"/>
              <a:t>	-	</a:t>
            </a:r>
            <a:r>
              <a:rPr lang="ru" sz="1200">
                <a:latin typeface="Courier New"/>
                <a:ea typeface="Courier New"/>
                <a:cs typeface="Courier New"/>
                <a:sym typeface="Courier New"/>
              </a:rPr>
              <a:t>Команда </a:t>
            </a:r>
            <a:r>
              <a:rPr lang="ru" sz="1200">
                <a:solidFill>
                  <a:schemeClr val="accent3"/>
                </a:solidFill>
                <a:latin typeface="Courier New"/>
                <a:ea typeface="Courier New"/>
                <a:cs typeface="Courier New"/>
                <a:sym typeface="Courier New"/>
              </a:rPr>
              <a:t>SwitchUP =)</a:t>
            </a:r>
          </a:p>
          <a:p>
            <a:pPr lvl="0" rtl="0" algn="ctr">
              <a:spcBef>
                <a:spcPts val="0"/>
              </a:spcBef>
              <a:buNone/>
            </a:pPr>
            <a:r>
              <a:t/>
            </a:r>
            <a:endParaRPr sz="100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0"/>
            <a:ext cx="8520599" cy="572699"/>
          </a:xfrm>
          <a:prstGeom prst="rect">
            <a:avLst/>
          </a:prstGeom>
        </p:spPr>
        <p:txBody>
          <a:bodyPr anchorCtr="0" anchor="t" bIns="91425" lIns="91425" rIns="91425" tIns="91425">
            <a:noAutofit/>
          </a:bodyPr>
          <a:lstStyle/>
          <a:p>
            <a:pPr lvl="0" rtl="0" algn="ctr">
              <a:spcBef>
                <a:spcPts val="0"/>
              </a:spcBef>
              <a:buNone/>
            </a:pPr>
            <a:r>
              <a:rPr lang="ru">
                <a:latin typeface="Courier New"/>
                <a:ea typeface="Courier New"/>
                <a:cs typeface="Courier New"/>
                <a:sym typeface="Courier New"/>
              </a:rPr>
              <a:t>Список информационных ресурсов</a:t>
            </a:r>
          </a:p>
        </p:txBody>
      </p:sp>
      <p:sp>
        <p:nvSpPr>
          <p:cNvPr id="178" name="Shape 178"/>
          <p:cNvSpPr txBox="1"/>
          <p:nvPr/>
        </p:nvSpPr>
        <p:spPr>
          <a:xfrm>
            <a:off x="325275" y="1366175"/>
            <a:ext cx="8616300" cy="3527399"/>
          </a:xfrm>
          <a:prstGeom prst="rect">
            <a:avLst/>
          </a:prstGeom>
          <a:noFill/>
          <a:ln>
            <a:noFill/>
          </a:ln>
        </p:spPr>
        <p:txBody>
          <a:bodyPr anchorCtr="0" anchor="t" bIns="91425" lIns="91425" rIns="91425" tIns="91425">
            <a:noAutofit/>
          </a:bodyPr>
          <a:lstStyle/>
          <a:p>
            <a:pPr indent="-228600" lvl="0" marL="457200" rtl="0">
              <a:lnSpc>
                <a:spcPct val="150000"/>
              </a:lnSpc>
              <a:spcBef>
                <a:spcPts val="0"/>
              </a:spcBef>
              <a:buAutoNum type="arabicPeriod"/>
            </a:pPr>
            <a:r>
              <a:rPr lang="ru" u="sng">
                <a:solidFill>
                  <a:schemeClr val="hlink"/>
                </a:solidFill>
                <a:hlinkClick r:id="rId3"/>
              </a:rPr>
              <a:t>https://ru.wikipedia.org/wiki/Алгоритм_Евклида</a:t>
            </a:r>
            <a:r>
              <a:rPr lang="ru"/>
              <a:t> - Википедия о Алгоритме Евклида</a:t>
            </a:r>
          </a:p>
          <a:p>
            <a:pPr indent="-228600" lvl="0" marL="457200" rtl="0">
              <a:lnSpc>
                <a:spcPct val="150000"/>
              </a:lnSpc>
              <a:spcBef>
                <a:spcPts val="0"/>
              </a:spcBef>
              <a:buAutoNum type="arabicPeriod"/>
            </a:pPr>
            <a:r>
              <a:rPr lang="ru" u="sng">
                <a:solidFill>
                  <a:schemeClr val="hlink"/>
                </a:solidFill>
                <a:hlinkClick r:id="rId4"/>
              </a:rPr>
              <a:t>https://habrahabr.ru/post/150041/</a:t>
            </a:r>
            <a:r>
              <a:rPr lang="ru"/>
              <a:t> - Отношения классов. От UML к коду</a:t>
            </a:r>
          </a:p>
          <a:p>
            <a:pPr indent="-228600" lvl="0" marL="457200" rtl="0">
              <a:lnSpc>
                <a:spcPct val="150000"/>
              </a:lnSpc>
              <a:spcBef>
                <a:spcPts val="0"/>
              </a:spcBef>
              <a:buAutoNum type="arabicPeriod"/>
            </a:pPr>
            <a:r>
              <a:rPr lang="ru"/>
              <a:t>Horstmann Cay S., Cornell G. Core Java.Volume I and II, 9th edition / Prentice Hall, 2012.</a:t>
            </a:r>
          </a:p>
          <a:p>
            <a:pPr indent="-228600" lvl="0" marL="457200" rtl="0">
              <a:lnSpc>
                <a:spcPct val="150000"/>
              </a:lnSpc>
              <a:spcBef>
                <a:spcPts val="0"/>
              </a:spcBef>
              <a:buAutoNum type="arabicPeriod"/>
            </a:pPr>
            <a:r>
              <a:rPr lang="ru"/>
              <a:t>Книга Eckel Bruce "Thinking in Java" 4th edition </a:t>
            </a:r>
          </a:p>
          <a:p>
            <a:pPr indent="-228600" lvl="0" marL="457200" rtl="0">
              <a:lnSpc>
                <a:spcPct val="150000"/>
              </a:lnSpc>
              <a:spcBef>
                <a:spcPts val="0"/>
              </a:spcBef>
              <a:buAutoNum type="arabicPeriod"/>
            </a:pPr>
            <a:r>
              <a:rPr lang="ru"/>
              <a:t>Fowler M. Refactoring: Improving the Design of Existing Code / Addison-Wesley, 1999.</a:t>
            </a:r>
          </a:p>
          <a:p>
            <a:pPr indent="-228600" lvl="0" marL="457200" rtl="0">
              <a:lnSpc>
                <a:spcPct val="150000"/>
              </a:lnSpc>
              <a:spcBef>
                <a:spcPts val="0"/>
              </a:spcBef>
              <a:buAutoNum type="arabicPeriod"/>
            </a:pPr>
            <a:r>
              <a:rPr lang="ru"/>
              <a:t>Beck K. Test Driven Development: By Example / Addison Wesley, 2003.</a:t>
            </a:r>
          </a:p>
          <a:p>
            <a:pPr lvl="0">
              <a:lnSpc>
                <a:spcPct val="150000"/>
              </a:lnSpc>
              <a:spcBef>
                <a:spcPts val="0"/>
              </a:spcBef>
              <a:buNone/>
            </a:pPr>
            <a:r>
              <a:t/>
            </a:r>
            <a:endParaRPr/>
          </a:p>
        </p:txBody>
      </p:sp>
      <p:sp>
        <p:nvSpPr>
          <p:cNvPr id="179" name="Shape 179"/>
          <p:cNvSpPr txBox="1"/>
          <p:nvPr/>
        </p:nvSpPr>
        <p:spPr>
          <a:xfrm>
            <a:off x="0" y="4847725"/>
            <a:ext cx="9183300" cy="295800"/>
          </a:xfrm>
          <a:prstGeom prst="rect">
            <a:avLst/>
          </a:prstGeom>
          <a:noFill/>
          <a:ln>
            <a:noFill/>
          </a:ln>
        </p:spPr>
        <p:txBody>
          <a:bodyPr anchorCtr="0" anchor="t" bIns="91425" lIns="91425" rIns="91425" tIns="91425">
            <a:noAutofit/>
          </a:bodyPr>
          <a:lstStyle/>
          <a:p>
            <a:pPr lvl="0" rtl="0" algn="ctr">
              <a:spcBef>
                <a:spcPts val="0"/>
              </a:spcBef>
              <a:buNone/>
            </a:pPr>
            <a:r>
              <a:rPr lang="ru" sz="1000" u="sng">
                <a:solidFill>
                  <a:schemeClr val="hlink"/>
                </a:solidFill>
                <a:hlinkClick r:id="rId5"/>
              </a:rPr>
              <a:t>https://github.com/sigmund69/EuclideanAlgorithm</a:t>
            </a:r>
            <a:r>
              <a:rPr lang="ru" sz="1000"/>
              <a:t>	-	</a:t>
            </a:r>
            <a:r>
              <a:rPr lang="ru" sz="1200">
                <a:latin typeface="Courier New"/>
                <a:ea typeface="Courier New"/>
                <a:cs typeface="Courier New"/>
                <a:sym typeface="Courier New"/>
              </a:rPr>
              <a:t>Команда </a:t>
            </a:r>
            <a:r>
              <a:rPr lang="ru" sz="1200">
                <a:solidFill>
                  <a:schemeClr val="accent3"/>
                </a:solidFill>
                <a:latin typeface="Courier New"/>
                <a:ea typeface="Courier New"/>
                <a:cs typeface="Courier New"/>
                <a:sym typeface="Courier New"/>
              </a:rPr>
              <a:t>SwitchUP =)</a:t>
            </a:r>
          </a:p>
          <a:p>
            <a:pPr lvl="0" rtl="0" algn="ctr">
              <a:spcBef>
                <a:spcPts val="0"/>
              </a:spcBef>
              <a:buNone/>
            </a:pPr>
            <a:r>
              <a:t/>
            </a:r>
            <a:endParaRPr sz="100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idx="1" type="body"/>
          </p:nvPr>
        </p:nvSpPr>
        <p:spPr>
          <a:xfrm>
            <a:off x="250925" y="1067750"/>
            <a:ext cx="4741199" cy="34470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lang="ru" sz="3600">
                <a:solidFill>
                  <a:schemeClr val="accent3"/>
                </a:solidFill>
                <a:latin typeface="Courier New"/>
                <a:ea typeface="Courier New"/>
                <a:cs typeface="Courier New"/>
                <a:sym typeface="Courier New"/>
              </a:rPr>
              <a:t>команда </a:t>
            </a:r>
            <a:r>
              <a:rPr lang="ru" sz="3600">
                <a:solidFill>
                  <a:schemeClr val="accent3"/>
                </a:solidFill>
                <a:latin typeface="Alfa Slab One"/>
                <a:ea typeface="Alfa Slab One"/>
                <a:cs typeface="Alfa Slab One"/>
                <a:sym typeface="Alfa Slab One"/>
              </a:rPr>
              <a:t>SwitchUP</a:t>
            </a:r>
          </a:p>
          <a:p>
            <a:pPr lvl="0" rtl="0" algn="ctr">
              <a:lnSpc>
                <a:spcPct val="100000"/>
              </a:lnSpc>
              <a:spcBef>
                <a:spcPts val="0"/>
              </a:spcBef>
              <a:spcAft>
                <a:spcPts val="0"/>
              </a:spcAft>
              <a:buNone/>
            </a:pPr>
            <a:r>
              <a:rPr lang="ru" sz="3600">
                <a:solidFill>
                  <a:schemeClr val="accent3"/>
                </a:solidFill>
                <a:latin typeface="Alfa Slab One"/>
                <a:ea typeface="Alfa Slab One"/>
                <a:cs typeface="Alfa Slab One"/>
                <a:sym typeface="Alfa Slab One"/>
              </a:rPr>
              <a:t>Финальный проект по теории GoIT Java</a:t>
            </a:r>
          </a:p>
          <a:p>
            <a:pPr lvl="0" rtl="0" algn="ctr">
              <a:lnSpc>
                <a:spcPct val="100000"/>
              </a:lnSpc>
              <a:spcBef>
                <a:spcPts val="0"/>
              </a:spcBef>
              <a:spcAft>
                <a:spcPts val="0"/>
              </a:spcAft>
              <a:buNone/>
            </a:pPr>
            <a:r>
              <a:t/>
            </a:r>
            <a:endParaRPr sz="3600">
              <a:solidFill>
                <a:schemeClr val="accent3"/>
              </a:solidFill>
              <a:latin typeface="Alfa Slab One"/>
              <a:ea typeface="Alfa Slab One"/>
              <a:cs typeface="Alfa Slab One"/>
              <a:sym typeface="Alfa Slab One"/>
            </a:endParaRPr>
          </a:p>
          <a:p>
            <a:pPr lvl="0" rtl="0" algn="ctr">
              <a:lnSpc>
                <a:spcPct val="100000"/>
              </a:lnSpc>
              <a:spcBef>
                <a:spcPts val="0"/>
              </a:spcBef>
              <a:spcAft>
                <a:spcPts val="0"/>
              </a:spcAft>
              <a:buNone/>
            </a:pPr>
            <a:r>
              <a:rPr lang="ru" sz="3600">
                <a:solidFill>
                  <a:schemeClr val="accent3"/>
                </a:solidFill>
                <a:latin typeface="Courier New"/>
                <a:ea typeface="Courier New"/>
                <a:cs typeface="Courier New"/>
                <a:sym typeface="Courier New"/>
              </a:rPr>
              <a:t>Спасибо </a:t>
            </a:r>
          </a:p>
          <a:p>
            <a:pPr lvl="0" rtl="0" algn="ctr">
              <a:lnSpc>
                <a:spcPct val="100000"/>
              </a:lnSpc>
              <a:spcBef>
                <a:spcPts val="0"/>
              </a:spcBef>
              <a:spcAft>
                <a:spcPts val="0"/>
              </a:spcAft>
              <a:buNone/>
            </a:pPr>
            <a:r>
              <a:rPr lang="ru" sz="3600">
                <a:solidFill>
                  <a:schemeClr val="accent3"/>
                </a:solidFill>
                <a:latin typeface="Courier New"/>
                <a:ea typeface="Courier New"/>
                <a:cs typeface="Courier New"/>
                <a:sym typeface="Courier New"/>
              </a:rPr>
              <a:t>за внимание!</a:t>
            </a:r>
          </a:p>
          <a:p>
            <a:pPr lvl="0">
              <a:spcBef>
                <a:spcPts val="0"/>
              </a:spcBef>
              <a:buNone/>
            </a:pPr>
            <a:r>
              <a:t/>
            </a:r>
            <a:endParaRPr sz="3600"/>
          </a:p>
        </p:txBody>
      </p:sp>
      <p:pic>
        <p:nvPicPr>
          <p:cNvPr id="185" name="Shape 185"/>
          <p:cNvPicPr preferRelativeResize="0"/>
          <p:nvPr/>
        </p:nvPicPr>
        <p:blipFill>
          <a:blip r:embed="rId3">
            <a:alphaModFix/>
          </a:blip>
          <a:stretch>
            <a:fillRect/>
          </a:stretch>
        </p:blipFill>
        <p:spPr>
          <a:xfrm>
            <a:off x="2150975" y="1651275"/>
            <a:ext cx="219300" cy="219300"/>
          </a:xfrm>
          <a:prstGeom prst="rect">
            <a:avLst/>
          </a:prstGeom>
          <a:noFill/>
          <a:ln>
            <a:noFill/>
          </a:ln>
        </p:spPr>
      </p:pic>
      <p:pic>
        <p:nvPicPr>
          <p:cNvPr id="186" name="Shape 186"/>
          <p:cNvPicPr preferRelativeResize="0"/>
          <p:nvPr/>
        </p:nvPicPr>
        <p:blipFill>
          <a:blip r:embed="rId4">
            <a:alphaModFix/>
          </a:blip>
          <a:stretch>
            <a:fillRect/>
          </a:stretch>
        </p:blipFill>
        <p:spPr>
          <a:xfrm>
            <a:off x="4992125" y="741700"/>
            <a:ext cx="3660100" cy="36601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47525" y="0"/>
            <a:ext cx="8520599" cy="572699"/>
          </a:xfrm>
          <a:prstGeom prst="rect">
            <a:avLst/>
          </a:prstGeom>
        </p:spPr>
        <p:txBody>
          <a:bodyPr anchorCtr="0" anchor="t" bIns="91425" lIns="91425" rIns="91425" tIns="91425">
            <a:noAutofit/>
          </a:bodyPr>
          <a:lstStyle/>
          <a:p>
            <a:pPr lvl="0" algn="ctr">
              <a:spcBef>
                <a:spcPts val="0"/>
              </a:spcBef>
              <a:buNone/>
            </a:pPr>
            <a:r>
              <a:rPr lang="ru">
                <a:latin typeface="Courier New"/>
                <a:ea typeface="Courier New"/>
                <a:cs typeface="Courier New"/>
                <a:sym typeface="Courier New"/>
              </a:rPr>
              <a:t>Алгоритм Евклида</a:t>
            </a:r>
          </a:p>
        </p:txBody>
      </p:sp>
      <p:sp>
        <p:nvSpPr>
          <p:cNvPr id="87" name="Shape 87"/>
          <p:cNvSpPr txBox="1"/>
          <p:nvPr>
            <p:ph idx="1" type="body"/>
          </p:nvPr>
        </p:nvSpPr>
        <p:spPr>
          <a:xfrm>
            <a:off x="3504075" y="572700"/>
            <a:ext cx="5445000" cy="4469699"/>
          </a:xfrm>
          <a:prstGeom prst="rect">
            <a:avLst/>
          </a:prstGeom>
          <a:ln cap="flat" cmpd="sng" w="9525">
            <a:solidFill>
              <a:srgbClr val="CC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600"/>
              </a:spcBef>
              <a:spcAft>
                <a:spcPts val="600"/>
              </a:spcAft>
              <a:buNone/>
            </a:pPr>
            <a:r>
              <a:rPr lang="ru" sz="1050">
                <a:solidFill>
                  <a:srgbClr val="252525"/>
                </a:solidFill>
                <a:highlight>
                  <a:srgbClr val="FFFFFF"/>
                </a:highlight>
                <a:latin typeface="Arial"/>
                <a:ea typeface="Arial"/>
                <a:cs typeface="Arial"/>
                <a:sym typeface="Arial"/>
              </a:rPr>
              <a:t>эффективный алгоритм для нахождения </a:t>
            </a:r>
            <a:r>
              <a:rPr i="1" lang="ru" sz="1050">
                <a:solidFill>
                  <a:srgbClr val="252525"/>
                </a:solidFill>
                <a:highlight>
                  <a:srgbClr val="FFFFFF"/>
                </a:highlight>
                <a:latin typeface="Arial"/>
                <a:ea typeface="Arial"/>
                <a:cs typeface="Arial"/>
                <a:sym typeface="Arial"/>
              </a:rPr>
              <a:t>наибольшего общего делителя</a:t>
            </a:r>
            <a:r>
              <a:rPr lang="ru" sz="1050">
                <a:solidFill>
                  <a:srgbClr val="252525"/>
                </a:solidFill>
                <a:highlight>
                  <a:srgbClr val="FFFFFF"/>
                </a:highlight>
                <a:latin typeface="Arial"/>
                <a:ea typeface="Arial"/>
                <a:cs typeface="Arial"/>
                <a:sym typeface="Arial"/>
              </a:rPr>
              <a:t> двух целых чисел (или </a:t>
            </a:r>
            <a:r>
              <a:rPr i="1" lang="ru" sz="1050">
                <a:solidFill>
                  <a:srgbClr val="252525"/>
                </a:solidFill>
                <a:highlight>
                  <a:srgbClr val="FFFFFF"/>
                </a:highlight>
                <a:latin typeface="Arial"/>
                <a:ea typeface="Arial"/>
                <a:cs typeface="Arial"/>
                <a:sym typeface="Arial"/>
              </a:rPr>
              <a:t>общей меры</a:t>
            </a:r>
            <a:r>
              <a:rPr lang="ru" sz="1050">
                <a:solidFill>
                  <a:srgbClr val="252525"/>
                </a:solidFill>
                <a:highlight>
                  <a:srgbClr val="FFFFFF"/>
                </a:highlight>
                <a:latin typeface="Arial"/>
                <a:ea typeface="Arial"/>
                <a:cs typeface="Arial"/>
                <a:sym typeface="Arial"/>
              </a:rPr>
              <a:t> двух отрезков). Алгоритм назван в честь греческого</a:t>
            </a:r>
            <a:r>
              <a:rPr lang="ru">
                <a:latin typeface="Arial"/>
                <a:ea typeface="Arial"/>
                <a:cs typeface="Arial"/>
                <a:sym typeface="Arial"/>
              </a:rPr>
              <a:t> </a:t>
            </a:r>
            <a:r>
              <a:rPr lang="ru" sz="1050">
                <a:highlight>
                  <a:srgbClr val="FFFFFF"/>
                </a:highlight>
                <a:latin typeface="Arial"/>
                <a:ea typeface="Arial"/>
                <a:cs typeface="Arial"/>
                <a:sym typeface="Arial"/>
              </a:rPr>
              <a:t>математика</a:t>
            </a:r>
            <a:r>
              <a:rPr lang="ru" sz="1050">
                <a:solidFill>
                  <a:srgbClr val="252525"/>
                </a:solidFill>
                <a:highlight>
                  <a:srgbClr val="FFFFFF"/>
                </a:highlight>
                <a:latin typeface="Arial"/>
                <a:ea typeface="Arial"/>
                <a:cs typeface="Arial"/>
                <a:sym typeface="Arial"/>
              </a:rPr>
              <a:t> Евклида, который впервые описал его в VII и X книгах «Начал». </a:t>
            </a:r>
          </a:p>
          <a:p>
            <a:pPr lvl="0" rtl="0">
              <a:lnSpc>
                <a:spcPct val="115000"/>
              </a:lnSpc>
              <a:spcBef>
                <a:spcPts val="600"/>
              </a:spcBef>
              <a:spcAft>
                <a:spcPts val="600"/>
              </a:spcAft>
              <a:buNone/>
            </a:pPr>
            <a:r>
              <a:rPr lang="ru" sz="1050">
                <a:solidFill>
                  <a:srgbClr val="252525"/>
                </a:solidFill>
                <a:highlight>
                  <a:srgbClr val="FFFFFF"/>
                </a:highlight>
                <a:latin typeface="Arial"/>
                <a:ea typeface="Arial"/>
                <a:cs typeface="Arial"/>
                <a:sym typeface="Arial"/>
              </a:rPr>
              <a:t>В самом простом случае алгоритм Евклида применяется к паре положительных целых чисел и формирует новую пару, </a:t>
            </a:r>
          </a:p>
          <a:p>
            <a:pPr lvl="0" rtl="0">
              <a:lnSpc>
                <a:spcPct val="115000"/>
              </a:lnSpc>
              <a:spcBef>
                <a:spcPts val="600"/>
              </a:spcBef>
              <a:spcAft>
                <a:spcPts val="600"/>
              </a:spcAft>
              <a:buNone/>
            </a:pPr>
            <a:r>
              <a:rPr lang="ru" sz="1050">
                <a:solidFill>
                  <a:srgbClr val="252525"/>
                </a:solidFill>
                <a:highlight>
                  <a:srgbClr val="FFFFFF"/>
                </a:highlight>
                <a:latin typeface="Arial"/>
                <a:ea typeface="Arial"/>
                <a:cs typeface="Arial"/>
                <a:sym typeface="Arial"/>
              </a:rPr>
              <a:t>которая состоит из меньшего числа и разн</a:t>
            </a:r>
            <a:r>
              <a:rPr lang="ru" sz="1050">
                <a:solidFill>
                  <a:srgbClr val="000000"/>
                </a:solidFill>
                <a:highlight>
                  <a:srgbClr val="FFFFFF"/>
                </a:highlight>
                <a:latin typeface="Arial"/>
                <a:ea typeface="Arial"/>
                <a:cs typeface="Arial"/>
                <a:sym typeface="Arial"/>
              </a:rPr>
              <a:t>и</a:t>
            </a:r>
            <a:r>
              <a:rPr lang="ru" sz="1050">
                <a:solidFill>
                  <a:srgbClr val="0B0080"/>
                </a:solidFill>
                <a:highlight>
                  <a:srgbClr val="FFFFFF"/>
                </a:highlight>
                <a:latin typeface="Arial"/>
                <a:ea typeface="Arial"/>
                <a:cs typeface="Arial"/>
                <a:sym typeface="Arial"/>
                <a:hlinkClick r:id="rId3"/>
              </a:rPr>
              <a:t>цы</a:t>
            </a:r>
            <a:r>
              <a:rPr lang="ru" sz="1050">
                <a:solidFill>
                  <a:srgbClr val="252525"/>
                </a:solidFill>
                <a:highlight>
                  <a:srgbClr val="FFFFFF"/>
                </a:highlight>
                <a:latin typeface="Arial"/>
                <a:ea typeface="Arial"/>
                <a:cs typeface="Arial"/>
                <a:sym typeface="Arial"/>
              </a:rPr>
              <a:t> между большим и меньшим числом. Процесс повторяется, пока числа не </a:t>
            </a:r>
          </a:p>
          <a:p>
            <a:pPr lvl="0" rtl="0">
              <a:lnSpc>
                <a:spcPct val="115000"/>
              </a:lnSpc>
              <a:spcBef>
                <a:spcPts val="600"/>
              </a:spcBef>
              <a:spcAft>
                <a:spcPts val="600"/>
              </a:spcAft>
              <a:buNone/>
            </a:pPr>
            <a:r>
              <a:rPr lang="ru" sz="1050">
                <a:solidFill>
                  <a:srgbClr val="252525"/>
                </a:solidFill>
                <a:highlight>
                  <a:srgbClr val="FFFFFF"/>
                </a:highlight>
                <a:latin typeface="Arial"/>
                <a:ea typeface="Arial"/>
                <a:cs typeface="Arial"/>
                <a:sym typeface="Arial"/>
              </a:rPr>
              <a:t>станут равными. Найденное число и есть наибольший общий делитель исходной пары.</a:t>
            </a:r>
          </a:p>
          <a:p>
            <a:pPr lvl="0">
              <a:spcBef>
                <a:spcPts val="0"/>
              </a:spcBef>
              <a:buNone/>
            </a:pPr>
            <a:r>
              <a:t/>
            </a:r>
            <a:endParaRPr>
              <a:latin typeface="Courier New"/>
              <a:ea typeface="Courier New"/>
              <a:cs typeface="Courier New"/>
              <a:sym typeface="Courier New"/>
            </a:endParaRPr>
          </a:p>
        </p:txBody>
      </p:sp>
      <p:pic>
        <p:nvPicPr>
          <p:cNvPr id="88" name="Shape 88"/>
          <p:cNvPicPr preferRelativeResize="0"/>
          <p:nvPr/>
        </p:nvPicPr>
        <p:blipFill>
          <a:blip r:embed="rId4">
            <a:alphaModFix/>
          </a:blip>
          <a:stretch>
            <a:fillRect/>
          </a:stretch>
        </p:blipFill>
        <p:spPr>
          <a:xfrm>
            <a:off x="164650" y="572700"/>
            <a:ext cx="3339433" cy="44697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nvSpPr>
        <p:spPr>
          <a:xfrm>
            <a:off x="3849300" y="1142975"/>
            <a:ext cx="4915799" cy="3183600"/>
          </a:xfrm>
          <a:prstGeom prst="rect">
            <a:avLst/>
          </a:prstGeom>
          <a:noFill/>
          <a:ln>
            <a:noFill/>
          </a:ln>
        </p:spPr>
        <p:txBody>
          <a:bodyPr anchorCtr="0" anchor="ctr" bIns="91425" lIns="91425" rIns="91425" tIns="91425">
            <a:noAutofit/>
          </a:bodyPr>
          <a:lstStyle/>
          <a:p>
            <a:pPr lvl="0" rtl="0">
              <a:lnSpc>
                <a:spcPct val="115000"/>
              </a:lnSpc>
              <a:spcBef>
                <a:spcPts val="600"/>
              </a:spcBef>
              <a:spcAft>
                <a:spcPts val="600"/>
              </a:spcAft>
              <a:buNone/>
            </a:pPr>
            <a:r>
              <a:rPr lang="ru" sz="1200">
                <a:solidFill>
                  <a:srgbClr val="252525"/>
                </a:solidFill>
              </a:rPr>
              <a:t>Для данного алгоритма существует множество теоретических и практических применений. </a:t>
            </a:r>
          </a:p>
          <a:p>
            <a:pPr lvl="0" rtl="0">
              <a:lnSpc>
                <a:spcPct val="115000"/>
              </a:lnSpc>
              <a:spcBef>
                <a:spcPts val="600"/>
              </a:spcBef>
              <a:spcAft>
                <a:spcPts val="600"/>
              </a:spcAft>
              <a:buNone/>
            </a:pPr>
            <a:r>
              <a:rPr lang="ru" sz="1200">
                <a:solidFill>
                  <a:srgbClr val="252525"/>
                </a:solidFill>
              </a:rPr>
              <a:t>В частности, он является основой для криптографического алгоритма с открытым ключом RSA, широко распространённого в электронной коммерции. </a:t>
            </a:r>
          </a:p>
          <a:p>
            <a:pPr lvl="0" rtl="0">
              <a:lnSpc>
                <a:spcPct val="115000"/>
              </a:lnSpc>
              <a:spcBef>
                <a:spcPts val="600"/>
              </a:spcBef>
              <a:spcAft>
                <a:spcPts val="600"/>
              </a:spcAft>
              <a:buNone/>
            </a:pPr>
            <a:r>
              <a:rPr lang="ru" sz="1200">
                <a:solidFill>
                  <a:srgbClr val="252525"/>
                </a:solidFill>
              </a:rPr>
              <a:t>Также алгоритм используется при решении линейных диофантовых уравнений, при построении непрерывных дробей, в методе Штурма. </a:t>
            </a:r>
          </a:p>
          <a:p>
            <a:pPr lvl="0" rtl="0">
              <a:lnSpc>
                <a:spcPct val="115000"/>
              </a:lnSpc>
              <a:spcBef>
                <a:spcPts val="600"/>
              </a:spcBef>
              <a:spcAft>
                <a:spcPts val="600"/>
              </a:spcAft>
              <a:buNone/>
            </a:pPr>
            <a:r>
              <a:rPr lang="ru" sz="1200">
                <a:solidFill>
                  <a:srgbClr val="252525"/>
                </a:solidFill>
              </a:rPr>
              <a:t>Алгоритм Евклида является основным инструментом для доказательства теорем в современной теории чисел, например таких как теорема Лагранжа о сумме четырёх квадратов и основная теорема арифметики.</a:t>
            </a:r>
          </a:p>
        </p:txBody>
      </p:sp>
      <p:sp>
        <p:nvSpPr>
          <p:cNvPr id="94" name="Shape 94"/>
          <p:cNvSpPr txBox="1"/>
          <p:nvPr>
            <p:ph idx="4294967295" type="title"/>
          </p:nvPr>
        </p:nvSpPr>
        <p:spPr>
          <a:xfrm>
            <a:off x="347525" y="0"/>
            <a:ext cx="8520599" cy="572699"/>
          </a:xfrm>
          <a:prstGeom prst="rect">
            <a:avLst/>
          </a:prstGeom>
        </p:spPr>
        <p:txBody>
          <a:bodyPr anchorCtr="0" anchor="t" bIns="91425" lIns="91425" rIns="91425" tIns="91425">
            <a:noAutofit/>
          </a:bodyPr>
          <a:lstStyle/>
          <a:p>
            <a:pPr lvl="0" rtl="0" algn="ctr">
              <a:spcBef>
                <a:spcPts val="0"/>
              </a:spcBef>
              <a:buNone/>
            </a:pPr>
            <a:r>
              <a:rPr lang="ru">
                <a:latin typeface="Courier New"/>
                <a:ea typeface="Courier New"/>
                <a:cs typeface="Courier New"/>
                <a:sym typeface="Courier New"/>
              </a:rPr>
              <a:t>Алгоритм Евклида</a:t>
            </a:r>
          </a:p>
        </p:txBody>
      </p:sp>
      <p:pic>
        <p:nvPicPr>
          <p:cNvPr id="95" name="Shape 95"/>
          <p:cNvPicPr preferRelativeResize="0"/>
          <p:nvPr/>
        </p:nvPicPr>
        <p:blipFill>
          <a:blip r:embed="rId3">
            <a:alphaModFix/>
          </a:blip>
          <a:stretch>
            <a:fillRect/>
          </a:stretch>
        </p:blipFill>
        <p:spPr>
          <a:xfrm>
            <a:off x="473875" y="582512"/>
            <a:ext cx="3223025" cy="1980600"/>
          </a:xfrm>
          <a:prstGeom prst="rect">
            <a:avLst/>
          </a:prstGeom>
          <a:noFill/>
          <a:ln>
            <a:noFill/>
          </a:ln>
        </p:spPr>
      </p:pic>
      <p:sp>
        <p:nvSpPr>
          <p:cNvPr id="96" name="Shape 96"/>
          <p:cNvSpPr/>
          <p:nvPr/>
        </p:nvSpPr>
        <p:spPr>
          <a:xfrm>
            <a:off x="3696900" y="1410900"/>
            <a:ext cx="98099" cy="1428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3696900" y="1866900"/>
            <a:ext cx="98099" cy="1428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3696900" y="2572925"/>
            <a:ext cx="98099" cy="1428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3696900" y="3303900"/>
            <a:ext cx="98099" cy="1428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599" cy="572699"/>
          </a:xfrm>
          <a:prstGeom prst="rect">
            <a:avLst/>
          </a:prstGeom>
        </p:spPr>
        <p:txBody>
          <a:bodyPr anchorCtr="0" anchor="t" bIns="91425" lIns="91425" rIns="91425" tIns="91425">
            <a:noAutofit/>
          </a:bodyPr>
          <a:lstStyle/>
          <a:p>
            <a:pPr lvl="0" algn="ctr">
              <a:spcBef>
                <a:spcPts val="0"/>
              </a:spcBef>
              <a:buNone/>
            </a:pPr>
            <a:r>
              <a:rPr lang="ru"/>
              <a:t>Небольшое отступление</a:t>
            </a:r>
          </a:p>
        </p:txBody>
      </p:sp>
      <p:sp>
        <p:nvSpPr>
          <p:cNvPr id="105" name="Shape 10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ru"/>
              <a:t>В процессе разработки данного проекта в силу того, что примитивный формат данных int имеет физическое ограничение диапазона данных в пределах: </a:t>
            </a:r>
          </a:p>
          <a:p>
            <a:pPr lvl="0" rtl="0" algn="ctr">
              <a:spcBef>
                <a:spcPts val="0"/>
              </a:spcBef>
              <a:buNone/>
            </a:pPr>
            <a:r>
              <a:rPr lang="ru"/>
              <a:t>от - 2, 147, 483, 648 до 2, 147, 483, 647</a:t>
            </a:r>
          </a:p>
          <a:p>
            <a:pPr lvl="0">
              <a:spcBef>
                <a:spcPts val="0"/>
              </a:spcBef>
              <a:buNone/>
            </a:pPr>
            <a:r>
              <a:rPr lang="ru"/>
              <a:t>Мы реализовали альтернативный проект который выполняет все теже функции, но за основу берется тип данных BigInteger, диапазон которого ограничен лишь физическими возможностями компьютера. Но так, как это несколько выходит за рамки данного проекта, мы приводим полный листинг на GitHub, но рассматривать данную реализацию в этой презентации не будем.</a:t>
            </a:r>
          </a:p>
        </p:txBody>
      </p:sp>
      <p:sp>
        <p:nvSpPr>
          <p:cNvPr id="106" name="Shape 106"/>
          <p:cNvSpPr txBox="1"/>
          <p:nvPr/>
        </p:nvSpPr>
        <p:spPr>
          <a:xfrm>
            <a:off x="0" y="4847725"/>
            <a:ext cx="9183300" cy="295800"/>
          </a:xfrm>
          <a:prstGeom prst="rect">
            <a:avLst/>
          </a:prstGeom>
          <a:noFill/>
          <a:ln>
            <a:noFill/>
          </a:ln>
        </p:spPr>
        <p:txBody>
          <a:bodyPr anchorCtr="0" anchor="t" bIns="91425" lIns="91425" rIns="91425" tIns="91425">
            <a:noAutofit/>
          </a:bodyPr>
          <a:lstStyle/>
          <a:p>
            <a:pPr lvl="0" rtl="0" algn="ctr">
              <a:spcBef>
                <a:spcPts val="0"/>
              </a:spcBef>
              <a:buNone/>
            </a:pPr>
            <a:r>
              <a:rPr lang="ru" sz="1000" u="sng">
                <a:solidFill>
                  <a:schemeClr val="hlink"/>
                </a:solidFill>
                <a:hlinkClick r:id="rId3"/>
              </a:rPr>
              <a:t>https://github.com/sigmund69/EuclideanAlgorithm</a:t>
            </a:r>
            <a:r>
              <a:rPr lang="ru" sz="1000"/>
              <a:t>	-	</a:t>
            </a:r>
            <a:r>
              <a:rPr lang="ru" sz="1200">
                <a:latin typeface="Courier New"/>
                <a:ea typeface="Courier New"/>
                <a:cs typeface="Courier New"/>
                <a:sym typeface="Courier New"/>
              </a:rPr>
              <a:t>Команда </a:t>
            </a:r>
            <a:r>
              <a:rPr lang="ru" sz="1200">
                <a:solidFill>
                  <a:schemeClr val="accent3"/>
                </a:solidFill>
                <a:latin typeface="Courier New"/>
                <a:ea typeface="Courier New"/>
                <a:cs typeface="Courier New"/>
                <a:sym typeface="Courier New"/>
              </a:rPr>
              <a:t>SwitchUP =)</a:t>
            </a:r>
          </a:p>
          <a:p>
            <a:pPr lvl="0" rtl="0" algn="ctr">
              <a:spcBef>
                <a:spcPts val="0"/>
              </a:spcBef>
              <a:buNone/>
            </a:pPr>
            <a:r>
              <a:t/>
            </a:r>
            <a:endParaRPr sz="10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0"/>
            <a:ext cx="8520599" cy="572699"/>
          </a:xfrm>
          <a:prstGeom prst="rect">
            <a:avLst/>
          </a:prstGeom>
        </p:spPr>
        <p:txBody>
          <a:bodyPr anchorCtr="0" anchor="t" bIns="91425" lIns="91425" rIns="91425" tIns="91425">
            <a:noAutofit/>
          </a:bodyPr>
          <a:lstStyle/>
          <a:p>
            <a:pPr lvl="0" algn="ctr">
              <a:spcBef>
                <a:spcPts val="0"/>
              </a:spcBef>
              <a:buNone/>
            </a:pPr>
            <a:r>
              <a:rPr lang="ru">
                <a:latin typeface="Courier New"/>
                <a:ea typeface="Courier New"/>
                <a:cs typeface="Courier New"/>
                <a:sym typeface="Courier New"/>
              </a:rPr>
              <a:t>Концепция проекта</a:t>
            </a:r>
          </a:p>
        </p:txBody>
      </p:sp>
      <p:sp>
        <p:nvSpPr>
          <p:cNvPr id="112" name="Shape 112"/>
          <p:cNvSpPr txBox="1"/>
          <p:nvPr>
            <p:ph idx="1" type="body"/>
          </p:nvPr>
        </p:nvSpPr>
        <p:spPr>
          <a:xfrm>
            <a:off x="96900" y="506500"/>
            <a:ext cx="8983499" cy="4522500"/>
          </a:xfrm>
          <a:prstGeom prst="rect">
            <a:avLst/>
          </a:prstGeom>
          <a:noFill/>
          <a:ln>
            <a:noFill/>
          </a:ln>
        </p:spPr>
        <p:txBody>
          <a:bodyPr anchorCtr="0" anchor="t" bIns="91425" lIns="91425" rIns="91425" tIns="91425">
            <a:noAutofit/>
          </a:bodyPr>
          <a:lstStyle/>
          <a:p>
            <a:pPr lvl="0" rtl="0">
              <a:spcBef>
                <a:spcPts val="0"/>
              </a:spcBef>
              <a:buNone/>
            </a:pPr>
            <a:r>
              <a:t/>
            </a:r>
            <a:endParaRPr sz="1200">
              <a:solidFill>
                <a:srgbClr val="000000"/>
              </a:solidFill>
              <a:highlight>
                <a:srgbClr val="FFFFFF"/>
              </a:highlight>
              <a:latin typeface="Courier New"/>
              <a:ea typeface="Courier New"/>
              <a:cs typeface="Courier New"/>
              <a:sym typeface="Courier New"/>
            </a:endParaRPr>
          </a:p>
          <a:p>
            <a:pPr lvl="0" rtl="0">
              <a:spcBef>
                <a:spcPts val="0"/>
              </a:spcBef>
              <a:buNone/>
            </a:pPr>
            <a:r>
              <a:t/>
            </a:r>
            <a:endParaRPr sz="1200">
              <a:solidFill>
                <a:srgbClr val="000000"/>
              </a:solidFill>
              <a:highlight>
                <a:srgbClr val="FFFFFF"/>
              </a:highlight>
              <a:latin typeface="Courier New"/>
              <a:ea typeface="Courier New"/>
              <a:cs typeface="Courier New"/>
              <a:sym typeface="Courier New"/>
            </a:endParaRPr>
          </a:p>
          <a:p>
            <a:pPr lvl="0" rtl="0">
              <a:spcBef>
                <a:spcPts val="0"/>
              </a:spcBef>
              <a:buNone/>
            </a:pPr>
            <a:r>
              <a:t/>
            </a:r>
            <a:endParaRPr sz="1200">
              <a:solidFill>
                <a:srgbClr val="000000"/>
              </a:solidFill>
              <a:latin typeface="Courier New"/>
              <a:ea typeface="Courier New"/>
              <a:cs typeface="Courier New"/>
              <a:sym typeface="Courier New"/>
            </a:endParaRPr>
          </a:p>
          <a:p>
            <a:pPr lvl="0" rtl="0">
              <a:spcBef>
                <a:spcPts val="0"/>
              </a:spcBef>
              <a:buNone/>
            </a:pPr>
            <a:r>
              <a:t/>
            </a:r>
            <a:endParaRPr sz="1200">
              <a:solidFill>
                <a:srgbClr val="000000"/>
              </a:solidFill>
              <a:latin typeface="Courier New"/>
              <a:ea typeface="Courier New"/>
              <a:cs typeface="Courier New"/>
              <a:sym typeface="Courier New"/>
            </a:endParaRPr>
          </a:p>
          <a:p>
            <a:pPr lvl="0" rtl="0">
              <a:spcBef>
                <a:spcPts val="0"/>
              </a:spcBef>
              <a:buNone/>
            </a:pPr>
            <a:r>
              <a:t/>
            </a:r>
            <a:endParaRPr sz="1200">
              <a:solidFill>
                <a:srgbClr val="000000"/>
              </a:solidFill>
              <a:latin typeface="Courier New"/>
              <a:ea typeface="Courier New"/>
              <a:cs typeface="Courier New"/>
              <a:sym typeface="Courier New"/>
            </a:endParaRPr>
          </a:p>
          <a:p>
            <a:pPr lvl="0" rtl="0">
              <a:spcBef>
                <a:spcPts val="0"/>
              </a:spcBef>
              <a:buNone/>
            </a:pPr>
            <a:r>
              <a:t/>
            </a:r>
            <a:endParaRPr sz="1200">
              <a:solidFill>
                <a:srgbClr val="000000"/>
              </a:solidFill>
              <a:latin typeface="Courier New"/>
              <a:ea typeface="Courier New"/>
              <a:cs typeface="Courier New"/>
              <a:sym typeface="Courier New"/>
            </a:endParaRPr>
          </a:p>
          <a:p>
            <a:pPr lvl="0" rtl="0">
              <a:spcBef>
                <a:spcPts val="0"/>
              </a:spcBef>
              <a:buNone/>
            </a:pPr>
            <a:r>
              <a:t/>
            </a:r>
            <a:endParaRPr sz="1200">
              <a:solidFill>
                <a:srgbClr val="000000"/>
              </a:solidFill>
              <a:latin typeface="Courier New"/>
              <a:ea typeface="Courier New"/>
              <a:cs typeface="Courier New"/>
              <a:sym typeface="Courier New"/>
            </a:endParaRPr>
          </a:p>
          <a:p>
            <a:pPr lvl="0" rtl="0">
              <a:spcBef>
                <a:spcPts val="0"/>
              </a:spcBef>
              <a:buNone/>
            </a:pPr>
            <a:r>
              <a:t/>
            </a:r>
            <a:endParaRPr sz="1200">
              <a:solidFill>
                <a:srgbClr val="000000"/>
              </a:solidFill>
              <a:latin typeface="Courier New"/>
              <a:ea typeface="Courier New"/>
              <a:cs typeface="Courier New"/>
              <a:sym typeface="Courier New"/>
            </a:endParaRPr>
          </a:p>
          <a:p>
            <a:pPr lvl="0" rtl="0" algn="r">
              <a:spcBef>
                <a:spcPts val="0"/>
              </a:spcBef>
              <a:buNone/>
            </a:pPr>
            <a:r>
              <a:t/>
            </a:r>
            <a:endParaRPr sz="1200">
              <a:solidFill>
                <a:srgbClr val="000000"/>
              </a:solidFill>
              <a:latin typeface="Courier New"/>
              <a:ea typeface="Courier New"/>
              <a:cs typeface="Courier New"/>
              <a:sym typeface="Courier New"/>
            </a:endParaRPr>
          </a:p>
          <a:p>
            <a:pPr lvl="0" rtl="0" algn="r">
              <a:spcBef>
                <a:spcPts val="0"/>
              </a:spcBef>
              <a:buNone/>
            </a:pPr>
            <a:r>
              <a:rPr lang="ru" sz="1200">
                <a:solidFill>
                  <a:srgbClr val="000000"/>
                </a:solidFill>
                <a:latin typeface="Courier New"/>
                <a:ea typeface="Courier New"/>
                <a:cs typeface="Courier New"/>
                <a:sym typeface="Courier New"/>
              </a:rPr>
              <a:t>Команда </a:t>
            </a:r>
            <a:r>
              <a:rPr lang="ru" sz="1200">
                <a:solidFill>
                  <a:schemeClr val="accent3"/>
                </a:solidFill>
                <a:latin typeface="Courier New"/>
                <a:ea typeface="Courier New"/>
                <a:cs typeface="Courier New"/>
                <a:sym typeface="Courier New"/>
              </a:rPr>
              <a:t>SwitchUP =)</a:t>
            </a:r>
          </a:p>
        </p:txBody>
      </p:sp>
      <p:pic>
        <p:nvPicPr>
          <p:cNvPr id="113" name="Shape 113"/>
          <p:cNvPicPr preferRelativeResize="0"/>
          <p:nvPr/>
        </p:nvPicPr>
        <p:blipFill>
          <a:blip r:embed="rId3">
            <a:alphaModFix/>
          </a:blip>
          <a:stretch>
            <a:fillRect/>
          </a:stretch>
        </p:blipFill>
        <p:spPr>
          <a:xfrm>
            <a:off x="657800" y="651400"/>
            <a:ext cx="3037500" cy="4268474"/>
          </a:xfrm>
          <a:prstGeom prst="rect">
            <a:avLst/>
          </a:prstGeom>
          <a:noFill/>
          <a:ln>
            <a:noFill/>
          </a:ln>
        </p:spPr>
      </p:pic>
      <p:sp>
        <p:nvSpPr>
          <p:cNvPr id="114" name="Shape 114"/>
          <p:cNvSpPr txBox="1"/>
          <p:nvPr/>
        </p:nvSpPr>
        <p:spPr>
          <a:xfrm>
            <a:off x="4300925" y="2087350"/>
            <a:ext cx="4720200" cy="1360799"/>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ru" sz="1800">
                <a:solidFill>
                  <a:schemeClr val="dk2"/>
                </a:solidFill>
                <a:highlight>
                  <a:srgbClr val="FFFFFF"/>
                </a:highlight>
              </a:rPr>
              <a:t>Блок схема: </a:t>
            </a:r>
          </a:p>
          <a:p>
            <a:pPr lvl="0" rtl="0">
              <a:lnSpc>
                <a:spcPct val="115000"/>
              </a:lnSpc>
              <a:spcBef>
                <a:spcPts val="0"/>
              </a:spcBef>
              <a:spcAft>
                <a:spcPts val="1600"/>
              </a:spcAft>
              <a:buNone/>
            </a:pPr>
            <a:r>
              <a:rPr lang="ru" sz="1800">
                <a:solidFill>
                  <a:schemeClr val="dk2"/>
                </a:solidFill>
                <a:highlight>
                  <a:srgbClr val="FFFFFF"/>
                </a:highlight>
              </a:rPr>
              <a:t>Бизнес-логика Алгоритма Евклида.</a:t>
            </a:r>
          </a:p>
        </p:txBody>
      </p:sp>
      <p:sp>
        <p:nvSpPr>
          <p:cNvPr id="115" name="Shape 115"/>
          <p:cNvSpPr txBox="1"/>
          <p:nvPr/>
        </p:nvSpPr>
        <p:spPr>
          <a:xfrm>
            <a:off x="0" y="4847725"/>
            <a:ext cx="9183300" cy="295800"/>
          </a:xfrm>
          <a:prstGeom prst="rect">
            <a:avLst/>
          </a:prstGeom>
          <a:noFill/>
          <a:ln>
            <a:noFill/>
          </a:ln>
        </p:spPr>
        <p:txBody>
          <a:bodyPr anchorCtr="0" anchor="t" bIns="91425" lIns="91425" rIns="91425" tIns="91425">
            <a:noAutofit/>
          </a:bodyPr>
          <a:lstStyle/>
          <a:p>
            <a:pPr lvl="0" rtl="0" algn="ctr">
              <a:spcBef>
                <a:spcPts val="0"/>
              </a:spcBef>
              <a:buNone/>
            </a:pPr>
            <a:r>
              <a:rPr lang="ru" sz="1000" u="sng">
                <a:solidFill>
                  <a:schemeClr val="hlink"/>
                </a:solidFill>
                <a:hlinkClick r:id="rId4"/>
              </a:rPr>
              <a:t>https://github.com/sigmund69/EuclideanAlgorithm</a:t>
            </a:r>
            <a:r>
              <a:rPr lang="ru" sz="1000"/>
              <a:t>	-	</a:t>
            </a:r>
            <a:r>
              <a:rPr lang="ru" sz="1200">
                <a:latin typeface="Courier New"/>
                <a:ea typeface="Courier New"/>
                <a:cs typeface="Courier New"/>
                <a:sym typeface="Courier New"/>
              </a:rPr>
              <a:t>Команда </a:t>
            </a:r>
            <a:r>
              <a:rPr lang="ru" sz="1200">
                <a:solidFill>
                  <a:schemeClr val="accent3"/>
                </a:solidFill>
                <a:latin typeface="Courier New"/>
                <a:ea typeface="Courier New"/>
                <a:cs typeface="Courier New"/>
                <a:sym typeface="Courier New"/>
              </a:rPr>
              <a:t>SwitchUP =)</a:t>
            </a:r>
          </a:p>
          <a:p>
            <a:pPr lvl="0" rtl="0" algn="ctr">
              <a:spcBef>
                <a:spcPts val="0"/>
              </a:spcBef>
              <a:buNone/>
            </a:pPr>
            <a:r>
              <a:t/>
            </a:r>
            <a:endParaRPr sz="10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0"/>
            <a:ext cx="8520599" cy="572699"/>
          </a:xfrm>
          <a:prstGeom prst="rect">
            <a:avLst/>
          </a:prstGeom>
        </p:spPr>
        <p:txBody>
          <a:bodyPr anchorCtr="0" anchor="t" bIns="91425" lIns="91425" rIns="91425" tIns="91425">
            <a:noAutofit/>
          </a:bodyPr>
          <a:lstStyle/>
          <a:p>
            <a:pPr lvl="0" rtl="0" algn="ctr">
              <a:spcBef>
                <a:spcPts val="0"/>
              </a:spcBef>
              <a:buNone/>
            </a:pPr>
            <a:r>
              <a:rPr lang="ru">
                <a:latin typeface="Courier New"/>
                <a:ea typeface="Courier New"/>
                <a:cs typeface="Courier New"/>
                <a:sym typeface="Courier New"/>
              </a:rPr>
              <a:t>Концепция проекта</a:t>
            </a:r>
          </a:p>
        </p:txBody>
      </p:sp>
      <p:sp>
        <p:nvSpPr>
          <p:cNvPr id="121" name="Shape 121"/>
          <p:cNvSpPr txBox="1"/>
          <p:nvPr/>
        </p:nvSpPr>
        <p:spPr>
          <a:xfrm>
            <a:off x="832927" y="3912675"/>
            <a:ext cx="7540800" cy="6924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ru" sz="1800">
                <a:solidFill>
                  <a:schemeClr val="dk2"/>
                </a:solidFill>
                <a:highlight>
                  <a:srgbClr val="FFFFFF"/>
                </a:highlight>
              </a:rPr>
              <a:t>UML диаграмма классов Алгоритма Евклида.</a:t>
            </a:r>
          </a:p>
        </p:txBody>
      </p:sp>
      <p:pic>
        <p:nvPicPr>
          <p:cNvPr id="122" name="Shape 122"/>
          <p:cNvPicPr preferRelativeResize="0"/>
          <p:nvPr/>
        </p:nvPicPr>
        <p:blipFill>
          <a:blip r:embed="rId3">
            <a:alphaModFix/>
          </a:blip>
          <a:stretch>
            <a:fillRect/>
          </a:stretch>
        </p:blipFill>
        <p:spPr>
          <a:xfrm>
            <a:off x="434575" y="716625"/>
            <a:ext cx="8397725" cy="3130127"/>
          </a:xfrm>
          <a:prstGeom prst="rect">
            <a:avLst/>
          </a:prstGeom>
          <a:noFill/>
          <a:ln>
            <a:noFill/>
          </a:ln>
        </p:spPr>
      </p:pic>
      <p:sp>
        <p:nvSpPr>
          <p:cNvPr id="123" name="Shape 123"/>
          <p:cNvSpPr txBox="1"/>
          <p:nvPr/>
        </p:nvSpPr>
        <p:spPr>
          <a:xfrm>
            <a:off x="0" y="4847725"/>
            <a:ext cx="9183300" cy="295800"/>
          </a:xfrm>
          <a:prstGeom prst="rect">
            <a:avLst/>
          </a:prstGeom>
          <a:noFill/>
          <a:ln>
            <a:noFill/>
          </a:ln>
        </p:spPr>
        <p:txBody>
          <a:bodyPr anchorCtr="0" anchor="t" bIns="91425" lIns="91425" rIns="91425" tIns="91425">
            <a:noAutofit/>
          </a:bodyPr>
          <a:lstStyle/>
          <a:p>
            <a:pPr lvl="0" rtl="0" algn="ctr">
              <a:spcBef>
                <a:spcPts val="0"/>
              </a:spcBef>
              <a:buNone/>
            </a:pPr>
            <a:r>
              <a:rPr lang="ru" sz="1000" u="sng">
                <a:solidFill>
                  <a:schemeClr val="hlink"/>
                </a:solidFill>
                <a:hlinkClick r:id="rId4"/>
              </a:rPr>
              <a:t>https://github.com/sigmund69/EuclideanAlgorithm</a:t>
            </a:r>
            <a:r>
              <a:rPr lang="ru" sz="1000"/>
              <a:t>	-	</a:t>
            </a:r>
            <a:r>
              <a:rPr lang="ru" sz="1200">
                <a:latin typeface="Courier New"/>
                <a:ea typeface="Courier New"/>
                <a:cs typeface="Courier New"/>
                <a:sym typeface="Courier New"/>
              </a:rPr>
              <a:t>Команда </a:t>
            </a:r>
            <a:r>
              <a:rPr lang="ru" sz="1200">
                <a:solidFill>
                  <a:schemeClr val="accent3"/>
                </a:solidFill>
                <a:latin typeface="Courier New"/>
                <a:ea typeface="Courier New"/>
                <a:cs typeface="Courier New"/>
                <a:sym typeface="Courier New"/>
              </a:rPr>
              <a:t>SwitchUP =)</a:t>
            </a:r>
          </a:p>
          <a:p>
            <a:pPr lvl="0" rtl="0" algn="ctr">
              <a:spcBef>
                <a:spcPts val="0"/>
              </a:spcBef>
              <a:buNone/>
            </a:pPr>
            <a:r>
              <a:t/>
            </a:r>
            <a:endParaRPr sz="10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152400"/>
            <a:ext cx="8520599" cy="572699"/>
          </a:xfrm>
          <a:prstGeom prst="rect">
            <a:avLst/>
          </a:prstGeom>
        </p:spPr>
        <p:txBody>
          <a:bodyPr anchorCtr="0" anchor="t" bIns="91425" lIns="91425" rIns="91425" tIns="91425">
            <a:noAutofit/>
          </a:bodyPr>
          <a:lstStyle/>
          <a:p>
            <a:pPr lvl="0" algn="ctr">
              <a:spcBef>
                <a:spcPts val="0"/>
              </a:spcBef>
              <a:buNone/>
            </a:pPr>
            <a:r>
              <a:rPr lang="ru">
                <a:latin typeface="Courier New"/>
                <a:ea typeface="Courier New"/>
                <a:cs typeface="Courier New"/>
                <a:sym typeface="Courier New"/>
              </a:rPr>
              <a:t>Листинг кода </a:t>
            </a:r>
            <a:r>
              <a:rPr lang="ru" sz="1800">
                <a:latin typeface="Courier New"/>
                <a:ea typeface="Courier New"/>
                <a:cs typeface="Courier New"/>
                <a:sym typeface="Courier New"/>
              </a:rPr>
              <a:t>EuclideanAlgorithm.java</a:t>
            </a:r>
          </a:p>
        </p:txBody>
      </p:sp>
      <p:pic>
        <p:nvPicPr>
          <p:cNvPr id="129" name="Shape 129"/>
          <p:cNvPicPr preferRelativeResize="0"/>
          <p:nvPr/>
        </p:nvPicPr>
        <p:blipFill>
          <a:blip r:embed="rId3">
            <a:alphaModFix/>
          </a:blip>
          <a:stretch>
            <a:fillRect/>
          </a:stretch>
        </p:blipFill>
        <p:spPr>
          <a:xfrm>
            <a:off x="1603725" y="420300"/>
            <a:ext cx="5936548" cy="4469774"/>
          </a:xfrm>
          <a:prstGeom prst="rect">
            <a:avLst/>
          </a:prstGeom>
          <a:noFill/>
          <a:ln>
            <a:noFill/>
          </a:ln>
        </p:spPr>
      </p:pic>
      <p:sp>
        <p:nvSpPr>
          <p:cNvPr id="130" name="Shape 130"/>
          <p:cNvSpPr txBox="1"/>
          <p:nvPr/>
        </p:nvSpPr>
        <p:spPr>
          <a:xfrm>
            <a:off x="0" y="4847725"/>
            <a:ext cx="9183300" cy="295800"/>
          </a:xfrm>
          <a:prstGeom prst="rect">
            <a:avLst/>
          </a:prstGeom>
          <a:noFill/>
          <a:ln>
            <a:noFill/>
          </a:ln>
        </p:spPr>
        <p:txBody>
          <a:bodyPr anchorCtr="0" anchor="t" bIns="91425" lIns="91425" rIns="91425" tIns="91425">
            <a:noAutofit/>
          </a:bodyPr>
          <a:lstStyle/>
          <a:p>
            <a:pPr lvl="0" rtl="0" algn="ctr">
              <a:spcBef>
                <a:spcPts val="0"/>
              </a:spcBef>
              <a:buNone/>
            </a:pPr>
            <a:r>
              <a:rPr lang="ru" sz="1000" u="sng">
                <a:solidFill>
                  <a:schemeClr val="hlink"/>
                </a:solidFill>
                <a:hlinkClick r:id="rId4"/>
              </a:rPr>
              <a:t>https://github.com/sigmund69/EuclideanAlgorithm</a:t>
            </a:r>
            <a:r>
              <a:rPr lang="ru" sz="1000"/>
              <a:t>	-	</a:t>
            </a:r>
            <a:r>
              <a:rPr lang="ru" sz="1200">
                <a:latin typeface="Courier New"/>
                <a:ea typeface="Courier New"/>
                <a:cs typeface="Courier New"/>
                <a:sym typeface="Courier New"/>
              </a:rPr>
              <a:t>Команда </a:t>
            </a:r>
            <a:r>
              <a:rPr lang="ru" sz="1200">
                <a:solidFill>
                  <a:schemeClr val="accent3"/>
                </a:solidFill>
                <a:latin typeface="Courier New"/>
                <a:ea typeface="Courier New"/>
                <a:cs typeface="Courier New"/>
                <a:sym typeface="Courier New"/>
              </a:rPr>
              <a:t>SwitchUP =)</a:t>
            </a:r>
          </a:p>
          <a:p>
            <a:pPr lvl="0" algn="ctr">
              <a:spcBef>
                <a:spcPts val="0"/>
              </a:spcBef>
              <a:buNone/>
            </a:pPr>
            <a:r>
              <a:t/>
            </a:r>
            <a:endParaRPr sz="10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0"/>
            <a:ext cx="8520599" cy="572699"/>
          </a:xfrm>
          <a:prstGeom prst="rect">
            <a:avLst/>
          </a:prstGeom>
        </p:spPr>
        <p:txBody>
          <a:bodyPr anchorCtr="0" anchor="t" bIns="91425" lIns="91425" rIns="91425" tIns="91425">
            <a:noAutofit/>
          </a:bodyPr>
          <a:lstStyle/>
          <a:p>
            <a:pPr lvl="0" rtl="0" algn="ctr">
              <a:spcBef>
                <a:spcPts val="0"/>
              </a:spcBef>
              <a:buNone/>
            </a:pPr>
            <a:r>
              <a:rPr lang="ru">
                <a:latin typeface="Courier New"/>
                <a:ea typeface="Courier New"/>
                <a:cs typeface="Courier New"/>
                <a:sym typeface="Courier New"/>
              </a:rPr>
              <a:t>Листинг кода </a:t>
            </a:r>
            <a:r>
              <a:rPr lang="ru" sz="1800">
                <a:latin typeface="Courier New"/>
                <a:ea typeface="Courier New"/>
                <a:cs typeface="Courier New"/>
                <a:sym typeface="Courier New"/>
              </a:rPr>
              <a:t>CommonDivisor.java</a:t>
            </a:r>
          </a:p>
        </p:txBody>
      </p:sp>
      <p:pic>
        <p:nvPicPr>
          <p:cNvPr id="136" name="Shape 136"/>
          <p:cNvPicPr preferRelativeResize="0"/>
          <p:nvPr/>
        </p:nvPicPr>
        <p:blipFill>
          <a:blip r:embed="rId3">
            <a:alphaModFix/>
          </a:blip>
          <a:stretch>
            <a:fillRect/>
          </a:stretch>
        </p:blipFill>
        <p:spPr>
          <a:xfrm>
            <a:off x="1709624" y="572700"/>
            <a:ext cx="5764049" cy="4339949"/>
          </a:xfrm>
          <a:prstGeom prst="rect">
            <a:avLst/>
          </a:prstGeom>
          <a:noFill/>
          <a:ln>
            <a:noFill/>
          </a:ln>
        </p:spPr>
      </p:pic>
      <p:sp>
        <p:nvSpPr>
          <p:cNvPr id="137" name="Shape 137"/>
          <p:cNvSpPr txBox="1"/>
          <p:nvPr/>
        </p:nvSpPr>
        <p:spPr>
          <a:xfrm>
            <a:off x="0" y="4847725"/>
            <a:ext cx="9183300" cy="295800"/>
          </a:xfrm>
          <a:prstGeom prst="rect">
            <a:avLst/>
          </a:prstGeom>
          <a:noFill/>
          <a:ln>
            <a:noFill/>
          </a:ln>
        </p:spPr>
        <p:txBody>
          <a:bodyPr anchorCtr="0" anchor="t" bIns="91425" lIns="91425" rIns="91425" tIns="91425">
            <a:noAutofit/>
          </a:bodyPr>
          <a:lstStyle/>
          <a:p>
            <a:pPr lvl="0" rtl="0" algn="ctr">
              <a:spcBef>
                <a:spcPts val="0"/>
              </a:spcBef>
              <a:buNone/>
            </a:pPr>
            <a:r>
              <a:rPr lang="ru" sz="1000" u="sng">
                <a:solidFill>
                  <a:schemeClr val="hlink"/>
                </a:solidFill>
                <a:hlinkClick r:id="rId4"/>
              </a:rPr>
              <a:t>https://github.com/sigmund69/EuclideanAlgorithm</a:t>
            </a:r>
            <a:r>
              <a:rPr lang="ru" sz="1000"/>
              <a:t>	-	</a:t>
            </a:r>
            <a:r>
              <a:rPr lang="ru" sz="1200">
                <a:latin typeface="Courier New"/>
                <a:ea typeface="Courier New"/>
                <a:cs typeface="Courier New"/>
                <a:sym typeface="Courier New"/>
              </a:rPr>
              <a:t>Команда </a:t>
            </a:r>
            <a:r>
              <a:rPr lang="ru" sz="1200">
                <a:solidFill>
                  <a:schemeClr val="accent3"/>
                </a:solidFill>
                <a:latin typeface="Courier New"/>
                <a:ea typeface="Courier New"/>
                <a:cs typeface="Courier New"/>
                <a:sym typeface="Courier New"/>
              </a:rPr>
              <a:t>SwitchUP =)</a:t>
            </a:r>
          </a:p>
          <a:p>
            <a:pPr lvl="0" rtl="0" algn="ctr">
              <a:spcBef>
                <a:spcPts val="0"/>
              </a:spcBef>
              <a:buNone/>
            </a:pPr>
            <a:r>
              <a:t/>
            </a:r>
            <a:endParaRPr sz="10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0"/>
            <a:ext cx="8520599" cy="572699"/>
          </a:xfrm>
          <a:prstGeom prst="rect">
            <a:avLst/>
          </a:prstGeom>
        </p:spPr>
        <p:txBody>
          <a:bodyPr anchorCtr="0" anchor="t" bIns="91425" lIns="91425" rIns="91425" tIns="91425">
            <a:noAutofit/>
          </a:bodyPr>
          <a:lstStyle/>
          <a:p>
            <a:pPr lvl="0" rtl="0" algn="ctr">
              <a:spcBef>
                <a:spcPts val="0"/>
              </a:spcBef>
              <a:buNone/>
            </a:pPr>
            <a:r>
              <a:rPr lang="ru">
                <a:latin typeface="Courier New"/>
                <a:ea typeface="Courier New"/>
                <a:cs typeface="Courier New"/>
                <a:sym typeface="Courier New"/>
              </a:rPr>
              <a:t>Листинг кода </a:t>
            </a:r>
            <a:r>
              <a:rPr lang="ru" sz="1800">
                <a:latin typeface="Courier New"/>
                <a:ea typeface="Courier New"/>
                <a:cs typeface="Courier New"/>
                <a:sym typeface="Courier New"/>
              </a:rPr>
              <a:t>DoubleZerosException.java</a:t>
            </a:r>
          </a:p>
        </p:txBody>
      </p:sp>
      <p:pic>
        <p:nvPicPr>
          <p:cNvPr id="143" name="Shape 143"/>
          <p:cNvPicPr preferRelativeResize="0"/>
          <p:nvPr/>
        </p:nvPicPr>
        <p:blipFill>
          <a:blip r:embed="rId3">
            <a:alphaModFix/>
          </a:blip>
          <a:stretch>
            <a:fillRect/>
          </a:stretch>
        </p:blipFill>
        <p:spPr>
          <a:xfrm>
            <a:off x="1733812" y="572700"/>
            <a:ext cx="5676374" cy="4275024"/>
          </a:xfrm>
          <a:prstGeom prst="rect">
            <a:avLst/>
          </a:prstGeom>
          <a:noFill/>
          <a:ln>
            <a:noFill/>
          </a:ln>
        </p:spPr>
      </p:pic>
      <p:sp>
        <p:nvSpPr>
          <p:cNvPr id="144" name="Shape 144"/>
          <p:cNvSpPr txBox="1"/>
          <p:nvPr/>
        </p:nvSpPr>
        <p:spPr>
          <a:xfrm>
            <a:off x="0" y="4847725"/>
            <a:ext cx="9183300" cy="295800"/>
          </a:xfrm>
          <a:prstGeom prst="rect">
            <a:avLst/>
          </a:prstGeom>
          <a:noFill/>
          <a:ln>
            <a:noFill/>
          </a:ln>
        </p:spPr>
        <p:txBody>
          <a:bodyPr anchorCtr="0" anchor="t" bIns="91425" lIns="91425" rIns="91425" tIns="91425">
            <a:noAutofit/>
          </a:bodyPr>
          <a:lstStyle/>
          <a:p>
            <a:pPr lvl="0" rtl="0" algn="ctr">
              <a:spcBef>
                <a:spcPts val="0"/>
              </a:spcBef>
              <a:buNone/>
            </a:pPr>
            <a:r>
              <a:rPr lang="ru" sz="1000" u="sng">
                <a:solidFill>
                  <a:schemeClr val="hlink"/>
                </a:solidFill>
                <a:hlinkClick r:id="rId4"/>
              </a:rPr>
              <a:t>https://github.com/sigmund69/EuclideanAlgorithm</a:t>
            </a:r>
            <a:r>
              <a:rPr lang="ru" sz="1000"/>
              <a:t>	-	</a:t>
            </a:r>
            <a:r>
              <a:rPr lang="ru" sz="1200">
                <a:latin typeface="Courier New"/>
                <a:ea typeface="Courier New"/>
                <a:cs typeface="Courier New"/>
                <a:sym typeface="Courier New"/>
              </a:rPr>
              <a:t>Команда </a:t>
            </a:r>
            <a:r>
              <a:rPr lang="ru" sz="1200">
                <a:solidFill>
                  <a:schemeClr val="accent3"/>
                </a:solidFill>
                <a:latin typeface="Courier New"/>
                <a:ea typeface="Courier New"/>
                <a:cs typeface="Courier New"/>
                <a:sym typeface="Courier New"/>
              </a:rPr>
              <a:t>SwitchUP =)</a:t>
            </a:r>
          </a:p>
          <a:p>
            <a:pPr lvl="0" rtl="0" algn="ctr">
              <a:spcBef>
                <a:spcPts val="0"/>
              </a:spcBef>
              <a:buNone/>
            </a:pPr>
            <a:r>
              <a:t/>
            </a:r>
            <a:endParaRPr sz="1000"/>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