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4" autoAdjust="0"/>
    <p:restoredTop sz="94660"/>
  </p:normalViewPr>
  <p:slideViewPr>
    <p:cSldViewPr snapToGrid="0">
      <p:cViewPr varScale="1">
        <p:scale>
          <a:sx n="85" d="100"/>
          <a:sy n="85" d="100"/>
        </p:scale>
        <p:origin x="6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86DF-1975-44DB-8F8F-59EC02DE01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BB34A4A2-2851-4695-B010-4872EC5A4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E6DC5A6D-51A7-4E8B-B194-70BA09E885FA}"/>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5" name="Footer Placeholder 4">
            <a:extLst>
              <a:ext uri="{FF2B5EF4-FFF2-40B4-BE49-F238E27FC236}">
                <a16:creationId xmlns:a16="http://schemas.microsoft.com/office/drawing/2014/main" id="{FA49707E-E6CB-4E0B-9C17-D3E93A7BF31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0F2F80-2DAB-4811-BF74-1DF7192E6890}"/>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296763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0939-63A3-4CF2-AA8A-2F89ED76773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CF68421-E9F6-432A-B65A-F36FD721A3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F19268E-A256-40CC-A462-250B7A551912}"/>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5" name="Footer Placeholder 4">
            <a:extLst>
              <a:ext uri="{FF2B5EF4-FFF2-40B4-BE49-F238E27FC236}">
                <a16:creationId xmlns:a16="http://schemas.microsoft.com/office/drawing/2014/main" id="{196702F8-6760-4F9C-8729-140E829B10F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0FCB4C5-3E9A-48F3-B698-9BE1680AD14A}"/>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254679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CE7D8B-C05D-4923-B91D-C203BA119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E9043A5-40A9-4CDE-B57E-623DBF9D51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3655ECB-2676-472C-AFDD-6418022AC3EB}"/>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5" name="Footer Placeholder 4">
            <a:extLst>
              <a:ext uri="{FF2B5EF4-FFF2-40B4-BE49-F238E27FC236}">
                <a16:creationId xmlns:a16="http://schemas.microsoft.com/office/drawing/2014/main" id="{045AE17A-C338-4810-8A46-116CBDC88EF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778D281-7E08-47B7-9869-D263C49F1029}"/>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9112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CE9F-24DB-47A1-980B-55C1EC639E1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E430399-93E0-4303-85D8-62EA01B1E0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4B1D413-F50F-42FD-88AB-DA8F82FCF4D6}"/>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5" name="Footer Placeholder 4">
            <a:extLst>
              <a:ext uri="{FF2B5EF4-FFF2-40B4-BE49-F238E27FC236}">
                <a16:creationId xmlns:a16="http://schemas.microsoft.com/office/drawing/2014/main" id="{834B07FC-6C42-4F02-8370-9F80F99E3F6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A1CB777-08EA-407C-BCE5-87628B9D5264}"/>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248223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8683-B7DF-4974-84AE-BE4A74E254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F28BF1D6-D579-414A-AFC6-ED1E1B7287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4326CB-3B53-422A-A45F-2C4544DA2EB6}"/>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5" name="Footer Placeholder 4">
            <a:extLst>
              <a:ext uri="{FF2B5EF4-FFF2-40B4-BE49-F238E27FC236}">
                <a16:creationId xmlns:a16="http://schemas.microsoft.com/office/drawing/2014/main" id="{F544F469-5D3B-4ECB-A6FD-2AB70CCF763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96D353C-CB1A-477D-AB1C-66C7585A05D6}"/>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2657523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0A13-DA64-449F-92F7-81D373A7A77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18568CB3-CF72-4667-80B5-9811381AC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F557FB9-0403-4035-BFF0-11B43E32B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58CF2015-A948-4274-8D52-D6CB45B8C75E}"/>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6" name="Footer Placeholder 5">
            <a:extLst>
              <a:ext uri="{FF2B5EF4-FFF2-40B4-BE49-F238E27FC236}">
                <a16:creationId xmlns:a16="http://schemas.microsoft.com/office/drawing/2014/main" id="{BAFE7902-F050-4AA3-9C02-99513DD5EAB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A72EAAF-8817-4333-9843-4AC809EA4859}"/>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351516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22AE-D0A0-486E-8865-6052C228EB06}"/>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E2B56F4-FFF5-4FD4-8929-79A80F78D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E1E51-101C-4C09-B5CF-10E93F5885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1C0CB8AF-8CB3-484D-9E38-6AAC2900D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2CC18-7736-47EE-825D-55E07015C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6B44A3F3-0B2B-46DC-B592-4CDF67E25B49}"/>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8" name="Footer Placeholder 7">
            <a:extLst>
              <a:ext uri="{FF2B5EF4-FFF2-40B4-BE49-F238E27FC236}">
                <a16:creationId xmlns:a16="http://schemas.microsoft.com/office/drawing/2014/main" id="{80DDF875-00B8-476B-A8B6-270BD5A38140}"/>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4E18AA00-A5BB-4661-8E64-9002DAAE45DE}"/>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30898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3A99-60CF-466E-BFB5-3E8075025EEB}"/>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2C30A6F8-193E-4E68-8A0E-567EBAD1E6A6}"/>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4" name="Footer Placeholder 3">
            <a:extLst>
              <a:ext uri="{FF2B5EF4-FFF2-40B4-BE49-F238E27FC236}">
                <a16:creationId xmlns:a16="http://schemas.microsoft.com/office/drawing/2014/main" id="{5B8CB49E-0CF2-41F7-9A3A-6F78E96F428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0D34FCC2-BB1E-4D89-85D1-BEFD48425652}"/>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80414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3982C-B776-4688-A278-25B09A3BEF4A}"/>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3" name="Footer Placeholder 2">
            <a:extLst>
              <a:ext uri="{FF2B5EF4-FFF2-40B4-BE49-F238E27FC236}">
                <a16:creationId xmlns:a16="http://schemas.microsoft.com/office/drawing/2014/main" id="{BDEFB303-3BA9-4BC6-AE99-940825D83A1F}"/>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4DEA38BB-4369-426F-AE6E-0CE3CC15A4F1}"/>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421009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2F74-1541-4578-9771-6117FEB68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9C401F7-4E76-4E70-86B7-9750ADA368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0D9D0B-50A1-425A-9D3C-15852EE7D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3FBCC-C822-4FD3-9CC4-0939101147EE}"/>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6" name="Footer Placeholder 5">
            <a:extLst>
              <a:ext uri="{FF2B5EF4-FFF2-40B4-BE49-F238E27FC236}">
                <a16:creationId xmlns:a16="http://schemas.microsoft.com/office/drawing/2014/main" id="{DA67DF74-DF4A-440E-8DC6-85379A596B5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8918EB15-C4A0-48B5-8809-0D7FB37E7D35}"/>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102455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0911-B210-4F84-9EE8-70D1911AC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61E8F80-A918-49A4-8A9B-B994C26AD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F7925FBB-64DE-4027-BB9E-F90732682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4D37D7-70FB-4A92-BDF5-72EA4C67F693}"/>
              </a:ext>
            </a:extLst>
          </p:cNvPr>
          <p:cNvSpPr>
            <a:spLocks noGrp="1"/>
          </p:cNvSpPr>
          <p:nvPr>
            <p:ph type="dt" sz="half" idx="10"/>
          </p:nvPr>
        </p:nvSpPr>
        <p:spPr/>
        <p:txBody>
          <a:bodyPr/>
          <a:lstStyle/>
          <a:p>
            <a:fld id="{993E9120-BDF6-478E-B793-43189889C2D4}" type="datetimeFigureOut">
              <a:rPr lang="tr-TR" smtClean="0"/>
              <a:t>4.05.2020</a:t>
            </a:fld>
            <a:endParaRPr lang="tr-TR"/>
          </a:p>
        </p:txBody>
      </p:sp>
      <p:sp>
        <p:nvSpPr>
          <p:cNvPr id="6" name="Footer Placeholder 5">
            <a:extLst>
              <a:ext uri="{FF2B5EF4-FFF2-40B4-BE49-F238E27FC236}">
                <a16:creationId xmlns:a16="http://schemas.microsoft.com/office/drawing/2014/main" id="{1D3F194C-D907-4D8F-9D81-7D50F64BC30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85CC9D7-4CAE-474F-B939-9F76BD0BEFF6}"/>
              </a:ext>
            </a:extLst>
          </p:cNvPr>
          <p:cNvSpPr>
            <a:spLocks noGrp="1"/>
          </p:cNvSpPr>
          <p:nvPr>
            <p:ph type="sldNum" sz="quarter" idx="12"/>
          </p:nvPr>
        </p:nvSpPr>
        <p:spPr/>
        <p:txBody>
          <a:bodyPr/>
          <a:lstStyle/>
          <a:p>
            <a:fld id="{09BC52A3-AC4E-47E1-B494-F7CBC57395CA}" type="slidenum">
              <a:rPr lang="tr-TR" smtClean="0"/>
              <a:t>‹#›</a:t>
            </a:fld>
            <a:endParaRPr lang="tr-TR"/>
          </a:p>
        </p:txBody>
      </p:sp>
    </p:spTree>
    <p:extLst>
      <p:ext uri="{BB962C8B-B14F-4D97-AF65-F5344CB8AC3E}">
        <p14:creationId xmlns:p14="http://schemas.microsoft.com/office/powerpoint/2010/main" val="121718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B73887-8348-486D-8576-50E0601A2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122E0231-FD2A-4819-A44D-B56B532295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9345619-BF94-4E83-B23E-C7DEEC54C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E9120-BDF6-478E-B793-43189889C2D4}" type="datetimeFigureOut">
              <a:rPr lang="tr-TR" smtClean="0"/>
              <a:t>4.05.2020</a:t>
            </a:fld>
            <a:endParaRPr lang="tr-TR"/>
          </a:p>
        </p:txBody>
      </p:sp>
      <p:sp>
        <p:nvSpPr>
          <p:cNvPr id="5" name="Footer Placeholder 4">
            <a:extLst>
              <a:ext uri="{FF2B5EF4-FFF2-40B4-BE49-F238E27FC236}">
                <a16:creationId xmlns:a16="http://schemas.microsoft.com/office/drawing/2014/main" id="{3D0D69BF-BF78-4E89-8D27-900D9BA3E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D6DD93DA-2044-49FA-B115-2CBA056EC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C52A3-AC4E-47E1-B494-F7CBC57395CA}" type="slidenum">
              <a:rPr lang="tr-TR" smtClean="0"/>
              <a:t>‹#›</a:t>
            </a:fld>
            <a:endParaRPr lang="tr-TR"/>
          </a:p>
        </p:txBody>
      </p:sp>
    </p:spTree>
    <p:extLst>
      <p:ext uri="{BB962C8B-B14F-4D97-AF65-F5344CB8AC3E}">
        <p14:creationId xmlns:p14="http://schemas.microsoft.com/office/powerpoint/2010/main" val="184484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maraci.com/nedir/widget" TargetMode="External"/><Relationship Id="rId2" Type="http://schemas.openxmlformats.org/officeDocument/2006/relationships/hyperlink" Target="https://tr.wikipedia.org/wiki/Grafiksel_kullan%C4%B1c%C4%B1_aray%C3%BCz%C3%BC" TargetMode="External"/><Relationship Id="rId1" Type="http://schemas.openxmlformats.org/officeDocument/2006/relationships/slideLayout" Target="../slideLayouts/slideLayout2.xml"/><Relationship Id="rId4" Type="http://schemas.openxmlformats.org/officeDocument/2006/relationships/hyperlink" Target="https://en.wikipedia.org/wiki/Speaking_cloc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FF4B-13A9-4799-9B93-E8BFAAEE2A52}"/>
              </a:ext>
            </a:extLst>
          </p:cNvPr>
          <p:cNvSpPr>
            <a:spLocks noGrp="1"/>
          </p:cNvSpPr>
          <p:nvPr>
            <p:ph type="ctrTitle"/>
          </p:nvPr>
        </p:nvSpPr>
        <p:spPr>
          <a:xfrm>
            <a:off x="1524000" y="1122363"/>
            <a:ext cx="9144000" cy="2387600"/>
          </a:xfrm>
        </p:spPr>
        <p:txBody>
          <a:bodyPr/>
          <a:lstStyle/>
          <a:p>
            <a:r>
              <a:rPr lang="tr-TR" dirty="0"/>
              <a:t>Observer(Gözlemci)</a:t>
            </a:r>
            <a:br>
              <a:rPr lang="tr-TR" dirty="0"/>
            </a:br>
            <a:r>
              <a:rPr lang="tr-TR" dirty="0"/>
              <a:t> Design Pattern </a:t>
            </a:r>
          </a:p>
        </p:txBody>
      </p:sp>
      <p:sp>
        <p:nvSpPr>
          <p:cNvPr id="3" name="Subtitle 2">
            <a:extLst>
              <a:ext uri="{FF2B5EF4-FFF2-40B4-BE49-F238E27FC236}">
                <a16:creationId xmlns:a16="http://schemas.microsoft.com/office/drawing/2014/main" id="{1A1A61DD-2129-4321-BE64-F0F67179EFD4}"/>
              </a:ext>
            </a:extLst>
          </p:cNvPr>
          <p:cNvSpPr>
            <a:spLocks noGrp="1"/>
          </p:cNvSpPr>
          <p:nvPr>
            <p:ph type="subTitle" idx="1"/>
          </p:nvPr>
        </p:nvSpPr>
        <p:spPr>
          <a:xfrm>
            <a:off x="1524000" y="3602038"/>
            <a:ext cx="9144000" cy="1655762"/>
          </a:xfrm>
        </p:spPr>
        <p:txBody>
          <a:bodyPr/>
          <a:lstStyle/>
          <a:p>
            <a:endParaRPr lang="tr-TR" dirty="0"/>
          </a:p>
          <a:p>
            <a:endParaRPr lang="tr-TR" dirty="0"/>
          </a:p>
          <a:p>
            <a:r>
              <a:rPr lang="tr-TR" dirty="0"/>
              <a:t>Tanımdan Uygulamaya</a:t>
            </a:r>
          </a:p>
        </p:txBody>
      </p:sp>
    </p:spTree>
    <p:extLst>
      <p:ext uri="{BB962C8B-B14F-4D97-AF65-F5344CB8AC3E}">
        <p14:creationId xmlns:p14="http://schemas.microsoft.com/office/powerpoint/2010/main" val="4616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8D6F-610B-4A92-AC96-1CBA5AC75341}"/>
              </a:ext>
            </a:extLst>
          </p:cNvPr>
          <p:cNvSpPr>
            <a:spLocks noGrp="1"/>
          </p:cNvSpPr>
          <p:nvPr>
            <p:ph type="title"/>
          </p:nvPr>
        </p:nvSpPr>
        <p:spPr>
          <a:xfrm>
            <a:off x="838200" y="365126"/>
            <a:ext cx="10515600" cy="718608"/>
          </a:xfrm>
        </p:spPr>
        <p:txBody>
          <a:bodyPr/>
          <a:lstStyle/>
          <a:p>
            <a:r>
              <a:rPr lang="tr-TR" dirty="0"/>
              <a:t>Konu.java</a:t>
            </a:r>
          </a:p>
        </p:txBody>
      </p:sp>
      <p:sp>
        <p:nvSpPr>
          <p:cNvPr id="3" name="Content Placeholder 2">
            <a:extLst>
              <a:ext uri="{FF2B5EF4-FFF2-40B4-BE49-F238E27FC236}">
                <a16:creationId xmlns:a16="http://schemas.microsoft.com/office/drawing/2014/main" id="{76A98A26-F2D7-48B8-AFEB-47B128BEE399}"/>
              </a:ext>
            </a:extLst>
          </p:cNvPr>
          <p:cNvSpPr>
            <a:spLocks noGrp="1"/>
          </p:cNvSpPr>
          <p:nvPr>
            <p:ph idx="1"/>
          </p:nvPr>
        </p:nvSpPr>
        <p:spPr>
          <a:xfrm>
            <a:off x="838200" y="1083734"/>
            <a:ext cx="10515600" cy="5093229"/>
          </a:xfrm>
        </p:spPr>
        <p:txBody>
          <a:bodyPr/>
          <a:lstStyle/>
          <a:p>
            <a:r>
              <a:rPr lang="tr-TR" b="1" dirty="0"/>
              <a:t>package </a:t>
            </a:r>
            <a:r>
              <a:rPr lang="tr-TR" dirty="0"/>
              <a:t>td.desen.observer;</a:t>
            </a:r>
            <a:br>
              <a:rPr lang="tr-TR" dirty="0"/>
            </a:br>
            <a:br>
              <a:rPr lang="tr-TR" dirty="0"/>
            </a:br>
            <a:r>
              <a:rPr lang="tr-TR" b="1" dirty="0"/>
              <a:t>public interface </a:t>
            </a:r>
            <a:r>
              <a:rPr lang="tr-TR" dirty="0"/>
              <a:t>Konu {</a:t>
            </a:r>
            <a:br>
              <a:rPr lang="tr-TR" dirty="0"/>
            </a:br>
            <a:br>
              <a:rPr lang="tr-TR" dirty="0"/>
            </a:br>
            <a:r>
              <a:rPr lang="tr-TR" dirty="0"/>
              <a:t>  </a:t>
            </a:r>
            <a:r>
              <a:rPr lang="tr-TR" b="1" dirty="0"/>
              <a:t>void </a:t>
            </a:r>
            <a:r>
              <a:rPr lang="tr-TR" dirty="0"/>
              <a:t>gozlemcilereHaberVer();</a:t>
            </a:r>
            <a:br>
              <a:rPr lang="tr-TR" dirty="0"/>
            </a:br>
            <a:br>
              <a:rPr lang="tr-TR" dirty="0"/>
            </a:br>
            <a:r>
              <a:rPr lang="tr-TR" dirty="0"/>
              <a:t>  </a:t>
            </a:r>
            <a:r>
              <a:rPr lang="tr-TR" b="1" dirty="0"/>
              <a:t>void </a:t>
            </a:r>
            <a:r>
              <a:rPr lang="tr-TR" dirty="0"/>
              <a:t>gozlemciEkle( FiyatGozlemcisi gozlemci );</a:t>
            </a:r>
            <a:br>
              <a:rPr lang="tr-TR" dirty="0"/>
            </a:br>
            <a:r>
              <a:rPr lang="tr-TR" dirty="0"/>
              <a:t>}</a:t>
            </a:r>
          </a:p>
        </p:txBody>
      </p:sp>
    </p:spTree>
    <p:extLst>
      <p:ext uri="{BB962C8B-B14F-4D97-AF65-F5344CB8AC3E}">
        <p14:creationId xmlns:p14="http://schemas.microsoft.com/office/powerpoint/2010/main" val="580432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CF3-CB3C-4CAF-8972-1BA8D850B098}"/>
              </a:ext>
            </a:extLst>
          </p:cNvPr>
          <p:cNvSpPr>
            <a:spLocks noGrp="1"/>
          </p:cNvSpPr>
          <p:nvPr>
            <p:ph type="title"/>
          </p:nvPr>
        </p:nvSpPr>
        <p:spPr>
          <a:xfrm>
            <a:off x="838200" y="365125"/>
            <a:ext cx="10515600" cy="571853"/>
          </a:xfrm>
        </p:spPr>
        <p:txBody>
          <a:bodyPr>
            <a:normAutofit fontScale="90000"/>
          </a:bodyPr>
          <a:lstStyle/>
          <a:p>
            <a:r>
              <a:rPr lang="tr-TR" dirty="0"/>
              <a:t>FiyatKonusu.java</a:t>
            </a:r>
          </a:p>
        </p:txBody>
      </p:sp>
      <p:sp>
        <p:nvSpPr>
          <p:cNvPr id="3" name="Content Placeholder 2">
            <a:extLst>
              <a:ext uri="{FF2B5EF4-FFF2-40B4-BE49-F238E27FC236}">
                <a16:creationId xmlns:a16="http://schemas.microsoft.com/office/drawing/2014/main" id="{F095EA1C-A417-4A18-B0FA-BD2116E09CE4}"/>
              </a:ext>
            </a:extLst>
          </p:cNvPr>
          <p:cNvSpPr>
            <a:spLocks noGrp="1"/>
          </p:cNvSpPr>
          <p:nvPr>
            <p:ph idx="1"/>
          </p:nvPr>
        </p:nvSpPr>
        <p:spPr>
          <a:xfrm>
            <a:off x="838200" y="936978"/>
            <a:ext cx="10515600" cy="5555897"/>
          </a:xfrm>
        </p:spPr>
        <p:txBody>
          <a:bodyPr>
            <a:normAutofit fontScale="62500" lnSpcReduction="20000"/>
          </a:bodyPr>
          <a:lstStyle/>
          <a:p>
            <a:pPr marL="0" indent="0">
              <a:buNone/>
            </a:pPr>
            <a:r>
              <a:rPr lang="tr-TR" b="1" dirty="0"/>
              <a:t>package </a:t>
            </a:r>
            <a:r>
              <a:rPr lang="tr-TR" dirty="0"/>
              <a:t>td.desen.observer;</a:t>
            </a:r>
            <a:br>
              <a:rPr lang="tr-TR" dirty="0"/>
            </a:br>
            <a:br>
              <a:rPr lang="tr-TR" dirty="0"/>
            </a:br>
            <a:r>
              <a:rPr lang="tr-TR" b="1" dirty="0"/>
              <a:t>import </a:t>
            </a:r>
            <a:r>
              <a:rPr lang="tr-TR" dirty="0"/>
              <a:t>java.util.ArrayList;</a:t>
            </a:r>
            <a:br>
              <a:rPr lang="tr-TR" dirty="0"/>
            </a:br>
            <a:r>
              <a:rPr lang="tr-TR" b="1" dirty="0"/>
              <a:t>import </a:t>
            </a:r>
            <a:r>
              <a:rPr lang="tr-TR" dirty="0"/>
              <a:t>java.util.List;</a:t>
            </a:r>
            <a:br>
              <a:rPr lang="tr-TR" dirty="0"/>
            </a:br>
            <a:br>
              <a:rPr lang="tr-TR" dirty="0"/>
            </a:br>
            <a:r>
              <a:rPr lang="tr-TR" b="1" dirty="0"/>
              <a:t>public class </a:t>
            </a:r>
            <a:r>
              <a:rPr lang="tr-TR" dirty="0"/>
              <a:t>FiyatKonusu </a:t>
            </a:r>
            <a:r>
              <a:rPr lang="tr-TR" b="1" dirty="0"/>
              <a:t>implements </a:t>
            </a:r>
            <a:r>
              <a:rPr lang="tr-TR" dirty="0"/>
              <a:t>Konu {</a:t>
            </a:r>
            <a:br>
              <a:rPr lang="tr-TR" dirty="0"/>
            </a:br>
            <a:br>
              <a:rPr lang="tr-TR" dirty="0"/>
            </a:br>
            <a:r>
              <a:rPr lang="tr-TR" dirty="0"/>
              <a:t>  </a:t>
            </a:r>
            <a:r>
              <a:rPr lang="tr-TR" b="1" dirty="0"/>
              <a:t>private final </a:t>
            </a:r>
            <a:r>
              <a:rPr lang="tr-TR" dirty="0"/>
              <a:t>List&lt; FiyatGozlemcisi &gt;  gozlemciListesi  = </a:t>
            </a:r>
            <a:r>
              <a:rPr lang="tr-TR" b="1" dirty="0"/>
              <a:t>new </a:t>
            </a:r>
            <a:r>
              <a:rPr lang="tr-TR" dirty="0"/>
              <a:t>ArrayList&lt; FiyatGozlemcisi &gt;();</a:t>
            </a:r>
            <a:br>
              <a:rPr lang="tr-TR" dirty="0"/>
            </a:br>
            <a:r>
              <a:rPr lang="tr-TR" dirty="0"/>
              <a:t>  </a:t>
            </a:r>
            <a:r>
              <a:rPr lang="tr-TR" b="1" dirty="0"/>
              <a:t>private long </a:t>
            </a:r>
            <a:r>
              <a:rPr lang="tr-TR" dirty="0"/>
              <a:t>fiyat;</a:t>
            </a:r>
            <a:br>
              <a:rPr lang="tr-TR" dirty="0"/>
            </a:br>
            <a:br>
              <a:rPr lang="tr-TR" dirty="0"/>
            </a:br>
            <a:r>
              <a:rPr lang="tr-TR" dirty="0"/>
              <a:t>  @Override</a:t>
            </a:r>
            <a:br>
              <a:rPr lang="tr-TR" dirty="0"/>
            </a:br>
            <a:r>
              <a:rPr lang="tr-TR" dirty="0"/>
              <a:t>  </a:t>
            </a:r>
            <a:r>
              <a:rPr lang="tr-TR" b="1" dirty="0"/>
              <a:t>public void </a:t>
            </a:r>
            <a:r>
              <a:rPr lang="tr-TR" dirty="0"/>
              <a:t>gozlemcilereHaberVer() {</a:t>
            </a:r>
            <a:br>
              <a:rPr lang="tr-TR" dirty="0"/>
            </a:br>
            <a:r>
              <a:rPr lang="tr-TR" dirty="0"/>
              <a:t>    </a:t>
            </a:r>
            <a:r>
              <a:rPr lang="tr-TR" b="1" dirty="0"/>
              <a:t>for </a:t>
            </a:r>
            <a:r>
              <a:rPr lang="tr-TR" dirty="0"/>
              <a:t>( </a:t>
            </a:r>
            <a:r>
              <a:rPr lang="tr-TR" b="1" dirty="0"/>
              <a:t>final </a:t>
            </a:r>
            <a:r>
              <a:rPr lang="tr-TR" dirty="0"/>
              <a:t>FiyatGozlemcisi gozlemci : gozlemciListesi ) {</a:t>
            </a:r>
            <a:br>
              <a:rPr lang="tr-TR" dirty="0"/>
            </a:br>
            <a:r>
              <a:rPr lang="tr-TR" dirty="0"/>
              <a:t>      gozlemci.güncelle( fiyat );</a:t>
            </a:r>
            <a:br>
              <a:rPr lang="tr-TR" dirty="0"/>
            </a:br>
            <a:r>
              <a:rPr lang="tr-TR" dirty="0"/>
              <a:t>    }</a:t>
            </a:r>
            <a:br>
              <a:rPr lang="tr-TR" dirty="0"/>
            </a:br>
            <a:r>
              <a:rPr lang="tr-TR" dirty="0"/>
              <a:t>  }</a:t>
            </a:r>
            <a:br>
              <a:rPr lang="tr-TR" dirty="0"/>
            </a:br>
            <a:br>
              <a:rPr lang="tr-TR" dirty="0"/>
            </a:br>
            <a:r>
              <a:rPr lang="tr-TR" dirty="0"/>
              <a:t>  @Override</a:t>
            </a:r>
            <a:br>
              <a:rPr lang="tr-TR" dirty="0"/>
            </a:br>
            <a:r>
              <a:rPr lang="tr-TR" dirty="0"/>
              <a:t>  </a:t>
            </a:r>
            <a:r>
              <a:rPr lang="tr-TR" b="1" dirty="0"/>
              <a:t>public void </a:t>
            </a:r>
            <a:r>
              <a:rPr lang="tr-TR" dirty="0"/>
              <a:t>gozlemciEkle( </a:t>
            </a:r>
            <a:r>
              <a:rPr lang="tr-TR" b="1" dirty="0"/>
              <a:t>final </a:t>
            </a:r>
            <a:r>
              <a:rPr lang="tr-TR" dirty="0"/>
              <a:t>FiyatGozlemcisi gozlemci ) {</a:t>
            </a:r>
            <a:br>
              <a:rPr lang="tr-TR" dirty="0"/>
            </a:br>
            <a:r>
              <a:rPr lang="tr-TR" dirty="0"/>
              <a:t>    gozlemciListesi.add( gozlemci );</a:t>
            </a:r>
            <a:br>
              <a:rPr lang="tr-TR" dirty="0"/>
            </a:br>
            <a:r>
              <a:rPr lang="tr-TR" dirty="0"/>
              <a:t>  }</a:t>
            </a:r>
            <a:br>
              <a:rPr lang="tr-TR" dirty="0"/>
            </a:br>
            <a:br>
              <a:rPr lang="tr-TR" dirty="0"/>
            </a:br>
            <a:r>
              <a:rPr lang="tr-TR" dirty="0"/>
              <a:t>  </a:t>
            </a:r>
            <a:r>
              <a:rPr lang="tr-TR" b="1" dirty="0"/>
              <a:t>public void </a:t>
            </a:r>
            <a:r>
              <a:rPr lang="tr-TR" dirty="0"/>
              <a:t>fiyatDegistir( </a:t>
            </a:r>
            <a:r>
              <a:rPr lang="tr-TR" b="1" dirty="0"/>
              <a:t>final long </a:t>
            </a:r>
            <a:r>
              <a:rPr lang="tr-TR" dirty="0"/>
              <a:t>fiyat ) {</a:t>
            </a:r>
            <a:br>
              <a:rPr lang="tr-TR" dirty="0"/>
            </a:br>
            <a:r>
              <a:rPr lang="tr-TR" dirty="0"/>
              <a:t>    </a:t>
            </a:r>
            <a:r>
              <a:rPr lang="tr-TR" b="1" dirty="0"/>
              <a:t>this</a:t>
            </a:r>
            <a:r>
              <a:rPr lang="tr-TR" dirty="0"/>
              <a:t>.fiyat = fiyat;</a:t>
            </a:r>
            <a:br>
              <a:rPr lang="tr-TR" dirty="0"/>
            </a:br>
            <a:r>
              <a:rPr lang="tr-TR" dirty="0"/>
              <a:t>    gozlemcilereHaberVer();</a:t>
            </a:r>
            <a:br>
              <a:rPr lang="tr-TR" dirty="0"/>
            </a:br>
            <a:r>
              <a:rPr lang="tr-TR" dirty="0"/>
              <a:t>  }</a:t>
            </a:r>
            <a:br>
              <a:rPr lang="tr-TR" dirty="0"/>
            </a:br>
            <a:r>
              <a:rPr lang="tr-TR" dirty="0"/>
              <a:t>}</a:t>
            </a:r>
          </a:p>
        </p:txBody>
      </p:sp>
    </p:spTree>
    <p:extLst>
      <p:ext uri="{BB962C8B-B14F-4D97-AF65-F5344CB8AC3E}">
        <p14:creationId xmlns:p14="http://schemas.microsoft.com/office/powerpoint/2010/main" val="198724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4A99-2564-4E0C-BA68-A0AB67137EFE}"/>
              </a:ext>
            </a:extLst>
          </p:cNvPr>
          <p:cNvSpPr>
            <a:spLocks noGrp="1"/>
          </p:cNvSpPr>
          <p:nvPr>
            <p:ph type="title"/>
          </p:nvPr>
        </p:nvSpPr>
        <p:spPr>
          <a:xfrm>
            <a:off x="838200" y="365125"/>
            <a:ext cx="10515600" cy="933097"/>
          </a:xfrm>
        </p:spPr>
        <p:txBody>
          <a:bodyPr>
            <a:normAutofit/>
          </a:bodyPr>
          <a:lstStyle/>
          <a:p>
            <a:r>
              <a:rPr lang="tr-TR" dirty="0"/>
              <a:t>FiyatGozlemcisi.java</a:t>
            </a:r>
          </a:p>
        </p:txBody>
      </p:sp>
      <p:sp>
        <p:nvSpPr>
          <p:cNvPr id="3" name="Content Placeholder 2">
            <a:extLst>
              <a:ext uri="{FF2B5EF4-FFF2-40B4-BE49-F238E27FC236}">
                <a16:creationId xmlns:a16="http://schemas.microsoft.com/office/drawing/2014/main" id="{1791BF6E-E24F-4905-8FBE-898607DE60B2}"/>
              </a:ext>
            </a:extLst>
          </p:cNvPr>
          <p:cNvSpPr>
            <a:spLocks noGrp="1"/>
          </p:cNvSpPr>
          <p:nvPr>
            <p:ph idx="1"/>
          </p:nvPr>
        </p:nvSpPr>
        <p:spPr>
          <a:xfrm>
            <a:off x="838200" y="1907822"/>
            <a:ext cx="10515600" cy="4269141"/>
          </a:xfrm>
        </p:spPr>
        <p:txBody>
          <a:bodyPr/>
          <a:lstStyle/>
          <a:p>
            <a:r>
              <a:rPr lang="tr-TR" b="1" dirty="0"/>
              <a:t>package </a:t>
            </a:r>
            <a:r>
              <a:rPr lang="tr-TR" dirty="0"/>
              <a:t>td.desen.observer;</a:t>
            </a:r>
            <a:br>
              <a:rPr lang="tr-TR" dirty="0"/>
            </a:br>
            <a:br>
              <a:rPr lang="tr-TR" dirty="0"/>
            </a:br>
            <a:r>
              <a:rPr lang="tr-TR" b="1" dirty="0"/>
              <a:t>public interface </a:t>
            </a:r>
            <a:r>
              <a:rPr lang="tr-TR" dirty="0"/>
              <a:t>FiyatGozlemcisi {</a:t>
            </a:r>
            <a:br>
              <a:rPr lang="tr-TR" dirty="0"/>
            </a:br>
            <a:br>
              <a:rPr lang="tr-TR" dirty="0"/>
            </a:br>
            <a:r>
              <a:rPr lang="tr-TR" dirty="0"/>
              <a:t>  </a:t>
            </a:r>
            <a:r>
              <a:rPr lang="tr-TR" b="1" dirty="0"/>
              <a:t>void </a:t>
            </a:r>
            <a:r>
              <a:rPr lang="tr-TR" dirty="0"/>
              <a:t>guncelle( </a:t>
            </a:r>
            <a:r>
              <a:rPr lang="tr-TR" b="1" dirty="0"/>
              <a:t>long </a:t>
            </a:r>
            <a:r>
              <a:rPr lang="tr-TR" dirty="0"/>
              <a:t>yeniFiyat );</a:t>
            </a:r>
            <a:br>
              <a:rPr lang="tr-TR" dirty="0"/>
            </a:br>
            <a:r>
              <a:rPr lang="tr-TR" dirty="0"/>
              <a:t>}</a:t>
            </a:r>
          </a:p>
        </p:txBody>
      </p:sp>
    </p:spTree>
    <p:extLst>
      <p:ext uri="{BB962C8B-B14F-4D97-AF65-F5344CB8AC3E}">
        <p14:creationId xmlns:p14="http://schemas.microsoft.com/office/powerpoint/2010/main" val="3241512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038D-325C-47BC-BD39-8763A362C7B8}"/>
              </a:ext>
            </a:extLst>
          </p:cNvPr>
          <p:cNvSpPr>
            <a:spLocks noGrp="1"/>
          </p:cNvSpPr>
          <p:nvPr>
            <p:ph type="title"/>
          </p:nvPr>
        </p:nvSpPr>
        <p:spPr>
          <a:xfrm>
            <a:off x="838200" y="365125"/>
            <a:ext cx="10515600" cy="808919"/>
          </a:xfrm>
        </p:spPr>
        <p:txBody>
          <a:bodyPr/>
          <a:lstStyle/>
          <a:p>
            <a:r>
              <a:rPr lang="tr-TR" dirty="0"/>
              <a:t>Musteri1.java</a:t>
            </a:r>
          </a:p>
        </p:txBody>
      </p:sp>
      <p:sp>
        <p:nvSpPr>
          <p:cNvPr id="4" name="Rectangle 1">
            <a:extLst>
              <a:ext uri="{FF2B5EF4-FFF2-40B4-BE49-F238E27FC236}">
                <a16:creationId xmlns:a16="http://schemas.microsoft.com/office/drawing/2014/main" id="{A36F76A2-E530-4D09-9648-C87BD53E950F}"/>
              </a:ext>
            </a:extLst>
          </p:cNvPr>
          <p:cNvSpPr>
            <a:spLocks noGrp="1" noChangeArrowheads="1"/>
          </p:cNvSpPr>
          <p:nvPr>
            <p:ph idx="1"/>
          </p:nvPr>
        </p:nvSpPr>
        <p:spPr bwMode="auto">
          <a:xfrm>
            <a:off x="838200" y="1690697"/>
            <a:ext cx="926888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effectLst/>
                <a:latin typeface="Arial Unicode MS"/>
              </a:rPr>
              <a:t>package </a:t>
            </a:r>
            <a:r>
              <a:rPr kumimoji="0" lang="tr-TR" altLang="tr-TR" sz="2400" b="0" i="0" u="none" strike="noStrike" cap="none" normalizeH="0" baseline="0" dirty="0">
                <a:ln>
                  <a:noFill/>
                </a:ln>
                <a:effectLst/>
                <a:latin typeface="Arial Unicode MS"/>
              </a:rPr>
              <a:t>td.desen.observer;</a:t>
            </a:r>
            <a:br>
              <a:rPr kumimoji="0" lang="tr-TR" altLang="tr-TR" sz="2400" b="0" i="0" u="none" strike="noStrike" cap="none" normalizeH="0" baseline="0" dirty="0">
                <a:ln>
                  <a:noFill/>
                </a:ln>
                <a:effectLst/>
                <a:latin typeface="Arial Unicode MS"/>
              </a:rPr>
            </a:br>
            <a:br>
              <a:rPr kumimoji="0" lang="tr-TR" altLang="tr-TR" sz="2400" b="0" i="0" u="none" strike="noStrike" cap="none" normalizeH="0" baseline="0" dirty="0">
                <a:ln>
                  <a:noFill/>
                </a:ln>
                <a:effectLst/>
                <a:latin typeface="Arial Unicode MS"/>
              </a:rPr>
            </a:br>
            <a:r>
              <a:rPr kumimoji="0" lang="tr-TR" altLang="tr-TR" sz="2400" b="1" i="0" u="none" strike="noStrike" cap="none" normalizeH="0" baseline="0" dirty="0">
                <a:ln>
                  <a:noFill/>
                </a:ln>
                <a:effectLst/>
                <a:latin typeface="Arial Unicode MS"/>
              </a:rPr>
              <a:t>public class </a:t>
            </a:r>
            <a:r>
              <a:rPr kumimoji="0" lang="tr-TR" altLang="tr-TR" sz="2400" b="0" i="0" u="none" strike="noStrike" cap="none" normalizeH="0" baseline="0" dirty="0">
                <a:ln>
                  <a:noFill/>
                </a:ln>
                <a:effectLst/>
                <a:latin typeface="Arial Unicode MS"/>
              </a:rPr>
              <a:t>Musteri1 </a:t>
            </a:r>
            <a:r>
              <a:rPr kumimoji="0" lang="tr-TR" altLang="tr-TR" sz="2400" b="1" i="0" u="none" strike="noStrike" cap="none" normalizeH="0" baseline="0" dirty="0">
                <a:ln>
                  <a:noFill/>
                </a:ln>
                <a:effectLst/>
                <a:latin typeface="Arial Unicode MS"/>
              </a:rPr>
              <a:t>implements </a:t>
            </a:r>
            <a:r>
              <a:rPr kumimoji="0" lang="tr-TR" altLang="tr-TR" sz="2400" b="0" i="0" u="none" strike="noStrike" cap="none" normalizeH="0" baseline="0" dirty="0">
                <a:ln>
                  <a:noFill/>
                </a:ln>
                <a:effectLst/>
                <a:latin typeface="Arial Unicode MS"/>
              </a:rPr>
              <a:t>FiyatGozlemcisi {</a:t>
            </a:r>
            <a:br>
              <a:rPr kumimoji="0" lang="tr-TR" altLang="tr-TR" sz="2400" b="0" i="0" u="none" strike="noStrike" cap="none" normalizeH="0" baseline="0" dirty="0">
                <a:ln>
                  <a:noFill/>
                </a:ln>
                <a:effectLst/>
                <a:latin typeface="Arial Unicode MS"/>
              </a:rPr>
            </a:br>
            <a:br>
              <a:rPr kumimoji="0" lang="tr-TR" altLang="tr-TR" sz="2400" b="0" i="0" u="none" strike="noStrike" cap="none" normalizeH="0" baseline="0" dirty="0">
                <a:ln>
                  <a:noFill/>
                </a:ln>
                <a:effectLst/>
                <a:latin typeface="Arial Unicode MS"/>
              </a:rPr>
            </a:br>
            <a:r>
              <a:rPr kumimoji="0" lang="tr-TR" altLang="tr-TR" sz="2400" b="0" i="0" u="none" strike="noStrike" cap="none" normalizeH="0" baseline="0" dirty="0">
                <a:ln>
                  <a:noFill/>
                </a:ln>
                <a:effectLst/>
                <a:latin typeface="Arial Unicode MS"/>
              </a:rPr>
              <a:t>  @Override</a:t>
            </a:r>
            <a:br>
              <a:rPr kumimoji="0" lang="tr-TR" altLang="tr-TR" sz="2400" b="0" i="0" u="none" strike="noStrike" cap="none" normalizeH="0" baseline="0" dirty="0">
                <a:ln>
                  <a:noFill/>
                </a:ln>
                <a:effectLst/>
                <a:latin typeface="Arial Unicode MS"/>
              </a:rPr>
            </a:br>
            <a:r>
              <a:rPr kumimoji="0" lang="tr-TR" altLang="tr-TR" sz="2400" b="0" i="0" u="none" strike="noStrike" cap="none" normalizeH="0" baseline="0" dirty="0">
                <a:ln>
                  <a:noFill/>
                </a:ln>
                <a:effectLst/>
                <a:latin typeface="Arial Unicode MS"/>
              </a:rPr>
              <a:t>  </a:t>
            </a:r>
            <a:r>
              <a:rPr kumimoji="0" lang="tr-TR" altLang="tr-TR" sz="2400" b="1" i="0" u="none" strike="noStrike" cap="none" normalizeH="0" baseline="0" dirty="0">
                <a:ln>
                  <a:noFill/>
                </a:ln>
                <a:effectLst/>
                <a:latin typeface="Arial Unicode MS"/>
              </a:rPr>
              <a:t>public void </a:t>
            </a:r>
            <a:r>
              <a:rPr kumimoji="0" lang="tr-TR" altLang="tr-TR" sz="2400" b="0" i="0" u="none" strike="noStrike" cap="none" normalizeH="0" baseline="0" dirty="0">
                <a:ln>
                  <a:noFill/>
                </a:ln>
                <a:effectLst/>
                <a:latin typeface="Arial Unicode MS"/>
              </a:rPr>
              <a:t>guncelle( </a:t>
            </a:r>
            <a:r>
              <a:rPr kumimoji="0" lang="tr-TR" altLang="tr-TR" sz="2400" b="1" i="0" u="none" strike="noStrike" cap="none" normalizeH="0" baseline="0" dirty="0">
                <a:ln>
                  <a:noFill/>
                </a:ln>
                <a:effectLst/>
                <a:latin typeface="Arial Unicode MS"/>
              </a:rPr>
              <a:t>final long </a:t>
            </a:r>
            <a:r>
              <a:rPr kumimoji="0" lang="tr-TR" altLang="tr-TR" sz="2400" b="0" i="0" u="none" strike="noStrike" cap="none" normalizeH="0" baseline="0" dirty="0">
                <a:ln>
                  <a:noFill/>
                </a:ln>
                <a:effectLst/>
                <a:latin typeface="Arial Unicode MS"/>
              </a:rPr>
              <a:t>yeniFiyat ) {</a:t>
            </a:r>
            <a:br>
              <a:rPr kumimoji="0" lang="tr-TR" altLang="tr-TR" sz="2400" b="0" i="0" u="none" strike="noStrike" cap="none" normalizeH="0" baseline="0" dirty="0">
                <a:ln>
                  <a:noFill/>
                </a:ln>
                <a:effectLst/>
                <a:latin typeface="Arial Unicode MS"/>
              </a:rPr>
            </a:br>
            <a:r>
              <a:rPr kumimoji="0" lang="tr-TR" altLang="tr-TR" sz="2400" b="0" i="0" u="none" strike="noStrike" cap="none" normalizeH="0" baseline="0" dirty="0">
                <a:ln>
                  <a:noFill/>
                </a:ln>
                <a:effectLst/>
                <a:latin typeface="Arial Unicode MS"/>
              </a:rPr>
              <a:t>    System.out.println( "Müşteri 1, yeni fiyatı öğrendi: " + yeniFiyat );</a:t>
            </a:r>
            <a:br>
              <a:rPr kumimoji="0" lang="tr-TR" altLang="tr-TR" sz="2400" b="0" i="0" u="none" strike="noStrike" cap="none" normalizeH="0" baseline="0" dirty="0">
                <a:ln>
                  <a:noFill/>
                </a:ln>
                <a:effectLst/>
                <a:latin typeface="Arial Unicode MS"/>
              </a:rPr>
            </a:br>
            <a:r>
              <a:rPr kumimoji="0" lang="tr-TR" altLang="tr-TR" sz="2400" b="0" i="0" u="none" strike="noStrike" cap="none" normalizeH="0" baseline="0" dirty="0">
                <a:ln>
                  <a:noFill/>
                </a:ln>
                <a:effectLst/>
                <a:latin typeface="Arial Unicode MS"/>
              </a:rPr>
              <a:t>  }</a:t>
            </a:r>
            <a:br>
              <a:rPr kumimoji="0" lang="tr-TR" altLang="tr-TR" sz="2400" b="0" i="0" u="none" strike="noStrike" cap="none" normalizeH="0" baseline="0" dirty="0">
                <a:ln>
                  <a:noFill/>
                </a:ln>
                <a:effectLst/>
                <a:latin typeface="Arial Unicode MS"/>
              </a:rPr>
            </a:br>
            <a:r>
              <a:rPr kumimoji="0" lang="tr-TR" altLang="tr-TR" sz="2400" b="0" i="0" u="none" strike="noStrike" cap="none" normalizeH="0" baseline="0" dirty="0">
                <a:ln>
                  <a:noFill/>
                </a:ln>
                <a:effectLst/>
                <a:latin typeface="Arial Unicode MS"/>
              </a:rPr>
              <a:t>}</a:t>
            </a:r>
            <a:endParaRPr kumimoji="0" lang="tr-TR" altLang="tr-TR"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1800" b="0" i="0" u="none" strike="noStrike" cap="none" normalizeH="0" baseline="0" dirty="0">
                <a:ln>
                  <a:noFill/>
                </a:ln>
                <a:solidFill>
                  <a:schemeClr val="tx1"/>
                </a:solidFill>
                <a:effectLst/>
                <a:latin typeface="Arial" panose="020B0604020202020204" pitchFamily="34" charset="0"/>
              </a:rPr>
            </a:b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636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4CF6-29C6-4100-9F1F-528F0828C215}"/>
              </a:ext>
            </a:extLst>
          </p:cNvPr>
          <p:cNvSpPr>
            <a:spLocks noGrp="1"/>
          </p:cNvSpPr>
          <p:nvPr>
            <p:ph type="title"/>
          </p:nvPr>
        </p:nvSpPr>
        <p:spPr/>
        <p:txBody>
          <a:bodyPr/>
          <a:lstStyle/>
          <a:p>
            <a:r>
              <a:rPr lang="tr-TR" dirty="0"/>
              <a:t>Musteri2.java</a:t>
            </a:r>
          </a:p>
        </p:txBody>
      </p:sp>
      <p:sp>
        <p:nvSpPr>
          <p:cNvPr id="3" name="Content Placeholder 2">
            <a:extLst>
              <a:ext uri="{FF2B5EF4-FFF2-40B4-BE49-F238E27FC236}">
                <a16:creationId xmlns:a16="http://schemas.microsoft.com/office/drawing/2014/main" id="{EAE20689-A906-42CB-B94E-4009EE604A92}"/>
              </a:ext>
            </a:extLst>
          </p:cNvPr>
          <p:cNvSpPr>
            <a:spLocks noGrp="1"/>
          </p:cNvSpPr>
          <p:nvPr>
            <p:ph idx="1"/>
          </p:nvPr>
        </p:nvSpPr>
        <p:spPr/>
        <p:txBody>
          <a:bodyPr>
            <a:normAutofit/>
          </a:bodyPr>
          <a:lstStyle/>
          <a:p>
            <a:br>
              <a:rPr lang="tr-TR" dirty="0"/>
            </a:br>
            <a:r>
              <a:rPr lang="tr-TR" b="1" dirty="0"/>
              <a:t>package </a:t>
            </a:r>
            <a:r>
              <a:rPr lang="tr-TR" dirty="0"/>
              <a:t>td.desen.observer;</a:t>
            </a:r>
            <a:br>
              <a:rPr lang="tr-TR" dirty="0"/>
            </a:br>
            <a:br>
              <a:rPr lang="tr-TR" dirty="0"/>
            </a:br>
            <a:r>
              <a:rPr lang="tr-TR" b="1" dirty="0"/>
              <a:t>public class </a:t>
            </a:r>
            <a:r>
              <a:rPr lang="tr-TR" dirty="0"/>
              <a:t>Musteri2 </a:t>
            </a:r>
            <a:r>
              <a:rPr lang="tr-TR" b="1" dirty="0"/>
              <a:t>implements </a:t>
            </a:r>
            <a:r>
              <a:rPr lang="tr-TR" dirty="0"/>
              <a:t>FiyatGozlemcisi {</a:t>
            </a:r>
            <a:br>
              <a:rPr lang="tr-TR" dirty="0"/>
            </a:br>
            <a:br>
              <a:rPr lang="tr-TR" dirty="0"/>
            </a:br>
            <a:r>
              <a:rPr lang="tr-TR" dirty="0"/>
              <a:t>  @Override</a:t>
            </a:r>
            <a:br>
              <a:rPr lang="tr-TR" dirty="0"/>
            </a:br>
            <a:r>
              <a:rPr lang="tr-TR" dirty="0"/>
              <a:t>  </a:t>
            </a:r>
            <a:r>
              <a:rPr lang="tr-TR" b="1" dirty="0"/>
              <a:t>public void </a:t>
            </a:r>
            <a:r>
              <a:rPr lang="tr-TR" dirty="0"/>
              <a:t>güncelle( </a:t>
            </a:r>
            <a:r>
              <a:rPr lang="tr-TR" b="1" dirty="0"/>
              <a:t>final long </a:t>
            </a:r>
            <a:r>
              <a:rPr lang="tr-TR" dirty="0"/>
              <a:t>yeniFiyat ) {</a:t>
            </a:r>
            <a:br>
              <a:rPr lang="tr-TR" dirty="0"/>
            </a:br>
            <a:r>
              <a:rPr lang="tr-TR" dirty="0"/>
              <a:t>    System.out.println( "Müşteri 2, yeni fiyatı öğrendi: " + yeniFiyat );</a:t>
            </a:r>
            <a:br>
              <a:rPr lang="tr-TR" dirty="0"/>
            </a:br>
            <a:r>
              <a:rPr lang="tr-TR" dirty="0"/>
              <a:t>  }</a:t>
            </a:r>
            <a:br>
              <a:rPr lang="tr-TR" dirty="0"/>
            </a:br>
            <a:endParaRPr lang="tr-TR" dirty="0"/>
          </a:p>
        </p:txBody>
      </p:sp>
    </p:spTree>
    <p:extLst>
      <p:ext uri="{BB962C8B-B14F-4D97-AF65-F5344CB8AC3E}">
        <p14:creationId xmlns:p14="http://schemas.microsoft.com/office/powerpoint/2010/main" val="332917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EE3F-0AB4-4BC9-A627-E292EBFDDE0C}"/>
              </a:ext>
            </a:extLst>
          </p:cNvPr>
          <p:cNvSpPr>
            <a:spLocks noGrp="1"/>
          </p:cNvSpPr>
          <p:nvPr>
            <p:ph type="title"/>
          </p:nvPr>
        </p:nvSpPr>
        <p:spPr/>
        <p:txBody>
          <a:bodyPr/>
          <a:lstStyle/>
          <a:p>
            <a:r>
              <a:rPr lang="tr-TR" dirty="0"/>
              <a:t>Satici.java</a:t>
            </a:r>
          </a:p>
        </p:txBody>
      </p:sp>
      <p:sp>
        <p:nvSpPr>
          <p:cNvPr id="3" name="Content Placeholder 2">
            <a:extLst>
              <a:ext uri="{FF2B5EF4-FFF2-40B4-BE49-F238E27FC236}">
                <a16:creationId xmlns:a16="http://schemas.microsoft.com/office/drawing/2014/main" id="{1EA988D5-DBA3-469B-82A7-7A76C69D9B2D}"/>
              </a:ext>
            </a:extLst>
          </p:cNvPr>
          <p:cNvSpPr>
            <a:spLocks noGrp="1"/>
          </p:cNvSpPr>
          <p:nvPr>
            <p:ph idx="1"/>
          </p:nvPr>
        </p:nvSpPr>
        <p:spPr/>
        <p:txBody>
          <a:bodyPr>
            <a:normAutofit fontScale="70000" lnSpcReduction="20000"/>
          </a:bodyPr>
          <a:lstStyle/>
          <a:p>
            <a:r>
              <a:rPr lang="tr-TR" b="1" dirty="0"/>
              <a:t>package </a:t>
            </a:r>
            <a:r>
              <a:rPr lang="tr-TR" dirty="0"/>
              <a:t>td.desen.observer;</a:t>
            </a:r>
            <a:br>
              <a:rPr lang="tr-TR" dirty="0"/>
            </a:br>
            <a:br>
              <a:rPr lang="tr-TR" dirty="0"/>
            </a:br>
            <a:r>
              <a:rPr lang="tr-TR" b="1" dirty="0"/>
              <a:t>public class </a:t>
            </a:r>
            <a:r>
              <a:rPr lang="tr-TR" dirty="0"/>
              <a:t>Satici {</a:t>
            </a:r>
            <a:br>
              <a:rPr lang="tr-TR" dirty="0"/>
            </a:br>
            <a:br>
              <a:rPr lang="tr-TR" dirty="0"/>
            </a:br>
            <a:r>
              <a:rPr lang="tr-TR" dirty="0"/>
              <a:t>  </a:t>
            </a:r>
            <a:r>
              <a:rPr lang="tr-TR" b="1" dirty="0"/>
              <a:t>public static void </a:t>
            </a:r>
            <a:r>
              <a:rPr lang="tr-TR" dirty="0"/>
              <a:t>main( </a:t>
            </a:r>
            <a:r>
              <a:rPr lang="tr-TR" b="1" dirty="0"/>
              <a:t>final </a:t>
            </a:r>
            <a:r>
              <a:rPr lang="tr-TR" dirty="0"/>
              <a:t>String[] args ) {</a:t>
            </a:r>
            <a:br>
              <a:rPr lang="tr-TR" dirty="0"/>
            </a:br>
            <a:br>
              <a:rPr lang="tr-TR" dirty="0"/>
            </a:br>
            <a:r>
              <a:rPr lang="tr-TR" dirty="0"/>
              <a:t>    // Bir gözlem konusu yaratılıyor.</a:t>
            </a:r>
            <a:br>
              <a:rPr lang="tr-TR" dirty="0"/>
            </a:br>
            <a:r>
              <a:rPr lang="tr-TR" dirty="0"/>
              <a:t>    </a:t>
            </a:r>
            <a:r>
              <a:rPr lang="tr-TR" b="1" dirty="0"/>
              <a:t>final </a:t>
            </a:r>
            <a:r>
              <a:rPr lang="tr-TR" dirty="0"/>
              <a:t>FiyatKonusu konu = </a:t>
            </a:r>
            <a:r>
              <a:rPr lang="tr-TR" b="1" dirty="0"/>
              <a:t>new </a:t>
            </a:r>
            <a:r>
              <a:rPr lang="tr-TR" dirty="0"/>
              <a:t>FiyatKonusu();</a:t>
            </a:r>
            <a:br>
              <a:rPr lang="tr-TR" dirty="0"/>
            </a:br>
            <a:br>
              <a:rPr lang="tr-TR" dirty="0"/>
            </a:br>
            <a:r>
              <a:rPr lang="tr-TR" dirty="0"/>
              <a:t>    // Gözlemci 1 yaratılıyor ve gözlem konusuna ekleniyor.</a:t>
            </a:r>
            <a:br>
              <a:rPr lang="tr-TR" dirty="0"/>
            </a:br>
            <a:r>
              <a:rPr lang="tr-TR" dirty="0"/>
              <a:t>    konu.gozlemciEkle( </a:t>
            </a:r>
            <a:r>
              <a:rPr lang="tr-TR" b="1" dirty="0"/>
              <a:t>new </a:t>
            </a:r>
            <a:r>
              <a:rPr lang="tr-TR" dirty="0"/>
              <a:t>Musteri1() );</a:t>
            </a:r>
            <a:br>
              <a:rPr lang="tr-TR" dirty="0"/>
            </a:br>
            <a:br>
              <a:rPr lang="tr-TR" dirty="0"/>
            </a:br>
            <a:r>
              <a:rPr lang="tr-TR" dirty="0"/>
              <a:t>    // Gözlemci 2 yaratılıyor ve gözlem konusuna ekleniyor.</a:t>
            </a:r>
            <a:br>
              <a:rPr lang="tr-TR" dirty="0"/>
            </a:br>
            <a:r>
              <a:rPr lang="tr-TR" dirty="0"/>
              <a:t>    konu.gozlemciEkle( </a:t>
            </a:r>
            <a:r>
              <a:rPr lang="tr-TR" b="1" dirty="0"/>
              <a:t>new </a:t>
            </a:r>
            <a:r>
              <a:rPr lang="tr-TR" dirty="0"/>
              <a:t>Musteri2() );</a:t>
            </a:r>
            <a:br>
              <a:rPr lang="tr-TR" dirty="0"/>
            </a:br>
            <a:br>
              <a:rPr lang="tr-TR" dirty="0"/>
            </a:br>
            <a:r>
              <a:rPr lang="tr-TR" dirty="0"/>
              <a:t>    // Gözlem konusundaki bir değişiklik, gözlemcilere haber veriliyor.</a:t>
            </a:r>
            <a:br>
              <a:rPr lang="tr-TR" dirty="0"/>
            </a:br>
            <a:r>
              <a:rPr lang="tr-TR" dirty="0"/>
              <a:t>    konu.fiyatDegistir( 50L );</a:t>
            </a:r>
            <a:br>
              <a:rPr lang="tr-TR" dirty="0"/>
            </a:br>
            <a:r>
              <a:rPr lang="tr-TR" dirty="0"/>
              <a:t>  }</a:t>
            </a:r>
            <a:br>
              <a:rPr lang="tr-TR" dirty="0"/>
            </a:br>
            <a:r>
              <a:rPr lang="tr-TR" dirty="0"/>
              <a:t>}</a:t>
            </a:r>
          </a:p>
        </p:txBody>
      </p:sp>
    </p:spTree>
    <p:extLst>
      <p:ext uri="{BB962C8B-B14F-4D97-AF65-F5344CB8AC3E}">
        <p14:creationId xmlns:p14="http://schemas.microsoft.com/office/powerpoint/2010/main" val="127629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AA62-1CA3-4F68-B371-938014D0D3FF}"/>
              </a:ext>
            </a:extLst>
          </p:cNvPr>
          <p:cNvSpPr>
            <a:spLocks noGrp="1"/>
          </p:cNvSpPr>
          <p:nvPr>
            <p:ph type="title"/>
          </p:nvPr>
        </p:nvSpPr>
        <p:spPr/>
        <p:txBody>
          <a:bodyPr/>
          <a:lstStyle/>
          <a:p>
            <a:r>
              <a:rPr lang="tr-TR" dirty="0"/>
              <a:t>Ekran Çıktısı</a:t>
            </a:r>
          </a:p>
        </p:txBody>
      </p:sp>
      <p:sp>
        <p:nvSpPr>
          <p:cNvPr id="3" name="Content Placeholder 2">
            <a:extLst>
              <a:ext uri="{FF2B5EF4-FFF2-40B4-BE49-F238E27FC236}">
                <a16:creationId xmlns:a16="http://schemas.microsoft.com/office/drawing/2014/main" id="{D9EBA67F-9EFA-4325-AE3F-D86C9FAED4A6}"/>
              </a:ext>
            </a:extLst>
          </p:cNvPr>
          <p:cNvSpPr>
            <a:spLocks noGrp="1"/>
          </p:cNvSpPr>
          <p:nvPr>
            <p:ph idx="1"/>
          </p:nvPr>
        </p:nvSpPr>
        <p:spPr/>
        <p:txBody>
          <a:bodyPr/>
          <a:lstStyle/>
          <a:p>
            <a:pPr marL="0" indent="0">
              <a:buNone/>
            </a:pPr>
            <a:r>
              <a:rPr lang="tr-TR" dirty="0"/>
              <a:t>Müşteri 1, yeni fiyatı öğrendi: 50</a:t>
            </a:r>
            <a:br>
              <a:rPr lang="tr-TR" dirty="0"/>
            </a:br>
            <a:r>
              <a:rPr lang="tr-TR" dirty="0"/>
              <a:t>Müşteri 2, yeni fiyatı öğrendi: 50</a:t>
            </a:r>
            <a:br>
              <a:rPr lang="tr-TR"/>
            </a:br>
            <a:endParaRPr lang="tr-TR" dirty="0"/>
          </a:p>
        </p:txBody>
      </p:sp>
    </p:spTree>
    <p:extLst>
      <p:ext uri="{BB962C8B-B14F-4D97-AF65-F5344CB8AC3E}">
        <p14:creationId xmlns:p14="http://schemas.microsoft.com/office/powerpoint/2010/main" val="1425550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F929-5CCB-4AD0-A289-EAC09DC15460}"/>
              </a:ext>
            </a:extLst>
          </p:cNvPr>
          <p:cNvSpPr>
            <a:spLocks noGrp="1"/>
          </p:cNvSpPr>
          <p:nvPr>
            <p:ph type="title"/>
          </p:nvPr>
        </p:nvSpPr>
        <p:spPr/>
        <p:txBody>
          <a:bodyPr/>
          <a:lstStyle/>
          <a:p>
            <a:r>
              <a:rPr lang="tr-TR" dirty="0"/>
              <a:t>Kaynaklar</a:t>
            </a:r>
          </a:p>
        </p:txBody>
      </p:sp>
      <p:sp>
        <p:nvSpPr>
          <p:cNvPr id="3" name="Content Placeholder 2">
            <a:extLst>
              <a:ext uri="{FF2B5EF4-FFF2-40B4-BE49-F238E27FC236}">
                <a16:creationId xmlns:a16="http://schemas.microsoft.com/office/drawing/2014/main" id="{BEC2DEE7-5AA8-4F32-ABFE-73308E7E7236}"/>
              </a:ext>
            </a:extLst>
          </p:cNvPr>
          <p:cNvSpPr>
            <a:spLocks noGrp="1"/>
          </p:cNvSpPr>
          <p:nvPr>
            <p:ph idx="1"/>
          </p:nvPr>
        </p:nvSpPr>
        <p:spPr/>
        <p:txBody>
          <a:bodyPr>
            <a:normAutofit lnSpcReduction="10000"/>
          </a:bodyPr>
          <a:lstStyle/>
          <a:p>
            <a:r>
              <a:rPr lang="tr-TR" dirty="0"/>
              <a:t>https://www.slideshare.net/saratorkey/observer-design-pattern</a:t>
            </a:r>
          </a:p>
          <a:p>
            <a:r>
              <a:rPr lang="tr-TR" dirty="0"/>
              <a:t>https://www.semseo.com.tr/rehber/seo-sozlugu/rss-nedir-nasil-kullanilir</a:t>
            </a:r>
          </a:p>
          <a:p>
            <a:r>
              <a:rPr lang="tr-TR" dirty="0"/>
              <a:t>https://www.cancankiran.com/rss-feed-nedir/</a:t>
            </a:r>
          </a:p>
          <a:p>
            <a:r>
              <a:rPr lang="tr-TR" dirty="0"/>
              <a:t>https://medium.com/@busetekinaydin/observer-g%C3%B6zlemci-design-pattern-535df620b720</a:t>
            </a:r>
          </a:p>
          <a:p>
            <a:r>
              <a:rPr lang="tr-TR" dirty="0"/>
              <a:t>https://tr.wikipedia.org/wiki/Grafiksel_kullan%C4%B1c%C4%B1_aray%C3%BCz%C3%BC</a:t>
            </a:r>
          </a:p>
          <a:p>
            <a:r>
              <a:rPr lang="tr-TR" dirty="0"/>
              <a:t>https://wmaraci.com/nedir/widget</a:t>
            </a:r>
          </a:p>
          <a:p>
            <a:r>
              <a:rPr lang="tr-TR" dirty="0"/>
              <a:t>http://www.tasarimdesenleri.com/jsp/tasdesincele/observer.jsp</a:t>
            </a:r>
          </a:p>
        </p:txBody>
      </p:sp>
    </p:spTree>
    <p:extLst>
      <p:ext uri="{BB962C8B-B14F-4D97-AF65-F5344CB8AC3E}">
        <p14:creationId xmlns:p14="http://schemas.microsoft.com/office/powerpoint/2010/main" val="91090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24A1-43D1-411D-B6DA-6F7077841439}"/>
              </a:ext>
            </a:extLst>
          </p:cNvPr>
          <p:cNvSpPr>
            <a:spLocks noGrp="1"/>
          </p:cNvSpPr>
          <p:nvPr>
            <p:ph type="title"/>
          </p:nvPr>
        </p:nvSpPr>
        <p:spPr/>
        <p:txBody>
          <a:bodyPr/>
          <a:lstStyle/>
          <a:p>
            <a:r>
              <a:rPr lang="tr-TR" dirty="0"/>
              <a:t>İçindekiler </a:t>
            </a:r>
          </a:p>
        </p:txBody>
      </p:sp>
      <p:sp>
        <p:nvSpPr>
          <p:cNvPr id="3" name="Content Placeholder 2">
            <a:extLst>
              <a:ext uri="{FF2B5EF4-FFF2-40B4-BE49-F238E27FC236}">
                <a16:creationId xmlns:a16="http://schemas.microsoft.com/office/drawing/2014/main" id="{EC928B60-F8CE-4CDA-A074-11DBB8030D7F}"/>
              </a:ext>
            </a:extLst>
          </p:cNvPr>
          <p:cNvSpPr>
            <a:spLocks noGrp="1"/>
          </p:cNvSpPr>
          <p:nvPr>
            <p:ph idx="1"/>
          </p:nvPr>
        </p:nvSpPr>
        <p:spPr/>
        <p:txBody>
          <a:bodyPr/>
          <a:lstStyle/>
          <a:p>
            <a:r>
              <a:rPr lang="tr-TR" dirty="0"/>
              <a:t> Tanım</a:t>
            </a:r>
          </a:p>
          <a:p>
            <a:r>
              <a:rPr lang="tr-TR" dirty="0"/>
              <a:t> Diyagram</a:t>
            </a:r>
          </a:p>
          <a:p>
            <a:r>
              <a:rPr lang="tr-TR" dirty="0"/>
              <a:t> Dizi Diyagramı</a:t>
            </a:r>
          </a:p>
          <a:p>
            <a:r>
              <a:rPr lang="tr-TR" dirty="0"/>
              <a:t> Örnekler</a:t>
            </a:r>
          </a:p>
          <a:p>
            <a:r>
              <a:rPr lang="tr-TR" dirty="0"/>
              <a:t> Avantajlar ve Kullanım</a:t>
            </a:r>
          </a:p>
          <a:p>
            <a:r>
              <a:rPr lang="tr-TR" dirty="0"/>
              <a:t> Uygulama - UML Sınıf diyagramı</a:t>
            </a:r>
          </a:p>
          <a:p>
            <a:r>
              <a:rPr lang="tr-TR" dirty="0"/>
              <a:t> Uygulama - Adım 1-3</a:t>
            </a:r>
          </a:p>
          <a:p>
            <a:r>
              <a:rPr lang="tr-TR" dirty="0"/>
              <a:t> Test ve Sonuç</a:t>
            </a:r>
          </a:p>
        </p:txBody>
      </p:sp>
    </p:spTree>
    <p:extLst>
      <p:ext uri="{BB962C8B-B14F-4D97-AF65-F5344CB8AC3E}">
        <p14:creationId xmlns:p14="http://schemas.microsoft.com/office/powerpoint/2010/main" val="236942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F8AF-647F-4122-8DC9-DC30A8C5522B}"/>
              </a:ext>
            </a:extLst>
          </p:cNvPr>
          <p:cNvSpPr>
            <a:spLocks noGrp="1"/>
          </p:cNvSpPr>
          <p:nvPr>
            <p:ph type="title"/>
          </p:nvPr>
        </p:nvSpPr>
        <p:spPr>
          <a:xfrm>
            <a:off x="838200" y="365125"/>
            <a:ext cx="10515600" cy="549275"/>
          </a:xfrm>
        </p:spPr>
        <p:txBody>
          <a:bodyPr>
            <a:normAutofit fontScale="90000"/>
          </a:bodyPr>
          <a:lstStyle/>
          <a:p>
            <a:r>
              <a:rPr lang="tr-TR" dirty="0"/>
              <a:t>Tanım</a:t>
            </a:r>
          </a:p>
        </p:txBody>
      </p:sp>
      <p:sp>
        <p:nvSpPr>
          <p:cNvPr id="3" name="Content Placeholder 2">
            <a:extLst>
              <a:ext uri="{FF2B5EF4-FFF2-40B4-BE49-F238E27FC236}">
                <a16:creationId xmlns:a16="http://schemas.microsoft.com/office/drawing/2014/main" id="{D941D95A-4211-4742-9E0B-485FEE982FD5}"/>
              </a:ext>
            </a:extLst>
          </p:cNvPr>
          <p:cNvSpPr>
            <a:spLocks noGrp="1"/>
          </p:cNvSpPr>
          <p:nvPr>
            <p:ph idx="1"/>
          </p:nvPr>
        </p:nvSpPr>
        <p:spPr>
          <a:xfrm>
            <a:off x="838200" y="914400"/>
            <a:ext cx="6646332" cy="5262563"/>
          </a:xfrm>
        </p:spPr>
        <p:txBody>
          <a:bodyPr>
            <a:normAutofit fontScale="62500" lnSpcReduction="20000"/>
          </a:bodyPr>
          <a:lstStyle/>
          <a:p>
            <a:r>
              <a:rPr lang="tr-TR" sz="2900" dirty="0"/>
              <a:t>Observer pattern, bir nesne kümesi arasındaki one-to-many ilişkiyi tanımlar. Bir nesnenin durumu değiştiğinde, bütün bağımlılarına bildirilir.</a:t>
            </a:r>
          </a:p>
          <a:p>
            <a:r>
              <a:rPr lang="tr-TR" sz="2900" dirty="0"/>
              <a:t>Observer pattern, JDK’da en çok kullanılan tasarım kalıplarından biridir.</a:t>
            </a:r>
          </a:p>
          <a:p>
            <a:r>
              <a:rPr lang="tr-TR" sz="2900" dirty="0"/>
              <a:t>Observer’lar (Gözlemciler), Subject (Özne)‘e bağımlıdır.</a:t>
            </a:r>
          </a:p>
          <a:p>
            <a:r>
              <a:rPr lang="tr-TR" sz="2900" dirty="0"/>
              <a:t>Subject’in durumu değiştiğinde gözlemcilere haber verilir.</a:t>
            </a:r>
          </a:p>
          <a:p>
            <a:r>
              <a:rPr lang="tr-TR" sz="2900" dirty="0"/>
              <a:t>Subject, object’in “durum bilgisini” tutar ve onu kontrol eder.</a:t>
            </a:r>
          </a:p>
          <a:p>
            <a:r>
              <a:rPr lang="tr-TR" sz="2900" dirty="0"/>
              <a:t>1(One) Subject vardır. Observerlar “durum bilgisini” kullanırlar ama ona sahip değillerlerdir.</a:t>
            </a:r>
          </a:p>
          <a:p>
            <a:r>
              <a:rPr lang="tr-TR" sz="2900" dirty="0"/>
              <a:t>1’den çok(Many) gözlemci vardır ve ”durum “ değiştiğinde Subject tarafından bilgilendirilirler.</a:t>
            </a:r>
          </a:p>
          <a:p>
            <a:r>
              <a:rPr lang="tr-TR" sz="2900" dirty="0"/>
              <a:t>Subject ve Observerlar arasında One Subject -to-Many Observers ilişkisi vardır. Subject bu verilerin tek sahibi olduğu için, gözlemciler, veriler değiştiğinde onları güncellemek için Subject’e bağımlıdır. Birçok nesnenin aynı veriyi kontrol etmesine izin vermekten daha temiz bir Object Oriented tasarımdır.</a:t>
            </a:r>
          </a:p>
          <a:p>
            <a:r>
              <a:rPr lang="tr-TR" sz="2900" dirty="0"/>
              <a:t>Loose Coupling’in gücü: Observer Design Pattern’da loose coupling ilişkisi vardır. İki obje birbiriyle ilişkilidir ama birbiri hakkında çok az şey bilirler. Birinde yaptığımız değişlik diğerini etkilemez.</a:t>
            </a:r>
          </a:p>
          <a:p>
            <a:endParaRPr lang="tr-TR" sz="2000" dirty="0"/>
          </a:p>
          <a:p>
            <a:endParaRPr lang="tr-TR" sz="2000" dirty="0"/>
          </a:p>
          <a:p>
            <a:pPr marL="0" indent="0">
              <a:buNone/>
            </a:pPr>
            <a:endParaRPr lang="tr-TR" sz="2000" dirty="0"/>
          </a:p>
        </p:txBody>
      </p:sp>
      <p:pic>
        <p:nvPicPr>
          <p:cNvPr id="5" name="Picture 4">
            <a:extLst>
              <a:ext uri="{FF2B5EF4-FFF2-40B4-BE49-F238E27FC236}">
                <a16:creationId xmlns:a16="http://schemas.microsoft.com/office/drawing/2014/main" id="{1CDDE024-4922-4181-882E-BD52C3D990C2}"/>
              </a:ext>
            </a:extLst>
          </p:cNvPr>
          <p:cNvPicPr>
            <a:picLocks noChangeAspect="1"/>
          </p:cNvPicPr>
          <p:nvPr/>
        </p:nvPicPr>
        <p:blipFill rotWithShape="1">
          <a:blip r:embed="rId2"/>
          <a:srcRect l="-278" t="18" r="1" b="-2060"/>
          <a:stretch/>
        </p:blipFill>
        <p:spPr>
          <a:xfrm>
            <a:off x="7484532" y="914400"/>
            <a:ext cx="4425246" cy="5262563"/>
          </a:xfrm>
          <a:prstGeom prst="rect">
            <a:avLst/>
          </a:prstGeom>
        </p:spPr>
      </p:pic>
    </p:spTree>
    <p:extLst>
      <p:ext uri="{BB962C8B-B14F-4D97-AF65-F5344CB8AC3E}">
        <p14:creationId xmlns:p14="http://schemas.microsoft.com/office/powerpoint/2010/main" val="239417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0212-361B-4354-97D6-9B210F053CFA}"/>
              </a:ext>
            </a:extLst>
          </p:cNvPr>
          <p:cNvSpPr>
            <a:spLocks noGrp="1"/>
          </p:cNvSpPr>
          <p:nvPr>
            <p:ph type="title"/>
          </p:nvPr>
        </p:nvSpPr>
        <p:spPr>
          <a:xfrm>
            <a:off x="838200" y="365125"/>
            <a:ext cx="10515600" cy="1325563"/>
          </a:xfrm>
        </p:spPr>
        <p:txBody>
          <a:bodyPr vert="horz" lIns="91440" tIns="45720" rIns="91440" bIns="45720" rtlCol="0">
            <a:normAutofit/>
          </a:bodyPr>
          <a:lstStyle/>
          <a:p>
            <a:r>
              <a:rPr lang="tr-TR" dirty="0"/>
              <a:t>Diagram(</a:t>
            </a:r>
            <a:r>
              <a:rPr lang="en-US" dirty="0" err="1"/>
              <a:t>Diyagram</a:t>
            </a:r>
            <a:r>
              <a:rPr lang="tr-TR" dirty="0"/>
              <a:t>)</a:t>
            </a:r>
            <a:endParaRPr lang="en-US" dirty="0"/>
          </a:p>
        </p:txBody>
      </p:sp>
      <p:pic>
        <p:nvPicPr>
          <p:cNvPr id="14" name="Content Placeholder 13">
            <a:extLst>
              <a:ext uri="{FF2B5EF4-FFF2-40B4-BE49-F238E27FC236}">
                <a16:creationId xmlns:a16="http://schemas.microsoft.com/office/drawing/2014/main" id="{8D8930FB-52DF-446D-ADAF-DF4FE040A70F}"/>
              </a:ext>
            </a:extLst>
          </p:cNvPr>
          <p:cNvPicPr>
            <a:picLocks noChangeAspect="1"/>
          </p:cNvPicPr>
          <p:nvPr/>
        </p:nvPicPr>
        <p:blipFill rotWithShape="1">
          <a:blip r:embed="rId2"/>
          <a:srcRect l="5043" r="1731" b="-2"/>
          <a:stretch/>
        </p:blipFill>
        <p:spPr>
          <a:xfrm>
            <a:off x="828771" y="1484244"/>
            <a:ext cx="6128618" cy="4692719"/>
          </a:xfrm>
          <a:prstGeom prst="rect">
            <a:avLst/>
          </a:prstGeom>
        </p:spPr>
      </p:pic>
      <p:sp>
        <p:nvSpPr>
          <p:cNvPr id="18" name="Content Placeholder 17">
            <a:extLst>
              <a:ext uri="{FF2B5EF4-FFF2-40B4-BE49-F238E27FC236}">
                <a16:creationId xmlns:a16="http://schemas.microsoft.com/office/drawing/2014/main" id="{1B26481F-1ADD-49FA-A9F7-6A5558277ED4}"/>
              </a:ext>
            </a:extLst>
          </p:cNvPr>
          <p:cNvSpPr>
            <a:spLocks noGrp="1"/>
          </p:cNvSpPr>
          <p:nvPr>
            <p:ph idx="1"/>
          </p:nvPr>
        </p:nvSpPr>
        <p:spPr>
          <a:xfrm>
            <a:off x="6957390" y="1484243"/>
            <a:ext cx="4396409" cy="4692720"/>
          </a:xfrm>
        </p:spPr>
        <p:txBody>
          <a:bodyPr>
            <a:normAutofit/>
          </a:bodyPr>
          <a:lstStyle/>
          <a:p>
            <a:r>
              <a:rPr lang="en-US" sz="2200" dirty="0"/>
              <a:t>Observer </a:t>
            </a:r>
            <a:r>
              <a:rPr lang="tr-TR" sz="2200" dirty="0"/>
              <a:t>(</a:t>
            </a:r>
            <a:r>
              <a:rPr lang="en-US" sz="2200" dirty="0" err="1"/>
              <a:t>Gözlemci</a:t>
            </a:r>
            <a:r>
              <a:rPr lang="tr-TR" sz="2200" dirty="0"/>
              <a:t>)</a:t>
            </a:r>
            <a:r>
              <a:rPr lang="en-US" sz="2200" dirty="0"/>
              <a:t>, Subject State Object</a:t>
            </a:r>
            <a:r>
              <a:rPr lang="tr-TR" sz="2200" dirty="0"/>
              <a:t> (Özne</a:t>
            </a:r>
            <a:r>
              <a:rPr lang="en-US" sz="2200" dirty="0"/>
              <a:t> Durum </a:t>
            </a:r>
            <a:r>
              <a:rPr lang="en-US" sz="2200" dirty="0" err="1"/>
              <a:t>Nesnesi</a:t>
            </a:r>
            <a:r>
              <a:rPr lang="tr-TR" sz="2200" dirty="0"/>
              <a:t>)</a:t>
            </a:r>
            <a:r>
              <a:rPr lang="en-US" sz="2200" dirty="0"/>
              <a:t> </a:t>
            </a:r>
            <a:r>
              <a:rPr lang="en-US" sz="2200" dirty="0" err="1"/>
              <a:t>aracılığıyla</a:t>
            </a:r>
            <a:r>
              <a:rPr lang="en-US" sz="2200" dirty="0"/>
              <a:t> Subject</a:t>
            </a:r>
            <a:r>
              <a:rPr lang="tr-TR" sz="2200" dirty="0"/>
              <a:t> Object(Özne nesnesi) </a:t>
            </a:r>
            <a:r>
              <a:rPr lang="en-US" sz="2200" dirty="0" err="1"/>
              <a:t>Nesnesinden</a:t>
            </a:r>
            <a:r>
              <a:rPr lang="en-US" sz="2200" dirty="0"/>
              <a:t> </a:t>
            </a:r>
            <a:r>
              <a:rPr lang="en-US" sz="2200" dirty="0" err="1"/>
              <a:t>sinyal</a:t>
            </a:r>
            <a:r>
              <a:rPr lang="en-US" sz="2200" dirty="0"/>
              <a:t> </a:t>
            </a:r>
            <a:r>
              <a:rPr lang="en-US" sz="2200" dirty="0" err="1"/>
              <a:t>alır</a:t>
            </a:r>
            <a:r>
              <a:rPr lang="en-US" sz="2200" dirty="0"/>
              <a:t>.</a:t>
            </a:r>
          </a:p>
          <a:p>
            <a:r>
              <a:rPr lang="en-US" sz="2200" dirty="0" err="1"/>
              <a:t>Gözlemci</a:t>
            </a:r>
            <a:r>
              <a:rPr lang="en-US" sz="2200" dirty="0"/>
              <a:t> </a:t>
            </a:r>
            <a:r>
              <a:rPr lang="en-US" sz="2200" dirty="0" err="1"/>
              <a:t>yalnızca</a:t>
            </a:r>
            <a:r>
              <a:rPr lang="en-US" sz="2200" dirty="0"/>
              <a:t> </a:t>
            </a:r>
            <a:r>
              <a:rPr lang="en-US" sz="2200" dirty="0" err="1"/>
              <a:t>uygun</a:t>
            </a:r>
            <a:r>
              <a:rPr lang="en-US" sz="2200" dirty="0"/>
              <a:t> </a:t>
            </a:r>
            <a:r>
              <a:rPr lang="en-US" sz="2200" dirty="0" err="1"/>
              <a:t>bir</a:t>
            </a:r>
            <a:r>
              <a:rPr lang="en-US" sz="2200" dirty="0"/>
              <a:t> </a:t>
            </a:r>
            <a:r>
              <a:rPr lang="en-US" sz="2200" dirty="0" err="1"/>
              <a:t>sinyal</a:t>
            </a:r>
            <a:r>
              <a:rPr lang="en-US" sz="2200" dirty="0"/>
              <a:t> </a:t>
            </a:r>
            <a:r>
              <a:rPr lang="en-US" sz="2200" dirty="0" err="1"/>
              <a:t>aldığında</a:t>
            </a:r>
            <a:r>
              <a:rPr lang="en-US" sz="2200" dirty="0"/>
              <a:t> </a:t>
            </a:r>
            <a:r>
              <a:rPr lang="en-US" sz="2200" dirty="0" err="1"/>
              <a:t>kendini</a:t>
            </a:r>
            <a:r>
              <a:rPr lang="en-US" sz="2200" dirty="0"/>
              <a:t> </a:t>
            </a:r>
            <a:r>
              <a:rPr lang="en-US" sz="2200" dirty="0" err="1"/>
              <a:t>günceller</a:t>
            </a:r>
            <a:r>
              <a:rPr lang="en-US" sz="2200" dirty="0"/>
              <a:t>, </a:t>
            </a:r>
            <a:r>
              <a:rPr lang="en-US" sz="2200" dirty="0" err="1"/>
              <a:t>ardından</a:t>
            </a:r>
            <a:r>
              <a:rPr lang="en-US" sz="2200" dirty="0"/>
              <a:t> " Observer State </a:t>
            </a:r>
            <a:r>
              <a:rPr lang="tr-TR" sz="2200" dirty="0"/>
              <a:t>(</a:t>
            </a:r>
            <a:r>
              <a:rPr lang="en-US" sz="2200" dirty="0" err="1"/>
              <a:t>Gözlemci</a:t>
            </a:r>
            <a:r>
              <a:rPr lang="en-US" sz="2200" dirty="0"/>
              <a:t> Durumu</a:t>
            </a:r>
            <a:r>
              <a:rPr lang="tr-TR" sz="2200" dirty="0"/>
              <a:t>)</a:t>
            </a:r>
            <a:r>
              <a:rPr lang="en-US" sz="2200" dirty="0"/>
              <a:t>" </a:t>
            </a:r>
            <a:r>
              <a:rPr lang="en-US" sz="2200" dirty="0" err="1"/>
              <a:t>adlı</a:t>
            </a:r>
            <a:r>
              <a:rPr lang="en-US" sz="2200" dirty="0"/>
              <a:t> </a:t>
            </a:r>
            <a:r>
              <a:rPr lang="en-US" sz="2200" dirty="0" err="1"/>
              <a:t>bir</a:t>
            </a:r>
            <a:r>
              <a:rPr lang="en-US" sz="2200" dirty="0"/>
              <a:t> </a:t>
            </a:r>
            <a:r>
              <a:rPr lang="en-US" sz="2200" dirty="0" err="1"/>
              <a:t>nesne</a:t>
            </a:r>
            <a:r>
              <a:rPr lang="en-US" sz="2200" dirty="0"/>
              <a:t> </a:t>
            </a:r>
            <a:r>
              <a:rPr lang="en-US" sz="2200" dirty="0" err="1"/>
              <a:t>döndürür</a:t>
            </a:r>
            <a:r>
              <a:rPr lang="en-US" sz="2200" dirty="0"/>
              <a:t>.</a:t>
            </a:r>
          </a:p>
        </p:txBody>
      </p:sp>
    </p:spTree>
    <p:extLst>
      <p:ext uri="{BB962C8B-B14F-4D97-AF65-F5344CB8AC3E}">
        <p14:creationId xmlns:p14="http://schemas.microsoft.com/office/powerpoint/2010/main" val="301539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A74F-140E-4F5E-A95C-2B363BA7EFD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Sequence Diagram(Dizi Diyagramı)</a:t>
            </a:r>
          </a:p>
        </p:txBody>
      </p:sp>
      <p:pic>
        <p:nvPicPr>
          <p:cNvPr id="7" name="Content Placeholder 6">
            <a:extLst>
              <a:ext uri="{FF2B5EF4-FFF2-40B4-BE49-F238E27FC236}">
                <a16:creationId xmlns:a16="http://schemas.microsoft.com/office/drawing/2014/main" id="{0352ECAC-6A59-44F1-83AE-08DD376ED3E4}"/>
              </a:ext>
            </a:extLst>
          </p:cNvPr>
          <p:cNvPicPr>
            <a:picLocks noGrp="1" noChangeAspect="1"/>
          </p:cNvPicPr>
          <p:nvPr>
            <p:ph idx="1"/>
          </p:nvPr>
        </p:nvPicPr>
        <p:blipFill rotWithShape="1">
          <a:blip r:embed="rId2"/>
          <a:srcRect r="1" b="1566"/>
          <a:stretch/>
        </p:blipFill>
        <p:spPr>
          <a:xfrm>
            <a:off x="828675" y="1825626"/>
            <a:ext cx="10910244" cy="4351338"/>
          </a:xfrm>
          <a:prstGeom prst="rect">
            <a:avLst/>
          </a:prstGeom>
        </p:spPr>
      </p:pic>
    </p:spTree>
    <p:extLst>
      <p:ext uri="{BB962C8B-B14F-4D97-AF65-F5344CB8AC3E}">
        <p14:creationId xmlns:p14="http://schemas.microsoft.com/office/powerpoint/2010/main" val="4082468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21C0-08DB-4F27-8A58-BA5CD7C8971E}"/>
              </a:ext>
            </a:extLst>
          </p:cNvPr>
          <p:cNvSpPr>
            <a:spLocks noGrp="1"/>
          </p:cNvSpPr>
          <p:nvPr>
            <p:ph type="title"/>
          </p:nvPr>
        </p:nvSpPr>
        <p:spPr>
          <a:xfrm>
            <a:off x="838200" y="365125"/>
            <a:ext cx="10515600" cy="775053"/>
          </a:xfrm>
        </p:spPr>
        <p:txBody>
          <a:bodyPr/>
          <a:lstStyle/>
          <a:p>
            <a:r>
              <a:rPr lang="tr-TR" dirty="0"/>
              <a:t>Örnekler</a:t>
            </a:r>
          </a:p>
        </p:txBody>
      </p:sp>
      <p:sp>
        <p:nvSpPr>
          <p:cNvPr id="3" name="Content Placeholder 2">
            <a:extLst>
              <a:ext uri="{FF2B5EF4-FFF2-40B4-BE49-F238E27FC236}">
                <a16:creationId xmlns:a16="http://schemas.microsoft.com/office/drawing/2014/main" id="{927E315A-267D-4FCD-B747-0D0D0B6AD91F}"/>
              </a:ext>
            </a:extLst>
          </p:cNvPr>
          <p:cNvSpPr>
            <a:spLocks noGrp="1"/>
          </p:cNvSpPr>
          <p:nvPr>
            <p:ph idx="1"/>
          </p:nvPr>
        </p:nvSpPr>
        <p:spPr>
          <a:xfrm>
            <a:off x="838200" y="1140178"/>
            <a:ext cx="10515600" cy="5036785"/>
          </a:xfrm>
        </p:spPr>
        <p:txBody>
          <a:bodyPr>
            <a:normAutofit fontScale="62500" lnSpcReduction="20000"/>
          </a:bodyPr>
          <a:lstStyle/>
          <a:p>
            <a:r>
              <a:rPr lang="tr-TR" dirty="0"/>
              <a:t>1. Şirket, burada vermiş oldukları kararlar için tüm hissedarlarını güncellemektedir. Şirket Konudur ve Hissedarlar Gözlemcidir, şirket politikasındaki herhangi bir değişiklik ve Şirket tüm Hissedarlarını veya Gözlemcisini bilgilendirir.</a:t>
            </a:r>
          </a:p>
          <a:p>
            <a:endParaRPr lang="tr-TR" dirty="0"/>
          </a:p>
          <a:p>
            <a:r>
              <a:rPr lang="tr-TR" dirty="0"/>
              <a:t>2. Observer Design Pattern(Gözlemci deseni için tipik bir örnek, geleneksel posta dağıtım sistemidir. Bir postanız olduğunda, postacı gelip postayla kapınıza gelecektir. Her gün postaneye gitmeniz ve posta olup olmadığını kontrol etmeniz yeterlidir. Her bireyin periyodik olarak postaneye gitmesi gerektiğinden, bu gerçekten verimsiz bir sistem olurdu. Bu, posta teslim mekanizması getirilerek gerçek hayatta ortadan kaldırılır.</a:t>
            </a:r>
          </a:p>
          <a:p>
            <a:endParaRPr lang="tr-TR" dirty="0"/>
          </a:p>
          <a:p>
            <a:r>
              <a:rPr lang="tr-TR" dirty="0"/>
              <a:t>3. </a:t>
            </a:r>
            <a:r>
              <a:rPr lang="tr-TR" dirty="0">
                <a:hlinkClick r:id="rId2"/>
              </a:rPr>
              <a:t>GUI</a:t>
            </a:r>
            <a:r>
              <a:rPr lang="tr-TR" dirty="0"/>
              <a:t> sisteminde de aynıdır. İş mantığınız, bu durumda, kaset çalar, tıpkı evinize posta ile gelen bir postacı gibi tüm </a:t>
            </a:r>
            <a:r>
              <a:rPr lang="tr-TR" dirty="0">
                <a:hlinkClick r:id="rId2"/>
              </a:rPr>
              <a:t>GUI</a:t>
            </a:r>
            <a:r>
              <a:rPr lang="tr-TR" dirty="0"/>
              <a:t> bileşenlerini periyodik olarak güncelleyecektir. İlerlemeyi elde etmek için, toplam sistemin her </a:t>
            </a:r>
            <a:r>
              <a:rPr lang="tr-TR" dirty="0">
                <a:hlinkClick r:id="rId3"/>
              </a:rPr>
              <a:t>Widget</a:t>
            </a:r>
            <a:r>
              <a:rPr lang="tr-TR" dirty="0"/>
              <a:t> tarafından periyodik bir kontrol uygulaması yetersiz olacaktır.</a:t>
            </a:r>
          </a:p>
          <a:p>
            <a:endParaRPr lang="tr-TR" dirty="0"/>
          </a:p>
          <a:p>
            <a:r>
              <a:rPr lang="tr-TR" dirty="0"/>
              <a:t>4. Gazete okuyoruz. Günlük haberleri gazete ile alıyoruz. İşte biz gözlemciyiz ve haber makalesi gözlemlenebilir. Observer Design Pattern (Gözlemci Tasarım Deseni), tüm dinleyicisinin verilerini tutar ve herhangi bir değişiklik olduğunda dinleyicisine bildirir.</a:t>
            </a:r>
          </a:p>
          <a:p>
            <a:endParaRPr lang="tr-TR" dirty="0"/>
          </a:p>
          <a:p>
            <a:r>
              <a:rPr lang="tr-TR" dirty="0"/>
              <a:t>5. </a:t>
            </a:r>
            <a:r>
              <a:rPr lang="tr-TR" dirty="0">
                <a:hlinkClick r:id="rId4"/>
              </a:rPr>
              <a:t>Speaking clock</a:t>
            </a:r>
            <a:r>
              <a:rPr lang="tr-TR" dirty="0"/>
              <a:t>(Konuşma saati), Observer Design Pattern(Gözlemci Tasarım Deseni)'in başka bir örneğidir. Konuşma saati bir saati tamamladığında bildirir.</a:t>
            </a:r>
          </a:p>
        </p:txBody>
      </p:sp>
    </p:spTree>
    <p:extLst>
      <p:ext uri="{BB962C8B-B14F-4D97-AF65-F5344CB8AC3E}">
        <p14:creationId xmlns:p14="http://schemas.microsoft.com/office/powerpoint/2010/main" val="149872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B393-C5FA-4A58-82E2-972472A05256}"/>
              </a:ext>
            </a:extLst>
          </p:cNvPr>
          <p:cNvSpPr>
            <a:spLocks noGrp="1"/>
          </p:cNvSpPr>
          <p:nvPr>
            <p:ph type="title"/>
          </p:nvPr>
        </p:nvSpPr>
        <p:spPr>
          <a:xfrm>
            <a:off x="838200" y="681036"/>
            <a:ext cx="10515600" cy="346253"/>
          </a:xfrm>
        </p:spPr>
        <p:txBody>
          <a:bodyPr>
            <a:normAutofit fontScale="90000"/>
          </a:bodyPr>
          <a:lstStyle/>
          <a:p>
            <a:r>
              <a:rPr lang="tr-TR" dirty="0"/>
              <a:t>Avantajları ve Kullanımı</a:t>
            </a:r>
            <a:br>
              <a:rPr lang="tr-TR" dirty="0"/>
            </a:br>
            <a:endParaRPr lang="tr-TR" dirty="0"/>
          </a:p>
        </p:txBody>
      </p:sp>
      <p:sp>
        <p:nvSpPr>
          <p:cNvPr id="3" name="Content Placeholder 2">
            <a:extLst>
              <a:ext uri="{FF2B5EF4-FFF2-40B4-BE49-F238E27FC236}">
                <a16:creationId xmlns:a16="http://schemas.microsoft.com/office/drawing/2014/main" id="{A4CFA5E3-DDD8-4214-9F18-BB440CC84939}"/>
              </a:ext>
            </a:extLst>
          </p:cNvPr>
          <p:cNvSpPr>
            <a:spLocks noGrp="1"/>
          </p:cNvSpPr>
          <p:nvPr>
            <p:ph idx="1"/>
          </p:nvPr>
        </p:nvSpPr>
        <p:spPr>
          <a:xfrm>
            <a:off x="838200" y="1027290"/>
            <a:ext cx="10515600" cy="5149673"/>
          </a:xfrm>
        </p:spPr>
        <p:txBody>
          <a:bodyPr>
            <a:normAutofit fontScale="77500" lnSpcReduction="20000"/>
          </a:bodyPr>
          <a:lstStyle/>
          <a:p>
            <a:pPr marL="0" indent="0">
              <a:buNone/>
            </a:pPr>
            <a:r>
              <a:rPr lang="tr-TR" dirty="0"/>
              <a:t> </a:t>
            </a:r>
            <a:r>
              <a:rPr lang="tr-TR" sz="3100" b="1" dirty="0"/>
              <a:t>Yararları:</a:t>
            </a:r>
          </a:p>
          <a:p>
            <a:pPr marL="0" indent="0">
              <a:buNone/>
            </a:pPr>
            <a:r>
              <a:rPr lang="tr-TR" dirty="0"/>
              <a:t>1. Nesneler gevşek bir şekilde birbirine bağlıdır ancak yine de düzgün şekilde iletişim kurarlar.</a:t>
            </a:r>
          </a:p>
          <a:p>
            <a:pPr marL="0" indent="0">
              <a:buNone/>
            </a:pPr>
            <a:r>
              <a:rPr lang="tr-TR" dirty="0"/>
              <a:t>2. Gözlemciler herhangi bir zamanda eklenebilir / kaldırılabilir.</a:t>
            </a:r>
          </a:p>
          <a:p>
            <a:pPr marL="0" indent="0">
              <a:buNone/>
            </a:pPr>
            <a:r>
              <a:rPr lang="tr-TR" dirty="0"/>
              <a:t>3. Özne ve gözlemci farklı soyutlama katmanlarına ait olabilir.</a:t>
            </a:r>
          </a:p>
          <a:p>
            <a:pPr marL="0" indent="0">
              <a:buNone/>
            </a:pPr>
            <a:r>
              <a:rPr lang="tr-TR" dirty="0"/>
              <a:t>4. Öznenin bir gözlemcinin somut sınıfını bilmesi gerekmez, sadece her gözlemci güncelleme arayüzünü uygular.</a:t>
            </a:r>
          </a:p>
          <a:p>
            <a:pPr marL="0" indent="0">
              <a:buNone/>
            </a:pPr>
            <a:r>
              <a:rPr lang="tr-TR" dirty="0"/>
              <a:t>5. Gözlemciler konuyu değiştirmeden eklenebilir.</a:t>
            </a:r>
          </a:p>
          <a:p>
            <a:pPr marL="0" indent="0">
              <a:buNone/>
            </a:pPr>
            <a:r>
              <a:rPr lang="tr-TR" dirty="0"/>
              <a:t>6. Unutmayın: java kütüphanesinde bu kalıbı uygulamak için java.util.Observable Sınıfı ve java.util.Observer Arayüzü bulunmaktadır.</a:t>
            </a:r>
          </a:p>
          <a:p>
            <a:pPr marL="0" indent="0">
              <a:buNone/>
            </a:pPr>
            <a:r>
              <a:rPr lang="tr-TR" sz="3400" dirty="0"/>
              <a:t> </a:t>
            </a:r>
            <a:r>
              <a:rPr lang="tr-TR" sz="3100" b="1" dirty="0"/>
              <a:t>Kullanım:</a:t>
            </a:r>
          </a:p>
          <a:p>
            <a:pPr marL="0" indent="0">
              <a:buNone/>
            </a:pPr>
            <a:r>
              <a:rPr lang="tr-TR" dirty="0"/>
              <a:t>1. Bir nesne değiştirilmişse, bağımlı nesneleri otomatik olarak bildirilecek gibi nesneler arasında bire çok ilişki olduğunda kullanılır.</a:t>
            </a:r>
          </a:p>
          <a:p>
            <a:pPr marL="0" indent="0">
              <a:buNone/>
            </a:pPr>
            <a:r>
              <a:rPr lang="tr-TR" dirty="0"/>
              <a:t>2. Bir soyutlamanın biri diğerine bağımlı olan iki yönü olduğunda. Bu yönleri ayrı nesneler içine almak, onları bağımsız olarak değiştirmenize ve yeniden kullanmanıza olanak tanır.</a:t>
            </a:r>
          </a:p>
        </p:txBody>
      </p:sp>
    </p:spTree>
    <p:extLst>
      <p:ext uri="{BB962C8B-B14F-4D97-AF65-F5344CB8AC3E}">
        <p14:creationId xmlns:p14="http://schemas.microsoft.com/office/powerpoint/2010/main" val="35265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56A9-6071-4CC5-9A53-951FCD4617AE}"/>
              </a:ext>
            </a:extLst>
          </p:cNvPr>
          <p:cNvSpPr>
            <a:spLocks noGrp="1"/>
          </p:cNvSpPr>
          <p:nvPr>
            <p:ph type="title"/>
          </p:nvPr>
        </p:nvSpPr>
        <p:spPr>
          <a:xfrm>
            <a:off x="838200" y="365125"/>
            <a:ext cx="10515600" cy="1325563"/>
          </a:xfrm>
        </p:spPr>
        <p:txBody>
          <a:bodyPr>
            <a:normAutofit/>
          </a:bodyPr>
          <a:lstStyle/>
          <a:p>
            <a:r>
              <a:rPr lang="tr-TR" dirty="0"/>
              <a:t>Implementation(Uygulama) - UML</a:t>
            </a:r>
          </a:p>
        </p:txBody>
      </p:sp>
      <p:sp>
        <p:nvSpPr>
          <p:cNvPr id="9" name="Content Placeholder 8">
            <a:extLst>
              <a:ext uri="{FF2B5EF4-FFF2-40B4-BE49-F238E27FC236}">
                <a16:creationId xmlns:a16="http://schemas.microsoft.com/office/drawing/2014/main" id="{333A8D5B-1F79-4574-B20D-88EB022A2509}"/>
              </a:ext>
            </a:extLst>
          </p:cNvPr>
          <p:cNvSpPr>
            <a:spLocks noGrp="1"/>
          </p:cNvSpPr>
          <p:nvPr>
            <p:ph idx="1"/>
          </p:nvPr>
        </p:nvSpPr>
        <p:spPr>
          <a:xfrm>
            <a:off x="838200" y="1825625"/>
            <a:ext cx="10515600" cy="4351338"/>
          </a:xfrm>
        </p:spPr>
        <p:txBody>
          <a:bodyPr>
            <a:normAutofit/>
          </a:bodyPr>
          <a:lstStyle/>
          <a:p>
            <a:pPr marL="0" indent="0" algn="just">
              <a:buNone/>
            </a:pPr>
            <a:r>
              <a:rPr lang="tr-TR" sz="2200" dirty="0"/>
              <a:t>Bu örnekte, gözlemlenen konu herhangi bir ürünün fiyatıdır. Bu fiyatı gözlemleyenler ise, bu ürünü almak isteyen müşterilerdir. </a:t>
            </a:r>
            <a:r>
              <a:rPr lang="tr-TR" sz="2200" b="1" dirty="0">
                <a:solidFill>
                  <a:srgbClr val="FF0000"/>
                </a:solidFill>
              </a:rPr>
              <a:t>Müşteri1</a:t>
            </a:r>
            <a:r>
              <a:rPr lang="tr-TR" sz="2200" dirty="0"/>
              <a:t> ve </a:t>
            </a:r>
            <a:r>
              <a:rPr lang="tr-TR" sz="2200" b="1" dirty="0">
                <a:solidFill>
                  <a:srgbClr val="FF0000"/>
                </a:solidFill>
              </a:rPr>
              <a:t>Müşteri2</a:t>
            </a:r>
            <a:r>
              <a:rPr lang="tr-TR" sz="2200" dirty="0"/>
              <a:t> sınıfları </a:t>
            </a:r>
            <a:r>
              <a:rPr lang="tr-TR" sz="2200" b="1" dirty="0">
                <a:solidFill>
                  <a:srgbClr val="FF0000"/>
                </a:solidFill>
              </a:rPr>
              <a:t>FiyatGözlemcisi</a:t>
            </a:r>
            <a:r>
              <a:rPr lang="tr-TR" sz="2200" dirty="0"/>
              <a:t> arayüz sınıfından türemektedirler. Bu sınıflardaki güncelle yordamı çağrıldığında, müşteriler yeni fiyat bilgisini alıp ona göre bir hareket belirlemektedirler. Gözlemci tasarım deseninde bir tane konu nesnesi bulunmaktadır. Bu nesne gözlemlenen şeyi belirler. Bu örnekteki konu fiyat olduğu için, ilgili sınıfa </a:t>
            </a:r>
            <a:r>
              <a:rPr lang="tr-TR" sz="2200" b="1" dirty="0">
                <a:solidFill>
                  <a:srgbClr val="FF0000"/>
                </a:solidFill>
              </a:rPr>
              <a:t>FiyatKonusu</a:t>
            </a:r>
            <a:r>
              <a:rPr lang="tr-TR" sz="2200" dirty="0"/>
              <a:t> ismi verilmektedir. Bu sınıfta gözlemcileri içeren, bir tane liste tutulmaktadır. Bu listeye ekleme yapabilen, </a:t>
            </a:r>
            <a:r>
              <a:rPr lang="tr-TR" sz="2200" b="1" dirty="0">
                <a:solidFill>
                  <a:srgbClr val="FF0000"/>
                </a:solidFill>
              </a:rPr>
              <a:t>gözlemciEkle</a:t>
            </a:r>
            <a:r>
              <a:rPr lang="tr-TR" sz="2200" dirty="0"/>
              <a:t> yordamı bulunmaktadır. Ayrıca fiyatın güncellendiğini gözlemcilere haber vermek için  </a:t>
            </a:r>
            <a:r>
              <a:rPr lang="tr-TR" sz="2200" b="1" dirty="0">
                <a:solidFill>
                  <a:srgbClr val="FF0000"/>
                </a:solidFill>
              </a:rPr>
              <a:t>gözlemcilereHaberVer</a:t>
            </a:r>
            <a:r>
              <a:rPr lang="tr-TR" sz="2200" dirty="0"/>
              <a:t> yordamı bulunmaktadır. Bu yordam listedeki tüm gözlemcilerin güncelle yordamını çağırarak, onların değişiklikten haberdar olup, ona göre bir hareket almalarını sağlar. </a:t>
            </a:r>
            <a:r>
              <a:rPr lang="tr-TR" sz="2200" b="1" dirty="0">
                <a:solidFill>
                  <a:srgbClr val="FF0000"/>
                </a:solidFill>
              </a:rPr>
              <a:t>Satıcı</a:t>
            </a:r>
            <a:r>
              <a:rPr lang="tr-TR" sz="2200" dirty="0"/>
              <a:t> sınıfı da istemci olup, bu tasarım desenini sınamamıza yarar.</a:t>
            </a:r>
          </a:p>
        </p:txBody>
      </p:sp>
    </p:spTree>
    <p:extLst>
      <p:ext uri="{BB962C8B-B14F-4D97-AF65-F5344CB8AC3E}">
        <p14:creationId xmlns:p14="http://schemas.microsoft.com/office/powerpoint/2010/main" val="34838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A181-044E-4668-9E3B-411B0B45EF2E}"/>
              </a:ext>
            </a:extLst>
          </p:cNvPr>
          <p:cNvSpPr>
            <a:spLocks noGrp="1"/>
          </p:cNvSpPr>
          <p:nvPr>
            <p:ph type="title"/>
          </p:nvPr>
        </p:nvSpPr>
        <p:spPr>
          <a:xfrm>
            <a:off x="838200" y="365126"/>
            <a:ext cx="10515600" cy="786342"/>
          </a:xfrm>
        </p:spPr>
        <p:txBody>
          <a:bodyPr/>
          <a:lstStyle/>
          <a:p>
            <a:r>
              <a:rPr lang="tr-TR" dirty="0"/>
              <a:t>UML</a:t>
            </a:r>
          </a:p>
        </p:txBody>
      </p:sp>
      <p:pic>
        <p:nvPicPr>
          <p:cNvPr id="4" name="Content Placeholder 3">
            <a:extLst>
              <a:ext uri="{FF2B5EF4-FFF2-40B4-BE49-F238E27FC236}">
                <a16:creationId xmlns:a16="http://schemas.microsoft.com/office/drawing/2014/main" id="{5A5A6CFD-ECBE-4636-AA24-919794C166DB}"/>
              </a:ext>
            </a:extLst>
          </p:cNvPr>
          <p:cNvPicPr>
            <a:picLocks noGrp="1" noChangeAspect="1"/>
          </p:cNvPicPr>
          <p:nvPr>
            <p:ph idx="1"/>
          </p:nvPr>
        </p:nvPicPr>
        <p:blipFill>
          <a:blip r:embed="rId2"/>
          <a:stretch>
            <a:fillRect/>
          </a:stretch>
        </p:blipFill>
        <p:spPr>
          <a:xfrm>
            <a:off x="838199" y="1151468"/>
            <a:ext cx="8886569" cy="5341405"/>
          </a:xfrm>
          <a:prstGeom prst="rect">
            <a:avLst/>
          </a:prstGeom>
        </p:spPr>
      </p:pic>
    </p:spTree>
    <p:extLst>
      <p:ext uri="{BB962C8B-B14F-4D97-AF65-F5344CB8AC3E}">
        <p14:creationId xmlns:p14="http://schemas.microsoft.com/office/powerpoint/2010/main" val="1044227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717</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Unicode MS</vt:lpstr>
      <vt:lpstr>Calibri</vt:lpstr>
      <vt:lpstr>Calibri Light</vt:lpstr>
      <vt:lpstr>Office Theme</vt:lpstr>
      <vt:lpstr>Observer(Gözlemci)  Design Pattern </vt:lpstr>
      <vt:lpstr>İçindekiler </vt:lpstr>
      <vt:lpstr>Tanım</vt:lpstr>
      <vt:lpstr>Diagram(Diyagram)</vt:lpstr>
      <vt:lpstr>Sequence Diagram(Dizi Diyagramı)</vt:lpstr>
      <vt:lpstr>Örnekler</vt:lpstr>
      <vt:lpstr>Avantajları ve Kullanımı </vt:lpstr>
      <vt:lpstr>Implementation(Uygulama) - UML</vt:lpstr>
      <vt:lpstr>UML</vt:lpstr>
      <vt:lpstr>Konu.java</vt:lpstr>
      <vt:lpstr>FiyatKonusu.java</vt:lpstr>
      <vt:lpstr>FiyatGozlemcisi.java</vt:lpstr>
      <vt:lpstr>Musteri1.java</vt:lpstr>
      <vt:lpstr>Musteri2.java</vt:lpstr>
      <vt:lpstr>Satici.java</vt:lpstr>
      <vt:lpstr>Ekran Çıktısı</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Observer(Gözlemci)  Design Pattern </dc:title>
  <dc:creator>Savas Zengin</dc:creator>
  <cp:lastModifiedBy>Savas Zengin</cp:lastModifiedBy>
  <cp:revision>19</cp:revision>
  <dcterms:created xsi:type="dcterms:W3CDTF">2020-05-03T21:12:23Z</dcterms:created>
  <dcterms:modified xsi:type="dcterms:W3CDTF">2020-05-03T22:12:56Z</dcterms:modified>
</cp:coreProperties>
</file>