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45" r:id="rId3"/>
    <p:sldId id="338" r:id="rId4"/>
    <p:sldId id="344" r:id="rId5"/>
    <p:sldId id="339" r:id="rId6"/>
    <p:sldId id="340" r:id="rId7"/>
    <p:sldId id="341" r:id="rId8"/>
    <p:sldId id="342" r:id="rId9"/>
    <p:sldId id="346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271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B46"/>
    <a:srgbClr val="4270C1"/>
    <a:srgbClr val="16F21B"/>
    <a:srgbClr val="FF3101"/>
    <a:srgbClr val="9DBB23"/>
    <a:srgbClr val="F3E8F8"/>
    <a:srgbClr val="86427E"/>
    <a:srgbClr val="EA9BD5"/>
    <a:srgbClr val="EACFF7"/>
    <a:srgbClr val="F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4683598038951235"/>
          <c:y val="0.18922737666241721"/>
          <c:w val="0.65316401961048776"/>
          <c:h val="0.66769826537331611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rgbClr val="16F21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13E-4B0B-883E-FA67B0A7FAA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13E-4B0B-883E-FA67B0A7FA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13E-4B0B-883E-FA67B0A7FA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13E-4B0B-883E-FA67B0A7FAAD}"/>
              </c:ext>
            </c:extLst>
          </c:dPt>
          <c:cat>
            <c:strRef>
              <c:f>Hoja1!$A$2:$A$5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89.3</c:v>
                </c:pt>
                <c:pt idx="1">
                  <c:v>10.7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E-4B0B-883E-FA67B0A7F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4.0281271736674333E-2"/>
          <c:y val="0.84969233743598538"/>
          <c:w val="0.16263500782465004"/>
          <c:h val="9.44472467362184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41490138425860612"/>
          <c:y val="6.0192258212693459E-2"/>
          <c:w val="0.57826023467799226"/>
          <c:h val="0.70884931439145604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rgbClr val="16F21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13E-4B0B-883E-FA67B0A7FAA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13E-4B0B-883E-FA67B0A7FAA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13E-4B0B-883E-FA67B0A7FAAD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13E-4B0B-883E-FA67B0A7FA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0-E027-46DA-A55D-198A038ED7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E027-46DA-A55D-198A038ED707}"/>
              </c:ext>
            </c:extLst>
          </c:dPt>
          <c:dLbls>
            <c:delete val="1"/>
          </c:dLbls>
          <c:cat>
            <c:strRef>
              <c:f>Hoja1!$A$2:$A$7</c:f>
              <c:strCache>
                <c:ptCount val="6"/>
                <c:pt idx="0">
                  <c:v>Mayor comodidad</c:v>
                </c:pt>
                <c:pt idx="1">
                  <c:v>Variedad de productos</c:v>
                </c:pt>
                <c:pt idx="2">
                  <c:v>Precios competitivos</c:v>
                </c:pt>
                <c:pt idx="3">
                  <c:v>Opciones de pago seguras</c:v>
                </c:pt>
                <c:pt idx="4">
                  <c:v>Ahorro de tiempo</c:v>
                </c:pt>
                <c:pt idx="5">
                  <c:v>Que sea gratis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44.6</c:v>
                </c:pt>
                <c:pt idx="1">
                  <c:v>21.4</c:v>
                </c:pt>
                <c:pt idx="2">
                  <c:v>17.899999999999999</c:v>
                </c:pt>
                <c:pt idx="3">
                  <c:v>12.5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E-4B0B-883E-FA67B0A7FAA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0"/>
          <c:y val="0.81535158424779297"/>
          <c:w val="0.69989430050054791"/>
          <c:h val="0.143110698923871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334779237627079E-2"/>
          <c:y val="0.17011212947257184"/>
          <c:w val="0.95815499157483552"/>
          <c:h val="0.829887870527428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16F21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13E-4B0B-883E-FA67B0A7FAA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3E-4B0B-883E-FA67B0A7FA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catalogo digital completo con informacion detallada sobre productos</c:v>
                </c:pt>
                <c:pt idx="1">
                  <c:v>Gestion de inventarios en tiempo real para conocer la disponibilidad de productos </c:v>
                </c:pt>
                <c:pt idx="2">
                  <c:v>Sistema de seguimiento de pedidos para rastrear el estado de tus compras</c:v>
                </c:pt>
                <c:pt idx="3">
                  <c:v>Opciones de pago seguras y variadas</c:v>
                </c:pt>
                <c:pt idx="4">
                  <c:v>Perfiles de cliente para personalizar  la experiencia de compra</c:v>
                </c:pt>
                <c:pt idx="5">
                  <c:v>Integracion de notificaciones sobre ofertas especificas y actualizaciones de productos</c:v>
                </c:pt>
                <c:pt idx="6">
                  <c:v>Contra entrega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75</c:v>
                </c:pt>
                <c:pt idx="1">
                  <c:v>51.8</c:v>
                </c:pt>
                <c:pt idx="2">
                  <c:v>69.599999999999994</c:v>
                </c:pt>
                <c:pt idx="3">
                  <c:v>69.599999999999994</c:v>
                </c:pt>
                <c:pt idx="4">
                  <c:v>30.4</c:v>
                </c:pt>
                <c:pt idx="5">
                  <c:v>21.4</c:v>
                </c:pt>
                <c:pt idx="6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E-4B0B-883E-FA67B0A7F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40098672"/>
        <c:axId val="1240095312"/>
      </c:barChart>
      <c:valAx>
        <c:axId val="124009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40098672"/>
        <c:crosses val="autoZero"/>
        <c:crossBetween val="between"/>
      </c:valAx>
      <c:catAx>
        <c:axId val="1240098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40095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rgbClr val="16F21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13E-4B0B-883E-FA67B0A7FAA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13E-4B0B-883E-FA67B0A7FA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13E-4B0B-883E-FA67B0A7FA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13E-4B0B-883E-FA67B0A7FAAD}"/>
              </c:ext>
            </c:extLst>
          </c:dPt>
          <c:cat>
            <c:strRef>
              <c:f>Hoja1!$A$2:$A$5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67.900000000000006</c:v>
                </c:pt>
                <c:pt idx="1">
                  <c:v>32.1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E-4B0B-883E-FA67B0A7F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16F21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13E-4B0B-883E-FA67B0A7FAA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3E-4B0B-883E-FA67B0A7FAA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3E-4B0B-883E-FA67B0A7FAAD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13E-4B0B-883E-FA67B0A7FA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Computadora de escritorio</c:v>
                </c:pt>
                <c:pt idx="1">
                  <c:v>Telefono movil</c:v>
                </c:pt>
                <c:pt idx="2">
                  <c:v>Tablet</c:v>
                </c:pt>
                <c:pt idx="3">
                  <c:v>Nevera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35.700000000000003</c:v>
                </c:pt>
                <c:pt idx="1">
                  <c:v>98.2</c:v>
                </c:pt>
                <c:pt idx="2">
                  <c:v>1.8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E-4B0B-883E-FA67B0A7F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40098672"/>
        <c:axId val="1240095312"/>
      </c:barChart>
      <c:valAx>
        <c:axId val="124009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40098672"/>
        <c:crosses val="autoZero"/>
        <c:crossBetween val="between"/>
      </c:valAx>
      <c:catAx>
        <c:axId val="1240098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40095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rgbClr val="16F21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13E-4B0B-883E-FA67B0A7FAA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13E-4B0B-883E-FA67B0A7FA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13E-4B0B-883E-FA67B0A7FA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13E-4B0B-883E-FA67B0A7FAAD}"/>
              </c:ext>
            </c:extLst>
          </c:dPt>
          <c:cat>
            <c:strRef>
              <c:f>Hoja1!$A$2:$A$5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87.5</c:v>
                </c:pt>
                <c:pt idx="1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E-4B0B-883E-FA67B0A7F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41731198079818588"/>
          <c:y val="8.0961116626861188E-2"/>
          <c:w val="0.56968952417714036"/>
          <c:h val="0.82423186113683244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rgbClr val="16F21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13E-4B0B-883E-FA67B0A7FAA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13E-4B0B-883E-FA67B0A7FAA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13E-4B0B-883E-FA67B0A7FA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13E-4B0B-883E-FA67B0A7FAA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13E-4B0B-883E-FA67B0A7FAA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13E-4B0B-883E-FA67B0A7FAA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13E-4B0B-883E-FA67B0A7FAA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13E-4B0B-883E-FA67B0A7FA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Seguridad de los datos personales</c:v>
                </c:pt>
                <c:pt idx="1">
                  <c:v>Seguridad de los datos de pago</c:v>
                </c:pt>
                <c:pt idx="2">
                  <c:v>Confidencialidad de la informacion de la cuenta</c:v>
                </c:pt>
                <c:pt idx="3">
                  <c:v>Seguridad de sitios de reisdencia datos en todo sentido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23.2</c:v>
                </c:pt>
                <c:pt idx="1">
                  <c:v>57.1</c:v>
                </c:pt>
                <c:pt idx="2">
                  <c:v>17.899999999999999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E-4B0B-883E-FA67B0A7F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1054698033036265E-2"/>
          <c:y val="0.88554414772454715"/>
          <c:w val="0.95057861623060125"/>
          <c:h val="4.58201355081701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42115659638615732"/>
          <c:y val="0.26211600949113611"/>
          <c:w val="0.57415859440320827"/>
          <c:h val="0.59860867199661461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rgbClr val="16F21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13E-4B0B-883E-FA67B0A7FAA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13E-4B0B-883E-FA67B0A7FAAD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13E-4B0B-883E-FA67B0A7FA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13E-4B0B-883E-FA67B0A7FAA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13E-4B0B-883E-FA67B0A7FAA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13E-4B0B-883E-FA67B0A7FAA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13E-4B0B-883E-FA67B0A7FAA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13E-4B0B-883E-FA67B0A7FA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3"/>
                <c:pt idx="0">
                  <c:v>SI</c:v>
                </c:pt>
                <c:pt idx="1">
                  <c:v>Tal vez</c:v>
                </c:pt>
                <c:pt idx="2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46.4</c:v>
                </c:pt>
                <c:pt idx="1">
                  <c:v>44.6</c:v>
                </c:pt>
                <c:pt idx="2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E-4B0B-883E-FA67B0A7F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"/>
          <c:y val="0.83811658379554765"/>
          <c:w val="0.45848941271960358"/>
          <c:h val="0.160103677059561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0.1945</cdr:x>
      <cdr:y>0.70578</cdr:y>
    </cdr:from>
    <cdr:to>
      <cdr:x>0.23974</cdr:x>
      <cdr:y>0.77289</cdr:y>
    </cdr:to>
    <cdr:sp macro="" textlink="">
      <cdr:nvSpPr>
        <cdr:cNvPr id="2" name="Rectángulo: esquinas redondeadas 1">
          <a:extLst xmlns:a="http://schemas.openxmlformats.org/drawingml/2006/main">
            <a:ext uri="{FF2B5EF4-FFF2-40B4-BE49-F238E27FC236}">
              <a16:creationId xmlns:a16="http://schemas.microsoft.com/office/drawing/2014/main" id="{0FB16E7D-4419-338F-9558-87FD068ECE39}"/>
            </a:ext>
          </a:extLst>
        </cdr:cNvPr>
        <cdr:cNvSpPr/>
      </cdr:nvSpPr>
      <cdr:spPr>
        <a:xfrm xmlns:a="http://schemas.openxmlformats.org/drawingml/2006/main">
          <a:off x="2253449" y="3884233"/>
          <a:ext cx="524107" cy="369332"/>
        </a:xfrm>
        <a:prstGeom xmlns:a="http://schemas.openxmlformats.org/drawingml/2006/main" prst="roundRect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MX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s-MX"/>
        </a:p>
      </cdr:txBody>
    </cdr:sp>
  </cdr:relSizeAnchor>
  <cdr:relSizeAnchor xmlns:cdr="http://schemas.openxmlformats.org/drawingml/2006/chartDrawing">
    <cdr:from>
      <cdr:x>0.25822</cdr:x>
      <cdr:y>0.70798</cdr:y>
    </cdr:from>
    <cdr:to>
      <cdr:x>0.30346</cdr:x>
      <cdr:y>0.77509</cdr:y>
    </cdr:to>
    <cdr:sp macro="" textlink="">
      <cdr:nvSpPr>
        <cdr:cNvPr id="3" name="Rectángulo: esquinas redondeadas 2">
          <a:extLst xmlns:a="http://schemas.openxmlformats.org/drawingml/2006/main">
            <a:ext uri="{FF2B5EF4-FFF2-40B4-BE49-F238E27FC236}">
              <a16:creationId xmlns:a16="http://schemas.microsoft.com/office/drawing/2014/main" id="{0FB16E7D-4419-338F-9558-87FD068ECE39}"/>
            </a:ext>
          </a:extLst>
        </cdr:cNvPr>
        <cdr:cNvSpPr/>
      </cdr:nvSpPr>
      <cdr:spPr>
        <a:xfrm xmlns:a="http://schemas.openxmlformats.org/drawingml/2006/main">
          <a:off x="2991593" y="3896315"/>
          <a:ext cx="524107" cy="369332"/>
        </a:xfrm>
        <a:prstGeom xmlns:a="http://schemas.openxmlformats.org/drawingml/2006/main" prst="roundRect">
          <a:avLst/>
        </a:prstGeom>
        <a:solidFill xmlns:a="http://schemas.openxmlformats.org/drawingml/2006/main">
          <a:srgbClr val="FFC000"/>
        </a:solidFill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MX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s-MX"/>
        </a:p>
      </cdr:txBody>
    </cdr:sp>
  </cdr:relSizeAnchor>
  <cdr:relSizeAnchor xmlns:cdr="http://schemas.openxmlformats.org/drawingml/2006/chartDrawing">
    <cdr:from>
      <cdr:x>0.25562</cdr:x>
      <cdr:y>0.77289</cdr:y>
    </cdr:from>
    <cdr:to>
      <cdr:x>0.32708</cdr:x>
      <cdr:y>0.84</cdr:y>
    </cdr:to>
    <cdr:sp macro="" textlink="">
      <cdr:nvSpPr>
        <cdr:cNvPr id="4" name="CuadroTexto 17">
          <a:extLst xmlns:a="http://schemas.openxmlformats.org/drawingml/2006/main">
            <a:ext uri="{FF2B5EF4-FFF2-40B4-BE49-F238E27FC236}">
              <a16:creationId xmlns:a16="http://schemas.microsoft.com/office/drawing/2014/main" id="{19B7B219-1965-7C28-4707-0DAA235BA18B}"/>
            </a:ext>
          </a:extLst>
        </cdr:cNvPr>
        <cdr:cNvSpPr txBox="1"/>
      </cdr:nvSpPr>
      <cdr:spPr>
        <a:xfrm xmlns:a="http://schemas.openxmlformats.org/drawingml/2006/main">
          <a:off x="2961551" y="4253565"/>
          <a:ext cx="82790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MX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dirty="0">
              <a:solidFill>
                <a:schemeClr val="bg1"/>
              </a:solidFill>
            </a:rPr>
            <a:t>1.8%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74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2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13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33" y="0"/>
            <a:ext cx="12342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63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32" y="1"/>
            <a:ext cx="12359443" cy="6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38" y="0"/>
            <a:ext cx="12359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38" y="0"/>
            <a:ext cx="12342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89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36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1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1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60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29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03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4AE26-2A6E-4390-A2BA-7C8C68E99833}" type="datetimeFigureOut">
              <a:rPr lang="es-MX" smtClean="0"/>
              <a:t>10/04/2024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D143-03C1-4E7C-83B2-74AD03BF0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9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6.png"/><Relationship Id="rId16" Type="http://schemas.openxmlformats.org/officeDocument/2006/relationships/image" Target="../media/image57.svg"/><Relationship Id="rId20" Type="http://schemas.microsoft.com/office/2007/relationships/hdphoto" Target="../media/hdphoto2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22.svg"/><Relationship Id="rId20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6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77405" y="2767690"/>
            <a:ext cx="590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APLICATIVO WEB PARA EL FRUVER “LA DESPENSA AGRICOLA”</a:t>
            </a:r>
            <a:endParaRPr lang="es-ES" sz="3733" b="1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8230" y="5355455"/>
            <a:ext cx="4943853" cy="152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33" b="1" dirty="0">
                <a:solidFill>
                  <a:srgbClr val="ACC42D"/>
                </a:solidFill>
                <a:latin typeface="Calibri"/>
                <a:cs typeface="Calibri"/>
              </a:rPr>
              <a:t>ANDRES FABIAN HERNANDEZ</a:t>
            </a:r>
          </a:p>
          <a:p>
            <a:r>
              <a:rPr lang="es-ES" sz="1333" b="1" dirty="0">
                <a:solidFill>
                  <a:srgbClr val="ACC42D"/>
                </a:solidFill>
                <a:latin typeface="Calibri"/>
                <a:cs typeface="Calibri"/>
              </a:rPr>
              <a:t>SERGIO ANDRES VASQUEZ SOCARRAZ</a:t>
            </a:r>
          </a:p>
          <a:p>
            <a:r>
              <a:rPr lang="es-ES" sz="1333" b="1" dirty="0">
                <a:solidFill>
                  <a:srgbClr val="ACC42D"/>
                </a:solidFill>
                <a:latin typeface="Calibri"/>
                <a:cs typeface="Calibri"/>
              </a:rPr>
              <a:t>NELSON MATEO DUQUE LOZANO</a:t>
            </a:r>
          </a:p>
          <a:p>
            <a:r>
              <a:rPr lang="es-ES" sz="1333" b="1" dirty="0">
                <a:solidFill>
                  <a:srgbClr val="ACC42D"/>
                </a:solidFill>
                <a:latin typeface="Calibri"/>
                <a:cs typeface="Calibri"/>
              </a:rPr>
              <a:t>CRISTIAN CAMILO ACOSTA NIÑO</a:t>
            </a:r>
          </a:p>
          <a:p>
            <a:endParaRPr lang="es-ES" sz="1333" b="1" dirty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sz="1333" b="1" dirty="0">
                <a:solidFill>
                  <a:srgbClr val="ACC42D"/>
                </a:solidFill>
                <a:latin typeface="Calibri"/>
                <a:cs typeface="Calibri"/>
              </a:rPr>
              <a:t>FICHA 2823216</a:t>
            </a:r>
          </a:p>
          <a:p>
            <a:r>
              <a:rPr lang="es-ES" sz="1333" b="1" dirty="0">
                <a:solidFill>
                  <a:srgbClr val="ACC42D"/>
                </a:solidFill>
                <a:latin typeface="Calibri"/>
                <a:cs typeface="Calibri"/>
              </a:rPr>
              <a:t>TPS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E160A0-9280-46E0-A925-3E5CCA1C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1" y="2327125"/>
            <a:ext cx="7982552" cy="22482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F36B07-3DD1-97C3-DF35-249ECAE2975A}"/>
              </a:ext>
            </a:extLst>
          </p:cNvPr>
          <p:cNvSpPr txBox="1"/>
          <p:nvPr/>
        </p:nvSpPr>
        <p:spPr>
          <a:xfrm>
            <a:off x="6096000" y="1137432"/>
            <a:ext cx="5319132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proyecto implica la creación de un aplicativo web para el fruver, permitiendo a los clientes comprar desde casa, mejorar la accesibilidad, aumentar la eficiencia operativa y competir mejor. La modernización del sistema de ventas ayudará a superar las limitaciones actuales y atraer nuevos clientes, mientras se establece una presencia digital para aumentar la visibilidad y los ingresos. Se prioriza un sistema de pedidos intuitivo y visualmente atractivo para mejorar la experiencia del usuario</a:t>
            </a:r>
            <a:r>
              <a:rPr lang="es-MX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B0EC9A-4951-BDE2-D337-B9B84B36FBFE}"/>
              </a:ext>
            </a:extLst>
          </p:cNvPr>
          <p:cNvSpPr/>
          <p:nvPr/>
        </p:nvSpPr>
        <p:spPr>
          <a:xfrm>
            <a:off x="776868" y="605293"/>
            <a:ext cx="4581480" cy="960660"/>
          </a:xfrm>
          <a:prstGeom prst="rect">
            <a:avLst/>
          </a:prstGeom>
          <a:noFill/>
          <a:ln>
            <a:solidFill>
              <a:srgbClr val="9DBB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024369-2CC4-3878-7E73-D358CC989A0B}"/>
              </a:ext>
            </a:extLst>
          </p:cNvPr>
          <p:cNvSpPr txBox="1"/>
          <p:nvPr/>
        </p:nvSpPr>
        <p:spPr>
          <a:xfrm>
            <a:off x="1536259" y="823909"/>
            <a:ext cx="3062697" cy="52342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r>
              <a:rPr lang="es-MX" sz="2667" b="1" dirty="0">
                <a:solidFill>
                  <a:srgbClr val="92D050"/>
                </a:solidFill>
              </a:rPr>
              <a:t>JUSTIFICACION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A7746C3-FFE5-46C7-3592-7F28793A6495}"/>
              </a:ext>
            </a:extLst>
          </p:cNvPr>
          <p:cNvGrpSpPr/>
          <p:nvPr/>
        </p:nvGrpSpPr>
        <p:grpSpPr>
          <a:xfrm>
            <a:off x="1609880" y="2710300"/>
            <a:ext cx="3032199" cy="2786847"/>
            <a:chOff x="1924607" y="2684141"/>
            <a:chExt cx="2286000" cy="2101027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8C0CD28-CEFC-2A68-7259-87DE4F3DBF02}"/>
                </a:ext>
              </a:extLst>
            </p:cNvPr>
            <p:cNvSpPr/>
            <p:nvPr/>
          </p:nvSpPr>
          <p:spPr>
            <a:xfrm>
              <a:off x="1924607" y="2684141"/>
              <a:ext cx="2286000" cy="20295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  <a:sp3d extrusionH="254000" prstMaterial="matte">
              <a:bevelT w="393700"/>
              <a:extrusionClr>
                <a:srgbClr val="00B0F0"/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87EDBEC0-A6FC-A4DD-9B71-0C1EA3DABE57}"/>
                </a:ext>
              </a:extLst>
            </p:cNvPr>
            <p:cNvGrpSpPr/>
            <p:nvPr/>
          </p:nvGrpSpPr>
          <p:grpSpPr>
            <a:xfrm>
              <a:off x="1924607" y="2755646"/>
              <a:ext cx="2286000" cy="2029522"/>
              <a:chOff x="1924607" y="2755646"/>
              <a:chExt cx="2286000" cy="2029522"/>
            </a:xfrm>
            <a:scene3d>
              <a:camera prst="isometricTopUp"/>
              <a:lightRig rig="threePt" dir="t"/>
            </a:scene3d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04FFE3F4-5EFB-762F-C86C-B4F35B31823B}"/>
                  </a:ext>
                </a:extLst>
              </p:cNvPr>
              <p:cNvSpPr/>
              <p:nvPr/>
            </p:nvSpPr>
            <p:spPr>
              <a:xfrm>
                <a:off x="1924607" y="2755646"/>
                <a:ext cx="2286000" cy="20295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1564CC38-BD3E-1D5E-303F-1C5A43404DE1}"/>
                  </a:ext>
                </a:extLst>
              </p:cNvPr>
              <p:cNvGrpSpPr/>
              <p:nvPr/>
            </p:nvGrpSpPr>
            <p:grpSpPr>
              <a:xfrm>
                <a:off x="2118963" y="2972114"/>
                <a:ext cx="1892851" cy="1596585"/>
                <a:chOff x="2118963" y="2972114"/>
                <a:chExt cx="1892851" cy="1596585"/>
              </a:xfrm>
            </p:grpSpPr>
            <p:sp>
              <p:nvSpPr>
                <p:cNvPr id="12" name="Rectángulo: esquinas redondeadas 11">
                  <a:extLst>
                    <a:ext uri="{FF2B5EF4-FFF2-40B4-BE49-F238E27FC236}">
                      <a16:creationId xmlns:a16="http://schemas.microsoft.com/office/drawing/2014/main" id="{725BDFC8-C19C-A1B2-9309-27A397FBFACA}"/>
                    </a:ext>
                  </a:extLst>
                </p:cNvPr>
                <p:cNvSpPr/>
                <p:nvPr/>
              </p:nvSpPr>
              <p:spPr>
                <a:xfrm>
                  <a:off x="2118963" y="2972114"/>
                  <a:ext cx="1892851" cy="1596585"/>
                </a:xfrm>
                <a:prstGeom prst="roundRect">
                  <a:avLst/>
                </a:prstGeom>
                <a:solidFill>
                  <a:srgbClr val="F3E8F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pic>
              <p:nvPicPr>
                <p:cNvPr id="13" name="Gráfico 12" descr="Engranajes con relleno sólido">
                  <a:extLst>
                    <a:ext uri="{FF2B5EF4-FFF2-40B4-BE49-F238E27FC236}">
                      <a16:creationId xmlns:a16="http://schemas.microsoft.com/office/drawing/2014/main" id="{99DC4E5B-9769-1EDF-D52A-7B945EFA3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0933" y="3000667"/>
                  <a:ext cx="1512012" cy="151201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3604E5D-5E0C-9B0F-D30A-31F50668896F}"/>
              </a:ext>
            </a:extLst>
          </p:cNvPr>
          <p:cNvGrpSpPr/>
          <p:nvPr/>
        </p:nvGrpSpPr>
        <p:grpSpPr>
          <a:xfrm>
            <a:off x="1185737" y="2537135"/>
            <a:ext cx="2756841" cy="2325345"/>
            <a:chOff x="2118963" y="2972114"/>
            <a:chExt cx="1892851" cy="1596585"/>
          </a:xfrm>
          <a:effectLst>
            <a:outerShdw blurRad="50800" dist="863600" dir="6000000" algn="ctr" rotWithShape="0">
              <a:srgbClr val="000000">
                <a:alpha val="43137"/>
              </a:srgbClr>
            </a:outerShdw>
          </a:effectLst>
          <a:scene3d>
            <a:camera prst="isometricTopUp"/>
            <a:lightRig rig="threePt" dir="t"/>
          </a:scene3d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CD089A2-C438-5A70-F37D-1B1758D9504B}"/>
                </a:ext>
              </a:extLst>
            </p:cNvPr>
            <p:cNvSpPr/>
            <p:nvPr/>
          </p:nvSpPr>
          <p:spPr>
            <a:xfrm>
              <a:off x="2118963" y="2972114"/>
              <a:ext cx="1892851" cy="159658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00B0F0"/>
                </a:solidFill>
              </a:endParaRPr>
            </a:p>
          </p:txBody>
        </p:sp>
        <p:pic>
          <p:nvPicPr>
            <p:cNvPr id="18" name="Gráfico 17" descr="Engranajes con relleno sólido">
              <a:extLst>
                <a:ext uri="{FF2B5EF4-FFF2-40B4-BE49-F238E27FC236}">
                  <a16:creationId xmlns:a16="http://schemas.microsoft.com/office/drawing/2014/main" id="{A7623A54-08F1-1088-97A8-F7D0D3643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90933" y="3000667"/>
              <a:ext cx="1512012" cy="1512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7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AA4EAE-CF7E-8005-1F4C-7A0B9D8B8092}"/>
              </a:ext>
            </a:extLst>
          </p:cNvPr>
          <p:cNvSpPr txBox="1"/>
          <p:nvPr/>
        </p:nvSpPr>
        <p:spPr>
          <a:xfrm>
            <a:off x="2368220" y="2397948"/>
            <a:ext cx="745556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>
                <a:solidFill>
                  <a:schemeClr val="bg1"/>
                </a:solidFill>
                <a:latin typeface="Calibri"/>
                <a:cs typeface="Calibri"/>
              </a:rPr>
              <a:t>ALCANCES DEL PROYECTO</a:t>
            </a:r>
          </a:p>
        </p:txBody>
      </p:sp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598B9736-2332-29F1-6F3F-BFDE4F31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6072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45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E160A0-9280-46E0-A925-3E5CCA1C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01" y="2277334"/>
            <a:ext cx="7982552" cy="224822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EB0EC9A-4951-BDE2-D337-B9B84B36FBFE}"/>
              </a:ext>
            </a:extLst>
          </p:cNvPr>
          <p:cNvSpPr/>
          <p:nvPr/>
        </p:nvSpPr>
        <p:spPr>
          <a:xfrm>
            <a:off x="776868" y="605293"/>
            <a:ext cx="4581480" cy="960660"/>
          </a:xfrm>
          <a:prstGeom prst="rect">
            <a:avLst/>
          </a:prstGeom>
          <a:noFill/>
          <a:ln>
            <a:solidFill>
              <a:srgbClr val="9DBB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024369-2CC4-3878-7E73-D358CC989A0B}"/>
              </a:ext>
            </a:extLst>
          </p:cNvPr>
          <p:cNvSpPr txBox="1"/>
          <p:nvPr/>
        </p:nvSpPr>
        <p:spPr>
          <a:xfrm>
            <a:off x="1536259" y="823909"/>
            <a:ext cx="3062697" cy="52342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r>
              <a:rPr lang="es-MX" sz="2667" b="1" dirty="0">
                <a:solidFill>
                  <a:srgbClr val="92D050"/>
                </a:solidFill>
              </a:rPr>
              <a:t>ALCANCES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CBAE81-A38C-C9A9-D765-C9E6F748930E}"/>
              </a:ext>
            </a:extLst>
          </p:cNvPr>
          <p:cNvSpPr txBox="1"/>
          <p:nvPr/>
        </p:nvSpPr>
        <p:spPr>
          <a:xfrm>
            <a:off x="6789583" y="1724626"/>
            <a:ext cx="38854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Incremento de ingresos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Mayor visibilidad y reconocimiento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Adaptación a las preferencias de pago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Competitividad en el mercado</a:t>
            </a:r>
            <a:endParaRPr lang="es-ES" sz="2800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8A658B9-716D-1F31-E9C3-864E31B835D4}"/>
              </a:ext>
            </a:extLst>
          </p:cNvPr>
          <p:cNvGrpSpPr/>
          <p:nvPr/>
        </p:nvGrpSpPr>
        <p:grpSpPr>
          <a:xfrm>
            <a:off x="1393901" y="2620537"/>
            <a:ext cx="3205055" cy="2751949"/>
            <a:chOff x="1393901" y="2620537"/>
            <a:chExt cx="3205055" cy="2751949"/>
          </a:xfrm>
          <a:scene3d>
            <a:camera prst="orthographicFront"/>
            <a:lightRig rig="threePt" dir="t"/>
          </a:scene3d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476C9EB-407B-1CB3-1835-B749380C427F}"/>
                </a:ext>
              </a:extLst>
            </p:cNvPr>
            <p:cNvSpPr/>
            <p:nvPr/>
          </p:nvSpPr>
          <p:spPr>
            <a:xfrm>
              <a:off x="1393902" y="2620537"/>
              <a:ext cx="1471961" cy="13046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p3d prstMaterial="matte">
              <a:bevelT w="393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D10A010-51B0-31D7-E9C2-A021FE888227}"/>
                </a:ext>
              </a:extLst>
            </p:cNvPr>
            <p:cNvSpPr/>
            <p:nvPr/>
          </p:nvSpPr>
          <p:spPr>
            <a:xfrm>
              <a:off x="3126995" y="2620537"/>
              <a:ext cx="1471961" cy="13046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p3d prstMaterial="matte">
              <a:bevelT w="393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C8E523F1-26E4-5C53-F303-98E20B635924}"/>
                </a:ext>
              </a:extLst>
            </p:cNvPr>
            <p:cNvSpPr/>
            <p:nvPr/>
          </p:nvSpPr>
          <p:spPr>
            <a:xfrm>
              <a:off x="1393901" y="4067794"/>
              <a:ext cx="1471961" cy="13046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p3d prstMaterial="matte">
              <a:bevelT w="393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E2E9493E-6213-1AE2-A7E4-35F5B543D165}"/>
                </a:ext>
              </a:extLst>
            </p:cNvPr>
            <p:cNvSpPr/>
            <p:nvPr/>
          </p:nvSpPr>
          <p:spPr>
            <a:xfrm>
              <a:off x="3126995" y="4067794"/>
              <a:ext cx="1471961" cy="13046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p3d prstMaterial="matte">
              <a:bevelT w="393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8" name="Gráfico 27" descr="Tendencia al alza con relleno sólido">
            <a:extLst>
              <a:ext uri="{FF2B5EF4-FFF2-40B4-BE49-F238E27FC236}">
                <a16:creationId xmlns:a16="http://schemas.microsoft.com/office/drawing/2014/main" id="{54CF93DE-47D8-AC1A-277B-4B7CAE03A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732" y="2724676"/>
            <a:ext cx="1091967" cy="1091967"/>
          </a:xfrm>
          <a:prstGeom prst="rect">
            <a:avLst/>
          </a:prstGeom>
        </p:spPr>
      </p:pic>
      <p:pic>
        <p:nvPicPr>
          <p:cNvPr id="30" name="Gráfico 29" descr="Cinta con relleno sólido">
            <a:extLst>
              <a:ext uri="{FF2B5EF4-FFF2-40B4-BE49-F238E27FC236}">
                <a16:creationId xmlns:a16="http://schemas.microsoft.com/office/drawing/2014/main" id="{0F3E35E7-053C-0860-C98F-7FDDC5562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6073" y="2769280"/>
            <a:ext cx="1043835" cy="1043835"/>
          </a:xfrm>
          <a:prstGeom prst="rect">
            <a:avLst/>
          </a:prstGeom>
        </p:spPr>
      </p:pic>
      <p:pic>
        <p:nvPicPr>
          <p:cNvPr id="35" name="Gráfico 34" descr="Préstamo con relleno sólido">
            <a:extLst>
              <a:ext uri="{FF2B5EF4-FFF2-40B4-BE49-F238E27FC236}">
                <a16:creationId xmlns:a16="http://schemas.microsoft.com/office/drawing/2014/main" id="{E748E226-C4C7-22E5-7BE2-325507AE68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5442" y="4217910"/>
            <a:ext cx="1041871" cy="1041871"/>
          </a:xfrm>
          <a:prstGeom prst="rect">
            <a:avLst/>
          </a:prstGeom>
        </p:spPr>
      </p:pic>
      <p:pic>
        <p:nvPicPr>
          <p:cNvPr id="37" name="Gráfico 36" descr="Conexiones con relleno sólido">
            <a:extLst>
              <a:ext uri="{FF2B5EF4-FFF2-40B4-BE49-F238E27FC236}">
                <a16:creationId xmlns:a16="http://schemas.microsoft.com/office/drawing/2014/main" id="{8A5A0506-2A54-5D8E-2604-1AAD33B353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7922" y="4210926"/>
            <a:ext cx="1031986" cy="1031986"/>
          </a:xfrm>
          <a:prstGeom prst="rect">
            <a:avLst/>
          </a:prstGeom>
        </p:spPr>
      </p:pic>
      <p:grpSp>
        <p:nvGrpSpPr>
          <p:cNvPr id="45" name="Grupo 44">
            <a:extLst>
              <a:ext uri="{FF2B5EF4-FFF2-40B4-BE49-F238E27FC236}">
                <a16:creationId xmlns:a16="http://schemas.microsoft.com/office/drawing/2014/main" id="{A599DC44-4D21-F7BF-FE39-0481857606FC}"/>
              </a:ext>
            </a:extLst>
          </p:cNvPr>
          <p:cNvGrpSpPr/>
          <p:nvPr/>
        </p:nvGrpSpPr>
        <p:grpSpPr>
          <a:xfrm>
            <a:off x="3549366" y="4410767"/>
            <a:ext cx="1471961" cy="1304692"/>
            <a:chOff x="3675676" y="4216418"/>
            <a:chExt cx="1471961" cy="1304692"/>
          </a:xfrm>
          <a:effectLst>
            <a:outerShdw blurRad="50800" dist="546100" dir="13200000" algn="ctr" rotWithShape="0">
              <a:srgbClr val="000000">
                <a:alpha val="43137"/>
              </a:srgbClr>
            </a:outerShdw>
          </a:effectLst>
        </p:grpSpPr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4FFA6134-1762-7CCE-6BEA-F43965F022EC}"/>
                </a:ext>
              </a:extLst>
            </p:cNvPr>
            <p:cNvSpPr/>
            <p:nvPr/>
          </p:nvSpPr>
          <p:spPr>
            <a:xfrm>
              <a:off x="3675676" y="4216418"/>
              <a:ext cx="1471961" cy="1304692"/>
            </a:xfrm>
            <a:prstGeom prst="roundRect">
              <a:avLst/>
            </a:prstGeom>
            <a:solidFill>
              <a:srgbClr val="FF31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4" name="Gráfico 43" descr="Conexiones con relleno sólido">
              <a:extLst>
                <a:ext uri="{FF2B5EF4-FFF2-40B4-BE49-F238E27FC236}">
                  <a16:creationId xmlns:a16="http://schemas.microsoft.com/office/drawing/2014/main" id="{0993E753-E411-898B-BEF4-308F294D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83441" y="4356946"/>
              <a:ext cx="1055148" cy="1055148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4C46EE9D-8CFB-BEF8-4AEC-99207E2CE6A3}"/>
              </a:ext>
            </a:extLst>
          </p:cNvPr>
          <p:cNvGrpSpPr/>
          <p:nvPr/>
        </p:nvGrpSpPr>
        <p:grpSpPr>
          <a:xfrm>
            <a:off x="1232663" y="4296678"/>
            <a:ext cx="1471961" cy="1304692"/>
            <a:chOff x="5338242" y="4357444"/>
            <a:chExt cx="1471961" cy="1304692"/>
          </a:xfrm>
          <a:effectLst>
            <a:outerShdw blurRad="50800" dist="279400" dir="18000000" algn="ctr" rotWithShape="0">
              <a:srgbClr val="000000">
                <a:alpha val="43137"/>
              </a:srgbClr>
            </a:outerShdw>
          </a:effectLst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2F926DC7-D11C-9F2D-2804-EDD2B06DD5B6}"/>
                </a:ext>
              </a:extLst>
            </p:cNvPr>
            <p:cNvSpPr/>
            <p:nvPr/>
          </p:nvSpPr>
          <p:spPr>
            <a:xfrm>
              <a:off x="5338242" y="4357444"/>
              <a:ext cx="1471961" cy="1304692"/>
            </a:xfrm>
            <a:prstGeom prst="roundRect">
              <a:avLst/>
            </a:prstGeom>
            <a:solidFill>
              <a:srgbClr val="16F2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6" name="Gráfico 45" descr="Préstamo con relleno sólido">
              <a:extLst>
                <a:ext uri="{FF2B5EF4-FFF2-40B4-BE49-F238E27FC236}">
                  <a16:creationId xmlns:a16="http://schemas.microsoft.com/office/drawing/2014/main" id="{CE4F6D78-156B-573B-7B1C-B5CAE3719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72456" y="4490660"/>
              <a:ext cx="1038261" cy="1038261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C77CE17-0F1E-0866-9A05-5BEF52CA92B2}"/>
              </a:ext>
            </a:extLst>
          </p:cNvPr>
          <p:cNvGrpSpPr/>
          <p:nvPr/>
        </p:nvGrpSpPr>
        <p:grpSpPr>
          <a:xfrm>
            <a:off x="3295062" y="2426710"/>
            <a:ext cx="1471961" cy="1304692"/>
            <a:chOff x="7843465" y="3544645"/>
            <a:chExt cx="1471961" cy="1304692"/>
          </a:xfrm>
          <a:effectLst>
            <a:outerShdw blurRad="50800" dist="254000" dir="7800000" algn="ctr" rotWithShape="0">
              <a:srgbClr val="000000">
                <a:alpha val="43137"/>
              </a:srgbClr>
            </a:outerShdw>
          </a:effectLst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73D6544-EE29-2933-98C4-7756D70AE69E}"/>
                </a:ext>
              </a:extLst>
            </p:cNvPr>
            <p:cNvSpPr/>
            <p:nvPr/>
          </p:nvSpPr>
          <p:spPr>
            <a:xfrm>
              <a:off x="7843465" y="3544645"/>
              <a:ext cx="1471961" cy="130469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7" name="Gráfico 46" descr="Cinta con relleno sólido">
              <a:extLst>
                <a:ext uri="{FF2B5EF4-FFF2-40B4-BE49-F238E27FC236}">
                  <a16:creationId xmlns:a16="http://schemas.microsoft.com/office/drawing/2014/main" id="{D61A2FFA-7101-5C3F-FBFB-F3A364DC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57527" y="3673360"/>
              <a:ext cx="1043835" cy="1043835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2A43503C-5B9B-06FE-D207-4FE687D295AF}"/>
              </a:ext>
            </a:extLst>
          </p:cNvPr>
          <p:cNvGrpSpPr/>
          <p:nvPr/>
        </p:nvGrpSpPr>
        <p:grpSpPr>
          <a:xfrm>
            <a:off x="1106600" y="2116934"/>
            <a:ext cx="1471961" cy="1304692"/>
            <a:chOff x="7829094" y="5027085"/>
            <a:chExt cx="1471961" cy="1304692"/>
          </a:xfrm>
          <a:effectLst>
            <a:outerShdw blurRad="50800" dist="571500" dir="3600000" algn="ctr" rotWithShape="0">
              <a:srgbClr val="000000">
                <a:alpha val="43137"/>
              </a:srgbClr>
            </a:outerShdw>
          </a:effectLst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8B1CB1BC-51D9-0A56-0277-E3A673FECF7A}"/>
                </a:ext>
              </a:extLst>
            </p:cNvPr>
            <p:cNvSpPr/>
            <p:nvPr/>
          </p:nvSpPr>
          <p:spPr>
            <a:xfrm>
              <a:off x="7829094" y="5027085"/>
              <a:ext cx="1471961" cy="130469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0" name="Gráfico 49" descr="Tendencia al alza con relleno sólido">
              <a:extLst>
                <a:ext uri="{FF2B5EF4-FFF2-40B4-BE49-F238E27FC236}">
                  <a16:creationId xmlns:a16="http://schemas.microsoft.com/office/drawing/2014/main" id="{481A599C-7D99-6346-BEE1-16C6571B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009395" y="5133447"/>
              <a:ext cx="1091967" cy="1091967"/>
            </a:xfrm>
            <a:prstGeom prst="rect">
              <a:avLst/>
            </a:prstGeom>
          </p:spPr>
        </p:pic>
      </p:grpSp>
      <p:pic>
        <p:nvPicPr>
          <p:cNvPr id="52" name="Picture 2" descr="Logo Del Sena PNG">
            <a:extLst>
              <a:ext uri="{FF2B5EF4-FFF2-40B4-BE49-F238E27FC236}">
                <a16:creationId xmlns:a16="http://schemas.microsoft.com/office/drawing/2014/main" id="{8D038711-82AF-86F3-0764-BCFA1F5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30" y="310964"/>
            <a:ext cx="1227970" cy="1227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36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AA4EAE-CF7E-8005-1F4C-7A0B9D8B8092}"/>
              </a:ext>
            </a:extLst>
          </p:cNvPr>
          <p:cNvSpPr txBox="1"/>
          <p:nvPr/>
        </p:nvSpPr>
        <p:spPr>
          <a:xfrm>
            <a:off x="2368220" y="2397948"/>
            <a:ext cx="745556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>
                <a:solidFill>
                  <a:schemeClr val="bg1"/>
                </a:solidFill>
                <a:latin typeface="Calibri"/>
                <a:cs typeface="Calibri"/>
              </a:rPr>
              <a:t>ESTUDIO ESTADISTICO</a:t>
            </a:r>
          </a:p>
        </p:txBody>
      </p:sp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FD450235-1ABC-BD2C-681E-2EC2BB71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6072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21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19BA81-962C-E0AE-F2FC-3C84BB5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8" y="2304886"/>
            <a:ext cx="7982552" cy="224822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95D18E6-9794-8A52-ACA8-923F8B4A272F}"/>
              </a:ext>
            </a:extLst>
          </p:cNvPr>
          <p:cNvGrpSpPr/>
          <p:nvPr/>
        </p:nvGrpSpPr>
        <p:grpSpPr>
          <a:xfrm>
            <a:off x="461872" y="378734"/>
            <a:ext cx="4581480" cy="960660"/>
            <a:chOff x="237819" y="300041"/>
            <a:chExt cx="3436110" cy="7204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9DA280E-A4D0-A562-656C-1CB5C71623D5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30A498-E7C2-D736-9D57-76A9BEF30D2A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ctr"/>
              <a:r>
                <a:rPr lang="es-MX" sz="2667" b="1" dirty="0">
                  <a:solidFill>
                    <a:srgbClr val="92D050"/>
                  </a:solidFill>
                </a:rPr>
                <a:t>1 PREGUNTA </a:t>
              </a:r>
            </a:p>
          </p:txBody>
        </p:sp>
      </p:grp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38E808-04A0-3F93-1081-C5BE4C9AC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732183"/>
              </p:ext>
            </p:extLst>
          </p:nvPr>
        </p:nvGraphicFramePr>
        <p:xfrm>
          <a:off x="740229" y="1354568"/>
          <a:ext cx="11307215" cy="550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7B40E6A-BD3B-12E1-15BA-083C8550E12D}"/>
              </a:ext>
            </a:extLst>
          </p:cNvPr>
          <p:cNvSpPr txBox="1"/>
          <p:nvPr/>
        </p:nvSpPr>
        <p:spPr>
          <a:xfrm>
            <a:off x="1006611" y="2304886"/>
            <a:ext cx="4036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¿Estarías interesado/a en utilizar una plataforma en línea para comprar alimentos frescos como frutas y verduras?</a:t>
            </a:r>
          </a:p>
        </p:txBody>
      </p:sp>
      <p:pic>
        <p:nvPicPr>
          <p:cNvPr id="12" name="Picture 2" descr="Logo Del Sena PNG">
            <a:extLst>
              <a:ext uri="{FF2B5EF4-FFF2-40B4-BE49-F238E27FC236}">
                <a16:creationId xmlns:a16="http://schemas.microsoft.com/office/drawing/2014/main" id="{1519015C-13EA-B172-3BF5-7D7C96A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18" y="111424"/>
            <a:ext cx="1227970" cy="122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60E3EED-C400-8F81-14EF-7335E4FEB527}"/>
              </a:ext>
            </a:extLst>
          </p:cNvPr>
          <p:cNvSpPr txBox="1"/>
          <p:nvPr/>
        </p:nvSpPr>
        <p:spPr>
          <a:xfrm>
            <a:off x="1368561" y="5620215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89.3%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9D2335F-1F90-E807-C514-CA305208F582}"/>
              </a:ext>
            </a:extLst>
          </p:cNvPr>
          <p:cNvSpPr/>
          <p:nvPr/>
        </p:nvSpPr>
        <p:spPr>
          <a:xfrm>
            <a:off x="1487007" y="5250883"/>
            <a:ext cx="524107" cy="369332"/>
          </a:xfrm>
          <a:prstGeom prst="roundRect">
            <a:avLst/>
          </a:prstGeom>
          <a:solidFill>
            <a:srgbClr val="16F2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FB16E7D-4419-338F-9558-87FD068ECE39}"/>
              </a:ext>
            </a:extLst>
          </p:cNvPr>
          <p:cNvSpPr/>
          <p:nvPr/>
        </p:nvSpPr>
        <p:spPr>
          <a:xfrm>
            <a:off x="2314914" y="5238801"/>
            <a:ext cx="524107" cy="369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B7B219-1965-7C28-4707-0DAA235BA18B}"/>
              </a:ext>
            </a:extLst>
          </p:cNvPr>
          <p:cNvSpPr txBox="1"/>
          <p:nvPr/>
        </p:nvSpPr>
        <p:spPr>
          <a:xfrm>
            <a:off x="2207619" y="5614380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10.7%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2CE9DD-706F-410A-AE82-F4B8E068994B}"/>
              </a:ext>
            </a:extLst>
          </p:cNvPr>
          <p:cNvSpPr txBox="1"/>
          <p:nvPr/>
        </p:nvSpPr>
        <p:spPr>
          <a:xfrm>
            <a:off x="7506936" y="2609686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9F3666-487B-8D77-A619-4384DF50F70E}"/>
              </a:ext>
            </a:extLst>
          </p:cNvPr>
          <p:cNvSpPr txBox="1"/>
          <p:nvPr/>
        </p:nvSpPr>
        <p:spPr>
          <a:xfrm>
            <a:off x="8772921" y="4243878"/>
            <a:ext cx="54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2457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19BA81-962C-E0AE-F2FC-3C84BB5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8" y="2304886"/>
            <a:ext cx="7982552" cy="224822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95D18E6-9794-8A52-ACA8-923F8B4A272F}"/>
              </a:ext>
            </a:extLst>
          </p:cNvPr>
          <p:cNvGrpSpPr/>
          <p:nvPr/>
        </p:nvGrpSpPr>
        <p:grpSpPr>
          <a:xfrm>
            <a:off x="461872" y="378734"/>
            <a:ext cx="4581480" cy="960660"/>
            <a:chOff x="237819" y="300041"/>
            <a:chExt cx="3436110" cy="7204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9DA280E-A4D0-A562-656C-1CB5C71623D5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30A498-E7C2-D736-9D57-76A9BEF30D2A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ctr"/>
              <a:r>
                <a:rPr lang="es-MX" sz="2667" b="1" dirty="0">
                  <a:solidFill>
                    <a:srgbClr val="92D050"/>
                  </a:solidFill>
                </a:rPr>
                <a:t>2 PREGUNTA </a:t>
              </a:r>
            </a:p>
          </p:txBody>
        </p:sp>
      </p:grp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38E808-04A0-3F93-1081-C5BE4C9AC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734973"/>
              </p:ext>
            </p:extLst>
          </p:nvPr>
        </p:nvGraphicFramePr>
        <p:xfrm>
          <a:off x="254000" y="1354568"/>
          <a:ext cx="11793445" cy="550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7B40E6A-BD3B-12E1-15BA-083C8550E12D}"/>
              </a:ext>
            </a:extLst>
          </p:cNvPr>
          <p:cNvSpPr txBox="1"/>
          <p:nvPr/>
        </p:nvSpPr>
        <p:spPr>
          <a:xfrm>
            <a:off x="734240" y="2449340"/>
            <a:ext cx="4036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¿Qué te motivaría a utilizar una plataforma en línea?</a:t>
            </a:r>
          </a:p>
        </p:txBody>
      </p:sp>
      <p:pic>
        <p:nvPicPr>
          <p:cNvPr id="12" name="Picture 2" descr="Logo Del Sena PNG">
            <a:extLst>
              <a:ext uri="{FF2B5EF4-FFF2-40B4-BE49-F238E27FC236}">
                <a16:creationId xmlns:a16="http://schemas.microsoft.com/office/drawing/2014/main" id="{1519015C-13EA-B172-3BF5-7D7C96A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18" y="111424"/>
            <a:ext cx="1227970" cy="122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60E3EED-C400-8F81-14EF-7335E4FEB527}"/>
              </a:ext>
            </a:extLst>
          </p:cNvPr>
          <p:cNvSpPr txBox="1"/>
          <p:nvPr/>
        </p:nvSpPr>
        <p:spPr>
          <a:xfrm>
            <a:off x="596416" y="5614380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44.6%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9D2335F-1F90-E807-C514-CA305208F582}"/>
              </a:ext>
            </a:extLst>
          </p:cNvPr>
          <p:cNvSpPr/>
          <p:nvPr/>
        </p:nvSpPr>
        <p:spPr>
          <a:xfrm>
            <a:off x="734532" y="5222308"/>
            <a:ext cx="524107" cy="369332"/>
          </a:xfrm>
          <a:prstGeom prst="roundRect">
            <a:avLst/>
          </a:prstGeom>
          <a:solidFill>
            <a:srgbClr val="16F2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FB16E7D-4419-338F-9558-87FD068ECE39}"/>
              </a:ext>
            </a:extLst>
          </p:cNvPr>
          <p:cNvSpPr/>
          <p:nvPr/>
        </p:nvSpPr>
        <p:spPr>
          <a:xfrm>
            <a:off x="1424323" y="5222308"/>
            <a:ext cx="524107" cy="369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B7B219-1965-7C28-4707-0DAA235BA18B}"/>
              </a:ext>
            </a:extLst>
          </p:cNvPr>
          <p:cNvSpPr txBox="1"/>
          <p:nvPr/>
        </p:nvSpPr>
        <p:spPr>
          <a:xfrm>
            <a:off x="1335151" y="5614380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21.4%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D87E332-D9D1-7905-EA92-4EA89A75B534}"/>
              </a:ext>
            </a:extLst>
          </p:cNvPr>
          <p:cNvSpPr/>
          <p:nvPr/>
        </p:nvSpPr>
        <p:spPr>
          <a:xfrm>
            <a:off x="2195520" y="5228607"/>
            <a:ext cx="524107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46631AD-2784-06C9-94D0-A7B6BA22BA83}"/>
              </a:ext>
            </a:extLst>
          </p:cNvPr>
          <p:cNvSpPr/>
          <p:nvPr/>
        </p:nvSpPr>
        <p:spPr>
          <a:xfrm>
            <a:off x="2931360" y="5222308"/>
            <a:ext cx="524107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B19815B-8602-3246-F348-04FE5C0CC282}"/>
              </a:ext>
            </a:extLst>
          </p:cNvPr>
          <p:cNvSpPr/>
          <p:nvPr/>
        </p:nvSpPr>
        <p:spPr>
          <a:xfrm>
            <a:off x="3652413" y="5222308"/>
            <a:ext cx="524107" cy="369332"/>
          </a:xfrm>
          <a:prstGeom prst="roundRect">
            <a:avLst/>
          </a:prstGeom>
          <a:solidFill>
            <a:srgbClr val="4270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713C9F7-0DAC-0585-F4E8-EFFD73BC02FF}"/>
              </a:ext>
            </a:extLst>
          </p:cNvPr>
          <p:cNvSpPr/>
          <p:nvPr/>
        </p:nvSpPr>
        <p:spPr>
          <a:xfrm>
            <a:off x="4381248" y="5222308"/>
            <a:ext cx="524107" cy="369332"/>
          </a:xfrm>
          <a:prstGeom prst="roundRect">
            <a:avLst/>
          </a:prstGeom>
          <a:solidFill>
            <a:srgbClr val="6EAB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3CB089-3535-4081-9D22-2751C9BD995E}"/>
              </a:ext>
            </a:extLst>
          </p:cNvPr>
          <p:cNvSpPr txBox="1"/>
          <p:nvPr/>
        </p:nvSpPr>
        <p:spPr>
          <a:xfrm>
            <a:off x="2069928" y="5601166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%17.9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E5955C-CC86-3150-4C6C-27FA599289CD}"/>
              </a:ext>
            </a:extLst>
          </p:cNvPr>
          <p:cNvSpPr txBox="1"/>
          <p:nvPr/>
        </p:nvSpPr>
        <p:spPr>
          <a:xfrm>
            <a:off x="2844802" y="5601166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12.5%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0C16BD-F85B-3040-3465-C07D310FE43B}"/>
              </a:ext>
            </a:extLst>
          </p:cNvPr>
          <p:cNvSpPr txBox="1"/>
          <p:nvPr/>
        </p:nvSpPr>
        <p:spPr>
          <a:xfrm>
            <a:off x="3611776" y="5601166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1.8%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EBECA4-E591-03C8-6A1A-1F74439FD5A1}"/>
              </a:ext>
            </a:extLst>
          </p:cNvPr>
          <p:cNvSpPr txBox="1"/>
          <p:nvPr/>
        </p:nvSpPr>
        <p:spPr>
          <a:xfrm>
            <a:off x="4333388" y="5591640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1.8%</a:t>
            </a:r>
          </a:p>
        </p:txBody>
      </p:sp>
    </p:spTree>
    <p:extLst>
      <p:ext uri="{BB962C8B-B14F-4D97-AF65-F5344CB8AC3E}">
        <p14:creationId xmlns:p14="http://schemas.microsoft.com/office/powerpoint/2010/main" val="279070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19BA81-962C-E0AE-F2FC-3C84BB5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8" y="2304886"/>
            <a:ext cx="7982552" cy="224822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95D18E6-9794-8A52-ACA8-923F8B4A272F}"/>
              </a:ext>
            </a:extLst>
          </p:cNvPr>
          <p:cNvGrpSpPr/>
          <p:nvPr/>
        </p:nvGrpSpPr>
        <p:grpSpPr>
          <a:xfrm>
            <a:off x="461872" y="378734"/>
            <a:ext cx="4581480" cy="960660"/>
            <a:chOff x="237819" y="300041"/>
            <a:chExt cx="3436110" cy="7204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9DA280E-A4D0-A562-656C-1CB5C71623D5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30A498-E7C2-D736-9D57-76A9BEF30D2A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ctr"/>
              <a:r>
                <a:rPr lang="es-MX" sz="2667" b="1" dirty="0">
                  <a:solidFill>
                    <a:srgbClr val="92D050"/>
                  </a:solidFill>
                </a:rPr>
                <a:t>3 PREGUNTA </a:t>
              </a:r>
            </a:p>
          </p:txBody>
        </p:sp>
      </p:grp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38E808-04A0-3F93-1081-C5BE4C9AC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594014"/>
              </p:ext>
            </p:extLst>
          </p:nvPr>
        </p:nvGraphicFramePr>
        <p:xfrm>
          <a:off x="4087851" y="1558009"/>
          <a:ext cx="8104149" cy="4921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7B40E6A-BD3B-12E1-15BA-083C8550E12D}"/>
              </a:ext>
            </a:extLst>
          </p:cNvPr>
          <p:cNvSpPr txBox="1"/>
          <p:nvPr/>
        </p:nvSpPr>
        <p:spPr>
          <a:xfrm>
            <a:off x="367710" y="3049141"/>
            <a:ext cx="3720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¿Estarías interesado/a en utilizar una plataforma en línea para comprar alimentos frescos como frutas y verduras?</a:t>
            </a:r>
          </a:p>
        </p:txBody>
      </p:sp>
      <p:pic>
        <p:nvPicPr>
          <p:cNvPr id="12" name="Picture 2" descr="Logo Del Sena PNG">
            <a:extLst>
              <a:ext uri="{FF2B5EF4-FFF2-40B4-BE49-F238E27FC236}">
                <a16:creationId xmlns:a16="http://schemas.microsoft.com/office/drawing/2014/main" id="{1519015C-13EA-B172-3BF5-7D7C96A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18" y="111424"/>
            <a:ext cx="1227970" cy="1227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71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19BA81-962C-E0AE-F2FC-3C84BB5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8" y="2304886"/>
            <a:ext cx="7982552" cy="224822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95D18E6-9794-8A52-ACA8-923F8B4A272F}"/>
              </a:ext>
            </a:extLst>
          </p:cNvPr>
          <p:cNvGrpSpPr/>
          <p:nvPr/>
        </p:nvGrpSpPr>
        <p:grpSpPr>
          <a:xfrm>
            <a:off x="461872" y="378734"/>
            <a:ext cx="4581480" cy="960660"/>
            <a:chOff x="237819" y="300041"/>
            <a:chExt cx="3436110" cy="7204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9DA280E-A4D0-A562-656C-1CB5C71623D5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30A498-E7C2-D736-9D57-76A9BEF30D2A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ctr"/>
              <a:r>
                <a:rPr lang="es-MX" sz="2667" b="1" dirty="0">
                  <a:solidFill>
                    <a:srgbClr val="92D050"/>
                  </a:solidFill>
                </a:rPr>
                <a:t>4 PREGUNTA </a:t>
              </a:r>
            </a:p>
          </p:txBody>
        </p:sp>
      </p:grp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38E808-04A0-3F93-1081-C5BE4C9AC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214665"/>
              </p:ext>
            </p:extLst>
          </p:nvPr>
        </p:nvGraphicFramePr>
        <p:xfrm>
          <a:off x="4915255" y="1354568"/>
          <a:ext cx="7132189" cy="550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7B40E6A-BD3B-12E1-15BA-083C8550E12D}"/>
              </a:ext>
            </a:extLst>
          </p:cNvPr>
          <p:cNvSpPr txBox="1"/>
          <p:nvPr/>
        </p:nvSpPr>
        <p:spPr>
          <a:xfrm>
            <a:off x="539829" y="2302351"/>
            <a:ext cx="4036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¿Te gustaría tener la opción de recibir notificaciones sobre ofertas especiales y actualizaciones de productos?</a:t>
            </a:r>
          </a:p>
        </p:txBody>
      </p:sp>
      <p:pic>
        <p:nvPicPr>
          <p:cNvPr id="12" name="Picture 2" descr="Logo Del Sena PNG">
            <a:extLst>
              <a:ext uri="{FF2B5EF4-FFF2-40B4-BE49-F238E27FC236}">
                <a16:creationId xmlns:a16="http://schemas.microsoft.com/office/drawing/2014/main" id="{1519015C-13EA-B172-3BF5-7D7C96A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18" y="111424"/>
            <a:ext cx="1227970" cy="122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60E3EED-C400-8F81-14EF-7335E4FEB527}"/>
              </a:ext>
            </a:extLst>
          </p:cNvPr>
          <p:cNvSpPr txBox="1"/>
          <p:nvPr/>
        </p:nvSpPr>
        <p:spPr>
          <a:xfrm>
            <a:off x="1603511" y="5620215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67.9%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9D2335F-1F90-E807-C514-CA305208F582}"/>
              </a:ext>
            </a:extLst>
          </p:cNvPr>
          <p:cNvSpPr/>
          <p:nvPr/>
        </p:nvSpPr>
        <p:spPr>
          <a:xfrm>
            <a:off x="1721957" y="5250883"/>
            <a:ext cx="524107" cy="369332"/>
          </a:xfrm>
          <a:prstGeom prst="roundRect">
            <a:avLst/>
          </a:prstGeom>
          <a:solidFill>
            <a:srgbClr val="16F2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FB16E7D-4419-338F-9558-87FD068ECE39}"/>
              </a:ext>
            </a:extLst>
          </p:cNvPr>
          <p:cNvSpPr/>
          <p:nvPr/>
        </p:nvSpPr>
        <p:spPr>
          <a:xfrm>
            <a:off x="2549864" y="5238801"/>
            <a:ext cx="524107" cy="369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B7B219-1965-7C28-4707-0DAA235BA18B}"/>
              </a:ext>
            </a:extLst>
          </p:cNvPr>
          <p:cNvSpPr txBox="1"/>
          <p:nvPr/>
        </p:nvSpPr>
        <p:spPr>
          <a:xfrm>
            <a:off x="2442569" y="5614380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32.1%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2CE9DD-706F-410A-AE82-F4B8E068994B}"/>
              </a:ext>
            </a:extLst>
          </p:cNvPr>
          <p:cNvSpPr txBox="1"/>
          <p:nvPr/>
        </p:nvSpPr>
        <p:spPr>
          <a:xfrm>
            <a:off x="6829400" y="2714738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9F3666-487B-8D77-A619-4384DF50F70E}"/>
              </a:ext>
            </a:extLst>
          </p:cNvPr>
          <p:cNvSpPr txBox="1"/>
          <p:nvPr/>
        </p:nvSpPr>
        <p:spPr>
          <a:xfrm>
            <a:off x="8772921" y="4243878"/>
            <a:ext cx="54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9262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19BA81-962C-E0AE-F2FC-3C84BB5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8" y="2304886"/>
            <a:ext cx="7982552" cy="224822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95D18E6-9794-8A52-ACA8-923F8B4A272F}"/>
              </a:ext>
            </a:extLst>
          </p:cNvPr>
          <p:cNvGrpSpPr/>
          <p:nvPr/>
        </p:nvGrpSpPr>
        <p:grpSpPr>
          <a:xfrm>
            <a:off x="461872" y="378734"/>
            <a:ext cx="4581480" cy="960660"/>
            <a:chOff x="237819" y="300041"/>
            <a:chExt cx="3436110" cy="7204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9DA280E-A4D0-A562-656C-1CB5C71623D5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30A498-E7C2-D736-9D57-76A9BEF30D2A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ctr"/>
              <a:r>
                <a:rPr lang="es-MX" sz="2667" b="1" dirty="0">
                  <a:solidFill>
                    <a:srgbClr val="92D050"/>
                  </a:solidFill>
                </a:rPr>
                <a:t>5 PREGUNTA </a:t>
              </a:r>
            </a:p>
          </p:txBody>
        </p:sp>
      </p:grp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38E808-04A0-3F93-1081-C5BE4C9AC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55722"/>
              </p:ext>
            </p:extLst>
          </p:nvPr>
        </p:nvGraphicFramePr>
        <p:xfrm>
          <a:off x="4915255" y="1354568"/>
          <a:ext cx="7132189" cy="550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7B40E6A-BD3B-12E1-15BA-083C8550E12D}"/>
              </a:ext>
            </a:extLst>
          </p:cNvPr>
          <p:cNvSpPr txBox="1"/>
          <p:nvPr/>
        </p:nvSpPr>
        <p:spPr>
          <a:xfrm>
            <a:off x="1006611" y="3028786"/>
            <a:ext cx="4036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¿Qué tipo de dispositivos utilizarías para acceder a la plataforma de compras en línea (selecciona hasta 3 opciones)?</a:t>
            </a:r>
          </a:p>
        </p:txBody>
      </p:sp>
      <p:pic>
        <p:nvPicPr>
          <p:cNvPr id="12" name="Picture 2" descr="Logo Del Sena PNG">
            <a:extLst>
              <a:ext uri="{FF2B5EF4-FFF2-40B4-BE49-F238E27FC236}">
                <a16:creationId xmlns:a16="http://schemas.microsoft.com/office/drawing/2014/main" id="{1519015C-13EA-B172-3BF5-7D7C96A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18" y="111424"/>
            <a:ext cx="1227970" cy="1227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12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19BA81-962C-E0AE-F2FC-3C84BB5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8" y="2304886"/>
            <a:ext cx="7982552" cy="224822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95D18E6-9794-8A52-ACA8-923F8B4A272F}"/>
              </a:ext>
            </a:extLst>
          </p:cNvPr>
          <p:cNvGrpSpPr/>
          <p:nvPr/>
        </p:nvGrpSpPr>
        <p:grpSpPr>
          <a:xfrm>
            <a:off x="461872" y="378734"/>
            <a:ext cx="4581480" cy="960660"/>
            <a:chOff x="237819" y="300041"/>
            <a:chExt cx="3436110" cy="7204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9DA280E-A4D0-A562-656C-1CB5C71623D5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30A498-E7C2-D736-9D57-76A9BEF30D2A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ctr"/>
              <a:r>
                <a:rPr lang="es-MX" sz="2667" b="1" dirty="0">
                  <a:solidFill>
                    <a:srgbClr val="92D050"/>
                  </a:solidFill>
                </a:rPr>
                <a:t>6 PREGUNTA </a:t>
              </a:r>
            </a:p>
          </p:txBody>
        </p:sp>
      </p:grp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38E808-04A0-3F93-1081-C5BE4C9AC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830310"/>
              </p:ext>
            </p:extLst>
          </p:nvPr>
        </p:nvGraphicFramePr>
        <p:xfrm>
          <a:off x="4915255" y="1354568"/>
          <a:ext cx="7132189" cy="550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7B40E6A-BD3B-12E1-15BA-083C8550E12D}"/>
              </a:ext>
            </a:extLst>
          </p:cNvPr>
          <p:cNvSpPr txBox="1"/>
          <p:nvPr/>
        </p:nvSpPr>
        <p:spPr>
          <a:xfrm>
            <a:off x="1006611" y="2304886"/>
            <a:ext cx="4036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¿Considerarías importante contar con la opción de dejar reseñas y comentarios  sobre los productos y servicios?</a:t>
            </a:r>
          </a:p>
        </p:txBody>
      </p:sp>
      <p:pic>
        <p:nvPicPr>
          <p:cNvPr id="12" name="Picture 2" descr="Logo Del Sena PNG">
            <a:extLst>
              <a:ext uri="{FF2B5EF4-FFF2-40B4-BE49-F238E27FC236}">
                <a16:creationId xmlns:a16="http://schemas.microsoft.com/office/drawing/2014/main" id="{1519015C-13EA-B172-3BF5-7D7C96A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18" y="111424"/>
            <a:ext cx="1227970" cy="122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60E3EED-C400-8F81-14EF-7335E4FEB527}"/>
              </a:ext>
            </a:extLst>
          </p:cNvPr>
          <p:cNvSpPr txBox="1"/>
          <p:nvPr/>
        </p:nvSpPr>
        <p:spPr>
          <a:xfrm>
            <a:off x="1781311" y="5620215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87.5%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9D2335F-1F90-E807-C514-CA305208F582}"/>
              </a:ext>
            </a:extLst>
          </p:cNvPr>
          <p:cNvSpPr/>
          <p:nvPr/>
        </p:nvSpPr>
        <p:spPr>
          <a:xfrm>
            <a:off x="1899757" y="5250883"/>
            <a:ext cx="524107" cy="369332"/>
          </a:xfrm>
          <a:prstGeom prst="roundRect">
            <a:avLst/>
          </a:prstGeom>
          <a:solidFill>
            <a:srgbClr val="16F2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FB16E7D-4419-338F-9558-87FD068ECE39}"/>
              </a:ext>
            </a:extLst>
          </p:cNvPr>
          <p:cNvSpPr/>
          <p:nvPr/>
        </p:nvSpPr>
        <p:spPr>
          <a:xfrm>
            <a:off x="2727664" y="5238801"/>
            <a:ext cx="524107" cy="369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B7B219-1965-7C28-4707-0DAA235BA18B}"/>
              </a:ext>
            </a:extLst>
          </p:cNvPr>
          <p:cNvSpPr txBox="1"/>
          <p:nvPr/>
        </p:nvSpPr>
        <p:spPr>
          <a:xfrm>
            <a:off x="2620369" y="5614380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12.5%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2CE9DD-706F-410A-AE82-F4B8E068994B}"/>
              </a:ext>
            </a:extLst>
          </p:cNvPr>
          <p:cNvSpPr txBox="1"/>
          <p:nvPr/>
        </p:nvSpPr>
        <p:spPr>
          <a:xfrm>
            <a:off x="7481536" y="2304886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9F3666-487B-8D77-A619-4384DF50F70E}"/>
              </a:ext>
            </a:extLst>
          </p:cNvPr>
          <p:cNvSpPr txBox="1"/>
          <p:nvPr/>
        </p:nvSpPr>
        <p:spPr>
          <a:xfrm>
            <a:off x="8772921" y="4243878"/>
            <a:ext cx="54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309058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C37E6C-4DC9-0DFA-D496-5F7E917E9D18}"/>
              </a:ext>
            </a:extLst>
          </p:cNvPr>
          <p:cNvSpPr txBox="1"/>
          <p:nvPr/>
        </p:nvSpPr>
        <p:spPr>
          <a:xfrm>
            <a:off x="3244710" y="2381776"/>
            <a:ext cx="57025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>
                <a:solidFill>
                  <a:schemeClr val="bg1"/>
                </a:solidFill>
                <a:latin typeface="Calibri"/>
                <a:cs typeface="Calibri"/>
              </a:rPr>
              <a:t>DESCRIPCION DEL PROBLEMA</a:t>
            </a:r>
          </a:p>
          <a:p>
            <a:pPr algn="ctr"/>
            <a:endParaRPr lang="es-ES" sz="8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605DA254-2543-62D1-BA70-4C93C8B1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783998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47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19BA81-962C-E0AE-F2FC-3C84BB5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8" y="2304886"/>
            <a:ext cx="7982552" cy="224822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95D18E6-9794-8A52-ACA8-923F8B4A272F}"/>
              </a:ext>
            </a:extLst>
          </p:cNvPr>
          <p:cNvGrpSpPr/>
          <p:nvPr/>
        </p:nvGrpSpPr>
        <p:grpSpPr>
          <a:xfrm>
            <a:off x="461872" y="378734"/>
            <a:ext cx="4581480" cy="960660"/>
            <a:chOff x="237819" y="300041"/>
            <a:chExt cx="3436110" cy="7204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9DA280E-A4D0-A562-656C-1CB5C71623D5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30A498-E7C2-D736-9D57-76A9BEF30D2A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ctr"/>
              <a:r>
                <a:rPr lang="es-MX" sz="2667" b="1" dirty="0">
                  <a:solidFill>
                    <a:srgbClr val="92D050"/>
                  </a:solidFill>
                </a:rPr>
                <a:t>7 PREGUNTA </a:t>
              </a:r>
            </a:p>
          </p:txBody>
        </p:sp>
      </p:grp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38E808-04A0-3F93-1081-C5BE4C9AC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603708"/>
              </p:ext>
            </p:extLst>
          </p:nvPr>
        </p:nvGraphicFramePr>
        <p:xfrm>
          <a:off x="461873" y="1354568"/>
          <a:ext cx="11585572" cy="550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7B40E6A-BD3B-12E1-15BA-083C8550E12D}"/>
              </a:ext>
            </a:extLst>
          </p:cNvPr>
          <p:cNvSpPr txBox="1"/>
          <p:nvPr/>
        </p:nvSpPr>
        <p:spPr>
          <a:xfrm>
            <a:off x="928653" y="2828834"/>
            <a:ext cx="4036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¿Qué preocupaciones tendría en relación con la seguridad al realizar compras en línea?</a:t>
            </a:r>
          </a:p>
        </p:txBody>
      </p:sp>
      <p:pic>
        <p:nvPicPr>
          <p:cNvPr id="12" name="Picture 2" descr="Logo Del Sena PNG">
            <a:extLst>
              <a:ext uri="{FF2B5EF4-FFF2-40B4-BE49-F238E27FC236}">
                <a16:creationId xmlns:a16="http://schemas.microsoft.com/office/drawing/2014/main" id="{1519015C-13EA-B172-3BF5-7D7C96A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18" y="111424"/>
            <a:ext cx="1227970" cy="122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60E3EED-C400-8F81-14EF-7335E4FEB527}"/>
              </a:ext>
            </a:extLst>
          </p:cNvPr>
          <p:cNvSpPr txBox="1"/>
          <p:nvPr/>
        </p:nvSpPr>
        <p:spPr>
          <a:xfrm>
            <a:off x="1006611" y="5620215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23.2%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9D2335F-1F90-E807-C514-CA305208F582}"/>
              </a:ext>
            </a:extLst>
          </p:cNvPr>
          <p:cNvSpPr/>
          <p:nvPr/>
        </p:nvSpPr>
        <p:spPr>
          <a:xfrm>
            <a:off x="1125057" y="5250883"/>
            <a:ext cx="524107" cy="369332"/>
          </a:xfrm>
          <a:prstGeom prst="roundRect">
            <a:avLst/>
          </a:prstGeom>
          <a:solidFill>
            <a:srgbClr val="16F2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FB16E7D-4419-338F-9558-87FD068ECE39}"/>
              </a:ext>
            </a:extLst>
          </p:cNvPr>
          <p:cNvSpPr/>
          <p:nvPr/>
        </p:nvSpPr>
        <p:spPr>
          <a:xfrm>
            <a:off x="1952964" y="5238801"/>
            <a:ext cx="524107" cy="369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B7B219-1965-7C28-4707-0DAA235BA18B}"/>
              </a:ext>
            </a:extLst>
          </p:cNvPr>
          <p:cNvSpPr txBox="1"/>
          <p:nvPr/>
        </p:nvSpPr>
        <p:spPr>
          <a:xfrm>
            <a:off x="1845669" y="5614380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57.1%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003CA6-44A4-42F4-650B-85A4674F94FB}"/>
              </a:ext>
            </a:extLst>
          </p:cNvPr>
          <p:cNvSpPr txBox="1"/>
          <p:nvPr/>
        </p:nvSpPr>
        <p:spPr>
          <a:xfrm>
            <a:off x="2595517" y="5608133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17.9%</a:t>
            </a:r>
          </a:p>
        </p:txBody>
      </p:sp>
    </p:spTree>
    <p:extLst>
      <p:ext uri="{BB962C8B-B14F-4D97-AF65-F5344CB8AC3E}">
        <p14:creationId xmlns:p14="http://schemas.microsoft.com/office/powerpoint/2010/main" val="75155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19BA81-962C-E0AE-F2FC-3C84BB5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8" y="2304886"/>
            <a:ext cx="7982552" cy="224822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95D18E6-9794-8A52-ACA8-923F8B4A272F}"/>
              </a:ext>
            </a:extLst>
          </p:cNvPr>
          <p:cNvGrpSpPr/>
          <p:nvPr/>
        </p:nvGrpSpPr>
        <p:grpSpPr>
          <a:xfrm>
            <a:off x="461872" y="378734"/>
            <a:ext cx="4581480" cy="960660"/>
            <a:chOff x="237819" y="300041"/>
            <a:chExt cx="3436110" cy="7204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9DA280E-A4D0-A562-656C-1CB5C71623D5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30A498-E7C2-D736-9D57-76A9BEF30D2A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ctr"/>
              <a:r>
                <a:rPr lang="es-MX" sz="2667" b="1" dirty="0">
                  <a:solidFill>
                    <a:srgbClr val="92D050"/>
                  </a:solidFill>
                </a:rPr>
                <a:t>8 PREGUNTA </a:t>
              </a:r>
            </a:p>
          </p:txBody>
        </p:sp>
      </p:grp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38E808-04A0-3F93-1081-C5BE4C9AC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62128"/>
              </p:ext>
            </p:extLst>
          </p:nvPr>
        </p:nvGraphicFramePr>
        <p:xfrm>
          <a:off x="101601" y="241300"/>
          <a:ext cx="11945844" cy="661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7B40E6A-BD3B-12E1-15BA-083C8550E12D}"/>
              </a:ext>
            </a:extLst>
          </p:cNvPr>
          <p:cNvSpPr txBox="1"/>
          <p:nvPr/>
        </p:nvSpPr>
        <p:spPr>
          <a:xfrm>
            <a:off x="1006611" y="2304886"/>
            <a:ext cx="4036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¿Estarías dispuesto/a  </a:t>
            </a:r>
            <a:r>
              <a:rPr lang="es-MX" sz="2400" dirty="0" err="1">
                <a:solidFill>
                  <a:schemeClr val="bg1"/>
                </a:solidFill>
              </a:rPr>
              <a:t>a</a:t>
            </a:r>
            <a:r>
              <a:rPr lang="es-MX" sz="2400" dirty="0">
                <a:solidFill>
                  <a:schemeClr val="bg1"/>
                </a:solidFill>
              </a:rPr>
              <a:t> proporcionar información sobre tus preferencias y hábitos de compra para mejorar tu experiencia en la plataforma?</a:t>
            </a:r>
          </a:p>
        </p:txBody>
      </p:sp>
      <p:pic>
        <p:nvPicPr>
          <p:cNvPr id="12" name="Picture 2" descr="Logo Del Sena PNG">
            <a:extLst>
              <a:ext uri="{FF2B5EF4-FFF2-40B4-BE49-F238E27FC236}">
                <a16:creationId xmlns:a16="http://schemas.microsoft.com/office/drawing/2014/main" id="{1519015C-13EA-B172-3BF5-7D7C96A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18" y="111424"/>
            <a:ext cx="1227970" cy="122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60E3EED-C400-8F81-14EF-7335E4FEB527}"/>
              </a:ext>
            </a:extLst>
          </p:cNvPr>
          <p:cNvSpPr txBox="1"/>
          <p:nvPr/>
        </p:nvSpPr>
        <p:spPr>
          <a:xfrm>
            <a:off x="1438411" y="5620215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46.4%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9D2335F-1F90-E807-C514-CA305208F582}"/>
              </a:ext>
            </a:extLst>
          </p:cNvPr>
          <p:cNvSpPr/>
          <p:nvPr/>
        </p:nvSpPr>
        <p:spPr>
          <a:xfrm>
            <a:off x="1556857" y="5250883"/>
            <a:ext cx="524107" cy="369332"/>
          </a:xfrm>
          <a:prstGeom prst="roundRect">
            <a:avLst/>
          </a:prstGeom>
          <a:solidFill>
            <a:srgbClr val="16F2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FB16E7D-4419-338F-9558-87FD068ECE39}"/>
              </a:ext>
            </a:extLst>
          </p:cNvPr>
          <p:cNvSpPr/>
          <p:nvPr/>
        </p:nvSpPr>
        <p:spPr>
          <a:xfrm>
            <a:off x="2384764" y="5238801"/>
            <a:ext cx="524107" cy="369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B7B219-1965-7C28-4707-0DAA235BA18B}"/>
              </a:ext>
            </a:extLst>
          </p:cNvPr>
          <p:cNvSpPr txBox="1"/>
          <p:nvPr/>
        </p:nvSpPr>
        <p:spPr>
          <a:xfrm>
            <a:off x="2277469" y="5614380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44.6%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280B8D2-9D34-9625-59FC-953FEDE2C94A}"/>
              </a:ext>
            </a:extLst>
          </p:cNvPr>
          <p:cNvSpPr/>
          <p:nvPr/>
        </p:nvSpPr>
        <p:spPr>
          <a:xfrm>
            <a:off x="3104420" y="5250883"/>
            <a:ext cx="524107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C72459-4BEB-49CD-AFEC-1B25D5CA4D56}"/>
              </a:ext>
            </a:extLst>
          </p:cNvPr>
          <p:cNvSpPr txBox="1"/>
          <p:nvPr/>
        </p:nvSpPr>
        <p:spPr>
          <a:xfrm>
            <a:off x="3042827" y="5626462"/>
            <a:ext cx="8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8.9%</a:t>
            </a:r>
          </a:p>
        </p:txBody>
      </p:sp>
    </p:spTree>
    <p:extLst>
      <p:ext uri="{BB962C8B-B14F-4D97-AF65-F5344CB8AC3E}">
        <p14:creationId xmlns:p14="http://schemas.microsoft.com/office/powerpoint/2010/main" val="162076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29863" y="2382560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>
                <a:solidFill>
                  <a:schemeClr val="bg1"/>
                </a:solidFill>
                <a:latin typeface="Calibri"/>
                <a:cs typeface="Calibri"/>
              </a:rPr>
              <a:t>DIAGRAMA ENTIDAD RELACION</a:t>
            </a:r>
          </a:p>
        </p:txBody>
      </p:sp>
      <p:pic>
        <p:nvPicPr>
          <p:cNvPr id="2" name="Picture 2" descr="Logo Del Sena PNG">
            <a:extLst>
              <a:ext uri="{FF2B5EF4-FFF2-40B4-BE49-F238E27FC236}">
                <a16:creationId xmlns:a16="http://schemas.microsoft.com/office/drawing/2014/main" id="{B0BE8EEB-A78D-997D-72E2-DCC1ED1D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6199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77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AAB2DB3F-1E5B-CC71-E636-DCABC3F9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086" y="0"/>
            <a:ext cx="12575217" cy="6858000"/>
          </a:xfrm>
          <a:prstGeom prst="rect">
            <a:avLst/>
          </a:prstGeom>
        </p:spPr>
      </p:pic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3A1AF72B-6803-8525-B9F3-616D901D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219" y="51533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25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D1E0D6-502F-F694-2A26-36F08951A07C}"/>
              </a:ext>
            </a:extLst>
          </p:cNvPr>
          <p:cNvSpPr txBox="1"/>
          <p:nvPr/>
        </p:nvSpPr>
        <p:spPr>
          <a:xfrm>
            <a:off x="2329863" y="2382561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>
                <a:solidFill>
                  <a:schemeClr val="bg1"/>
                </a:solidFill>
                <a:latin typeface="Calibri"/>
                <a:cs typeface="Calibri"/>
              </a:rPr>
              <a:t>DIAGRAMA DE TABLAS</a:t>
            </a:r>
          </a:p>
        </p:txBody>
      </p:sp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5D05BD24-9238-5FC3-E205-9411B7161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6072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11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BC92169-023F-8420-C727-FA543DC0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555" y="0"/>
            <a:ext cx="124280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00804B49-4BB6-A352-96B4-E074E08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19" y="49628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13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Del Sena PNG">
            <a:extLst>
              <a:ext uri="{FF2B5EF4-FFF2-40B4-BE49-F238E27FC236}">
                <a16:creationId xmlns:a16="http://schemas.microsoft.com/office/drawing/2014/main" id="{1C8D1FAF-089F-EFBB-98C3-C47D395F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6072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/>
          <p:cNvSpPr txBox="1"/>
          <p:nvPr/>
        </p:nvSpPr>
        <p:spPr>
          <a:xfrm>
            <a:off x="-107093" y="360064"/>
            <a:ext cx="5702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  <a:latin typeface="Calibri"/>
                <a:cs typeface="Calibri"/>
              </a:rPr>
              <a:t>DESCRIPCION DEL PROBLEMA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F47763-30A5-A230-E298-2AEDB6C7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24" y="2320565"/>
            <a:ext cx="7982552" cy="224822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4B6101E-5DD4-076D-C6D5-219E7A26FCA5}"/>
              </a:ext>
            </a:extLst>
          </p:cNvPr>
          <p:cNvSpPr/>
          <p:nvPr/>
        </p:nvSpPr>
        <p:spPr>
          <a:xfrm>
            <a:off x="333676" y="360065"/>
            <a:ext cx="4812632" cy="1600439"/>
          </a:xfrm>
          <a:prstGeom prst="rect">
            <a:avLst/>
          </a:prstGeom>
          <a:noFill/>
          <a:ln>
            <a:solidFill>
              <a:srgbClr val="9DBB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A8D477-87A5-FE68-41C4-20601C9CF776}"/>
              </a:ext>
            </a:extLst>
          </p:cNvPr>
          <p:cNvSpPr txBox="1"/>
          <p:nvPr/>
        </p:nvSpPr>
        <p:spPr>
          <a:xfrm>
            <a:off x="6096001" y="1668379"/>
            <a:ext cx="5248977" cy="4145280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l"/>
            <a:r>
              <a:rPr lang="es-MX" sz="1867" dirty="0">
                <a:solidFill>
                  <a:schemeClr val="bg1"/>
                </a:solidFill>
              </a:rPr>
              <a:t>El proyecto radica en la necesidad evidente de modernizar y optimizar las operaciones del fruver "La despensa agrícola". El actual sistema de ventas es rudimentario y limitado, lo que dificulta la expansión del negocio y la captación de nuevos clientes. La ausencia de presencia digital impide dar a conocer el establecimiento y sus productos, lo que resulta en una pérdida de ingresos y visibilidad. Además, la falta de un sistema de pedidos atractivo y flexible, junto con la limitación en los métodos de pago, ha generado desconfianza y ha llevado a los clientes a buscar otras opciones. La implementación de una plataforma en línea y un aplicativo web permitirá al fruver llegar a una audiencia más amplia, satisfacer las expectativas de los consumidores y aumentar sus ventas.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2A05763-E024-1BDC-7C86-C713687CAE18}"/>
              </a:ext>
            </a:extLst>
          </p:cNvPr>
          <p:cNvGrpSpPr/>
          <p:nvPr/>
        </p:nvGrpSpPr>
        <p:grpSpPr>
          <a:xfrm>
            <a:off x="1472427" y="3003479"/>
            <a:ext cx="3046685" cy="2555175"/>
            <a:chOff x="2143922" y="3374873"/>
            <a:chExt cx="3046685" cy="2555175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C09BB07E-43BC-2C92-DADB-AEA74E1D6514}"/>
                </a:ext>
              </a:extLst>
            </p:cNvPr>
            <p:cNvSpPr/>
            <p:nvPr/>
          </p:nvSpPr>
          <p:spPr>
            <a:xfrm>
              <a:off x="2383612" y="3424401"/>
              <a:ext cx="2806995" cy="2456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  <a:sp3d extrusionH="266700">
              <a:bevelT w="419100"/>
              <a:extrusionClr>
                <a:srgbClr val="9DBB23"/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0FCDC2F-47D8-0485-6CF7-683C3209FB53}"/>
                </a:ext>
              </a:extLst>
            </p:cNvPr>
            <p:cNvGrpSpPr/>
            <p:nvPr/>
          </p:nvGrpSpPr>
          <p:grpSpPr>
            <a:xfrm>
              <a:off x="2143922" y="3374873"/>
              <a:ext cx="3046685" cy="2555175"/>
              <a:chOff x="2157180" y="3358007"/>
              <a:chExt cx="3046685" cy="2555175"/>
            </a:xfrm>
          </p:grpSpPr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DBFE500F-A6DE-4B30-67BB-9DC50EB121C9}"/>
                  </a:ext>
                </a:extLst>
              </p:cNvPr>
              <p:cNvGrpSpPr/>
              <p:nvPr/>
            </p:nvGrpSpPr>
            <p:grpSpPr>
              <a:xfrm>
                <a:off x="2396870" y="3457061"/>
                <a:ext cx="2806995" cy="2456121"/>
                <a:chOff x="2662500" y="2256499"/>
                <a:chExt cx="2806995" cy="2456121"/>
              </a:xfrm>
              <a:scene3d>
                <a:camera prst="isometricTopUp"/>
                <a:lightRig rig="threePt" dir="t"/>
              </a:scene3d>
            </p:grpSpPr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E01BFD70-417E-19CC-EDAF-2E95A6D5F01B}"/>
                    </a:ext>
                  </a:extLst>
                </p:cNvPr>
                <p:cNvGrpSpPr/>
                <p:nvPr/>
              </p:nvGrpSpPr>
              <p:grpSpPr>
                <a:xfrm>
                  <a:off x="2662500" y="2256499"/>
                  <a:ext cx="2806995" cy="2456121"/>
                  <a:chOff x="2696865" y="2204985"/>
                  <a:chExt cx="2806995" cy="2456121"/>
                </a:xfrm>
              </p:grpSpPr>
              <p:sp>
                <p:nvSpPr>
                  <p:cNvPr id="15" name="Rectángulo: esquinas redondeadas 14">
                    <a:extLst>
                      <a:ext uri="{FF2B5EF4-FFF2-40B4-BE49-F238E27FC236}">
                        <a16:creationId xmlns:a16="http://schemas.microsoft.com/office/drawing/2014/main" id="{E7B935B3-9719-486F-6967-1336D56EDA1C}"/>
                      </a:ext>
                    </a:extLst>
                  </p:cNvPr>
                  <p:cNvSpPr/>
                  <p:nvPr/>
                </p:nvSpPr>
                <p:spPr>
                  <a:xfrm>
                    <a:off x="2696865" y="2204985"/>
                    <a:ext cx="2806995" cy="245612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6" name="Rectángulo: esquinas redondeadas 15">
                    <a:extLst>
                      <a:ext uri="{FF2B5EF4-FFF2-40B4-BE49-F238E27FC236}">
                        <a16:creationId xmlns:a16="http://schemas.microsoft.com/office/drawing/2014/main" id="{EF84FD44-AC9E-2945-396E-35663C2C1F38}"/>
                      </a:ext>
                    </a:extLst>
                  </p:cNvPr>
                  <p:cNvSpPr/>
                  <p:nvPr/>
                </p:nvSpPr>
                <p:spPr>
                  <a:xfrm>
                    <a:off x="2879123" y="2409013"/>
                    <a:ext cx="2434856" cy="191635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98000">
                        <a:schemeClr val="bg1">
                          <a:lumMod val="8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dirty="0"/>
                  </a:p>
                </p:txBody>
              </p:sp>
            </p:grpSp>
            <p:pic>
              <p:nvPicPr>
                <p:cNvPr id="17" name="Gráfico 16" descr="Lluvia de ideas con relleno sólido">
                  <a:extLst>
                    <a:ext uri="{FF2B5EF4-FFF2-40B4-BE49-F238E27FC236}">
                      <a16:creationId xmlns:a16="http://schemas.microsoft.com/office/drawing/2014/main" id="{513FA602-AED5-0650-D0B7-C1F445A687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138376" y="2446922"/>
                  <a:ext cx="1916351" cy="1916351"/>
                </a:xfrm>
                <a:prstGeom prst="rect">
                  <a:avLst/>
                </a:prstGeom>
                <a:sp3d prstMaterial="matte"/>
              </p:spPr>
            </p:pic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6CC4B071-D2B9-08CC-C7B6-EEAD941967B8}"/>
                  </a:ext>
                </a:extLst>
              </p:cNvPr>
              <p:cNvGrpSpPr/>
              <p:nvPr/>
            </p:nvGrpSpPr>
            <p:grpSpPr>
              <a:xfrm>
                <a:off x="2157180" y="3358007"/>
                <a:ext cx="2434856" cy="1916352"/>
                <a:chOff x="763182" y="3939320"/>
                <a:chExt cx="2434856" cy="1916352"/>
              </a:xfrm>
              <a:effectLst>
                <a:outerShdw blurRad="50800" dist="660400" dir="6000000" algn="ctr" rotWithShape="0">
                  <a:srgbClr val="000000">
                    <a:alpha val="43137"/>
                  </a:srgbClr>
                </a:outerShdw>
              </a:effectLst>
              <a:scene3d>
                <a:camera prst="isometricTopUp"/>
                <a:lightRig rig="threePt" dir="t"/>
              </a:scene3d>
            </p:grpSpPr>
            <p:sp>
              <p:nvSpPr>
                <p:cNvPr id="28" name="Rectángulo: esquinas redondeadas 27">
                  <a:extLst>
                    <a:ext uri="{FF2B5EF4-FFF2-40B4-BE49-F238E27FC236}">
                      <a16:creationId xmlns:a16="http://schemas.microsoft.com/office/drawing/2014/main" id="{E8791F9B-0B15-B248-ED24-3830B79CA466}"/>
                    </a:ext>
                  </a:extLst>
                </p:cNvPr>
                <p:cNvSpPr/>
                <p:nvPr/>
              </p:nvSpPr>
              <p:spPr>
                <a:xfrm>
                  <a:off x="763182" y="3939321"/>
                  <a:ext cx="2434856" cy="1916351"/>
                </a:xfrm>
                <a:prstGeom prst="roundRect">
                  <a:avLst/>
                </a:prstGeom>
                <a:solidFill>
                  <a:srgbClr val="9DBB2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pic>
              <p:nvPicPr>
                <p:cNvPr id="26" name="Gráfico 25" descr="Lluvia de ideas con relleno sólido">
                  <a:extLst>
                    <a:ext uri="{FF2B5EF4-FFF2-40B4-BE49-F238E27FC236}">
                      <a16:creationId xmlns:a16="http://schemas.microsoft.com/office/drawing/2014/main" id="{BD3D61A3-66EC-0053-8252-90541C1AF2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022434" y="3939320"/>
                  <a:ext cx="1916351" cy="1916351"/>
                </a:xfrm>
                <a:prstGeom prst="rect">
                  <a:avLst/>
                </a:prstGeom>
                <a:sp3d prstMaterial="matte"/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C37E6C-4DC9-0DFA-D496-5F7E917E9D18}"/>
              </a:ext>
            </a:extLst>
          </p:cNvPr>
          <p:cNvSpPr txBox="1"/>
          <p:nvPr/>
        </p:nvSpPr>
        <p:spPr>
          <a:xfrm>
            <a:off x="2471706" y="2767280"/>
            <a:ext cx="7248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libri"/>
                <a:cs typeface="Calibri"/>
              </a:rPr>
              <a:t>PROBLEMATICA</a:t>
            </a:r>
          </a:p>
        </p:txBody>
      </p:sp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A31EA568-ED63-E477-50B1-CC9CFBBC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906662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88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3BCB77-7C5A-20CB-54F9-F4657483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31" y="1930207"/>
            <a:ext cx="7841381" cy="30992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D1C61AC-DF0F-E3E5-715E-C23C8B158C1E}"/>
              </a:ext>
            </a:extLst>
          </p:cNvPr>
          <p:cNvSpPr txBox="1"/>
          <p:nvPr/>
        </p:nvSpPr>
        <p:spPr>
          <a:xfrm>
            <a:off x="1933074" y="2568129"/>
            <a:ext cx="8325852" cy="182338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r>
              <a:rPr lang="es-MX" sz="2667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¿Se puede desarrollar un aplicativo web para el fruver “la despensa agrícola”, aplicando diferentes lenguajes de programación, el cual llame la atención y sea interesante para sus clientes?</a:t>
            </a:r>
          </a:p>
          <a:p>
            <a:pPr algn="ctr"/>
            <a:endParaRPr lang="es-MX" sz="2400" b="1" dirty="0">
              <a:solidFill>
                <a:srgbClr val="92D050"/>
              </a:solidFill>
            </a:endParaRPr>
          </a:p>
        </p:txBody>
      </p:sp>
      <p:pic>
        <p:nvPicPr>
          <p:cNvPr id="22" name="Picture 2" descr="Logo Del Sena PNG">
            <a:extLst>
              <a:ext uri="{FF2B5EF4-FFF2-40B4-BE49-F238E27FC236}">
                <a16:creationId xmlns:a16="http://schemas.microsoft.com/office/drawing/2014/main" id="{4616A155-3574-5FEA-4A1F-D1735DF0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6072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96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C37E6C-4DC9-0DFA-D496-5F7E917E9D18}"/>
              </a:ext>
            </a:extLst>
          </p:cNvPr>
          <p:cNvSpPr txBox="1"/>
          <p:nvPr/>
        </p:nvSpPr>
        <p:spPr>
          <a:xfrm>
            <a:off x="3244710" y="2751891"/>
            <a:ext cx="5702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libri"/>
                <a:cs typeface="Calibri"/>
              </a:rPr>
              <a:t>OBJETIVOS</a:t>
            </a:r>
          </a:p>
        </p:txBody>
      </p:sp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EF3BFDC7-C98C-E110-0C23-E8D939E0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906662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20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CEF9ABE-843A-8DAD-430C-4AEC3977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10" y="2311881"/>
            <a:ext cx="7841381" cy="3099232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A5EC7099-92DC-02E4-DC15-2D6720EB05C2}"/>
              </a:ext>
            </a:extLst>
          </p:cNvPr>
          <p:cNvGrpSpPr/>
          <p:nvPr/>
        </p:nvGrpSpPr>
        <p:grpSpPr>
          <a:xfrm>
            <a:off x="317092" y="400055"/>
            <a:ext cx="4581480" cy="960660"/>
            <a:chOff x="237819" y="300041"/>
            <a:chExt cx="3436110" cy="72049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992C1A9-0ACC-8B87-16C0-4FAB2359861A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99A3940-C392-E845-5E1B-AA00B4462935}"/>
                </a:ext>
              </a:extLst>
            </p:cNvPr>
            <p:cNvSpPr txBox="1"/>
            <p:nvPr/>
          </p:nvSpPr>
          <p:spPr>
            <a:xfrm>
              <a:off x="807362" y="464002"/>
              <a:ext cx="2297023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l"/>
              <a:r>
                <a:rPr lang="es-MX" sz="2667" b="1" dirty="0">
                  <a:solidFill>
                    <a:srgbClr val="92D050"/>
                  </a:solidFill>
                </a:rPr>
                <a:t>OBJETIVO GENERAL</a:t>
              </a: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9DCA60D4-84E0-7542-9C9E-EC4D6F91763C}"/>
              </a:ext>
            </a:extLst>
          </p:cNvPr>
          <p:cNvSpPr txBox="1"/>
          <p:nvPr/>
        </p:nvSpPr>
        <p:spPr>
          <a:xfrm>
            <a:off x="7728857" y="2656116"/>
            <a:ext cx="3418115" cy="148045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l"/>
            <a:endParaRPr lang="es-MX" sz="2667" b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0215E5-EA8F-6CF2-D4DC-37328F49019A}"/>
              </a:ext>
            </a:extLst>
          </p:cNvPr>
          <p:cNvSpPr txBox="1"/>
          <p:nvPr/>
        </p:nvSpPr>
        <p:spPr>
          <a:xfrm>
            <a:off x="5722828" y="790381"/>
            <a:ext cx="6057900" cy="2503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MX" sz="2133" dirty="0">
                <a:solidFill>
                  <a:schemeClr val="bg1"/>
                </a:solidFill>
              </a:rPr>
              <a:t>Implementar un aplicativo web para el fruver “la despensa agrícola” ubicado en el barrio las margaritas en la localidad de Kennedy, para la venta de productos en línea, pagos flexibles y rastreo de envíos.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5785FB5-D280-7C3B-8762-39106EB0550A}"/>
              </a:ext>
            </a:extLst>
          </p:cNvPr>
          <p:cNvSpPr/>
          <p:nvPr/>
        </p:nvSpPr>
        <p:spPr>
          <a:xfrm>
            <a:off x="315725" y="3429000"/>
            <a:ext cx="6037943" cy="3099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3206297-D962-8E6E-66B3-E000BD435DBF}"/>
              </a:ext>
            </a:extLst>
          </p:cNvPr>
          <p:cNvSpPr/>
          <p:nvPr/>
        </p:nvSpPr>
        <p:spPr>
          <a:xfrm>
            <a:off x="1003338" y="3734914"/>
            <a:ext cx="4662717" cy="203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8E608D-4A8C-D5BD-9759-8069BA8C6DAC}"/>
              </a:ext>
            </a:extLst>
          </p:cNvPr>
          <p:cNvSpPr/>
          <p:nvPr/>
        </p:nvSpPr>
        <p:spPr>
          <a:xfrm>
            <a:off x="1003338" y="4296443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8E12F24-6755-8B54-8267-481D7D0EA277}"/>
              </a:ext>
            </a:extLst>
          </p:cNvPr>
          <p:cNvSpPr/>
          <p:nvPr/>
        </p:nvSpPr>
        <p:spPr>
          <a:xfrm>
            <a:off x="4287555" y="4130586"/>
            <a:ext cx="1742628" cy="22097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CD140FB-ABB7-FF84-E3B3-E1038C3CB315}"/>
              </a:ext>
            </a:extLst>
          </p:cNvPr>
          <p:cNvSpPr/>
          <p:nvPr/>
        </p:nvSpPr>
        <p:spPr>
          <a:xfrm>
            <a:off x="2101339" y="4292933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119D2E-A86C-3F67-EADC-D468A0BE1129}"/>
              </a:ext>
            </a:extLst>
          </p:cNvPr>
          <p:cNvSpPr/>
          <p:nvPr/>
        </p:nvSpPr>
        <p:spPr>
          <a:xfrm>
            <a:off x="3199340" y="4292933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DA2F66E-DBC7-7DFD-C1BC-58711B20D6A6}"/>
              </a:ext>
            </a:extLst>
          </p:cNvPr>
          <p:cNvSpPr/>
          <p:nvPr/>
        </p:nvSpPr>
        <p:spPr>
          <a:xfrm>
            <a:off x="1003144" y="5424827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171A63F-6239-C968-5CC1-690AB4E28BDA}"/>
              </a:ext>
            </a:extLst>
          </p:cNvPr>
          <p:cNvSpPr/>
          <p:nvPr/>
        </p:nvSpPr>
        <p:spPr>
          <a:xfrm>
            <a:off x="2101339" y="5424827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3840F6D-8A6C-8558-3E28-064F55AC14BC}"/>
              </a:ext>
            </a:extLst>
          </p:cNvPr>
          <p:cNvSpPr/>
          <p:nvPr/>
        </p:nvSpPr>
        <p:spPr>
          <a:xfrm>
            <a:off x="3225561" y="5424827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Gráfico 17" descr="Timbre con relleno sólido">
            <a:extLst>
              <a:ext uri="{FF2B5EF4-FFF2-40B4-BE49-F238E27FC236}">
                <a16:creationId xmlns:a16="http://schemas.microsoft.com/office/drawing/2014/main" id="{FC3D5E75-EC4C-62D1-FD58-A1D8080DF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076" y="4387142"/>
            <a:ext cx="774710" cy="774710"/>
          </a:xfrm>
          <a:prstGeom prst="rect">
            <a:avLst/>
          </a:prstGeom>
        </p:spPr>
      </p:pic>
      <p:pic>
        <p:nvPicPr>
          <p:cNvPr id="19" name="Gráfico 18" descr="Carro de la compra con relleno sólido">
            <a:extLst>
              <a:ext uri="{FF2B5EF4-FFF2-40B4-BE49-F238E27FC236}">
                <a16:creationId xmlns:a16="http://schemas.microsoft.com/office/drawing/2014/main" id="{13194D77-4E03-8B55-E563-4D98406DF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840" y="4664600"/>
            <a:ext cx="1341505" cy="1341505"/>
          </a:xfrm>
          <a:prstGeom prst="rect">
            <a:avLst/>
          </a:prstGeom>
        </p:spPr>
      </p:pic>
      <p:pic>
        <p:nvPicPr>
          <p:cNvPr id="20" name="Gráfico 19" descr="Plátano con relleno sólido">
            <a:extLst>
              <a:ext uri="{FF2B5EF4-FFF2-40B4-BE49-F238E27FC236}">
                <a16:creationId xmlns:a16="http://schemas.microsoft.com/office/drawing/2014/main" id="{8E4BEB2C-2EBF-A6C8-B338-5DD92AB55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27366" y="5430139"/>
            <a:ext cx="839219" cy="839219"/>
          </a:xfrm>
          <a:prstGeom prst="rect">
            <a:avLst/>
          </a:prstGeom>
        </p:spPr>
      </p:pic>
      <p:pic>
        <p:nvPicPr>
          <p:cNvPr id="21" name="Gráfico 20" descr="Reparto de comida con relleno sólido">
            <a:extLst>
              <a:ext uri="{FF2B5EF4-FFF2-40B4-BE49-F238E27FC236}">
                <a16:creationId xmlns:a16="http://schemas.microsoft.com/office/drawing/2014/main" id="{6B85A75E-522F-10D3-D60C-5CFDB4E6A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0592" y="4381337"/>
            <a:ext cx="744338" cy="744338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57F8D63A-15E3-3889-2F80-FFE5C5E763EF}"/>
              </a:ext>
            </a:extLst>
          </p:cNvPr>
          <p:cNvGrpSpPr/>
          <p:nvPr/>
        </p:nvGrpSpPr>
        <p:grpSpPr>
          <a:xfrm>
            <a:off x="581763" y="4229464"/>
            <a:ext cx="914400" cy="914400"/>
            <a:chOff x="-3014813" y="2213257"/>
            <a:chExt cx="914400" cy="914400"/>
          </a:xfrm>
          <a:solidFill>
            <a:srgbClr val="FF0000"/>
          </a:solidFill>
          <a:effectLst>
            <a:outerShdw blurRad="50800" dist="419100" dir="600000" algn="ctr" rotWithShape="0">
              <a:srgbClr val="000000">
                <a:alpha val="43137"/>
              </a:srgbClr>
            </a:outerShdw>
          </a:effectLst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7DE21332-30F9-E788-1268-B054AB91B8A3}"/>
                </a:ext>
              </a:extLst>
            </p:cNvPr>
            <p:cNvSpPr/>
            <p:nvPr/>
          </p:nvSpPr>
          <p:spPr>
            <a:xfrm>
              <a:off x="-3014813" y="2213257"/>
              <a:ext cx="914400" cy="91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7" name="Gráfico 36" descr="Timbre con relleno sólido">
              <a:extLst>
                <a:ext uri="{FF2B5EF4-FFF2-40B4-BE49-F238E27FC236}">
                  <a16:creationId xmlns:a16="http://schemas.microsoft.com/office/drawing/2014/main" id="{08DC58B6-0E2F-3AA1-D8B0-5602FDE8A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945162" y="2279592"/>
              <a:ext cx="774710" cy="774710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DFFA2F8-677B-1704-B4D1-6C91B0F58396}"/>
              </a:ext>
            </a:extLst>
          </p:cNvPr>
          <p:cNvGrpSpPr/>
          <p:nvPr/>
        </p:nvGrpSpPr>
        <p:grpSpPr>
          <a:xfrm>
            <a:off x="3124147" y="3924137"/>
            <a:ext cx="914400" cy="914400"/>
            <a:chOff x="-818811" y="2209747"/>
            <a:chExt cx="914400" cy="914400"/>
          </a:xfrm>
          <a:solidFill>
            <a:srgbClr val="86427E"/>
          </a:solidFill>
          <a:effectLst>
            <a:outerShdw blurRad="50800" dist="342900" dir="4800000" algn="ctr" rotWithShape="0">
              <a:srgbClr val="000000">
                <a:alpha val="43137"/>
              </a:srgbClr>
            </a:outerShdw>
          </a:effectLst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2C0FE426-75B9-84D0-91EB-5C27C1C63556}"/>
                </a:ext>
              </a:extLst>
            </p:cNvPr>
            <p:cNvSpPr/>
            <p:nvPr/>
          </p:nvSpPr>
          <p:spPr>
            <a:xfrm>
              <a:off x="-818811" y="2209747"/>
              <a:ext cx="914400" cy="91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5" name="Gráfico 34" descr="Reparto de comida con relleno sólido">
              <a:extLst>
                <a:ext uri="{FF2B5EF4-FFF2-40B4-BE49-F238E27FC236}">
                  <a16:creationId xmlns:a16="http://schemas.microsoft.com/office/drawing/2014/main" id="{87FEA6B8-8AC7-A51A-B1A2-4F9FBD79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83455" y="2299837"/>
              <a:ext cx="744338" cy="74433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549C6E5-3334-85D4-41AE-6F5DCD748373}"/>
              </a:ext>
            </a:extLst>
          </p:cNvPr>
          <p:cNvGrpSpPr/>
          <p:nvPr/>
        </p:nvGrpSpPr>
        <p:grpSpPr>
          <a:xfrm>
            <a:off x="5094552" y="4244028"/>
            <a:ext cx="1742628" cy="2209780"/>
            <a:chOff x="291294" y="2045096"/>
            <a:chExt cx="1742628" cy="2209780"/>
          </a:xfrm>
          <a:solidFill>
            <a:srgbClr val="00B0F0"/>
          </a:solidFill>
          <a:effectLst>
            <a:outerShdw blurRad="50800" dist="812800" dir="11400000" algn="ctr" rotWithShape="0">
              <a:srgbClr val="000000">
                <a:alpha val="43137"/>
              </a:srgbClr>
            </a:outerShdw>
          </a:effectLst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E7570017-FD85-73F7-952B-1A9F2563DA79}"/>
                </a:ext>
              </a:extLst>
            </p:cNvPr>
            <p:cNvSpPr/>
            <p:nvPr/>
          </p:nvSpPr>
          <p:spPr>
            <a:xfrm>
              <a:off x="291294" y="2045096"/>
              <a:ext cx="1742628" cy="22097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3" name="Gráfico 32" descr="Carro de la compra con relleno sólido">
              <a:extLst>
                <a:ext uri="{FF2B5EF4-FFF2-40B4-BE49-F238E27FC236}">
                  <a16:creationId xmlns:a16="http://schemas.microsoft.com/office/drawing/2014/main" id="{41A72EF9-2599-102F-6E7B-FC6D0092F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5972" y="2479234"/>
              <a:ext cx="1341505" cy="1341505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4255208-FDCC-FEC1-FADA-E05F70DFA3A7}"/>
              </a:ext>
            </a:extLst>
          </p:cNvPr>
          <p:cNvGrpSpPr/>
          <p:nvPr/>
        </p:nvGrpSpPr>
        <p:grpSpPr>
          <a:xfrm>
            <a:off x="1925501" y="5702294"/>
            <a:ext cx="914400" cy="914400"/>
            <a:chOff x="-1916812" y="3341641"/>
            <a:chExt cx="914400" cy="914400"/>
          </a:xfrm>
          <a:effectLst>
            <a:outerShdw blurRad="50800" dist="304800" dir="1860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5995EEA2-A31A-3A43-4F32-3EAA0B71B26F}"/>
                </a:ext>
              </a:extLst>
            </p:cNvPr>
            <p:cNvSpPr/>
            <p:nvPr/>
          </p:nvSpPr>
          <p:spPr>
            <a:xfrm>
              <a:off x="-1916812" y="3341641"/>
              <a:ext cx="914400" cy="9144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Gráfico 30" descr="Plátano con relleno sólido">
              <a:extLst>
                <a:ext uri="{FF2B5EF4-FFF2-40B4-BE49-F238E27FC236}">
                  <a16:creationId xmlns:a16="http://schemas.microsoft.com/office/drawing/2014/main" id="{4A6F821D-02EC-7034-FA34-85C154C37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899813" y="3363627"/>
              <a:ext cx="839219" cy="839219"/>
            </a:xfrm>
            <a:prstGeom prst="rect">
              <a:avLst/>
            </a:prstGeom>
          </p:spPr>
        </p:pic>
      </p:grpSp>
      <p:pic>
        <p:nvPicPr>
          <p:cNvPr id="26" name="Gráfico 25" descr="Cursor con relleno sólido">
            <a:extLst>
              <a:ext uri="{FF2B5EF4-FFF2-40B4-BE49-F238E27FC236}">
                <a16:creationId xmlns:a16="http://schemas.microsoft.com/office/drawing/2014/main" id="{5F22772E-3977-7C1C-77F5-D47DE89FE8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2081" y="4582271"/>
            <a:ext cx="914400" cy="914400"/>
          </a:xfrm>
          <a:prstGeom prst="rect">
            <a:avLst/>
          </a:prstGeom>
        </p:spPr>
      </p:pic>
      <p:pic>
        <p:nvPicPr>
          <p:cNvPr id="27" name="Gráfico 26" descr="Manzana con relleno sólido">
            <a:extLst>
              <a:ext uri="{FF2B5EF4-FFF2-40B4-BE49-F238E27FC236}">
                <a16:creationId xmlns:a16="http://schemas.microsoft.com/office/drawing/2014/main" id="{CEE95558-2203-D584-E491-4BBDEA884B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3500" y="4286735"/>
            <a:ext cx="914400" cy="914400"/>
          </a:xfrm>
          <a:prstGeom prst="rect">
            <a:avLst/>
          </a:prstGeom>
        </p:spPr>
      </p:pic>
      <p:pic>
        <p:nvPicPr>
          <p:cNvPr id="28" name="Gráfico 27" descr="Huevo contorno">
            <a:extLst>
              <a:ext uri="{FF2B5EF4-FFF2-40B4-BE49-F238E27FC236}">
                <a16:creationId xmlns:a16="http://schemas.microsoft.com/office/drawing/2014/main" id="{2FDE767A-0C2C-42BC-BFB4-4A0E3CE62C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7117" y="5439400"/>
            <a:ext cx="914400" cy="9144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29" name="Gráfico 28" descr="Cereal con relleno sólido">
            <a:extLst>
              <a:ext uri="{FF2B5EF4-FFF2-40B4-BE49-F238E27FC236}">
                <a16:creationId xmlns:a16="http://schemas.microsoft.com/office/drawing/2014/main" id="{C71CE9C5-0C78-81E6-09FA-651769B0C6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87813" y="5459128"/>
            <a:ext cx="831009" cy="831009"/>
          </a:xfrm>
          <a:prstGeom prst="rect">
            <a:avLst/>
          </a:prstGeom>
        </p:spPr>
      </p:pic>
      <p:pic>
        <p:nvPicPr>
          <p:cNvPr id="40" name="Picture 2" descr="Logo Del Sena PNG">
            <a:extLst>
              <a:ext uri="{FF2B5EF4-FFF2-40B4-BE49-F238E27FC236}">
                <a16:creationId xmlns:a16="http://schemas.microsoft.com/office/drawing/2014/main" id="{CD4A96FC-0B14-0129-7469-94FFECF4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041" y="4340218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96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CEF9ABE-843A-8DAD-430C-4AEC3977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10" y="2311881"/>
            <a:ext cx="7841381" cy="30992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CA60D4-84E0-7542-9C9E-EC4D6F91763C}"/>
              </a:ext>
            </a:extLst>
          </p:cNvPr>
          <p:cNvSpPr txBox="1"/>
          <p:nvPr/>
        </p:nvSpPr>
        <p:spPr>
          <a:xfrm>
            <a:off x="7728857" y="2656116"/>
            <a:ext cx="3418115" cy="148045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l"/>
            <a:endParaRPr lang="es-MX" sz="2667" b="1" dirty="0">
              <a:solidFill>
                <a:srgbClr val="92D050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441D8CA-FF8D-3476-6A4E-C5BC3733A503}"/>
              </a:ext>
            </a:extLst>
          </p:cNvPr>
          <p:cNvGrpSpPr/>
          <p:nvPr/>
        </p:nvGrpSpPr>
        <p:grpSpPr>
          <a:xfrm>
            <a:off x="6565492" y="698774"/>
            <a:ext cx="4581480" cy="960660"/>
            <a:chOff x="237819" y="300041"/>
            <a:chExt cx="3436110" cy="72049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992C1A9-0ACC-8B87-16C0-4FAB2359861A}"/>
                </a:ext>
              </a:extLst>
            </p:cNvPr>
            <p:cNvSpPr/>
            <p:nvPr/>
          </p:nvSpPr>
          <p:spPr>
            <a:xfrm>
              <a:off x="237819" y="300041"/>
              <a:ext cx="3436110" cy="7204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88DDDB6-D052-B85D-F31E-59AC199F4B5D}"/>
                </a:ext>
              </a:extLst>
            </p:cNvPr>
            <p:cNvSpPr txBox="1"/>
            <p:nvPr/>
          </p:nvSpPr>
          <p:spPr>
            <a:xfrm>
              <a:off x="587905" y="464002"/>
              <a:ext cx="2735938" cy="392571"/>
            </a:xfrm>
            <a:prstGeom prst="rect">
              <a:avLst/>
            </a:prstGeom>
          </p:spPr>
          <p:txBody>
            <a:bodyPr vert="horz" wrap="square" lIns="121920" tIns="60960" rIns="121920" bIns="60960" rtlCol="0" anchor="ctr">
              <a:noAutofit/>
            </a:bodyPr>
            <a:lstStyle/>
            <a:p>
              <a:pPr algn="l"/>
              <a:r>
                <a:rPr lang="es-MX" sz="2667" b="1" dirty="0">
                  <a:solidFill>
                    <a:srgbClr val="92D050"/>
                  </a:solidFill>
                </a:rPr>
                <a:t>OBJETIVO ESPECIFICOS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EBC84B-5878-DA10-D273-C88ED981F8E3}"/>
              </a:ext>
            </a:extLst>
          </p:cNvPr>
          <p:cNvSpPr txBox="1"/>
          <p:nvPr/>
        </p:nvSpPr>
        <p:spPr>
          <a:xfrm>
            <a:off x="317093" y="2171760"/>
            <a:ext cx="4856492" cy="426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ct val="150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r>
              <a:rPr lang="es-MX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Desarrollar una estrategia de recolección de información. </a:t>
            </a:r>
          </a:p>
          <a:p>
            <a:pPr marL="457189" indent="-457189" algn="just">
              <a:lnSpc>
                <a:spcPct val="150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r>
              <a:rPr lang="es-MX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Desarrollar el aplicativo web.</a:t>
            </a:r>
          </a:p>
          <a:p>
            <a:pPr marL="457189" indent="-457189" algn="just">
              <a:lnSpc>
                <a:spcPct val="150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r>
              <a:rPr lang="es-MX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Integrar en el programa un catálogo digital de los diferentes productos.</a:t>
            </a:r>
          </a:p>
          <a:p>
            <a:pPr marL="457189" indent="-457189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Implementar la inscripción de usuarios, medios de pagos y un sistema de geolocalización para el rastreo de pedidos.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endParaRPr lang="es-MX" sz="2133" dirty="0">
              <a:solidFill>
                <a:schemeClr val="bg1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AA97A5D5-955E-B6CD-8205-54A3CA140DEE}"/>
              </a:ext>
            </a:extLst>
          </p:cNvPr>
          <p:cNvGrpSpPr/>
          <p:nvPr/>
        </p:nvGrpSpPr>
        <p:grpSpPr>
          <a:xfrm>
            <a:off x="4896267" y="2519917"/>
            <a:ext cx="7919928" cy="4946474"/>
            <a:chOff x="4534029" y="1723106"/>
            <a:chExt cx="8991434" cy="5615694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6746DB5A-340C-AFB8-A4E4-59D5C729A8AB}"/>
                </a:ext>
              </a:extLst>
            </p:cNvPr>
            <p:cNvGrpSpPr/>
            <p:nvPr/>
          </p:nvGrpSpPr>
          <p:grpSpPr>
            <a:xfrm>
              <a:off x="4534029" y="2140980"/>
              <a:ext cx="8991434" cy="5197820"/>
              <a:chOff x="4534029" y="2140980"/>
              <a:chExt cx="8991434" cy="5197820"/>
            </a:xfrm>
          </p:grpSpPr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8FEA209B-3CFD-B138-D879-11DB32BB2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</a:blip>
              <a:stretch>
                <a:fillRect/>
              </a:stretch>
            </p:blipFill>
            <p:spPr>
              <a:xfrm>
                <a:off x="4534029" y="2163162"/>
                <a:ext cx="8991434" cy="5175638"/>
              </a:xfrm>
              <a:prstGeom prst="rect">
                <a:avLst/>
              </a:prstGeom>
            </p:spPr>
          </p:pic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AF61D72-F657-778E-FB12-EEB0B805B412}"/>
                  </a:ext>
                </a:extLst>
              </p:cNvPr>
              <p:cNvGrpSpPr/>
              <p:nvPr/>
            </p:nvGrpSpPr>
            <p:grpSpPr>
              <a:xfrm>
                <a:off x="5225208" y="2140980"/>
                <a:ext cx="6120000" cy="3251493"/>
                <a:chOff x="4521862" y="2805001"/>
                <a:chExt cx="6120000" cy="3251493"/>
              </a:xfrm>
            </p:grpSpPr>
            <p:sp>
              <p:nvSpPr>
                <p:cNvPr id="48" name="Rectángulo redondeado 3">
                  <a:extLst>
                    <a:ext uri="{FF2B5EF4-FFF2-40B4-BE49-F238E27FC236}">
                      <a16:creationId xmlns:a16="http://schemas.microsoft.com/office/drawing/2014/main" id="{3D3B18B1-1ECC-2624-9757-C90C4DACFC05}"/>
                    </a:ext>
                  </a:extLst>
                </p:cNvPr>
                <p:cNvSpPr/>
                <p:nvPr/>
              </p:nvSpPr>
              <p:spPr>
                <a:xfrm>
                  <a:off x="4521862" y="2816494"/>
                  <a:ext cx="6120000" cy="324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  <a:sp3d extrusionH="266700" prstMaterial="matte">
                  <a:bevelT w="419100" h="0"/>
                  <a:extrusionClr>
                    <a:srgbClr val="FB3EFB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D54761C1-627B-A32F-DFF1-2E17B9E07799}"/>
                    </a:ext>
                  </a:extLst>
                </p:cNvPr>
                <p:cNvGrpSpPr/>
                <p:nvPr/>
              </p:nvGrpSpPr>
              <p:grpSpPr>
                <a:xfrm>
                  <a:off x="4521862" y="2805001"/>
                  <a:ext cx="6120000" cy="3240000"/>
                  <a:chOff x="1097280" y="483120"/>
                  <a:chExt cx="6120000" cy="3240000"/>
                </a:xfrm>
                <a:scene3d>
                  <a:camera prst="isometricTopUp"/>
                  <a:lightRig rig="threePt" dir="t"/>
                </a:scene3d>
              </p:grpSpPr>
              <p:sp>
                <p:nvSpPr>
                  <p:cNvPr id="50" name="Rectángulo redondeado 4">
                    <a:extLst>
                      <a:ext uri="{FF2B5EF4-FFF2-40B4-BE49-F238E27FC236}">
                        <a16:creationId xmlns:a16="http://schemas.microsoft.com/office/drawing/2014/main" id="{300186D9-B1B3-2EC4-ED09-C01F46477993}"/>
                      </a:ext>
                    </a:extLst>
                  </p:cNvPr>
                  <p:cNvSpPr/>
                  <p:nvPr/>
                </p:nvSpPr>
                <p:spPr>
                  <a:xfrm>
                    <a:off x="1097280" y="483120"/>
                    <a:ext cx="6120000" cy="3240000"/>
                  </a:xfrm>
                  <a:prstGeom prst="roundRect">
                    <a:avLst/>
                  </a:prstGeom>
                  <a:gradFill>
                    <a:gsLst>
                      <a:gs pos="100000">
                        <a:srgbClr val="F3E8F8"/>
                      </a:gs>
                      <a:gs pos="0">
                        <a:srgbClr val="7030A0"/>
                      </a:gs>
                      <a:gs pos="0">
                        <a:srgbClr val="F3E8F8"/>
                      </a:gs>
                    </a:gsLst>
                    <a:lin ang="60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/>
                      <a:t> </a:t>
                    </a:r>
                  </a:p>
                </p:txBody>
              </p:sp>
              <p:sp>
                <p:nvSpPr>
                  <p:cNvPr id="51" name="Rectángulo redondeado 5">
                    <a:extLst>
                      <a:ext uri="{FF2B5EF4-FFF2-40B4-BE49-F238E27FC236}">
                        <a16:creationId xmlns:a16="http://schemas.microsoft.com/office/drawing/2014/main" id="{C2510067-C110-1827-79A1-683D6C0136BA}"/>
                      </a:ext>
                    </a:extLst>
                  </p:cNvPr>
                  <p:cNvSpPr/>
                  <p:nvPr/>
                </p:nvSpPr>
                <p:spPr>
                  <a:xfrm>
                    <a:off x="1280159" y="655920"/>
                    <a:ext cx="1962000" cy="2894400"/>
                  </a:xfrm>
                  <a:prstGeom prst="roundRect">
                    <a:avLst/>
                  </a:prstGeom>
                  <a:solidFill>
                    <a:srgbClr val="DFC5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52" name="Rectángulo redondeado 6">
                    <a:extLst>
                      <a:ext uri="{FF2B5EF4-FFF2-40B4-BE49-F238E27FC236}">
                        <a16:creationId xmlns:a16="http://schemas.microsoft.com/office/drawing/2014/main" id="{56DAE017-D1F9-B3BC-E911-8B21680D200A}"/>
                      </a:ext>
                    </a:extLst>
                  </p:cNvPr>
                  <p:cNvSpPr/>
                  <p:nvPr/>
                </p:nvSpPr>
                <p:spPr>
                  <a:xfrm>
                    <a:off x="4440982" y="655920"/>
                    <a:ext cx="1299600" cy="1299600"/>
                  </a:xfrm>
                  <a:prstGeom prst="roundRect">
                    <a:avLst/>
                  </a:prstGeom>
                  <a:solidFill>
                    <a:srgbClr val="DFC5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53" name="Rectángulo redondeado 7">
                    <a:extLst>
                      <a:ext uri="{FF2B5EF4-FFF2-40B4-BE49-F238E27FC236}">
                        <a16:creationId xmlns:a16="http://schemas.microsoft.com/office/drawing/2014/main" id="{A7890D81-4B45-ED22-4ADD-7B6B7068F50E}"/>
                      </a:ext>
                    </a:extLst>
                  </p:cNvPr>
                  <p:cNvSpPr/>
                  <p:nvPr/>
                </p:nvSpPr>
                <p:spPr>
                  <a:xfrm>
                    <a:off x="3349484" y="655920"/>
                    <a:ext cx="914400" cy="1299600"/>
                  </a:xfrm>
                  <a:prstGeom prst="roundRect">
                    <a:avLst/>
                  </a:prstGeom>
                  <a:solidFill>
                    <a:srgbClr val="DFC5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54" name="Rectángulo redondeado 8">
                    <a:extLst>
                      <a:ext uri="{FF2B5EF4-FFF2-40B4-BE49-F238E27FC236}">
                        <a16:creationId xmlns:a16="http://schemas.microsoft.com/office/drawing/2014/main" id="{0E744F7D-7BFD-380C-BE82-8F40A1B68F4C}"/>
                      </a:ext>
                    </a:extLst>
                  </p:cNvPr>
                  <p:cNvSpPr/>
                  <p:nvPr/>
                </p:nvSpPr>
                <p:spPr>
                  <a:xfrm>
                    <a:off x="3354434" y="2075831"/>
                    <a:ext cx="2391098" cy="1515600"/>
                  </a:xfrm>
                  <a:prstGeom prst="roundRect">
                    <a:avLst/>
                  </a:prstGeom>
                  <a:solidFill>
                    <a:srgbClr val="DFC5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55" name="Rectángulo redondeado 9">
                    <a:extLst>
                      <a:ext uri="{FF2B5EF4-FFF2-40B4-BE49-F238E27FC236}">
                        <a16:creationId xmlns:a16="http://schemas.microsoft.com/office/drawing/2014/main" id="{3BB75AE2-B272-6336-A302-B1B69306DE2D}"/>
                      </a:ext>
                    </a:extLst>
                  </p:cNvPr>
                  <p:cNvSpPr/>
                  <p:nvPr/>
                </p:nvSpPr>
                <p:spPr>
                  <a:xfrm>
                    <a:off x="6675120" y="1097505"/>
                    <a:ext cx="191520" cy="1968030"/>
                  </a:xfrm>
                  <a:prstGeom prst="roundRect">
                    <a:avLst/>
                  </a:prstGeom>
                  <a:solidFill>
                    <a:srgbClr val="DFC5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pic>
                <p:nvPicPr>
                  <p:cNvPr id="56" name="Gráfico 55" descr="Sobre con relleno sólido">
                    <a:extLst>
                      <a:ext uri="{FF2B5EF4-FFF2-40B4-BE49-F238E27FC236}">
                        <a16:creationId xmlns:a16="http://schemas.microsoft.com/office/drawing/2014/main" id="{B257433D-6EC5-1F23-4635-4A15923B0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1287100" y="1113118"/>
                    <a:ext cx="1980003" cy="1980003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áfico 56" descr="Dirigir dos pines por un camino con relleno sólido">
                    <a:extLst>
                      <a:ext uri="{FF2B5EF4-FFF2-40B4-BE49-F238E27FC236}">
                        <a16:creationId xmlns:a16="http://schemas.microsoft.com/office/drawing/2014/main" id="{E3C1FB21-80C1-F823-5B76-9B3EF4E799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4645951" y="79020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áfico 57" descr="Libros en una estantería con relleno sólido">
                    <a:extLst>
                      <a:ext uri="{FF2B5EF4-FFF2-40B4-BE49-F238E27FC236}">
                        <a16:creationId xmlns:a16="http://schemas.microsoft.com/office/drawing/2014/main" id="{81898CB9-69D6-F11A-334C-DD2EABA93B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748942" y="79020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áfico 58" descr="Aguacate con relleno sólido">
                    <a:extLst>
                      <a:ext uri="{FF2B5EF4-FFF2-40B4-BE49-F238E27FC236}">
                        <a16:creationId xmlns:a16="http://schemas.microsoft.com/office/drawing/2014/main" id="{EC0B836E-53E5-726B-3841-8E5631B9D4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3998636" y="2241483"/>
                    <a:ext cx="1195674" cy="1195674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áfico 59" descr="Comentario destacado con relleno sólido">
                    <a:extLst>
                      <a:ext uri="{FF2B5EF4-FFF2-40B4-BE49-F238E27FC236}">
                        <a16:creationId xmlns:a16="http://schemas.microsoft.com/office/drawing/2014/main" id="{D60A78A1-07F4-4E55-2E76-EE76B36B9E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3346351" y="848520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61" name="Rectángulo redondeado 6">
                    <a:extLst>
                      <a:ext uri="{FF2B5EF4-FFF2-40B4-BE49-F238E27FC236}">
                        <a16:creationId xmlns:a16="http://schemas.microsoft.com/office/drawing/2014/main" id="{165C7E4A-04DC-4441-61F3-9FC7CD3155F7}"/>
                      </a:ext>
                    </a:extLst>
                  </p:cNvPr>
                  <p:cNvSpPr/>
                  <p:nvPr/>
                </p:nvSpPr>
                <p:spPr>
                  <a:xfrm>
                    <a:off x="5852343" y="2103119"/>
                    <a:ext cx="770640" cy="1220646"/>
                  </a:xfrm>
                  <a:prstGeom prst="roundRect">
                    <a:avLst/>
                  </a:prstGeom>
                  <a:solidFill>
                    <a:srgbClr val="DFC5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pic>
                <p:nvPicPr>
                  <p:cNvPr id="62" name="Gráfico 61" descr="Señal de pulgar hacia arriba  con relleno sólido">
                    <a:extLst>
                      <a:ext uri="{FF2B5EF4-FFF2-40B4-BE49-F238E27FC236}">
                        <a16:creationId xmlns:a16="http://schemas.microsoft.com/office/drawing/2014/main" id="{A0991D8B-4F15-8923-FBDF-3E76B1517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797669" y="225624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DD6CCC09-A8EC-3DA0-B22F-CACB93D14718}"/>
                </a:ext>
              </a:extLst>
            </p:cNvPr>
            <p:cNvGrpSpPr/>
            <p:nvPr/>
          </p:nvGrpSpPr>
          <p:grpSpPr>
            <a:xfrm>
              <a:off x="5740348" y="2905260"/>
              <a:ext cx="1986944" cy="2894400"/>
              <a:chOff x="1829266" y="408911"/>
              <a:chExt cx="1986944" cy="2894400"/>
            </a:xfrm>
            <a:effectLst>
              <a:outerShdw blurRad="50800" dist="317500" dir="60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grpSpPr>
          <p:sp>
            <p:nvSpPr>
              <p:cNvPr id="44" name="Rectángulo redondeado 5">
                <a:extLst>
                  <a:ext uri="{FF2B5EF4-FFF2-40B4-BE49-F238E27FC236}">
                    <a16:creationId xmlns:a16="http://schemas.microsoft.com/office/drawing/2014/main" id="{53B541EC-26F3-8ED6-29E0-56A32510602B}"/>
                  </a:ext>
                </a:extLst>
              </p:cNvPr>
              <p:cNvSpPr/>
              <p:nvPr/>
            </p:nvSpPr>
            <p:spPr>
              <a:xfrm>
                <a:off x="1829266" y="408911"/>
                <a:ext cx="1962000" cy="289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45" name="Gráfico 44" descr="Sobre con relleno sólido">
                <a:extLst>
                  <a:ext uri="{FF2B5EF4-FFF2-40B4-BE49-F238E27FC236}">
                    <a16:creationId xmlns:a16="http://schemas.microsoft.com/office/drawing/2014/main" id="{F78F5721-3F7A-2D4C-91AE-CEEC239D3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1836207" y="866109"/>
                <a:ext cx="1980003" cy="1980003"/>
              </a:xfrm>
              <a:prstGeom prst="rect">
                <a:avLst/>
              </a:prstGeom>
            </p:spPr>
          </p:pic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1CF53331-4A7F-7E3C-43D5-029E59234F5D}"/>
                </a:ext>
              </a:extLst>
            </p:cNvPr>
            <p:cNvGrpSpPr/>
            <p:nvPr/>
          </p:nvGrpSpPr>
          <p:grpSpPr>
            <a:xfrm>
              <a:off x="7263421" y="1978587"/>
              <a:ext cx="1299600" cy="1299600"/>
              <a:chOff x="3546020" y="1548372"/>
              <a:chExt cx="1299600" cy="1299600"/>
            </a:xfrm>
            <a:effectLst>
              <a:outerShdw blurRad="50800" dist="838200" dir="60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grpSpPr>
          <p:sp>
            <p:nvSpPr>
              <p:cNvPr id="42" name="Rectángulo redondeado 6">
                <a:extLst>
                  <a:ext uri="{FF2B5EF4-FFF2-40B4-BE49-F238E27FC236}">
                    <a16:creationId xmlns:a16="http://schemas.microsoft.com/office/drawing/2014/main" id="{F50328D7-C29D-3ECA-2821-917CF6274ADC}"/>
                  </a:ext>
                </a:extLst>
              </p:cNvPr>
              <p:cNvSpPr/>
              <p:nvPr/>
            </p:nvSpPr>
            <p:spPr>
              <a:xfrm>
                <a:off x="3546020" y="1548372"/>
                <a:ext cx="1299600" cy="1299600"/>
              </a:xfrm>
              <a:prstGeom prst="roundRect">
                <a:avLst/>
              </a:prstGeom>
              <a:solidFill>
                <a:srgbClr val="FB3E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t</a:t>
                </a:r>
              </a:p>
            </p:txBody>
          </p:sp>
          <p:pic>
            <p:nvPicPr>
              <p:cNvPr id="43" name="Gráfico 42" descr="Dirigir dos pines por un camino con relleno sólido">
                <a:extLst>
                  <a:ext uri="{FF2B5EF4-FFF2-40B4-BE49-F238E27FC236}">
                    <a16:creationId xmlns:a16="http://schemas.microsoft.com/office/drawing/2014/main" id="{2F8D2076-A820-9EEF-9715-A315D1E8A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3750989" y="168265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F0BDDF50-B9C6-F9FD-5820-18663C2A21BA}"/>
                </a:ext>
              </a:extLst>
            </p:cNvPr>
            <p:cNvGrpSpPr/>
            <p:nvPr/>
          </p:nvGrpSpPr>
          <p:grpSpPr>
            <a:xfrm>
              <a:off x="7754629" y="3041736"/>
              <a:ext cx="2391098" cy="1515600"/>
              <a:chOff x="1600461" y="2076734"/>
              <a:chExt cx="2391098" cy="1515600"/>
            </a:xfrm>
            <a:effectLst>
              <a:outerShdw blurRad="50800" dist="203200" dir="60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grpSpPr>
          <p:sp>
            <p:nvSpPr>
              <p:cNvPr id="40" name="Rectángulo redondeado 8">
                <a:extLst>
                  <a:ext uri="{FF2B5EF4-FFF2-40B4-BE49-F238E27FC236}">
                    <a16:creationId xmlns:a16="http://schemas.microsoft.com/office/drawing/2014/main" id="{0A8DD7AC-422E-01D4-649E-69A835544501}"/>
                  </a:ext>
                </a:extLst>
              </p:cNvPr>
              <p:cNvSpPr/>
              <p:nvPr/>
            </p:nvSpPr>
            <p:spPr>
              <a:xfrm>
                <a:off x="1600461" y="2076734"/>
                <a:ext cx="2391098" cy="1515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pic>
            <p:nvPicPr>
              <p:cNvPr id="41" name="Gráfico 40" descr="Aguacate con relleno sólido">
                <a:extLst>
                  <a:ext uri="{FF2B5EF4-FFF2-40B4-BE49-F238E27FC236}">
                    <a16:creationId xmlns:a16="http://schemas.microsoft.com/office/drawing/2014/main" id="{49E2B866-DD9F-B2D5-1360-641FDA5C1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2198173" y="2268545"/>
                <a:ext cx="1195674" cy="1195674"/>
              </a:xfrm>
              <a:prstGeom prst="rect">
                <a:avLst/>
              </a:prstGeom>
            </p:spPr>
          </p:pic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4E84F2EC-9ABB-23EA-51F8-7C1C45C4FE72}"/>
                </a:ext>
              </a:extLst>
            </p:cNvPr>
            <p:cNvGrpSpPr/>
            <p:nvPr/>
          </p:nvGrpSpPr>
          <p:grpSpPr>
            <a:xfrm>
              <a:off x="6692281" y="2714984"/>
              <a:ext cx="917533" cy="1299600"/>
              <a:chOff x="2475843" y="959279"/>
              <a:chExt cx="917533" cy="12996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grpSpPr>
          <p:sp>
            <p:nvSpPr>
              <p:cNvPr id="38" name="Rectángulo redondeado 7">
                <a:extLst>
                  <a:ext uri="{FF2B5EF4-FFF2-40B4-BE49-F238E27FC236}">
                    <a16:creationId xmlns:a16="http://schemas.microsoft.com/office/drawing/2014/main" id="{1962FCE3-7665-1C1A-E13F-C2245B780924}"/>
                  </a:ext>
                </a:extLst>
              </p:cNvPr>
              <p:cNvSpPr/>
              <p:nvPr/>
            </p:nvSpPr>
            <p:spPr>
              <a:xfrm>
                <a:off x="2478976" y="959279"/>
                <a:ext cx="914400" cy="1299600"/>
              </a:xfrm>
              <a:prstGeom prst="roundRect">
                <a:avLst/>
              </a:prstGeom>
              <a:solidFill>
                <a:srgbClr val="86427E"/>
              </a:solidFill>
              <a:ln>
                <a:noFill/>
              </a:ln>
              <a:effectLst>
                <a:outerShdw blurRad="50800" dist="406400" dir="60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9" name="Gráfico 38" descr="Comentario destacado con relleno sólido">
                <a:extLst>
                  <a:ext uri="{FF2B5EF4-FFF2-40B4-BE49-F238E27FC236}">
                    <a16:creationId xmlns:a16="http://schemas.microsoft.com/office/drawing/2014/main" id="{C11E1F7F-0F95-99E6-15E6-75FF665A1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5400000">
                <a:off x="2475843" y="115187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DBE9DF65-4340-1B3E-C00F-B242765F17AD}"/>
                </a:ext>
              </a:extLst>
            </p:cNvPr>
            <p:cNvGrpSpPr/>
            <p:nvPr/>
          </p:nvGrpSpPr>
          <p:grpSpPr>
            <a:xfrm>
              <a:off x="9546090" y="2396618"/>
              <a:ext cx="914400" cy="1220646"/>
              <a:chOff x="2863488" y="1584355"/>
              <a:chExt cx="914400" cy="1220646"/>
            </a:xfrm>
            <a:effectLst>
              <a:outerShdw blurRad="50800" dist="342900" dir="60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grpSpPr>
          <p:sp>
            <p:nvSpPr>
              <p:cNvPr id="36" name="Rectángulo redondeado 6">
                <a:extLst>
                  <a:ext uri="{FF2B5EF4-FFF2-40B4-BE49-F238E27FC236}">
                    <a16:creationId xmlns:a16="http://schemas.microsoft.com/office/drawing/2014/main" id="{3405CE33-A095-F71A-A77F-14DDDD3AB598}"/>
                  </a:ext>
                </a:extLst>
              </p:cNvPr>
              <p:cNvSpPr/>
              <p:nvPr/>
            </p:nvSpPr>
            <p:spPr>
              <a:xfrm>
                <a:off x="2918162" y="1584355"/>
                <a:ext cx="770640" cy="122064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pic>
            <p:nvPicPr>
              <p:cNvPr id="37" name="Gráfico 36" descr="Señal de pulgar hacia arriba  con relleno sólido">
                <a:extLst>
                  <a:ext uri="{FF2B5EF4-FFF2-40B4-BE49-F238E27FC236}">
                    <a16:creationId xmlns:a16="http://schemas.microsoft.com/office/drawing/2014/main" id="{C13DC0F4-AE86-F963-0068-B1312D509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5400000">
                <a:off x="2863488" y="173747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D5B5716E-56DF-977C-12C7-82B27628010D}"/>
                </a:ext>
              </a:extLst>
            </p:cNvPr>
            <p:cNvGrpSpPr/>
            <p:nvPr/>
          </p:nvGrpSpPr>
          <p:grpSpPr>
            <a:xfrm>
              <a:off x="8636975" y="1723106"/>
              <a:ext cx="1176892" cy="1198319"/>
              <a:chOff x="4880289" y="1874709"/>
              <a:chExt cx="1176892" cy="1198319"/>
            </a:xfrm>
            <a:effectLst>
              <a:outerShdw blurRad="50800" dir="7200000" algn="ctr" rotWithShape="0">
                <a:srgbClr val="000000">
                  <a:alpha val="43137"/>
                </a:srgbClr>
              </a:outerShdw>
            </a:effectLst>
            <a:scene3d>
              <a:camera prst="isometricTopUp"/>
              <a:lightRig rig="threePt" dir="t"/>
            </a:scene3d>
          </p:grpSpPr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0CE74C41-D6C2-7939-9661-CACE14F1ADF1}"/>
                  </a:ext>
                </a:extLst>
              </p:cNvPr>
              <p:cNvSpPr/>
              <p:nvPr/>
            </p:nvSpPr>
            <p:spPr>
              <a:xfrm>
                <a:off x="4880289" y="1874709"/>
                <a:ext cx="1176892" cy="11983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pic>
            <p:nvPicPr>
              <p:cNvPr id="35" name="Gráfico 34" descr="Libros en una estantería con relleno sólido">
                <a:extLst>
                  <a:ext uri="{FF2B5EF4-FFF2-40B4-BE49-F238E27FC236}">
                    <a16:creationId xmlns:a16="http://schemas.microsoft.com/office/drawing/2014/main" id="{AFA545AF-D8CB-10CA-BB84-2A0840717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5400000">
                <a:off x="5011535" y="205545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Logo Del Sena PNG">
            <a:extLst>
              <a:ext uri="{FF2B5EF4-FFF2-40B4-BE49-F238E27FC236}">
                <a16:creationId xmlns:a16="http://schemas.microsoft.com/office/drawing/2014/main" id="{66352EE2-9E49-B004-0115-E4BD4E51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63" y="256603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C01A92E-BFAE-E46D-3CF6-6FD4E1910874}"/>
              </a:ext>
            </a:extLst>
          </p:cNvPr>
          <p:cNvSpPr txBox="1"/>
          <p:nvPr/>
        </p:nvSpPr>
        <p:spPr>
          <a:xfrm>
            <a:off x="2666852" y="2767280"/>
            <a:ext cx="6858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libri"/>
                <a:cs typeface="Calibri"/>
              </a:rPr>
              <a:t>JUSTIFICACION</a:t>
            </a:r>
          </a:p>
        </p:txBody>
      </p:sp>
      <p:pic>
        <p:nvPicPr>
          <p:cNvPr id="3" name="Picture 2" descr="Logo Del Sena PNG">
            <a:extLst>
              <a:ext uri="{FF2B5EF4-FFF2-40B4-BE49-F238E27FC236}">
                <a16:creationId xmlns:a16="http://schemas.microsoft.com/office/drawing/2014/main" id="{D6250DE4-9564-7716-5592-CC146B4D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7" b="95250" l="4583" r="96750">
                        <a14:foregroundMark x1="47417" y1="15167" x2="47417" y2="15167"/>
                        <a14:foregroundMark x1="49583" y1="5667" x2="49583" y2="5667"/>
                        <a14:foregroundMark x1="52750" y1="33750" x2="52750" y2="33750"/>
                        <a14:foregroundMark x1="79833" y1="36417" x2="79833" y2="36417"/>
                        <a14:foregroundMark x1="94167" y1="39083" x2="94167" y2="39083"/>
                        <a14:foregroundMark x1="96833" y1="49167" x2="96833" y2="49167"/>
                        <a14:foregroundMark x1="50083" y1="62417" x2="50083" y2="62417"/>
                        <a14:foregroundMark x1="69250" y1="95333" x2="69250" y2="95333"/>
                        <a14:foregroundMark x1="23333" y1="77667" x2="23333" y2="77667"/>
                        <a14:foregroundMark x1="4583" y1="48750" x2="4583" y2="48750"/>
                        <a14:foregroundMark x1="9083" y1="32667" x2="9083" y2="32667"/>
                        <a14:foregroundMark x1="31917" y1="33583" x2="31917" y2="3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19" y="4607219"/>
            <a:ext cx="1482362" cy="148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943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D1C6281-8655-4C9C-AB72-435DF93CD7C6}">
  <we:reference id="wa104379997" version="3.0.0.0" store="es-E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615</Words>
  <Application>Microsoft Office PowerPoint</Application>
  <PresentationFormat>Panorámica</PresentationFormat>
  <Paragraphs>79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ERICA MURCIA</dc:creator>
  <cp:lastModifiedBy>Sergio Andres Vasquez Socarraz</cp:lastModifiedBy>
  <cp:revision>12</cp:revision>
  <dcterms:created xsi:type="dcterms:W3CDTF">2024-04-09T19:30:28Z</dcterms:created>
  <dcterms:modified xsi:type="dcterms:W3CDTF">2024-04-10T17:08:09Z</dcterms:modified>
</cp:coreProperties>
</file>