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WNOCCFETp1oE0+XYOKbJ5XGRU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51e79a7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251e79a7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51e79a79c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1251e79a79c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1e79a79c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1251e79a79c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1e79a79c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251e79a79c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1e79a79c_0_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1251e79a79c_0_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s NJ a &quot;Stand Your Grand&quot; State? | Anthony J. Vecchio" id="85" name="Google Shape;85;p1"/>
          <p:cNvPicPr preferRelativeResize="0"/>
          <p:nvPr/>
        </p:nvPicPr>
        <p:blipFill rotWithShape="1">
          <a:blip r:embed="rId3">
            <a:alphaModFix/>
          </a:blip>
          <a:srcRect b="0" l="44081" r="0" t="0"/>
          <a:stretch/>
        </p:blipFill>
        <p:spPr>
          <a:xfrm>
            <a:off x="179900" y="66068"/>
            <a:ext cx="2061426" cy="18665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"/>
          <p:cNvGrpSpPr/>
          <p:nvPr/>
        </p:nvGrpSpPr>
        <p:grpSpPr>
          <a:xfrm>
            <a:off x="-236649" y="3008828"/>
            <a:ext cx="9531976" cy="2390638"/>
            <a:chOff x="-315532" y="4011771"/>
            <a:chExt cx="12709301" cy="3187518"/>
          </a:xfrm>
        </p:grpSpPr>
        <p:sp>
          <p:nvSpPr>
            <p:cNvPr id="87" name="Google Shape;87;p1"/>
            <p:cNvSpPr/>
            <p:nvPr/>
          </p:nvSpPr>
          <p:spPr>
            <a:xfrm>
              <a:off x="-315532" y="4903212"/>
              <a:ext cx="12640614" cy="2296077"/>
            </a:xfrm>
            <a:prstGeom prst="rect">
              <a:avLst/>
            </a:prstGeom>
            <a:solidFill>
              <a:srgbClr val="C94B5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956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-201769" y="4011771"/>
              <a:ext cx="12595538" cy="165576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"/>
          <p:cNvSpPr txBox="1"/>
          <p:nvPr>
            <p:ph type="ctrTitle"/>
          </p:nvPr>
        </p:nvSpPr>
        <p:spPr>
          <a:xfrm>
            <a:off x="1210613" y="108703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b="1"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Does the Castle Doctrine Affect Robberies?</a:t>
            </a:r>
            <a:endParaRPr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40535" y="3415228"/>
            <a:ext cx="766292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Group 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Sumit Kumar | Lydia Savatsky | Yujun Wang | Pranav Chakradhar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/>
          <p:nvPr/>
        </p:nvSpPr>
        <p:spPr>
          <a:xfrm rot="9721934">
            <a:off x="-359345" y="-342721"/>
            <a:ext cx="1227925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254617" y="518063"/>
            <a:ext cx="873755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Our Approach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16688" y="1773126"/>
            <a:ext cx="7329045" cy="25622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Assumptions: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4B55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Parallel Trends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4B55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No interference</a:t>
            </a:r>
            <a:endParaRPr/>
          </a:p>
          <a:p>
            <a: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4B55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Synthetic Control Method 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estimate effect of intervention at aggregate level by averaging over set of unaffected states</a:t>
            </a:r>
            <a:endParaRPr/>
          </a:p>
          <a:p>
            <a:pPr indent="-1397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4B55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4B55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Placebo Test: 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check Anticipation Effect, we moved the treatment a few years earlier than it really was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 rot="9721934">
            <a:off x="7065851" y="4945734"/>
            <a:ext cx="3190074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1251e79a7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32" y="1097510"/>
            <a:ext cx="6538870" cy="4024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g1251e79a79c_0_0"/>
          <p:cNvGrpSpPr/>
          <p:nvPr/>
        </p:nvGrpSpPr>
        <p:grpSpPr>
          <a:xfrm>
            <a:off x="5596845" y="1538214"/>
            <a:ext cx="904775" cy="1617842"/>
            <a:chOff x="6233375" y="2047829"/>
            <a:chExt cx="1206367" cy="2157123"/>
          </a:xfrm>
        </p:grpSpPr>
        <p:cxnSp>
          <p:nvCxnSpPr>
            <p:cNvPr id="217" name="Google Shape;217;g1251e79a79c_0_0"/>
            <p:cNvCxnSpPr/>
            <p:nvPr/>
          </p:nvCxnSpPr>
          <p:spPr>
            <a:xfrm flipH="1" rot="10800000">
              <a:off x="6233375" y="3316352"/>
              <a:ext cx="598800" cy="888600"/>
            </a:xfrm>
            <a:prstGeom prst="straightConnector1">
              <a:avLst/>
            </a:prstGeom>
            <a:noFill/>
            <a:ln cap="flat" cmpd="sng" w="57150">
              <a:solidFill>
                <a:srgbClr val="C94B5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g1251e79a79c_0_0"/>
            <p:cNvCxnSpPr/>
            <p:nvPr/>
          </p:nvCxnSpPr>
          <p:spPr>
            <a:xfrm flipH="1" rot="10800000">
              <a:off x="6832242" y="2047829"/>
              <a:ext cx="607500" cy="1271700"/>
            </a:xfrm>
            <a:prstGeom prst="straightConnector1">
              <a:avLst/>
            </a:prstGeom>
            <a:noFill/>
            <a:ln cap="flat" cmpd="sng" w="57150">
              <a:solidFill>
                <a:srgbClr val="C94B5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9" name="Google Shape;219;g1251e79a79c_0_0"/>
          <p:cNvGrpSpPr/>
          <p:nvPr/>
        </p:nvGrpSpPr>
        <p:grpSpPr>
          <a:xfrm>
            <a:off x="6495145" y="1521246"/>
            <a:ext cx="1392490" cy="3043419"/>
            <a:chOff x="7407128" y="3316309"/>
            <a:chExt cx="1856654" cy="4057892"/>
          </a:xfrm>
        </p:grpSpPr>
        <p:cxnSp>
          <p:nvCxnSpPr>
            <p:cNvPr id="220" name="Google Shape;220;g1251e79a79c_0_0"/>
            <p:cNvCxnSpPr/>
            <p:nvPr/>
          </p:nvCxnSpPr>
          <p:spPr>
            <a:xfrm>
              <a:off x="7407128" y="3316309"/>
              <a:ext cx="607500" cy="658500"/>
            </a:xfrm>
            <a:prstGeom prst="straightConnector1">
              <a:avLst/>
            </a:prstGeom>
            <a:noFill/>
            <a:ln cap="flat" cmpd="sng" w="57150">
              <a:solidFill>
                <a:srgbClr val="C94B5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g1251e79a79c_0_0"/>
            <p:cNvCxnSpPr/>
            <p:nvPr/>
          </p:nvCxnSpPr>
          <p:spPr>
            <a:xfrm>
              <a:off x="8014582" y="3968301"/>
              <a:ext cx="1249200" cy="3405900"/>
            </a:xfrm>
            <a:prstGeom prst="straightConnector1">
              <a:avLst/>
            </a:prstGeom>
            <a:noFill/>
            <a:ln cap="flat" cmpd="sng" w="57150">
              <a:solidFill>
                <a:srgbClr val="C94B5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" name="Google Shape;222;g1251e79a79c_0_0"/>
          <p:cNvSpPr/>
          <p:nvPr/>
        </p:nvSpPr>
        <p:spPr>
          <a:xfrm rot="9721528">
            <a:off x="-359190" y="-342687"/>
            <a:ext cx="1227826" cy="921203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51e79a79c_0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g1251e79a79c_0_0"/>
          <p:cNvSpPr txBox="1"/>
          <p:nvPr/>
        </p:nvSpPr>
        <p:spPr>
          <a:xfrm>
            <a:off x="290829" y="445199"/>
            <a:ext cx="8737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595959"/>
                </a:solidFill>
              </a:rPr>
              <a:t>Decreasing Trend on Robberies </a:t>
            </a:r>
            <a:endParaRPr b="1" sz="3000">
              <a:solidFill>
                <a:srgbClr val="595959"/>
              </a:solidFill>
            </a:endParaRPr>
          </a:p>
        </p:txBody>
      </p:sp>
      <p:sp>
        <p:nvSpPr>
          <p:cNvPr id="225" name="Google Shape;225;g1251e79a79c_0_0"/>
          <p:cNvSpPr txBox="1"/>
          <p:nvPr/>
        </p:nvSpPr>
        <p:spPr>
          <a:xfrm>
            <a:off x="220760" y="1899248"/>
            <a:ext cx="26211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States for Synthetical trend: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Arkansas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Idaho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Illinois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Nebraska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1251e79a79c_0_0"/>
          <p:cNvPicPr preferRelativeResize="0"/>
          <p:nvPr/>
        </p:nvPicPr>
        <p:blipFill rotWithShape="1">
          <a:blip r:embed="rId4">
            <a:alphaModFix/>
          </a:blip>
          <a:srcRect b="93195" l="0" r="0" t="0"/>
          <a:stretch/>
        </p:blipFill>
        <p:spPr>
          <a:xfrm>
            <a:off x="2988900" y="1044750"/>
            <a:ext cx="6521974" cy="273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1251e79a79c_0_0"/>
          <p:cNvGrpSpPr/>
          <p:nvPr/>
        </p:nvGrpSpPr>
        <p:grpSpPr>
          <a:xfrm>
            <a:off x="5771346" y="1604968"/>
            <a:ext cx="2073618" cy="2867212"/>
            <a:chOff x="7695127" y="2139957"/>
            <a:chExt cx="2764824" cy="3822949"/>
          </a:xfrm>
        </p:grpSpPr>
        <p:grpSp>
          <p:nvGrpSpPr>
            <p:cNvPr id="228" name="Google Shape;228;g1251e79a79c_0_0"/>
            <p:cNvGrpSpPr/>
            <p:nvPr/>
          </p:nvGrpSpPr>
          <p:grpSpPr>
            <a:xfrm>
              <a:off x="7695127" y="2271487"/>
              <a:ext cx="2764824" cy="3691419"/>
              <a:chOff x="7695127" y="2271487"/>
              <a:chExt cx="2764824" cy="3691419"/>
            </a:xfrm>
          </p:grpSpPr>
          <p:cxnSp>
            <p:nvCxnSpPr>
              <p:cNvPr id="229" name="Google Shape;229;g1251e79a79c_0_0"/>
              <p:cNvCxnSpPr/>
              <p:nvPr/>
            </p:nvCxnSpPr>
            <p:spPr>
              <a:xfrm>
                <a:off x="7695127" y="3973132"/>
                <a:ext cx="128700" cy="115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g1251e79a79c_0_0"/>
              <p:cNvCxnSpPr/>
              <p:nvPr/>
            </p:nvCxnSpPr>
            <p:spPr>
              <a:xfrm>
                <a:off x="7767022" y="3857222"/>
                <a:ext cx="197700" cy="174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g1251e79a79c_0_0"/>
              <p:cNvCxnSpPr/>
              <p:nvPr/>
            </p:nvCxnSpPr>
            <p:spPr>
              <a:xfrm>
                <a:off x="7838387" y="3712334"/>
                <a:ext cx="990000" cy="995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g1251e79a79c_0_0"/>
              <p:cNvCxnSpPr/>
              <p:nvPr/>
            </p:nvCxnSpPr>
            <p:spPr>
              <a:xfrm>
                <a:off x="7767022" y="3857222"/>
                <a:ext cx="217800" cy="174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g1251e79a79c_0_0"/>
              <p:cNvCxnSpPr/>
              <p:nvPr/>
            </p:nvCxnSpPr>
            <p:spPr>
              <a:xfrm>
                <a:off x="7935746" y="3586428"/>
                <a:ext cx="2161200" cy="2205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g1251e79a79c_0_0"/>
              <p:cNvCxnSpPr/>
              <p:nvPr/>
            </p:nvCxnSpPr>
            <p:spPr>
              <a:xfrm>
                <a:off x="8031151" y="3453106"/>
                <a:ext cx="2428800" cy="2509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g1251e79a79c_0_0"/>
              <p:cNvCxnSpPr/>
              <p:nvPr/>
            </p:nvCxnSpPr>
            <p:spPr>
              <a:xfrm>
                <a:off x="8126556" y="3299867"/>
                <a:ext cx="2157300" cy="2218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g1251e79a79c_0_0"/>
              <p:cNvCxnSpPr/>
              <p:nvPr/>
            </p:nvCxnSpPr>
            <p:spPr>
              <a:xfrm>
                <a:off x="8221394" y="3162963"/>
                <a:ext cx="1964700" cy="2032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g1251e79a79c_0_0"/>
              <p:cNvCxnSpPr/>
              <p:nvPr/>
            </p:nvCxnSpPr>
            <p:spPr>
              <a:xfrm>
                <a:off x="8263236" y="2974024"/>
                <a:ext cx="1842900" cy="1936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g1251e79a79c_0_0"/>
              <p:cNvCxnSpPr/>
              <p:nvPr/>
            </p:nvCxnSpPr>
            <p:spPr>
              <a:xfrm>
                <a:off x="8360867" y="2804622"/>
                <a:ext cx="1558500" cy="1630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g1251e79a79c_0_0"/>
              <p:cNvCxnSpPr/>
              <p:nvPr/>
            </p:nvCxnSpPr>
            <p:spPr>
              <a:xfrm>
                <a:off x="8449015" y="2615683"/>
                <a:ext cx="1320000" cy="141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g1251e79a79c_0_0"/>
              <p:cNvCxnSpPr/>
              <p:nvPr/>
            </p:nvCxnSpPr>
            <p:spPr>
              <a:xfrm>
                <a:off x="8506544" y="2433855"/>
                <a:ext cx="1065600" cy="1152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g1251e79a79c_0_0"/>
              <p:cNvCxnSpPr/>
              <p:nvPr/>
            </p:nvCxnSpPr>
            <p:spPr>
              <a:xfrm>
                <a:off x="8581127" y="2271487"/>
                <a:ext cx="880500" cy="938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42" name="Google Shape;242;g1251e79a79c_0_0"/>
            <p:cNvCxnSpPr/>
            <p:nvPr/>
          </p:nvCxnSpPr>
          <p:spPr>
            <a:xfrm>
              <a:off x="8649723" y="2139957"/>
              <a:ext cx="687600" cy="7263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1251e79a79c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795" y="1113304"/>
            <a:ext cx="6348648" cy="378830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251e79a79c_0_107"/>
          <p:cNvSpPr/>
          <p:nvPr/>
        </p:nvSpPr>
        <p:spPr>
          <a:xfrm rot="9721528">
            <a:off x="-359190" y="-342687"/>
            <a:ext cx="1227826" cy="921203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251e79a79c_0_10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g1251e79a79c_0_107"/>
          <p:cNvSpPr txBox="1"/>
          <p:nvPr/>
        </p:nvSpPr>
        <p:spPr>
          <a:xfrm>
            <a:off x="223538" y="541680"/>
            <a:ext cx="9467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Decreasing Trend on Overall Crime Rates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1251e79a79c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250" y="107260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/>
          <p:nvPr/>
        </p:nvSpPr>
        <p:spPr>
          <a:xfrm rot="9721934">
            <a:off x="-359345" y="-342721"/>
            <a:ext cx="1227925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254617" y="518063"/>
            <a:ext cx="873755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587828" y="1009774"/>
            <a:ext cx="8109900" cy="311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a law to have an impact on crime rate, there is a primacy effect which accounts for the increasing trend from 2005-2007 before the sharp decrease for Florida</a:t>
            </a:r>
            <a:endParaRPr/>
          </a:p>
          <a:p>
            <a:pPr indent="-101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Although robbery increased for first 2 years, it decreased more dramatically from 2007 in Florida after the law released. In 2010, the robbery back to a relative low level</a:t>
            </a:r>
            <a:endParaRPr/>
          </a:p>
          <a:p>
            <a:pPr indent="-101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Florida should continue to use synthetic control method to determine if the new policies that they implement affect crimes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 rot="9721934">
            <a:off x="7065851" y="4945734"/>
            <a:ext cx="3190074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/>
          <p:nvPr/>
        </p:nvSpPr>
        <p:spPr>
          <a:xfrm rot="9721934">
            <a:off x="-359345" y="-342721"/>
            <a:ext cx="1227925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254617" y="518063"/>
            <a:ext cx="8737553" cy="5308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"/>
          <p:cNvSpPr txBox="1"/>
          <p:nvPr/>
        </p:nvSpPr>
        <p:spPr>
          <a:xfrm>
            <a:off x="587828" y="1009774"/>
            <a:ext cx="8109900" cy="28392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we had the data after year 2010, we would want to check if the trend continues to decrease to be sure that robberies do decrease after Stand Your 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we had more granular data, we would look into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Location and time of crime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Income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Education rate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Homelessness rate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/>
          <p:nvPr/>
        </p:nvSpPr>
        <p:spPr>
          <a:xfrm rot="9721934">
            <a:off x="7065851" y="4945734"/>
            <a:ext cx="3190074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15"/>
          <p:cNvSpPr txBox="1"/>
          <p:nvPr/>
        </p:nvSpPr>
        <p:spPr>
          <a:xfrm>
            <a:off x="96774" y="2178874"/>
            <a:ext cx="873755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15"/>
          <p:cNvGrpSpPr/>
          <p:nvPr/>
        </p:nvGrpSpPr>
        <p:grpSpPr>
          <a:xfrm>
            <a:off x="-236649" y="3008828"/>
            <a:ext cx="9531976" cy="2390638"/>
            <a:chOff x="-315532" y="4011771"/>
            <a:chExt cx="12709301" cy="3187518"/>
          </a:xfrm>
        </p:grpSpPr>
        <p:sp>
          <p:nvSpPr>
            <p:cNvPr id="277" name="Google Shape;277;p15"/>
            <p:cNvSpPr/>
            <p:nvPr/>
          </p:nvSpPr>
          <p:spPr>
            <a:xfrm>
              <a:off x="-315532" y="4903212"/>
              <a:ext cx="12640614" cy="2296077"/>
            </a:xfrm>
            <a:prstGeom prst="rect">
              <a:avLst/>
            </a:prstGeom>
            <a:solidFill>
              <a:srgbClr val="C94B5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9565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-201769" y="4011771"/>
              <a:ext cx="12595538" cy="165576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s NJ a &quot;Stand Your Grand&quot; State? | Anthony J. Vecchio"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44081" r="0" t="0"/>
          <a:stretch/>
        </p:blipFill>
        <p:spPr>
          <a:xfrm>
            <a:off x="228739" y="162799"/>
            <a:ext cx="2061426" cy="186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 rot="9721934">
            <a:off x="-359345" y="-342721"/>
            <a:ext cx="1227925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re minorities in Texas under greater risk of racial profiling via the Castle  Law Doctrine?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032" y="1797258"/>
            <a:ext cx="1699294" cy="16992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254617" y="518063"/>
            <a:ext cx="873755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 is castle doctrine and stand your ground?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es strengthening self-defense law deter crime or escalate violence? - The  Journalist's Resource"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986" y="1797258"/>
            <a:ext cx="2831057" cy="16986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nd your ground … unless you're Black – The Famuan"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9113" y="1797258"/>
            <a:ext cx="3260957" cy="169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382986" y="3726362"/>
            <a:ext cx="2943656" cy="5096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Permit deadly force in self-defense in their </a:t>
            </a:r>
            <a:r>
              <a:rPr b="1" i="0" lang="en" sz="14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homes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459112" y="3726362"/>
            <a:ext cx="3260957" cy="950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STAND YOUR GROUND </a:t>
            </a: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is an extension of castle doctrine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Permit deadly force in self-defense in </a:t>
            </a:r>
            <a:r>
              <a:rPr b="1" i="0" lang="en" sz="14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 rot="9721934">
            <a:off x="-359345" y="-342721"/>
            <a:ext cx="1227925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and Your Ground Law: All 50 States Reviewed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5724"/>
          <a:stretch/>
        </p:blipFill>
        <p:spPr>
          <a:xfrm>
            <a:off x="4234344" y="368489"/>
            <a:ext cx="4583389" cy="497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 rot="-1009946">
            <a:off x="7555076" y="3166469"/>
            <a:ext cx="600449" cy="859791"/>
          </a:xfrm>
          <a:prstGeom prst="ellipse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3"/>
          <p:cNvSpPr txBox="1"/>
          <p:nvPr>
            <p:ph idx="11" type="ftr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https://tacticalgear.com/experts/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92337" y="1195966"/>
            <a:ext cx="2941946" cy="24486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want to discover how the implementation of </a:t>
            </a:r>
            <a:r>
              <a:rPr b="1" i="0" lang="en" sz="1800" u="none" cap="none" strike="noStrike">
                <a:solidFill>
                  <a:srgbClr val="C7444C"/>
                </a:solidFill>
                <a:latin typeface="Arial"/>
                <a:ea typeface="Arial"/>
                <a:cs typeface="Arial"/>
                <a:sym typeface="Arial"/>
              </a:rPr>
              <a:t>Stand Your Ground</a:t>
            </a:r>
            <a:r>
              <a:rPr b="1" i="0" lang="en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affected </a:t>
            </a:r>
            <a:r>
              <a:rPr b="1" i="0" lang="en" sz="1800" u="none" cap="none" strike="noStrike">
                <a:solidFill>
                  <a:srgbClr val="C7444C"/>
                </a:solidFill>
                <a:latin typeface="Arial"/>
                <a:ea typeface="Arial"/>
                <a:cs typeface="Arial"/>
                <a:sym typeface="Arial"/>
              </a:rPr>
              <a:t>robberies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 the United States, specifically </a:t>
            </a:r>
            <a:r>
              <a:rPr b="1" i="0" lang="en" sz="1800" u="none" cap="none" strike="noStrike">
                <a:solidFill>
                  <a:srgbClr val="C7444C"/>
                </a:solidFill>
                <a:latin typeface="Arial"/>
                <a:ea typeface="Arial"/>
                <a:cs typeface="Arial"/>
                <a:sym typeface="Arial"/>
              </a:rPr>
              <a:t>Florida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54617" y="518063"/>
            <a:ext cx="873755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are interested in…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 rot="10800000">
            <a:off x="1550850" y="3014575"/>
            <a:ext cx="5935800" cy="7215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7F7F7F"/>
            </a:solidFill>
            <a:prstDash val="dash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 rot="9721934">
            <a:off x="-359345" y="-342721"/>
            <a:ext cx="1227925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254617" y="518063"/>
            <a:ext cx="8737553" cy="5308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Effects of Castle Doctrine on Crimes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92337" y="1195966"/>
            <a:ext cx="77523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595959"/>
                </a:solidFill>
              </a:rPr>
              <a:t>After t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 Stand Your Ground legislation</a:t>
            </a:r>
            <a:r>
              <a:rPr lang="en" sz="1800">
                <a:solidFill>
                  <a:srgbClr val="595959"/>
                </a:solidFill>
              </a:rPr>
              <a:t>, 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overall number of crimes </a:t>
            </a:r>
            <a:r>
              <a:rPr lang="en" sz="1800">
                <a:solidFill>
                  <a:srgbClr val="595959"/>
                </a:solidFill>
              </a:rPr>
              <a:t>(homicide, robbery, assault, burglary, larceny, murder)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started </a:t>
            </a:r>
            <a:r>
              <a:rPr lang="en" sz="1800">
                <a:solidFill>
                  <a:srgbClr val="595959"/>
                </a:solidFill>
              </a:rPr>
              <a:t>increasing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from 2006-2008 in Florida, but there was a decreasing trend in the long run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rgbClr val="595959"/>
                </a:solidFill>
              </a:rPr>
              <a:t>Robberies increased in the first two years</a:t>
            </a:r>
            <a:r>
              <a:rPr b="1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but dramatically decreased to normal level in 2010 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after the Stand Your Ground law was implemented in Florida in 2006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 took about a year for the law to impact the number of crimes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 rot="9721934">
            <a:off x="7065851" y="4945734"/>
            <a:ext cx="3190074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1e79a79c_0_191"/>
          <p:cNvSpPr/>
          <p:nvPr/>
        </p:nvSpPr>
        <p:spPr>
          <a:xfrm rot="9721528">
            <a:off x="-359190" y="-342687"/>
            <a:ext cx="1227826" cy="921203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251e79a79c_0_19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g1251e79a79c_0_191"/>
          <p:cNvSpPr txBox="1"/>
          <p:nvPr/>
        </p:nvSpPr>
        <p:spPr>
          <a:xfrm>
            <a:off x="254617" y="518063"/>
            <a:ext cx="8737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g1251e79a79c_0_191"/>
          <p:cNvGrpSpPr/>
          <p:nvPr/>
        </p:nvGrpSpPr>
        <p:grpSpPr>
          <a:xfrm>
            <a:off x="2691493" y="1366158"/>
            <a:ext cx="3761100" cy="789300"/>
            <a:chOff x="1661885" y="1821543"/>
            <a:chExt cx="5014800" cy="1052400"/>
          </a:xfrm>
        </p:grpSpPr>
        <p:sp>
          <p:nvSpPr>
            <p:cNvPr id="132" name="Google Shape;132;g1251e79a79c_0_191"/>
            <p:cNvSpPr/>
            <p:nvPr/>
          </p:nvSpPr>
          <p:spPr>
            <a:xfrm>
              <a:off x="1661885" y="1821543"/>
              <a:ext cx="5014800" cy="10524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1251e79a79c_0_191"/>
            <p:cNvSpPr txBox="1"/>
            <p:nvPr/>
          </p:nvSpPr>
          <p:spPr>
            <a:xfrm>
              <a:off x="2801255" y="2051023"/>
              <a:ext cx="3164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Explore dataset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g1251e79a79c_0_1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0784" y="1881741"/>
              <a:ext cx="861784" cy="8617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g1251e79a79c_0_191"/>
          <p:cNvGrpSpPr/>
          <p:nvPr/>
        </p:nvGrpSpPr>
        <p:grpSpPr>
          <a:xfrm>
            <a:off x="2691493" y="2389656"/>
            <a:ext cx="3761100" cy="789300"/>
            <a:chOff x="1661885" y="3186211"/>
            <a:chExt cx="5014800" cy="1052400"/>
          </a:xfrm>
        </p:grpSpPr>
        <p:sp>
          <p:nvSpPr>
            <p:cNvPr id="136" name="Google Shape;136;g1251e79a79c_0_191"/>
            <p:cNvSpPr/>
            <p:nvPr/>
          </p:nvSpPr>
          <p:spPr>
            <a:xfrm>
              <a:off x="1661885" y="3186211"/>
              <a:ext cx="5014800" cy="10524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251e79a79c_0_191"/>
            <p:cNvSpPr txBox="1"/>
            <p:nvPr/>
          </p:nvSpPr>
          <p:spPr>
            <a:xfrm>
              <a:off x="2801255" y="3418114"/>
              <a:ext cx="3875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Threats to causality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g1251e79a79c_0_1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5127" y="3387452"/>
              <a:ext cx="673099" cy="6845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g1251e79a79c_0_191"/>
          <p:cNvGrpSpPr/>
          <p:nvPr/>
        </p:nvGrpSpPr>
        <p:grpSpPr>
          <a:xfrm>
            <a:off x="2691493" y="3413160"/>
            <a:ext cx="3761100" cy="869687"/>
            <a:chOff x="1661885" y="4550879"/>
            <a:chExt cx="5014800" cy="1159583"/>
          </a:xfrm>
        </p:grpSpPr>
        <p:sp>
          <p:nvSpPr>
            <p:cNvPr id="140" name="Google Shape;140;g1251e79a79c_0_191"/>
            <p:cNvSpPr/>
            <p:nvPr/>
          </p:nvSpPr>
          <p:spPr>
            <a:xfrm>
              <a:off x="1661885" y="4550879"/>
              <a:ext cx="5014800" cy="10524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1251e79a79c_0_191"/>
            <p:cNvSpPr txBox="1"/>
            <p:nvPr/>
          </p:nvSpPr>
          <p:spPr>
            <a:xfrm>
              <a:off x="2801256" y="4782782"/>
              <a:ext cx="3875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Our Approach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Google Shape;142;g1251e79a79c_0_1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61885" y="4550879"/>
              <a:ext cx="1159583" cy="1159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g1251e79a79c_0_191"/>
          <p:cNvSpPr/>
          <p:nvPr/>
        </p:nvSpPr>
        <p:spPr>
          <a:xfrm rot="9722018">
            <a:off x="7065894" y="4945674"/>
            <a:ext cx="3190054" cy="921203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 rot="9721934">
            <a:off x="-359345" y="-342721"/>
            <a:ext cx="1227925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254617" y="518063"/>
            <a:ext cx="873755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Dataset Exploration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35973" y="1189075"/>
            <a:ext cx="7781813" cy="311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1" marL="596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Panel Data: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Crime rates for years </a:t>
            </a:r>
            <a:r>
              <a:rPr b="1" i="0" lang="en" sz="18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2000-2010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for 50 states (from FBI)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Treatment Group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Florida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Control Group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States which did not pass the Stand Your Ground Law until 2010(30 states)</a:t>
            </a:r>
            <a:endParaRPr/>
          </a:p>
          <a:p>
            <a:pPr indent="-254000" lvl="1" marL="596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Output Variable: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Robbery per 100,000 state population</a:t>
            </a:r>
            <a:endParaRPr/>
          </a:p>
          <a:p>
            <a:pPr indent="-254000" lvl="1" marL="596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Important Features:</a:t>
            </a: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8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Unemployment rate</a:t>
            </a:r>
            <a:endParaRPr/>
          </a:p>
          <a:p>
            <a:pPr indent="0" lvl="8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Poverty</a:t>
            </a:r>
            <a:endParaRPr/>
          </a:p>
          <a:p>
            <a:pPr indent="0" lvl="8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% of black male aged 15-24 and 25-44</a:t>
            </a:r>
            <a:endParaRPr/>
          </a:p>
          <a:p>
            <a:pPr indent="0" lvl="8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- % of white male aged 15-24 and 25-44	</a:t>
            </a:r>
            <a:endParaRPr/>
          </a:p>
          <a:p>
            <a:pPr indent="-139700" lvl="1" marL="596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 rot="9721934">
            <a:off x="7065851" y="4945734"/>
            <a:ext cx="3190074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1e79a79c_0_286"/>
          <p:cNvSpPr/>
          <p:nvPr/>
        </p:nvSpPr>
        <p:spPr>
          <a:xfrm rot="9721528">
            <a:off x="-359190" y="-342687"/>
            <a:ext cx="1227826" cy="921203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51e79a79c_0_28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g1251e79a79c_0_286"/>
          <p:cNvSpPr txBox="1"/>
          <p:nvPr/>
        </p:nvSpPr>
        <p:spPr>
          <a:xfrm>
            <a:off x="254617" y="518063"/>
            <a:ext cx="8737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g1251e79a79c_0_286"/>
          <p:cNvGrpSpPr/>
          <p:nvPr/>
        </p:nvGrpSpPr>
        <p:grpSpPr>
          <a:xfrm>
            <a:off x="2691493" y="1366158"/>
            <a:ext cx="3761100" cy="789300"/>
            <a:chOff x="1661885" y="1821543"/>
            <a:chExt cx="5014800" cy="1052400"/>
          </a:xfrm>
        </p:grpSpPr>
        <p:sp>
          <p:nvSpPr>
            <p:cNvPr id="161" name="Google Shape;161;g1251e79a79c_0_286"/>
            <p:cNvSpPr/>
            <p:nvPr/>
          </p:nvSpPr>
          <p:spPr>
            <a:xfrm>
              <a:off x="1661885" y="1821543"/>
              <a:ext cx="5014800" cy="10524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251e79a79c_0_286"/>
            <p:cNvSpPr txBox="1"/>
            <p:nvPr/>
          </p:nvSpPr>
          <p:spPr>
            <a:xfrm>
              <a:off x="2801255" y="2051023"/>
              <a:ext cx="3164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Explore dataset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g1251e79a79c_0_2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0784" y="1881741"/>
              <a:ext cx="861784" cy="8617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g1251e79a79c_0_286"/>
          <p:cNvGrpSpPr/>
          <p:nvPr/>
        </p:nvGrpSpPr>
        <p:grpSpPr>
          <a:xfrm>
            <a:off x="2691493" y="2389656"/>
            <a:ext cx="3761100" cy="789300"/>
            <a:chOff x="1661885" y="3186211"/>
            <a:chExt cx="5014800" cy="1052400"/>
          </a:xfrm>
        </p:grpSpPr>
        <p:sp>
          <p:nvSpPr>
            <p:cNvPr id="165" name="Google Shape;165;g1251e79a79c_0_286"/>
            <p:cNvSpPr/>
            <p:nvPr/>
          </p:nvSpPr>
          <p:spPr>
            <a:xfrm>
              <a:off x="1661885" y="3186211"/>
              <a:ext cx="5014800" cy="10524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1251e79a79c_0_286"/>
            <p:cNvSpPr txBox="1"/>
            <p:nvPr/>
          </p:nvSpPr>
          <p:spPr>
            <a:xfrm>
              <a:off x="2801255" y="3418114"/>
              <a:ext cx="3875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Threats to causality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Google Shape;167;g1251e79a79c_0_2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5127" y="3387452"/>
              <a:ext cx="673099" cy="6845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g1251e79a79c_0_286"/>
          <p:cNvGrpSpPr/>
          <p:nvPr/>
        </p:nvGrpSpPr>
        <p:grpSpPr>
          <a:xfrm>
            <a:off x="2691493" y="3413160"/>
            <a:ext cx="3761100" cy="869687"/>
            <a:chOff x="1661885" y="4550879"/>
            <a:chExt cx="5014800" cy="1159583"/>
          </a:xfrm>
        </p:grpSpPr>
        <p:sp>
          <p:nvSpPr>
            <p:cNvPr id="169" name="Google Shape;169;g1251e79a79c_0_286"/>
            <p:cNvSpPr/>
            <p:nvPr/>
          </p:nvSpPr>
          <p:spPr>
            <a:xfrm>
              <a:off x="1661885" y="4550879"/>
              <a:ext cx="5014800" cy="10524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1251e79a79c_0_286"/>
            <p:cNvSpPr txBox="1"/>
            <p:nvPr/>
          </p:nvSpPr>
          <p:spPr>
            <a:xfrm>
              <a:off x="2801255" y="4782782"/>
              <a:ext cx="3875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Our Approach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g1251e79a79c_0_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61885" y="4550879"/>
              <a:ext cx="1159583" cy="1159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g1251e79a79c_0_286"/>
          <p:cNvSpPr/>
          <p:nvPr/>
        </p:nvSpPr>
        <p:spPr>
          <a:xfrm rot="9722018">
            <a:off x="7065894" y="4945674"/>
            <a:ext cx="3190054" cy="921203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 rot="9721934">
            <a:off x="-359345" y="-342721"/>
            <a:ext cx="1227925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254617" y="518063"/>
            <a:ext cx="873755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Threats to causality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692336" y="1627340"/>
            <a:ext cx="7515999" cy="1731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Stand Your Ground and robberies are </a:t>
            </a:r>
            <a:r>
              <a:rPr b="1" i="0" lang="en" sz="18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uncorrelated</a:t>
            </a:r>
            <a:endParaRPr/>
          </a:p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Free from </a:t>
            </a:r>
            <a:r>
              <a:rPr b="1" i="0" lang="en" sz="1800" u="none" cap="none" strike="noStrike">
                <a:solidFill>
                  <a:srgbClr val="C94B55"/>
                </a:solidFill>
                <a:latin typeface="Arial"/>
                <a:ea typeface="Arial"/>
                <a:cs typeface="Arial"/>
                <a:sym typeface="Arial"/>
              </a:rPr>
              <a:t>endogeneity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Omitted variables bias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Measurement error bias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2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Simultaneity bias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/>
          <p:nvPr/>
        </p:nvSpPr>
        <p:spPr>
          <a:xfrm rot="9721934">
            <a:off x="7065851" y="4945734"/>
            <a:ext cx="3190074" cy="921195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1e79a79c_0_381"/>
          <p:cNvSpPr/>
          <p:nvPr/>
        </p:nvSpPr>
        <p:spPr>
          <a:xfrm rot="9721528">
            <a:off x="-359190" y="-342687"/>
            <a:ext cx="1227826" cy="921203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251e79a79c_0_3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g1251e79a79c_0_381"/>
          <p:cNvSpPr txBox="1"/>
          <p:nvPr/>
        </p:nvSpPr>
        <p:spPr>
          <a:xfrm>
            <a:off x="254617" y="518063"/>
            <a:ext cx="8737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g1251e79a79c_0_381"/>
          <p:cNvGrpSpPr/>
          <p:nvPr/>
        </p:nvGrpSpPr>
        <p:grpSpPr>
          <a:xfrm>
            <a:off x="2691493" y="1366158"/>
            <a:ext cx="3761100" cy="789300"/>
            <a:chOff x="1661885" y="1821543"/>
            <a:chExt cx="5014800" cy="1052400"/>
          </a:xfrm>
        </p:grpSpPr>
        <p:sp>
          <p:nvSpPr>
            <p:cNvPr id="190" name="Google Shape;190;g1251e79a79c_0_381"/>
            <p:cNvSpPr/>
            <p:nvPr/>
          </p:nvSpPr>
          <p:spPr>
            <a:xfrm>
              <a:off x="1661885" y="1821543"/>
              <a:ext cx="5014800" cy="10524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1251e79a79c_0_381"/>
            <p:cNvSpPr txBox="1"/>
            <p:nvPr/>
          </p:nvSpPr>
          <p:spPr>
            <a:xfrm>
              <a:off x="2801255" y="2051023"/>
              <a:ext cx="3164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Explore dataset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g1251e79a79c_0_3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0784" y="1881741"/>
              <a:ext cx="861784" cy="8617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g1251e79a79c_0_381"/>
          <p:cNvGrpSpPr/>
          <p:nvPr/>
        </p:nvGrpSpPr>
        <p:grpSpPr>
          <a:xfrm>
            <a:off x="2691493" y="2389656"/>
            <a:ext cx="3761100" cy="789300"/>
            <a:chOff x="1661885" y="3186211"/>
            <a:chExt cx="5014800" cy="1052400"/>
          </a:xfrm>
        </p:grpSpPr>
        <p:sp>
          <p:nvSpPr>
            <p:cNvPr id="194" name="Google Shape;194;g1251e79a79c_0_381"/>
            <p:cNvSpPr/>
            <p:nvPr/>
          </p:nvSpPr>
          <p:spPr>
            <a:xfrm>
              <a:off x="1661885" y="3186211"/>
              <a:ext cx="5014800" cy="10524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1251e79a79c_0_381"/>
            <p:cNvSpPr txBox="1"/>
            <p:nvPr/>
          </p:nvSpPr>
          <p:spPr>
            <a:xfrm>
              <a:off x="2801255" y="3418114"/>
              <a:ext cx="3875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Threats to causality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g1251e79a79c_0_3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5127" y="3387452"/>
              <a:ext cx="673099" cy="6845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g1251e79a79c_0_381"/>
          <p:cNvGrpSpPr/>
          <p:nvPr/>
        </p:nvGrpSpPr>
        <p:grpSpPr>
          <a:xfrm>
            <a:off x="2691493" y="3413160"/>
            <a:ext cx="3761100" cy="869687"/>
            <a:chOff x="1661885" y="4550879"/>
            <a:chExt cx="5014800" cy="1159583"/>
          </a:xfrm>
        </p:grpSpPr>
        <p:sp>
          <p:nvSpPr>
            <p:cNvPr id="198" name="Google Shape;198;g1251e79a79c_0_381"/>
            <p:cNvSpPr/>
            <p:nvPr/>
          </p:nvSpPr>
          <p:spPr>
            <a:xfrm>
              <a:off x="1661885" y="4550879"/>
              <a:ext cx="5014800" cy="10524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251e79a79c_0_381"/>
            <p:cNvSpPr txBox="1"/>
            <p:nvPr/>
          </p:nvSpPr>
          <p:spPr>
            <a:xfrm>
              <a:off x="2801255" y="4782782"/>
              <a:ext cx="3875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Our Approach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g1251e79a79c_0_3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61885" y="4550879"/>
              <a:ext cx="1159583" cy="1159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g1251e79a79c_0_381"/>
          <p:cNvSpPr/>
          <p:nvPr/>
        </p:nvSpPr>
        <p:spPr>
          <a:xfrm rot="9722018">
            <a:off x="7065894" y="4945674"/>
            <a:ext cx="3190054" cy="921203"/>
          </a:xfrm>
          <a:prstGeom prst="ellipse">
            <a:avLst/>
          </a:prstGeom>
          <a:solidFill>
            <a:srgbClr val="C94B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