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.svg" ContentType="image/svg+xml"/>
  <Override PartName="/ppt/media/image41.svg" ContentType="image/svg+xml"/>
  <Override PartName="/ppt/media/image43.svg" ContentType="image/svg+xml"/>
  <Override PartName="/ppt/media/image57.svg" ContentType="image/svg+xml"/>
  <Override PartName="/ppt/media/image59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1" r:id="rId8"/>
    <p:sldId id="260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E5"/>
    <a:srgbClr val="F5B482"/>
    <a:srgbClr val="9BBB84"/>
    <a:srgbClr val="3C9FF2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8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69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3.xml"/><Relationship Id="rId11" Type="http://schemas.openxmlformats.org/officeDocument/2006/relationships/image" Target="../media/image11.jpe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svg"/><Relationship Id="rId7" Type="http://schemas.openxmlformats.org/officeDocument/2006/relationships/image" Target="../media/image1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36" Type="http://schemas.openxmlformats.org/officeDocument/2006/relationships/notesSlide" Target="../notesSlides/notesSlide1.x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64.xml"/><Relationship Id="rId33" Type="http://schemas.openxmlformats.org/officeDocument/2006/relationships/image" Target="../media/image43.svg"/><Relationship Id="rId32" Type="http://schemas.openxmlformats.org/officeDocument/2006/relationships/image" Target="../media/image42.png"/><Relationship Id="rId31" Type="http://schemas.openxmlformats.org/officeDocument/2006/relationships/image" Target="../media/image41.svg"/><Relationship Id="rId30" Type="http://schemas.openxmlformats.org/officeDocument/2006/relationships/image" Target="../media/image40.png"/><Relationship Id="rId3" Type="http://schemas.openxmlformats.org/officeDocument/2006/relationships/image" Target="../media/image14.png"/><Relationship Id="rId29" Type="http://schemas.openxmlformats.org/officeDocument/2006/relationships/image" Target="../media/image39.svg"/><Relationship Id="rId28" Type="http://schemas.openxmlformats.org/officeDocument/2006/relationships/image" Target="../media/image38.png"/><Relationship Id="rId27" Type="http://schemas.openxmlformats.org/officeDocument/2006/relationships/image" Target="../media/image37.svg"/><Relationship Id="rId26" Type="http://schemas.openxmlformats.org/officeDocument/2006/relationships/image" Target="../media/image36.png"/><Relationship Id="rId25" Type="http://schemas.openxmlformats.org/officeDocument/2006/relationships/image" Target="../media/image35.svg"/><Relationship Id="rId24" Type="http://schemas.openxmlformats.org/officeDocument/2006/relationships/image" Target="../media/image34.png"/><Relationship Id="rId23" Type="http://schemas.openxmlformats.org/officeDocument/2006/relationships/image" Target="../media/image33.svg"/><Relationship Id="rId22" Type="http://schemas.openxmlformats.org/officeDocument/2006/relationships/image" Target="../media/image32.png"/><Relationship Id="rId21" Type="http://schemas.openxmlformats.org/officeDocument/2006/relationships/image" Target="../media/image31.svg"/><Relationship Id="rId20" Type="http://schemas.openxmlformats.org/officeDocument/2006/relationships/image" Target="../media/image30.png"/><Relationship Id="rId2" Type="http://schemas.openxmlformats.org/officeDocument/2006/relationships/image" Target="../media/image13.svg"/><Relationship Id="rId19" Type="http://schemas.openxmlformats.org/officeDocument/2006/relationships/image" Target="../media/image29.svg"/><Relationship Id="rId18" Type="http://schemas.openxmlformats.org/officeDocument/2006/relationships/image" Target="../media/image28.svg"/><Relationship Id="rId17" Type="http://schemas.openxmlformats.org/officeDocument/2006/relationships/image" Target="../media/image27.png"/><Relationship Id="rId16" Type="http://schemas.openxmlformats.org/officeDocument/2006/relationships/image" Target="../media/image26.svg"/><Relationship Id="rId15" Type="http://schemas.openxmlformats.org/officeDocument/2006/relationships/image" Target="../media/image25.png"/><Relationship Id="rId14" Type="http://schemas.openxmlformats.org/officeDocument/2006/relationships/image" Target="../media/image24.svg"/><Relationship Id="rId13" Type="http://schemas.openxmlformats.org/officeDocument/2006/relationships/image" Target="../media/image23.png"/><Relationship Id="rId12" Type="http://schemas.openxmlformats.org/officeDocument/2006/relationships/image" Target="../media/image22.svg"/><Relationship Id="rId11" Type="http://schemas.openxmlformats.org/officeDocument/2006/relationships/image" Target="../media/image1.png"/><Relationship Id="rId10" Type="http://schemas.openxmlformats.org/officeDocument/2006/relationships/image" Target="../media/image21.sv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5.xml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5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8.xml"/><Relationship Id="rId1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电脑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36515" y="147320"/>
            <a:ext cx="914400" cy="914400"/>
          </a:xfrm>
          <a:prstGeom prst="rect">
            <a:avLst/>
          </a:prstGeom>
        </p:spPr>
      </p:pic>
      <p:pic>
        <p:nvPicPr>
          <p:cNvPr id="13" name="图片 12" descr="WiFi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760000">
            <a:off x="9145905" y="775335"/>
            <a:ext cx="503555" cy="503555"/>
          </a:xfrm>
          <a:prstGeom prst="rect">
            <a:avLst/>
          </a:prstGeom>
        </p:spPr>
      </p:pic>
      <p:pic>
        <p:nvPicPr>
          <p:cNvPr id="15" name="图片 14" descr="多方向VR体验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7475" y="249555"/>
            <a:ext cx="914400" cy="914400"/>
          </a:xfrm>
          <a:prstGeom prst="rect">
            <a:avLst/>
          </a:prstGeom>
        </p:spPr>
      </p:pic>
      <p:pic>
        <p:nvPicPr>
          <p:cNvPr id="16" name="图片 15" descr="医院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43505" y="694690"/>
            <a:ext cx="462280" cy="46228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H="1">
            <a:off x="8081645" y="694690"/>
            <a:ext cx="1309370" cy="1266825"/>
          </a:xfrm>
          <a:prstGeom prst="straightConnector1">
            <a:avLst/>
          </a:prstGeom>
          <a:solidFill>
            <a:schemeClr val="tx1">
              <a:lumMod val="75000"/>
              <a:lumOff val="25000"/>
              <a:alpha val="23000"/>
            </a:schemeClr>
          </a:solidFill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9140825" y="4537710"/>
            <a:ext cx="820420" cy="756920"/>
          </a:xfrm>
          <a:prstGeom prst="straightConnector1">
            <a:avLst/>
          </a:prstGeom>
          <a:solidFill>
            <a:schemeClr val="tx1">
              <a:lumMod val="75000"/>
              <a:lumOff val="25000"/>
              <a:alpha val="23000"/>
            </a:schemeClr>
          </a:solidFill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 descr="VR眼镜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3010" y="353060"/>
            <a:ext cx="914400" cy="914400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11"/>
          <a:stretch>
            <a:fillRect/>
          </a:stretch>
        </p:blipFill>
        <p:spPr>
          <a:xfrm>
            <a:off x="0" y="33655"/>
            <a:ext cx="6330950" cy="297116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 rot="0">
            <a:off x="1401445" y="5212080"/>
            <a:ext cx="5150485" cy="682625"/>
            <a:chOff x="1164" y="6983"/>
            <a:chExt cx="8111" cy="1075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4" y="6983"/>
              <a:ext cx="4293" cy="1075"/>
              <a:chOff x="1649" y="6071"/>
              <a:chExt cx="4293" cy="107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650" y="6071"/>
                <a:ext cx="4023" cy="434"/>
                <a:chOff x="1650" y="6071"/>
                <a:chExt cx="4023" cy="434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650" y="6119"/>
                  <a:ext cx="1505" cy="324"/>
                </a:xfrm>
                <a:prstGeom prst="rect">
                  <a:avLst/>
                </a:prstGeom>
                <a:solidFill>
                  <a:schemeClr val="accent1">
                    <a:alpha val="75000"/>
                  </a:schemeClr>
                </a:solidFill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</a:rPr>
                    <a:t>YOLOV8</a:t>
                  </a:r>
                  <a:endParaRPr lang="en-US" altLang="zh-CN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文本框 3"/>
                <p:cNvSpPr txBox="1"/>
                <p:nvPr/>
              </p:nvSpPr>
              <p:spPr>
                <a:xfrm>
                  <a:off x="3443" y="6071"/>
                  <a:ext cx="2230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1200" b="1"/>
                    <a:t>YOLOv8</a:t>
                  </a:r>
                  <a:r>
                    <a:rPr lang="zh-CN" altLang="en-US" sz="1200" b="1"/>
                    <a:t>模型</a:t>
                  </a:r>
                  <a:endParaRPr lang="zh-CN" altLang="en-US" sz="1200" b="1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649" y="6712"/>
                <a:ext cx="4293" cy="434"/>
                <a:chOff x="1649" y="6071"/>
                <a:chExt cx="4293" cy="434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1649" y="6071"/>
                  <a:ext cx="1506" cy="324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53000"/>
                  </a:schemeClr>
                </a:solidFill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sym typeface="+mn-ea"/>
                    </a:rPr>
                    <a:t>3DPose</a:t>
                  </a:r>
                  <a:endParaRPr lang="en-US" altLang="zh-CN" sz="120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3443" y="6071"/>
                  <a:ext cx="2499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b="1">
                      <a:latin typeface="Times New Roman" panose="02020603050405020304" charset="0"/>
                      <a:cs typeface="Times New Roman" panose="02020603050405020304" charset="0"/>
                    </a:rPr>
                    <a:t>3D</a:t>
                  </a:r>
                  <a:r>
                    <a:rPr lang="zh-CN" altLang="en-US" sz="1200" b="1">
                      <a:latin typeface="Times New Roman" panose="02020603050405020304" charset="0"/>
                      <a:cs typeface="Times New Roman" panose="02020603050405020304" charset="0"/>
                    </a:rPr>
                    <a:t>姿态</a:t>
                  </a:r>
                  <a:r>
                    <a:rPr lang="zh-CN" altLang="en-US" sz="1200" b="1">
                      <a:latin typeface="Times New Roman" panose="02020603050405020304" charset="0"/>
                      <a:cs typeface="Times New Roman" panose="02020603050405020304" charset="0"/>
                    </a:rPr>
                    <a:t>数据</a:t>
                  </a:r>
                  <a:endParaRPr lang="zh-CN" altLang="en-US" sz="12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17" name="组合 16"/>
            <p:cNvGrpSpPr/>
            <p:nvPr/>
          </p:nvGrpSpPr>
          <p:grpSpPr>
            <a:xfrm>
              <a:off x="5889" y="6983"/>
              <a:ext cx="3386" cy="980"/>
              <a:chOff x="6111" y="6983"/>
              <a:chExt cx="3386" cy="98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111" y="7031"/>
                <a:ext cx="1170" cy="3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  <a:alpha val="53000"/>
                </a:schemeClr>
              </a:solidFill>
              <a:ln w="190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</a:rPr>
                  <a:t>3M</a:t>
                </a:r>
                <a:endParaRPr lang="en-US" altLang="zh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7282" y="6983"/>
                <a:ext cx="221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b="1"/>
                  <a:t>3DM</a:t>
                </a:r>
                <a:r>
                  <a:rPr lang="en-US" altLang="zh-CN" sz="1200" b="1"/>
                  <a:t>ultiPoseNet</a:t>
                </a:r>
                <a:endParaRPr lang="en-US" altLang="zh-CN" sz="1200" b="1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7347" y="7529"/>
                <a:ext cx="1667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2D</a:t>
                </a:r>
                <a:r>
                  <a:rPr lang="zh-CN" altLang="en-US" sz="12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姿态数据</a:t>
                </a:r>
                <a:endParaRPr lang="zh-CN" altLang="en-US" sz="1200" b="1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 rot="0">
            <a:off x="1326515" y="4402455"/>
            <a:ext cx="1181100" cy="638810"/>
            <a:chOff x="1777" y="6003"/>
            <a:chExt cx="1860" cy="1006"/>
          </a:xfrm>
        </p:grpSpPr>
        <p:sp>
          <p:nvSpPr>
            <p:cNvPr id="25" name="圆角矩形 24"/>
            <p:cNvSpPr/>
            <p:nvPr/>
          </p:nvSpPr>
          <p:spPr>
            <a:xfrm>
              <a:off x="1777" y="6004"/>
              <a:ext cx="1860" cy="98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896" y="6003"/>
              <a:ext cx="1650" cy="1007"/>
              <a:chOff x="1813" y="6003"/>
              <a:chExt cx="1650" cy="117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1813" y="6291"/>
                <a:ext cx="863" cy="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200" b="1">
                    <a:latin typeface="Times New Roman" panose="02020603050405020304" charset="0"/>
                    <a:cs typeface="Times New Roman" panose="02020603050405020304" charset="0"/>
                  </a:rPr>
                  <a:t>CPU</a:t>
                </a:r>
                <a:endParaRPr lang="en-US" altLang="zh-CN" sz="12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502" y="6003"/>
                <a:ext cx="857" cy="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Times New Roman" panose="02020603050405020304" charset="0"/>
                    <a:cs typeface="Times New Roman" panose="02020603050405020304" charset="0"/>
                  </a:rPr>
                  <a:t>core1</a:t>
                </a:r>
                <a:endParaRPr lang="en-US" altLang="zh-CN" sz="10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502" y="6356"/>
                <a:ext cx="961" cy="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core2</a:t>
                </a:r>
                <a:endParaRPr lang="en-US" altLang="zh-CN" sz="1000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2502" y="6725"/>
                <a:ext cx="857" cy="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core3</a:t>
                </a:r>
                <a:endParaRPr lang="en-US" altLang="zh-CN" sz="1000"/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 flipH="1">
            <a:off x="2590800" y="3660140"/>
            <a:ext cx="0" cy="148082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4498975" y="3660140"/>
            <a:ext cx="0" cy="148082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593715" y="3660140"/>
            <a:ext cx="0" cy="148082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711190" y="4577080"/>
            <a:ext cx="760730" cy="314960"/>
          </a:xfrm>
          <a:prstGeom prst="rect">
            <a:avLst/>
          </a:prstGeom>
          <a:solidFill>
            <a:schemeClr val="accent4">
              <a:lumMod val="75000"/>
              <a:alpha val="53000"/>
            </a:schemeClr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3DPose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6490335" y="3660140"/>
            <a:ext cx="0" cy="1480820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435985" y="4493260"/>
            <a:ext cx="845820" cy="205740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35985" y="4796790"/>
            <a:ext cx="1051560" cy="205740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590800" y="4005580"/>
            <a:ext cx="582930" cy="205740"/>
          </a:xfrm>
          <a:prstGeom prst="rect">
            <a:avLst/>
          </a:prstGeom>
          <a:solidFill>
            <a:schemeClr val="accent1">
              <a:alpha val="75000"/>
            </a:schemeClr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YOLO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73730" y="4005580"/>
            <a:ext cx="584200" cy="205740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57930" y="4005580"/>
            <a:ext cx="502920" cy="205740"/>
          </a:xfrm>
          <a:prstGeom prst="rect">
            <a:avLst/>
          </a:prstGeom>
          <a:solidFill>
            <a:schemeClr val="accent3">
              <a:lumMod val="60000"/>
              <a:lumOff val="40000"/>
              <a:alpha val="53000"/>
            </a:schemeClr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3M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73730" y="3338195"/>
            <a:ext cx="720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关键帧</a:t>
            </a:r>
            <a:endParaRPr lang="zh-CN" altLang="en-US" sz="1200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2765425" y="3858895"/>
            <a:ext cx="153924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173730" y="3606165"/>
            <a:ext cx="9429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  <a:sym typeface="+mn-ea"/>
              </a:rPr>
              <a:t>推理时间</a:t>
            </a:r>
            <a:endParaRPr lang="zh-CN" altLang="en-US" sz="1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879600" y="3977640"/>
            <a:ext cx="5454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GPU</a:t>
            </a:r>
            <a:endParaRPr lang="en-US" altLang="zh-CN" sz="1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26610" y="3362960"/>
            <a:ext cx="8337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F</a:t>
            </a:r>
            <a:r>
              <a:rPr lang="en-US" altLang="zh-CN" sz="1200">
                <a:sym typeface="+mn-ea"/>
              </a:rPr>
              <a:t>rame2</a:t>
            </a:r>
            <a:endParaRPr lang="en-US" altLang="zh-CN" sz="1200"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637530" y="3362960"/>
            <a:ext cx="852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Frame3</a:t>
            </a:r>
            <a:endParaRPr lang="en-US" altLang="zh-CN" sz="1200">
              <a:sym typeface="+mn-ea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149350" y="3286125"/>
            <a:ext cx="5581650" cy="2927350"/>
          </a:xfrm>
          <a:prstGeom prst="roundRect">
            <a:avLst/>
          </a:prstGeom>
          <a:noFill/>
          <a:ln w="28575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726940" y="4577080"/>
            <a:ext cx="864870" cy="315595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2DPose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02455" y="5619115"/>
            <a:ext cx="743585" cy="215900"/>
          </a:xfrm>
          <a:prstGeom prst="rect">
            <a:avLst/>
          </a:prstGeom>
          <a:solidFill>
            <a:schemeClr val="accent4">
              <a:lumMod val="40000"/>
              <a:lumOff val="60000"/>
              <a:alpha val="53000"/>
            </a:schemeClr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2DPose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 descr="VR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>
            <a:off x="10422255" y="276225"/>
            <a:ext cx="702310" cy="644525"/>
          </a:xfrm>
          <a:prstGeom prst="rect">
            <a:avLst/>
          </a:prstGeom>
        </p:spPr>
      </p:pic>
      <p:sp>
        <p:nvSpPr>
          <p:cNvPr id="81" name="下箭头 80"/>
          <p:cNvSpPr/>
          <p:nvPr/>
        </p:nvSpPr>
        <p:spPr>
          <a:xfrm>
            <a:off x="11810365" y="276225"/>
            <a:ext cx="233045" cy="344170"/>
          </a:xfrm>
          <a:prstGeom prst="downArrow">
            <a:avLst/>
          </a:prstGeom>
          <a:pattFill prst="pct5">
            <a:fgClr>
              <a:schemeClr val="accent3">
                <a:lumMod val="75000"/>
              </a:schemeClr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561340" y="1495425"/>
            <a:ext cx="3877945" cy="16903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506855" y="2821940"/>
            <a:ext cx="2133600" cy="0"/>
          </a:xfrm>
          <a:prstGeom prst="straightConnector1">
            <a:avLst/>
          </a:prstGeom>
          <a:solidFill>
            <a:schemeClr val="tx1">
              <a:lumMod val="75000"/>
              <a:lumOff val="25000"/>
              <a:alpha val="23000"/>
            </a:schemeClr>
          </a:solidFill>
          <a:ln w="28575" cmpd="sng">
            <a:solidFill>
              <a:schemeClr val="tx1">
                <a:lumMod val="85000"/>
                <a:lumOff val="1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 descr="摄像头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20" y="2001520"/>
            <a:ext cx="601345" cy="59753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56920" y="2677795"/>
            <a:ext cx="749300" cy="27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摄像头</a:t>
            </a:r>
            <a:endParaRPr lang="zh-CN" altLang="en-US" sz="1200"/>
          </a:p>
        </p:txBody>
      </p:sp>
      <p:sp>
        <p:nvSpPr>
          <p:cNvPr id="29" name="文本框 28"/>
          <p:cNvSpPr txBox="1"/>
          <p:nvPr/>
        </p:nvSpPr>
        <p:spPr>
          <a:xfrm>
            <a:off x="1405890" y="2373630"/>
            <a:ext cx="2600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000"/>
              <a:t>融合</a:t>
            </a:r>
            <a:r>
              <a:rPr sz="1000"/>
              <a:t>YOLOv8</a:t>
            </a:r>
            <a:r>
              <a:rPr lang="zh-CN" sz="1000"/>
              <a:t>的</a:t>
            </a:r>
            <a:r>
              <a:rPr sz="1000"/>
              <a:t>3DMulti-PoseNet</a:t>
            </a:r>
            <a:r>
              <a:rPr lang="zh-CN" sz="1000"/>
              <a:t>模型</a:t>
            </a:r>
            <a:br>
              <a:rPr sz="1000"/>
            </a:br>
            <a:r>
              <a:rPr sz="1000"/>
              <a:t>提供的实时姿态识别</a:t>
            </a:r>
            <a:endParaRPr sz="1000"/>
          </a:p>
        </p:txBody>
      </p:sp>
      <p:pic>
        <p:nvPicPr>
          <p:cNvPr id="19" name="图片 18" descr="电脑主机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4755" y="2001520"/>
            <a:ext cx="605155" cy="6477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754755" y="2677795"/>
            <a:ext cx="713105" cy="341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服务器</a:t>
            </a:r>
            <a:endParaRPr lang="zh-CN" altLang="en-US" sz="1200"/>
          </a:p>
        </p:txBody>
      </p:sp>
      <p:pic>
        <p:nvPicPr>
          <p:cNvPr id="16" name="图片 15" descr="人群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0425" y="1507490"/>
            <a:ext cx="857250" cy="998855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02285" y="1424940"/>
            <a:ext cx="4001770" cy="1828800"/>
          </a:xfrm>
          <a:prstGeom prst="rect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4007485" y="3324225"/>
            <a:ext cx="208915" cy="300355"/>
          </a:xfrm>
          <a:prstGeom prst="downArrow">
            <a:avLst/>
          </a:prstGeom>
          <a:pattFill prst="pct5">
            <a:fgClr>
              <a:schemeClr val="accent3">
                <a:lumMod val="75000"/>
              </a:schemeClr>
            </a:fgClr>
            <a:bgClr>
              <a:srgbClr val="F5B482"/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539750" y="3836670"/>
            <a:ext cx="3940810" cy="1343660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rot="0">
            <a:off x="3003471" y="4107180"/>
            <a:ext cx="1477171" cy="1120638"/>
            <a:chOff x="15629" y="565"/>
            <a:chExt cx="3772" cy="2249"/>
          </a:xfrm>
        </p:grpSpPr>
        <p:pic>
          <p:nvPicPr>
            <p:cNvPr id="4" name="图片 3" descr="人物图标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780" y="565"/>
              <a:ext cx="1106" cy="1015"/>
            </a:xfrm>
            <a:prstGeom prst="rect">
              <a:avLst/>
            </a:prstGeom>
          </p:spPr>
        </p:pic>
        <p:pic>
          <p:nvPicPr>
            <p:cNvPr id="5" name="图片 4" descr="电脑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886" y="1013"/>
              <a:ext cx="1106" cy="1015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15629" y="2028"/>
              <a:ext cx="3772" cy="7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/>
                <a:t>实时姿态同步显示</a:t>
              </a:r>
              <a:endParaRPr lang="zh-CN" altLang="en-US" sz="1200"/>
            </a:p>
          </p:txBody>
        </p:sp>
        <p:pic>
          <p:nvPicPr>
            <p:cNvPr id="26" name="图片 25" descr="远程用户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7810" y="871"/>
              <a:ext cx="772" cy="709"/>
            </a:xfrm>
            <a:prstGeom prst="rect">
              <a:avLst/>
            </a:prstGeom>
            <a:effectLst>
              <a:softEdge rad="50800"/>
            </a:effectLst>
          </p:spPr>
        </p:pic>
      </p:grpSp>
      <p:pic>
        <p:nvPicPr>
          <p:cNvPr id="83" name="图片 82" descr="系统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29485" y="4107180"/>
            <a:ext cx="331470" cy="364490"/>
          </a:xfrm>
          <a:prstGeom prst="rect">
            <a:avLst/>
          </a:prstGeom>
        </p:spPr>
      </p:pic>
      <p:grpSp>
        <p:nvGrpSpPr>
          <p:cNvPr id="89" name="组合 88"/>
          <p:cNvGrpSpPr/>
          <p:nvPr/>
        </p:nvGrpSpPr>
        <p:grpSpPr>
          <a:xfrm rot="0">
            <a:off x="725170" y="4258945"/>
            <a:ext cx="633095" cy="756920"/>
            <a:chOff x="10140" y="2553"/>
            <a:chExt cx="1292" cy="1550"/>
          </a:xfrm>
          <a:solidFill>
            <a:schemeClr val="tx1">
              <a:lumMod val="75000"/>
              <a:lumOff val="25000"/>
              <a:alpha val="34000"/>
            </a:schemeClr>
          </a:solidFill>
        </p:grpSpPr>
        <p:pic>
          <p:nvPicPr>
            <p:cNvPr id="82" name="图片 81" descr="图像识别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40" y="3189"/>
              <a:ext cx="914" cy="914"/>
            </a:xfrm>
            <a:prstGeom prst="rect">
              <a:avLst/>
            </a:prstGeom>
          </p:spPr>
        </p:pic>
        <p:pic>
          <p:nvPicPr>
            <p:cNvPr id="87" name="图片 86" descr="图像识别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18" y="2553"/>
              <a:ext cx="914" cy="914"/>
            </a:xfrm>
            <a:prstGeom prst="rect">
              <a:avLst/>
            </a:prstGeom>
          </p:spPr>
        </p:pic>
      </p:grpSp>
      <p:grpSp>
        <p:nvGrpSpPr>
          <p:cNvPr id="98" name="组合 97"/>
          <p:cNvGrpSpPr/>
          <p:nvPr/>
        </p:nvGrpSpPr>
        <p:grpSpPr>
          <a:xfrm rot="0">
            <a:off x="1446530" y="4109085"/>
            <a:ext cx="1771579" cy="971542"/>
            <a:chOff x="11528" y="3115"/>
            <a:chExt cx="3113" cy="1521"/>
          </a:xfrm>
        </p:grpSpPr>
        <p:sp>
          <p:nvSpPr>
            <p:cNvPr id="84" name="文本框 83"/>
            <p:cNvSpPr txBox="1"/>
            <p:nvPr/>
          </p:nvSpPr>
          <p:spPr>
            <a:xfrm>
              <a:off x="11528" y="3366"/>
              <a:ext cx="1724" cy="4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000"/>
                <a:t>YOLOv8</a:t>
              </a:r>
              <a:r>
                <a:rPr lang="zh-CN" altLang="en-US" sz="1000"/>
                <a:t>模型</a:t>
              </a:r>
              <a:endParaRPr lang="zh-CN" altLang="en-US" sz="1000"/>
            </a:p>
          </p:txBody>
        </p:sp>
        <p:cxnSp>
          <p:nvCxnSpPr>
            <p:cNvPr id="86" name="直接箭头连接符 85"/>
            <p:cNvCxnSpPr/>
            <p:nvPr/>
          </p:nvCxnSpPr>
          <p:spPr>
            <a:xfrm>
              <a:off x="11796" y="3834"/>
              <a:ext cx="2374" cy="28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V="1">
              <a:off x="13402" y="3334"/>
              <a:ext cx="768" cy="482"/>
            </a:xfrm>
            <a:prstGeom prst="straightConnector1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 flipV="1">
              <a:off x="13386" y="3941"/>
              <a:ext cx="725" cy="409"/>
            </a:xfrm>
            <a:prstGeom prst="straightConnector1">
              <a:avLst/>
            </a:prstGeom>
            <a:solidFill>
              <a:schemeClr val="tx1">
                <a:lumMod val="75000"/>
                <a:lumOff val="25000"/>
                <a:alpha val="34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ysDot"/>
              <a:tailEnd type="arrow"/>
            </a:ln>
            <a:scene3d>
              <a:camera prst="orthographicFront">
                <a:rot lat="0" lon="0" rev="17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13386" y="3115"/>
              <a:ext cx="1255" cy="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GPU1</a:t>
              </a:r>
              <a:endParaRPr lang="en-US" altLang="zh-CN" sz="100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3113" y="4252"/>
              <a:ext cx="1345" cy="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GPU2</a:t>
              </a:r>
              <a:endParaRPr lang="en-US" altLang="zh-CN" sz="1000"/>
            </a:p>
          </p:txBody>
        </p:sp>
      </p:grpSp>
      <p:sp>
        <p:nvSpPr>
          <p:cNvPr id="95" name="矩形 94"/>
          <p:cNvSpPr/>
          <p:nvPr/>
        </p:nvSpPr>
        <p:spPr>
          <a:xfrm>
            <a:off x="477520" y="3779520"/>
            <a:ext cx="4003675" cy="1477010"/>
          </a:xfrm>
          <a:prstGeom prst="rect">
            <a:avLst/>
          </a:prstGeom>
          <a:noFill/>
          <a:ln w="28575" cmpd="sng">
            <a:solidFill>
              <a:srgbClr val="FF0000">
                <a:alpha val="38000"/>
              </a:srgb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539750" y="3812540"/>
            <a:ext cx="1689100" cy="344805"/>
          </a:xfrm>
          <a:prstGeom prst="rect">
            <a:avLst/>
          </a:prstGeom>
          <a:solidFill>
            <a:srgbClr val="FF0000">
              <a:alpha val="10000"/>
            </a:srgbClr>
          </a:solidFill>
        </p:spPr>
        <p:txBody>
          <a:bodyPr wrap="square" rtlCol="0">
            <a:noAutofit/>
          </a:bodyPr>
          <a:p>
            <a:r>
              <a:rPr lang="zh-CN" altLang="en-US" sz="1200">
                <a:sym typeface="+mn-ea"/>
              </a:rPr>
              <a:t>CPU和GPU并行处理</a:t>
            </a:r>
            <a:endParaRPr lang="zh-CN" altLang="en-US" sz="1200">
              <a:sym typeface="+mn-ea"/>
            </a:endParaRPr>
          </a:p>
        </p:txBody>
      </p:sp>
      <p:pic>
        <p:nvPicPr>
          <p:cNvPr id="22" name="图片 21" descr="远程协助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14465" y="1619250"/>
            <a:ext cx="409575" cy="38227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350510" y="1610995"/>
            <a:ext cx="1426210" cy="35814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zh-CN" altLang="en-US" sz="1400"/>
              <a:t>数据处理过程</a:t>
            </a:r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5081905" y="1495425"/>
            <a:ext cx="1931670" cy="3714750"/>
          </a:xfrm>
          <a:prstGeom prst="rect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/>
          </a:p>
        </p:txBody>
      </p:sp>
      <p:sp>
        <p:nvSpPr>
          <p:cNvPr id="36" name="文本框 35"/>
          <p:cNvSpPr txBox="1"/>
          <p:nvPr/>
        </p:nvSpPr>
        <p:spPr>
          <a:xfrm>
            <a:off x="5285740" y="2191385"/>
            <a:ext cx="1543685" cy="56388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400"/>
              <a:t>YOLOV8</a:t>
            </a:r>
            <a:r>
              <a:rPr lang="zh-CN" altLang="en-US" sz="1400"/>
              <a:t>进行</a:t>
            </a:r>
            <a:r>
              <a:rPr lang="en-US" altLang="zh-CN" sz="1400"/>
              <a:t>2D</a:t>
            </a:r>
            <a:r>
              <a:rPr lang="zh-CN" altLang="en-US" sz="1400"/>
              <a:t>姿态识别和分割</a:t>
            </a:r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5285740" y="2955925"/>
            <a:ext cx="1543685" cy="63500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3DMutilPoseNet</a:t>
            </a:r>
            <a:br>
              <a:rPr lang="en-US" altLang="zh-CN" sz="1200"/>
            </a:br>
            <a:r>
              <a:rPr lang="zh-CN" altLang="en-US" sz="1200"/>
              <a:t>利用</a:t>
            </a:r>
            <a:r>
              <a:rPr lang="en-US" altLang="zh-CN" sz="1200"/>
              <a:t>2D</a:t>
            </a:r>
            <a:r>
              <a:rPr lang="zh-CN" altLang="en-US" sz="1200"/>
              <a:t>姿态推断</a:t>
            </a:r>
            <a:br>
              <a:rPr lang="zh-CN" altLang="en-US" sz="1200"/>
            </a:br>
            <a:r>
              <a:rPr lang="en-US" altLang="zh-CN" sz="1200"/>
              <a:t>3D</a:t>
            </a:r>
            <a:r>
              <a:rPr lang="zh-CN" altLang="en-US" sz="1200"/>
              <a:t>关节坐标</a:t>
            </a:r>
            <a:endParaRPr lang="zh-CN" altLang="en-US" sz="1200"/>
          </a:p>
        </p:txBody>
      </p:sp>
      <p:sp>
        <p:nvSpPr>
          <p:cNvPr id="38" name="文本框 37"/>
          <p:cNvSpPr txBox="1"/>
          <p:nvPr/>
        </p:nvSpPr>
        <p:spPr>
          <a:xfrm>
            <a:off x="5285740" y="3765550"/>
            <a:ext cx="1543050" cy="56388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sz="1400"/>
              <a:t>3DPoseNet</a:t>
            </a:r>
            <a:r>
              <a:rPr lang="zh-CN" altLang="en-US" sz="1400"/>
              <a:t>生成</a:t>
            </a:r>
            <a:br>
              <a:rPr lang="zh-CN" altLang="en-US" sz="1400"/>
            </a:br>
            <a:r>
              <a:rPr lang="en-US" altLang="zh-CN" sz="1400"/>
              <a:t>3D</a:t>
            </a:r>
            <a:r>
              <a:rPr lang="zh-CN" altLang="en-US" sz="1400"/>
              <a:t>形状和姿态</a:t>
            </a:r>
            <a:endParaRPr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5285740" y="4509135"/>
            <a:ext cx="1575435" cy="543560"/>
          </a:xfrm>
          <a:prstGeom prst="rect">
            <a:avLst/>
          </a:prstGeom>
          <a:solidFill>
            <a:schemeClr val="accent4">
              <a:lumMod val="75000"/>
              <a:alpha val="6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400"/>
              <a:t>SMPL</a:t>
            </a:r>
            <a:r>
              <a:rPr lang="zh-CN" altLang="en-US" sz="1400"/>
              <a:t>模型处理</a:t>
            </a:r>
            <a:br>
              <a:rPr lang="zh-CN" altLang="en-US" sz="1400"/>
            </a:br>
            <a:r>
              <a:rPr lang="en-US" altLang="zh-CN" sz="1400"/>
              <a:t>3D</a:t>
            </a:r>
            <a:r>
              <a:rPr lang="zh-CN" altLang="en-US" sz="1400"/>
              <a:t>网格</a:t>
            </a:r>
            <a:endParaRPr lang="zh-CN" altLang="en-US" sz="1400"/>
          </a:p>
        </p:txBody>
      </p:sp>
      <p:sp>
        <p:nvSpPr>
          <p:cNvPr id="40" name="下箭头 39"/>
          <p:cNvSpPr/>
          <p:nvPr/>
        </p:nvSpPr>
        <p:spPr>
          <a:xfrm rot="16200000" flipH="1">
            <a:off x="7204710" y="2882265"/>
            <a:ext cx="248920" cy="396875"/>
          </a:xfrm>
          <a:prstGeom prst="downArrow">
            <a:avLst/>
          </a:prstGeom>
          <a:pattFill prst="pct5">
            <a:fgClr>
              <a:schemeClr val="accent5">
                <a:lumMod val="50000"/>
              </a:schemeClr>
            </a:fgClr>
            <a:bgClr>
              <a:srgbClr val="9BBB84"/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/>
          </a:p>
        </p:txBody>
      </p:sp>
      <p:cxnSp>
        <p:nvCxnSpPr>
          <p:cNvPr id="77" name="直接箭头连接符 76"/>
          <p:cNvCxnSpPr>
            <a:stCxn id="36" idx="2"/>
            <a:endCxn id="37" idx="0"/>
          </p:cNvCxnSpPr>
          <p:nvPr/>
        </p:nvCxnSpPr>
        <p:spPr>
          <a:xfrm>
            <a:off x="6057900" y="2755900"/>
            <a:ext cx="1270" cy="200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37" idx="2"/>
            <a:endCxn id="38" idx="0"/>
          </p:cNvCxnSpPr>
          <p:nvPr/>
        </p:nvCxnSpPr>
        <p:spPr>
          <a:xfrm flipH="1">
            <a:off x="6056630" y="3590925"/>
            <a:ext cx="1905" cy="174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6056630" y="4330065"/>
            <a:ext cx="1905" cy="222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2" name="下箭头 101"/>
          <p:cNvSpPr/>
          <p:nvPr/>
        </p:nvSpPr>
        <p:spPr>
          <a:xfrm rot="5400000" flipH="1" flipV="1">
            <a:off x="4668520" y="4343400"/>
            <a:ext cx="218440" cy="318135"/>
          </a:xfrm>
          <a:prstGeom prst="downArrow">
            <a:avLst/>
          </a:prstGeom>
          <a:pattFill prst="pct5">
            <a:fgClr>
              <a:schemeClr val="accent3">
                <a:lumMod val="75000"/>
              </a:schemeClr>
            </a:fgClr>
            <a:bgClr>
              <a:srgbClr val="FFE5E5"/>
            </a:bgClr>
          </a:patt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75920" y="1195070"/>
            <a:ext cx="11242675" cy="4314825"/>
          </a:xfrm>
          <a:prstGeom prst="rect">
            <a:avLst/>
          </a:prstGeom>
          <a:noFill/>
          <a:ln w="28575">
            <a:solidFill>
              <a:srgbClr val="7030A0">
                <a:alpha val="72000"/>
              </a:srgb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573010" y="1495425"/>
            <a:ext cx="3896360" cy="3731260"/>
            <a:chOff x="11926" y="2355"/>
            <a:chExt cx="6136" cy="5544"/>
          </a:xfrm>
        </p:grpSpPr>
        <p:sp>
          <p:nvSpPr>
            <p:cNvPr id="41" name="矩形 40"/>
            <p:cNvSpPr/>
            <p:nvPr/>
          </p:nvSpPr>
          <p:spPr>
            <a:xfrm>
              <a:off x="11926" y="2355"/>
              <a:ext cx="6137" cy="5544"/>
            </a:xfrm>
            <a:prstGeom prst="rect">
              <a:avLst/>
            </a:prstGeom>
            <a:noFill/>
            <a:ln w="28575" cmpd="sng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01" y="2806"/>
              <a:ext cx="2232" cy="592"/>
            </a:xfrm>
            <a:prstGeom prst="rect">
              <a:avLst/>
            </a:prstGeom>
            <a:solidFill>
              <a:srgbClr val="3C9FF2">
                <a:alpha val="60000"/>
              </a:srgbClr>
            </a:solidFill>
          </p:spPr>
          <p:txBody>
            <a:bodyPr wrap="square" rtlCol="0">
              <a:noAutofit/>
            </a:bodyPr>
            <a:p>
              <a:pPr algn="ctr"/>
              <a:r>
                <a:rPr lang="zh-CN" altLang="en-US" sz="1400"/>
                <a:t>人类活动检测</a:t>
              </a:r>
              <a:endParaRPr lang="zh-CN" altLang="en-US" sz="140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604" y="3913"/>
              <a:ext cx="1655" cy="578"/>
            </a:xfrm>
            <a:prstGeom prst="rect">
              <a:avLst/>
            </a:prstGeom>
            <a:solidFill>
              <a:srgbClr val="3C9FF2">
                <a:alpha val="60000"/>
              </a:srgbClr>
            </a:solidFill>
          </p:spPr>
          <p:txBody>
            <a:bodyPr wrap="square" rtlCol="0">
              <a:noAutofit/>
            </a:bodyPr>
            <a:p>
              <a:pPr algn="ctr"/>
              <a:r>
                <a:rPr lang="zh-CN" altLang="en-US" sz="1400"/>
                <a:t>运动检测</a:t>
              </a:r>
              <a:endParaRPr lang="zh-CN" altLang="en-US" sz="14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713" y="3986"/>
              <a:ext cx="1703" cy="512"/>
            </a:xfrm>
            <a:prstGeom prst="rect">
              <a:avLst/>
            </a:prstGeom>
            <a:solidFill>
              <a:srgbClr val="3C9FF2">
                <a:alpha val="60000"/>
              </a:srgbClr>
            </a:solidFill>
          </p:spPr>
          <p:txBody>
            <a:bodyPr wrap="square" rtlCol="0">
              <a:noAutofit/>
            </a:bodyPr>
            <a:p>
              <a:pPr algn="ctr"/>
              <a:r>
                <a:rPr lang="zh-CN" altLang="en-US" sz="1400"/>
                <a:t>手势检测</a:t>
              </a:r>
              <a:endParaRPr lang="zh-CN" altLang="en-US" sz="1400"/>
            </a:p>
          </p:txBody>
        </p:sp>
        <p:grpSp>
          <p:nvGrpSpPr>
            <p:cNvPr id="55" name="组合 54"/>
            <p:cNvGrpSpPr/>
            <p:nvPr/>
          </p:nvGrpSpPr>
          <p:grpSpPr>
            <a:xfrm rot="0">
              <a:off x="12006" y="5636"/>
              <a:ext cx="3046" cy="1046"/>
              <a:chOff x="2198" y="6975"/>
              <a:chExt cx="2306" cy="700"/>
            </a:xfrm>
            <a:solidFill>
              <a:schemeClr val="accent1">
                <a:lumMod val="75000"/>
                <a:alpha val="60000"/>
              </a:schemeClr>
            </a:solidFill>
          </p:grpSpPr>
          <p:pic>
            <p:nvPicPr>
              <p:cNvPr id="46" name="图片 45" descr="站立"/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flipH="1">
                <a:off x="2198" y="6993"/>
                <a:ext cx="682" cy="682"/>
              </a:xfrm>
              <a:prstGeom prst="rect">
                <a:avLst/>
              </a:prstGeom>
            </p:spPr>
          </p:pic>
          <p:pic>
            <p:nvPicPr>
              <p:cNvPr id="47" name="图片 46" descr="打坐"/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flipH="1">
                <a:off x="3078" y="6975"/>
                <a:ext cx="682" cy="682"/>
              </a:xfrm>
              <a:prstGeom prst="rect">
                <a:avLst/>
              </a:prstGeom>
            </p:spPr>
          </p:pic>
          <p:pic>
            <p:nvPicPr>
              <p:cNvPr id="48" name="图片 47" descr="举手"/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 flipH="1">
                <a:off x="3822" y="6993"/>
                <a:ext cx="682" cy="682"/>
              </a:xfrm>
              <a:prstGeom prst="rect">
                <a:avLst/>
              </a:prstGeom>
            </p:spPr>
          </p:pic>
        </p:grpSp>
        <p:grpSp>
          <p:nvGrpSpPr>
            <p:cNvPr id="56" name="组合 55"/>
            <p:cNvGrpSpPr/>
            <p:nvPr/>
          </p:nvGrpSpPr>
          <p:grpSpPr>
            <a:xfrm rot="0">
              <a:off x="15290" y="5780"/>
              <a:ext cx="2551" cy="943"/>
              <a:chOff x="4802" y="7044"/>
              <a:chExt cx="1931" cy="631"/>
            </a:xfrm>
            <a:solidFill>
              <a:schemeClr val="accent1">
                <a:lumMod val="75000"/>
                <a:alpha val="60000"/>
              </a:schemeClr>
            </a:solidFill>
          </p:grpSpPr>
          <p:pic>
            <p:nvPicPr>
              <p:cNvPr id="52" name="图片 51" descr="手势"/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4802" y="7044"/>
                <a:ext cx="611" cy="611"/>
              </a:xfrm>
              <a:prstGeom prst="rect">
                <a:avLst/>
              </a:prstGeom>
            </p:spPr>
          </p:pic>
          <p:pic>
            <p:nvPicPr>
              <p:cNvPr id="53" name="图片 52" descr="摇滚手势"/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5446" y="7046"/>
                <a:ext cx="611" cy="611"/>
              </a:xfrm>
              <a:prstGeom prst="rect">
                <a:avLst/>
              </a:prstGeom>
            </p:spPr>
          </p:pic>
          <p:pic>
            <p:nvPicPr>
              <p:cNvPr id="54" name="图片 53" descr="鼠标手势21"/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6123" y="7065"/>
                <a:ext cx="610" cy="610"/>
              </a:xfrm>
              <a:prstGeom prst="rect">
                <a:avLst/>
              </a:prstGeom>
            </p:spPr>
          </p:pic>
        </p:grpSp>
        <p:sp>
          <p:nvSpPr>
            <p:cNvPr id="57" name="文本框 56"/>
            <p:cNvSpPr txBox="1"/>
            <p:nvPr/>
          </p:nvSpPr>
          <p:spPr>
            <a:xfrm>
              <a:off x="11987" y="7028"/>
              <a:ext cx="1181" cy="5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600"/>
                <a:t>站立</a:t>
              </a:r>
              <a:endParaRPr lang="zh-CN" altLang="en-US" sz="16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075" y="7042"/>
              <a:ext cx="1109" cy="4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600"/>
                <a:t>坐下</a:t>
              </a:r>
              <a:endParaRPr lang="zh-CN" altLang="en-US" sz="16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4185" y="7029"/>
              <a:ext cx="1106" cy="4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600"/>
                <a:t>举手</a:t>
              </a:r>
              <a:endParaRPr lang="zh-CN" altLang="en-US" sz="1600"/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H="1">
              <a:off x="12709" y="4883"/>
              <a:ext cx="165" cy="4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H="1">
              <a:off x="14151" y="4840"/>
              <a:ext cx="290" cy="469"/>
            </a:xfrm>
            <a:prstGeom prst="straightConnector1">
              <a:avLst/>
            </a:prstGeom>
            <a:ln>
              <a:tailEnd type="arrow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H="1">
              <a:off x="13457" y="4874"/>
              <a:ext cx="165" cy="485"/>
            </a:xfrm>
            <a:prstGeom prst="straightConnector1">
              <a:avLst/>
            </a:prstGeom>
            <a:ln>
              <a:tailEnd type="arrow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13806" y="3531"/>
              <a:ext cx="129" cy="3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H="1">
              <a:off x="16162" y="3487"/>
              <a:ext cx="115" cy="460"/>
            </a:xfrm>
            <a:prstGeom prst="straightConnector1">
              <a:avLst/>
            </a:prstGeom>
            <a:ln>
              <a:tailEnd type="arrow"/>
            </a:ln>
            <a:scene3d>
              <a:camera prst="orthographicFront">
                <a:rot lat="0" lon="0" rev="2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15981" y="7028"/>
              <a:ext cx="1860" cy="4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600"/>
                <a:t>各种手势</a:t>
              </a:r>
              <a:endParaRPr lang="zh-CN" altLang="en-US" sz="160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15851" y="4849"/>
              <a:ext cx="165" cy="4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H="1">
              <a:off x="17293" y="4806"/>
              <a:ext cx="290" cy="469"/>
            </a:xfrm>
            <a:prstGeom prst="straightConnector1">
              <a:avLst/>
            </a:prstGeom>
            <a:ln>
              <a:tailEnd type="arrow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16599" y="4840"/>
              <a:ext cx="165" cy="485"/>
            </a:xfrm>
            <a:prstGeom prst="straightConnector1">
              <a:avLst/>
            </a:prstGeom>
            <a:ln>
              <a:tailEnd type="arrow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3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联想截图_202410131458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2380" y="923925"/>
            <a:ext cx="5481955" cy="38957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40070" y="923925"/>
            <a:ext cx="2215515" cy="1283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953125" y="763905"/>
            <a:ext cx="2110740" cy="1604010"/>
            <a:chOff x="13827" y="984"/>
            <a:chExt cx="3200" cy="3040"/>
          </a:xfrm>
        </p:grpSpPr>
        <p:sp>
          <p:nvSpPr>
            <p:cNvPr id="5" name="矩形 4"/>
            <p:cNvSpPr/>
            <p:nvPr/>
          </p:nvSpPr>
          <p:spPr>
            <a:xfrm>
              <a:off x="13827" y="984"/>
              <a:ext cx="3200" cy="3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827" y="1069"/>
              <a:ext cx="3090" cy="26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600"/>
                <a:t>CMC: 腕掌关节</a:t>
              </a:r>
              <a:endParaRPr lang="zh-CN" altLang="en-US" sz="1600"/>
            </a:p>
            <a:p>
              <a:r>
                <a:rPr lang="zh-CN" altLang="en-US" sz="1600"/>
                <a:t>MCP: 掌指关节</a:t>
              </a:r>
              <a:endParaRPr lang="zh-CN" altLang="en-US" sz="1600"/>
            </a:p>
            <a:p>
              <a:r>
                <a:rPr lang="zh-CN" altLang="en-US" sz="1600"/>
                <a:t>IP: 指间关节</a:t>
              </a:r>
              <a:endParaRPr lang="zh-CN" altLang="en-US" sz="1600"/>
            </a:p>
            <a:p>
              <a:r>
                <a:rPr lang="zh-CN" altLang="en-US" sz="1600"/>
                <a:t>PIP: 近侧指间关节</a:t>
              </a:r>
              <a:endParaRPr lang="zh-CN" altLang="en-US" sz="1600"/>
            </a:p>
            <a:p>
              <a:r>
                <a:rPr lang="zh-CN" altLang="en-US" sz="1600"/>
                <a:t>DIP: 远侧指间关节</a:t>
              </a:r>
              <a:endParaRPr lang="zh-CN" altLang="en-US" sz="1600"/>
            </a:p>
            <a:p>
              <a:r>
                <a:rPr lang="zh-CN" altLang="en-US" sz="1600"/>
                <a:t>TIP: 指尖</a:t>
              </a:r>
              <a:endParaRPr lang="zh-CN" altLang="en-US" sz="16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358505" y="1658620"/>
            <a:ext cx="2896235" cy="2102485"/>
            <a:chOff x="4953" y="1674"/>
            <a:chExt cx="4561" cy="3311"/>
          </a:xfrm>
        </p:grpSpPr>
        <p:pic>
          <p:nvPicPr>
            <p:cNvPr id="3" name="图片 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056" y="1800"/>
              <a:ext cx="1403" cy="1463"/>
            </a:xfrm>
            <a:prstGeom prst="rect">
              <a:avLst/>
            </a:prstGeom>
          </p:spPr>
        </p:pic>
        <p:pic>
          <p:nvPicPr>
            <p:cNvPr id="9" name="图片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459" y="1800"/>
              <a:ext cx="1440" cy="1463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900" y="1800"/>
              <a:ext cx="1410" cy="1455"/>
            </a:xfrm>
            <a:prstGeom prst="rect">
              <a:avLst/>
            </a:prstGeom>
          </p:spPr>
        </p:pic>
        <p:pic>
          <p:nvPicPr>
            <p:cNvPr id="11" name="图片 1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056" y="3348"/>
              <a:ext cx="1440" cy="1080"/>
            </a:xfrm>
            <a:prstGeom prst="rect">
              <a:avLst/>
            </a:prstGeom>
          </p:spPr>
        </p:pic>
        <p:pic>
          <p:nvPicPr>
            <p:cNvPr id="12" name="图片 11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6497" y="3348"/>
              <a:ext cx="1440" cy="1080"/>
            </a:xfrm>
            <a:prstGeom prst="rect">
              <a:avLst/>
            </a:prstGeom>
          </p:spPr>
        </p:pic>
        <p:pic>
          <p:nvPicPr>
            <p:cNvPr id="13" name="图片 12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7938" y="3348"/>
              <a:ext cx="1388" cy="1081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4953" y="1674"/>
              <a:ext cx="4512" cy="3311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97" y="4480"/>
              <a:ext cx="1121" cy="2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600"/>
                <a:t>输入的图片</a:t>
              </a:r>
              <a:endParaRPr lang="zh-CN" altLang="en-US" sz="6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19" y="4480"/>
              <a:ext cx="1121" cy="2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600"/>
                <a:t>输入</a:t>
              </a:r>
              <a:r>
                <a:rPr lang="en-US" altLang="zh-CN" sz="600"/>
                <a:t>2D</a:t>
              </a:r>
              <a:r>
                <a:rPr lang="zh-CN" altLang="en-US" sz="600"/>
                <a:t>姿态</a:t>
              </a:r>
              <a:endParaRPr lang="zh-CN" altLang="en-US" sz="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843" y="4480"/>
              <a:ext cx="1671" cy="3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600"/>
                <a:t>我们的</a:t>
              </a:r>
              <a:r>
                <a:rPr lang="en-US" altLang="zh-CN" sz="600"/>
                <a:t>3DMultiPoseNet</a:t>
              </a:r>
              <a:endParaRPr lang="en-US" altLang="zh-CN" sz="600"/>
            </a:p>
          </p:txBody>
        </p:sp>
      </p:grp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444500" y="319405"/>
            <a:ext cx="4292600" cy="2214880"/>
            <a:chOff x="7588" y="943"/>
            <a:chExt cx="9790" cy="5576"/>
          </a:xfrm>
        </p:grpSpPr>
        <p:pic>
          <p:nvPicPr>
            <p:cNvPr id="17" name="图片 16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7588" y="1079"/>
              <a:ext cx="3533" cy="4781"/>
            </a:xfrm>
            <a:prstGeom prst="rect">
              <a:avLst/>
            </a:prstGeom>
          </p:spPr>
        </p:pic>
        <p:pic>
          <p:nvPicPr>
            <p:cNvPr id="18" name="图片 1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276" y="943"/>
              <a:ext cx="5103" cy="5576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342900" y="3055620"/>
            <a:ext cx="8209280" cy="3173730"/>
            <a:chOff x="700" y="5158"/>
            <a:chExt cx="12928" cy="4998"/>
          </a:xfrm>
        </p:grpSpPr>
        <p:grpSp>
          <p:nvGrpSpPr>
            <p:cNvPr id="29" name="组合 28"/>
            <p:cNvGrpSpPr/>
            <p:nvPr/>
          </p:nvGrpSpPr>
          <p:grpSpPr>
            <a:xfrm>
              <a:off x="1131" y="5478"/>
              <a:ext cx="12083" cy="4332"/>
              <a:chOff x="510" y="4955"/>
              <a:chExt cx="12083" cy="4332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678" y="5178"/>
                <a:ext cx="2091" cy="88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solidFill>
                      <a:schemeClr val="tx1"/>
                    </a:solidFill>
                    <a:sym typeface="+mn-ea"/>
                  </a:rPr>
                  <a:t>整体目标</a:t>
                </a:r>
                <a:endParaRPr lang="zh-CN" altLang="en-US" b="1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677" y="6431"/>
                <a:ext cx="2092" cy="260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600">
                    <a:solidFill>
                      <a:schemeClr val="tx1"/>
                    </a:solidFill>
                  </a:rPr>
                  <a:t>高精度的多用户</a:t>
                </a:r>
                <a:r>
                  <a:rPr lang="zh-CN" altLang="en-US" sz="1600">
                    <a:solidFill>
                      <a:schemeClr val="tx1"/>
                    </a:solidFill>
                  </a:rPr>
                  <a:t>协同</a:t>
                </a:r>
                <a:endParaRPr lang="zh-CN" altLang="en-US" sz="160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>
                    <a:solidFill>
                      <a:schemeClr val="tx1"/>
                    </a:solidFill>
                  </a:rPr>
                  <a:t>虚拟腹腔镜胆囊切除手术模拟系统</a:t>
                </a:r>
                <a:endParaRPr lang="zh-CN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0" y="4955"/>
                <a:ext cx="2449" cy="4332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3630" y="4955"/>
                <a:ext cx="2524" cy="4332"/>
                <a:chOff x="3430" y="4955"/>
                <a:chExt cx="2524" cy="4332"/>
              </a:xfrm>
            </p:grpSpPr>
            <p:sp>
              <p:nvSpPr>
                <p:cNvPr id="32" name="圆角矩形 31"/>
                <p:cNvSpPr/>
                <p:nvPr/>
              </p:nvSpPr>
              <p:spPr>
                <a:xfrm>
                  <a:off x="3660" y="5178"/>
                  <a:ext cx="2091" cy="88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b="1">
                      <a:solidFill>
                        <a:schemeClr val="tx1"/>
                      </a:solidFill>
                      <a:sym typeface="+mn-ea"/>
                    </a:rPr>
                    <a:t>模块划分</a:t>
                  </a:r>
                  <a:r>
                    <a:rPr lang="en-US" altLang="zh-CN" b="1">
                      <a:solidFill>
                        <a:schemeClr val="tx1"/>
                      </a:solidFill>
                      <a:sym typeface="+mn-ea"/>
                    </a:rPr>
                    <a:t> </a:t>
                  </a:r>
                  <a:endParaRPr lang="en-US" altLang="zh-CN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37" name="圆角矩形 36"/>
                <p:cNvSpPr/>
                <p:nvPr/>
              </p:nvSpPr>
              <p:spPr>
                <a:xfrm>
                  <a:off x="3630" y="6431"/>
                  <a:ext cx="2091" cy="64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sym typeface="+mn-ea"/>
                    </a:rPr>
                    <a:t>系统功能实现</a:t>
                  </a:r>
                  <a:r>
                    <a:rPr lang="en-US" altLang="zh-CN" sz="1400">
                      <a:solidFill>
                        <a:schemeClr val="tx1"/>
                      </a:solidFill>
                      <a:sym typeface="+mn-ea"/>
                    </a:rPr>
                    <a:t> </a:t>
                  </a:r>
                  <a:endParaRPr lang="en-US" altLang="zh-CN" sz="140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39" name="圆角矩形 38"/>
                <p:cNvSpPr/>
                <p:nvPr/>
              </p:nvSpPr>
              <p:spPr>
                <a:xfrm>
                  <a:off x="3660" y="7341"/>
                  <a:ext cx="2091" cy="6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sym typeface="+mn-ea"/>
                    </a:rPr>
                    <a:t>多人姿态识别</a:t>
                  </a:r>
                  <a:r>
                    <a:rPr lang="en-US" altLang="zh-CN" sz="1400">
                      <a:solidFill>
                        <a:schemeClr val="tx1"/>
                      </a:solidFill>
                      <a:sym typeface="+mn-ea"/>
                    </a:rPr>
                    <a:t> </a:t>
                  </a:r>
                  <a:endParaRPr lang="en-US" altLang="zh-CN" sz="140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3660" y="8270"/>
                  <a:ext cx="2091" cy="81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CPU</a:t>
                  </a:r>
                  <a:r>
                    <a:rPr lang="zh-CN" altLang="en-US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和</a:t>
                  </a:r>
                  <a:r>
                    <a:rPr lang="en-US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GPU</a:t>
                  </a:r>
                  <a:br>
                    <a:rPr lang="en-US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</a:br>
                  <a:r>
                    <a:rPr lang="zh-CN" altLang="en-US" sz="1400">
                      <a:solidFill>
                        <a:schemeClr val="tx1"/>
                      </a:solidFill>
                      <a:sym typeface="+mn-ea"/>
                    </a:rPr>
                    <a:t>并行</a:t>
                  </a:r>
                  <a:endParaRPr lang="zh-CN" altLang="en-US" sz="140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3430" y="4955"/>
                  <a:ext cx="2524" cy="43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6923" y="4955"/>
                <a:ext cx="5670" cy="4332"/>
                <a:chOff x="6392" y="4955"/>
                <a:chExt cx="5670" cy="4332"/>
              </a:xfrm>
            </p:grpSpPr>
            <p:sp>
              <p:nvSpPr>
                <p:cNvPr id="38" name="圆角矩形 37"/>
                <p:cNvSpPr/>
                <p:nvPr/>
              </p:nvSpPr>
              <p:spPr>
                <a:xfrm>
                  <a:off x="6540" y="6371"/>
                  <a:ext cx="5325" cy="69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sz="1400">
                      <a:solidFill>
                        <a:schemeClr val="tx1"/>
                      </a:solidFill>
                      <a:sym typeface="+mn-ea"/>
                    </a:rPr>
                    <a:t>模拟真实手术过程中所需的团队协作</a:t>
                  </a:r>
                  <a:endParaRPr sz="140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46" name="圆角矩形 45"/>
                <p:cNvSpPr/>
                <p:nvPr/>
              </p:nvSpPr>
              <p:spPr>
                <a:xfrm>
                  <a:off x="6540" y="5178"/>
                  <a:ext cx="5325" cy="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b="1">
                      <a:solidFill>
                        <a:schemeClr val="tx1"/>
                      </a:solidFill>
                      <a:sym typeface="+mn-ea"/>
                    </a:rPr>
                    <a:t>任务</a:t>
                  </a:r>
                  <a:r>
                    <a:rPr lang="zh-CN" altLang="en-US" b="1">
                      <a:solidFill>
                        <a:schemeClr val="tx1"/>
                      </a:solidFill>
                      <a:sym typeface="+mn-ea"/>
                    </a:rPr>
                    <a:t>目标</a:t>
                  </a:r>
                  <a:endParaRPr lang="zh-CN" altLang="en-US" b="1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4" name="圆角矩形 3"/>
                <p:cNvSpPr/>
                <p:nvPr/>
              </p:nvSpPr>
              <p:spPr>
                <a:xfrm>
                  <a:off x="6540" y="7341"/>
                  <a:ext cx="5325" cy="66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sym typeface="+mn-ea"/>
                    </a:rPr>
                    <a:t>解决多人手术中的姿态重叠</a:t>
                  </a:r>
                  <a:r>
                    <a:rPr lang="zh-CN" altLang="en-US" sz="1400">
                      <a:solidFill>
                        <a:schemeClr val="tx1"/>
                      </a:solidFill>
                      <a:sym typeface="+mn-ea"/>
                    </a:rPr>
                    <a:t>问题</a:t>
                  </a:r>
                  <a:endParaRPr lang="zh-CN" altLang="en-US" sz="140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6540" y="8285"/>
                  <a:ext cx="5325" cy="80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>
                      <a:solidFill>
                        <a:schemeClr val="tx1"/>
                      </a:solidFill>
                      <a:sym typeface="+mn-ea"/>
                    </a:rPr>
                    <a:t>降低模型处理人物姿态的耗时</a:t>
                  </a:r>
                  <a:endParaRPr lang="zh-CN" altLang="en-US" sz="1400">
                    <a:solidFill>
                      <a:schemeClr val="tx1"/>
                    </a:solidFill>
                    <a:sym typeface="+mn-ea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6392" y="4955"/>
                  <a:ext cx="5670" cy="4332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" name="右箭头 12"/>
              <p:cNvSpPr/>
              <p:nvPr/>
            </p:nvSpPr>
            <p:spPr>
              <a:xfrm>
                <a:off x="3058" y="5478"/>
                <a:ext cx="522" cy="392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右箭头 13"/>
              <p:cNvSpPr/>
              <p:nvPr/>
            </p:nvSpPr>
            <p:spPr>
              <a:xfrm>
                <a:off x="6291" y="5478"/>
                <a:ext cx="571" cy="392"/>
              </a:xfrm>
              <a:prstGeom prst="righ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3030" y="6843"/>
                <a:ext cx="533" cy="1835"/>
                <a:chOff x="3030" y="6843"/>
                <a:chExt cx="533" cy="1835"/>
              </a:xfrm>
            </p:grpSpPr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3035" y="6843"/>
                  <a:ext cx="529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3035" y="7658"/>
                  <a:ext cx="529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/>
                <p:nvPr/>
              </p:nvCxnSpPr>
              <p:spPr>
                <a:xfrm>
                  <a:off x="3030" y="8678"/>
                  <a:ext cx="529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组合 22"/>
              <p:cNvGrpSpPr/>
              <p:nvPr/>
            </p:nvGrpSpPr>
            <p:grpSpPr>
              <a:xfrm>
                <a:off x="6274" y="6817"/>
                <a:ext cx="533" cy="1835"/>
                <a:chOff x="3030" y="6843"/>
                <a:chExt cx="533" cy="1835"/>
              </a:xfrm>
            </p:grpSpPr>
            <p:cxnSp>
              <p:nvCxnSpPr>
                <p:cNvPr id="25" name="直接箭头连接符 24"/>
                <p:cNvCxnSpPr/>
                <p:nvPr/>
              </p:nvCxnSpPr>
              <p:spPr>
                <a:xfrm>
                  <a:off x="3035" y="6843"/>
                  <a:ext cx="529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>
                  <a:off x="3035" y="7658"/>
                  <a:ext cx="529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/>
                <p:cNvCxnSpPr/>
                <p:nvPr/>
              </p:nvCxnSpPr>
              <p:spPr>
                <a:xfrm>
                  <a:off x="3030" y="8678"/>
                  <a:ext cx="529" cy="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0" name="圆角矩形 29"/>
            <p:cNvSpPr/>
            <p:nvPr/>
          </p:nvSpPr>
          <p:spPr>
            <a:xfrm>
              <a:off x="700" y="5158"/>
              <a:ext cx="12928" cy="499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图片 33"/>
          <p:cNvPicPr/>
          <p:nvPr/>
        </p:nvPicPr>
        <p:blipFill>
          <a:blip r:embed="rId1"/>
          <a:stretch>
            <a:fillRect/>
          </a:stretch>
        </p:blipFill>
        <p:spPr>
          <a:xfrm>
            <a:off x="241935" y="768985"/>
            <a:ext cx="5342890" cy="5009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06680" y="219710"/>
            <a:ext cx="8031480" cy="3766820"/>
            <a:chOff x="3640" y="1218"/>
            <a:chExt cx="12648" cy="593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86" y="2003"/>
              <a:ext cx="953" cy="182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6" y="4407"/>
              <a:ext cx="974" cy="183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3890" y="3920"/>
              <a:ext cx="1421" cy="32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900" b="1"/>
                <a:t>输入的图片</a:t>
              </a:r>
              <a:r>
                <a:rPr lang="en-US" altLang="zh-CN" sz="900" b="1"/>
                <a:t>(</a:t>
              </a:r>
              <a:r>
                <a:rPr lang="en-US" altLang="zh-CN" sz="1000" b="1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900" b="1"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altLang="zh-CN" sz="9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63" y="6355"/>
              <a:ext cx="1421" cy="46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900" b="1">
                  <a:latin typeface="Times New Roman" panose="02020603050405020304" charset="0"/>
                  <a:cs typeface="Times New Roman" panose="02020603050405020304" charset="0"/>
                </a:rPr>
                <a:t>2D pose(P -2D)</a:t>
              </a:r>
              <a:endParaRPr lang="en-US" sz="9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 rot="0">
              <a:off x="5452" y="2431"/>
              <a:ext cx="1403" cy="1301"/>
              <a:chOff x="7425" y="2170"/>
              <a:chExt cx="1523" cy="1365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7425" y="2858"/>
                <a:ext cx="1523" cy="6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900" b="1"/>
                  <a:t>YOLOv8</a:t>
                </a:r>
                <a:br>
                  <a:rPr lang="en-US" altLang="zh-CN" sz="900" b="1"/>
                </a:br>
                <a:r>
                  <a:rPr lang="zh-CN" altLang="en-US" sz="900" b="1"/>
                  <a:t>早期图像特征</a:t>
                </a:r>
                <a:endParaRPr lang="zh-CN" altLang="en-US" sz="900" b="1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7721" y="2170"/>
                <a:ext cx="770" cy="68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360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endParaRPr lang="en-US" altLang="zh-CN" sz="36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pic>
          <p:nvPicPr>
            <p:cNvPr id="16" name="图片 15" descr="加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0" y="3903"/>
              <a:ext cx="586" cy="606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 rot="0">
              <a:off x="5311" y="4369"/>
              <a:ext cx="1812" cy="2405"/>
              <a:chOff x="6307" y="4725"/>
              <a:chExt cx="1968" cy="2523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9" y="4725"/>
                <a:ext cx="1035" cy="1920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/>
            </p:nvSpPr>
            <p:spPr>
              <a:xfrm>
                <a:off x="6307" y="6728"/>
                <a:ext cx="1968" cy="5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sz="900" b="1">
                    <a:latin typeface="Times New Roman" panose="02020603050405020304" charset="0"/>
                    <a:cs typeface="Times New Roman" panose="02020603050405020304" charset="0"/>
                  </a:rPr>
                  <a:t>2D pose</a:t>
                </a:r>
                <a:r>
                  <a:rPr lang="zh-CN" altLang="en-US" sz="900" b="1">
                    <a:latin typeface="Times New Roman" panose="02020603050405020304" charset="0"/>
                    <a:cs typeface="Times New Roman" panose="02020603050405020304" charset="0"/>
                  </a:rPr>
                  <a:t>热图</a:t>
                </a:r>
                <a:r>
                  <a:rPr lang="en-US" sz="900" b="1">
                    <a:latin typeface="Times New Roman" panose="02020603050405020304" charset="0"/>
                    <a:cs typeface="Times New Roman" panose="02020603050405020304" charset="0"/>
                  </a:rPr>
                  <a:t>(P -2D)</a:t>
                </a:r>
                <a:endParaRPr lang="en-US" sz="9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9" name="圆角矩形 18"/>
            <p:cNvSpPr/>
            <p:nvPr/>
          </p:nvSpPr>
          <p:spPr>
            <a:xfrm>
              <a:off x="6581" y="1525"/>
              <a:ext cx="1966" cy="6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3DPoseNet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 rot="0">
              <a:off x="7123" y="6530"/>
              <a:ext cx="3860" cy="420"/>
              <a:chOff x="9020" y="6121"/>
              <a:chExt cx="4590" cy="501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9020" y="6161"/>
                <a:ext cx="1390" cy="461"/>
                <a:chOff x="9020" y="6161"/>
                <a:chExt cx="1390" cy="461"/>
              </a:xfrm>
            </p:grpSpPr>
            <p:pic>
              <p:nvPicPr>
                <p:cNvPr id="22" name="图片 21" descr="加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0" y="6182"/>
                  <a:ext cx="413" cy="413"/>
                </a:xfrm>
                <a:prstGeom prst="rect">
                  <a:avLst/>
                </a:prstGeom>
              </p:spPr>
            </p:pic>
            <p:sp>
              <p:nvSpPr>
                <p:cNvPr id="23" name="文本框 22"/>
                <p:cNvSpPr txBox="1"/>
                <p:nvPr/>
              </p:nvSpPr>
              <p:spPr>
                <a:xfrm>
                  <a:off x="9433" y="6161"/>
                  <a:ext cx="977" cy="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000"/>
                    <a:t>连接</a:t>
                  </a:r>
                  <a:endParaRPr lang="zh-CN" altLang="en-US" sz="1000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10466" y="6121"/>
                <a:ext cx="3144" cy="461"/>
                <a:chOff x="10466" y="6121"/>
                <a:chExt cx="3144" cy="461"/>
              </a:xfrm>
            </p:grpSpPr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10466" y="6125"/>
                  <a:ext cx="1014" cy="18"/>
                </a:xfrm>
                <a:prstGeom prst="straightConnector1">
                  <a:avLst/>
                </a:prstGeom>
                <a:ln w="28575" cmpd="sng">
                  <a:solidFill>
                    <a:schemeClr val="accent1">
                      <a:shade val="50000"/>
                    </a:schemeClr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/>
                <p:nvPr/>
              </p:nvCxnSpPr>
              <p:spPr>
                <a:xfrm flipV="1">
                  <a:off x="10466" y="6489"/>
                  <a:ext cx="1014" cy="18"/>
                </a:xfrm>
                <a:prstGeom prst="straightConnector1">
                  <a:avLst/>
                </a:prstGeom>
                <a:ln w="28575" cmpd="sng">
                  <a:solidFill>
                    <a:schemeClr val="accent6">
                      <a:lumMod val="75000"/>
                    </a:schemeClr>
                  </a:solidFill>
                  <a:prstDash val="solid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9" name="文本框 28"/>
                <p:cNvSpPr txBox="1"/>
                <p:nvPr/>
              </p:nvSpPr>
              <p:spPr>
                <a:xfrm>
                  <a:off x="11593" y="6121"/>
                  <a:ext cx="2017" cy="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1000"/>
                    <a:t>关节级特征采样</a:t>
                  </a:r>
                  <a:endParaRPr lang="zh-CN" altLang="en-US" sz="1000"/>
                </a:p>
              </p:txBody>
            </p:sp>
          </p:grpSp>
        </p:grpSp>
        <p:cxnSp>
          <p:nvCxnSpPr>
            <p:cNvPr id="33" name="直接箭头连接符 32"/>
            <p:cNvCxnSpPr/>
            <p:nvPr/>
          </p:nvCxnSpPr>
          <p:spPr>
            <a:xfrm>
              <a:off x="4939" y="2748"/>
              <a:ext cx="7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4945" y="5433"/>
              <a:ext cx="7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12" idx="3"/>
              <a:endCxn id="16" idx="0"/>
            </p:cNvCxnSpPr>
            <p:nvPr/>
          </p:nvCxnSpPr>
          <p:spPr>
            <a:xfrm>
              <a:off x="6434" y="2759"/>
              <a:ext cx="1519" cy="114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endCxn id="16" idx="2"/>
            </p:cNvCxnSpPr>
            <p:nvPr/>
          </p:nvCxnSpPr>
          <p:spPr>
            <a:xfrm flipV="1">
              <a:off x="6704" y="4509"/>
              <a:ext cx="1249" cy="9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47" y="3272"/>
              <a:ext cx="974" cy="1725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7953" y="5224"/>
              <a:ext cx="2305" cy="50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1000" b="1">
                  <a:latin typeface="Times New Roman" panose="02020603050405020304" charset="0"/>
                  <a:cs typeface="Times New Roman" panose="02020603050405020304" charset="0"/>
                </a:rPr>
                <a:t>2D pose </a:t>
              </a:r>
              <a:r>
                <a:rPr lang="zh-CN" altLang="en-US" sz="1000" b="1">
                  <a:latin typeface="Times New Roman" panose="02020603050405020304" charset="0"/>
                  <a:cs typeface="Times New Roman" panose="02020603050405020304" charset="0"/>
                </a:rPr>
                <a:t>引导特征（</a:t>
              </a:r>
              <a:r>
                <a:rPr lang="en-US" altLang="zh-CN" sz="1000" b="1">
                  <a:latin typeface="Times New Roman" panose="02020603050405020304" charset="0"/>
                  <a:cs typeface="Times New Roman" panose="02020603050405020304" charset="0"/>
                </a:rPr>
                <a:t>F’</a:t>
              </a:r>
              <a:r>
                <a:rPr lang="zh-CN" altLang="en-US" sz="1000" b="1">
                  <a:latin typeface="Times New Roman" panose="02020603050405020304" charset="0"/>
                  <a:cs typeface="Times New Roman" panose="02020603050405020304" charset="0"/>
                </a:rPr>
                <a:t>）</a:t>
              </a:r>
              <a:endParaRPr lang="zh-CN" altLang="en-US" sz="10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88" y="3362"/>
              <a:ext cx="1388" cy="1770"/>
            </a:xfrm>
            <a:prstGeom prst="rect">
              <a:avLst/>
            </a:prstGeom>
          </p:spPr>
        </p:pic>
        <p:cxnSp>
          <p:nvCxnSpPr>
            <p:cNvPr id="49" name="直接箭头连接符 48"/>
            <p:cNvCxnSpPr/>
            <p:nvPr/>
          </p:nvCxnSpPr>
          <p:spPr>
            <a:xfrm flipV="1">
              <a:off x="8929" y="4875"/>
              <a:ext cx="2031" cy="64"/>
            </a:xfrm>
            <a:prstGeom prst="straightConnector1">
              <a:avLst/>
            </a:prstGeom>
            <a:ln w="22225" cmpd="sng">
              <a:solidFill>
                <a:srgbClr val="C0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8766" y="4880"/>
              <a:ext cx="123" cy="13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9282" y="3916"/>
              <a:ext cx="122" cy="12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9282" y="3977"/>
              <a:ext cx="2118" cy="184"/>
            </a:xfrm>
            <a:prstGeom prst="straightConnector1">
              <a:avLst/>
            </a:prstGeom>
            <a:ln w="15875" cmpd="sng">
              <a:solidFill>
                <a:schemeClr val="accent1">
                  <a:shade val="50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pic>
          <p:nvPicPr>
            <p:cNvPr id="53" name="图片 52" descr="加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529" y="4050"/>
              <a:ext cx="380" cy="394"/>
            </a:xfrm>
            <a:prstGeom prst="rect">
              <a:avLst/>
            </a:prstGeom>
          </p:spPr>
        </p:pic>
        <p:cxnSp>
          <p:nvCxnSpPr>
            <p:cNvPr id="54" name="直接箭头连接符 53"/>
            <p:cNvCxnSpPr/>
            <p:nvPr/>
          </p:nvCxnSpPr>
          <p:spPr>
            <a:xfrm flipV="1">
              <a:off x="11627" y="4323"/>
              <a:ext cx="852" cy="32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11876" y="4186"/>
              <a:ext cx="573" cy="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0488" y="2050"/>
              <a:ext cx="157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/>
                <a:t>右肘特征</a:t>
              </a:r>
              <a:endParaRPr lang="zh-CN" altLang="en-US" sz="1200" b="1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438" y="5992"/>
              <a:ext cx="183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/>
                <a:t>右脚踝特征</a:t>
              </a:r>
              <a:endParaRPr lang="zh-CN" altLang="en-US" sz="1200" b="1"/>
            </a:p>
          </p:txBody>
        </p:sp>
        <p:cxnSp>
          <p:nvCxnSpPr>
            <p:cNvPr id="59" name="肘形连接符 58"/>
            <p:cNvCxnSpPr>
              <a:stCxn id="51" idx="0"/>
              <a:endCxn id="53" idx="0"/>
            </p:cNvCxnSpPr>
            <p:nvPr/>
          </p:nvCxnSpPr>
          <p:spPr>
            <a:xfrm rot="16200000" flipH="1">
              <a:off x="10964" y="2295"/>
              <a:ext cx="134" cy="3376"/>
            </a:xfrm>
            <a:prstGeom prst="bentConnector3">
              <a:avLst>
                <a:gd name="adj1" fmla="val -1012686"/>
              </a:avLst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>
              <a:stCxn id="50" idx="4"/>
              <a:endCxn id="53" idx="2"/>
            </p:cNvCxnSpPr>
            <p:nvPr/>
          </p:nvCxnSpPr>
          <p:spPr>
            <a:xfrm rot="5400000" flipH="1" flipV="1">
              <a:off x="10489" y="2782"/>
              <a:ext cx="569" cy="3891"/>
            </a:xfrm>
            <a:prstGeom prst="bentConnector3">
              <a:avLst>
                <a:gd name="adj1" fmla="val -158699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" name="圆角矩形 60"/>
            <p:cNvSpPr/>
            <p:nvPr/>
          </p:nvSpPr>
          <p:spPr>
            <a:xfrm>
              <a:off x="3640" y="1218"/>
              <a:ext cx="8570" cy="5932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0488" y="5224"/>
              <a:ext cx="184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latin typeface="Times New Roman" panose="02020603050405020304" charset="0"/>
                  <a:cs typeface="Times New Roman" panose="02020603050405020304" charset="0"/>
                </a:rPr>
                <a:t>3D pose(P-3D)</a:t>
              </a:r>
              <a:endParaRPr lang="en-US" altLang="zh-CN" sz="12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 rot="0">
              <a:off x="14236" y="2290"/>
              <a:ext cx="2053" cy="4299"/>
              <a:chOff x="13664" y="2408"/>
              <a:chExt cx="1616" cy="3451"/>
            </a:xfrm>
          </p:grpSpPr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78" y="2635"/>
                <a:ext cx="1403" cy="3225"/>
              </a:xfrm>
              <a:prstGeom prst="rect">
                <a:avLst/>
              </a:prstGeom>
            </p:spPr>
          </p:pic>
          <p:sp>
            <p:nvSpPr>
              <p:cNvPr id="63" name="矩形 62"/>
              <p:cNvSpPr/>
              <p:nvPr/>
            </p:nvSpPr>
            <p:spPr>
              <a:xfrm>
                <a:off x="13664" y="2408"/>
                <a:ext cx="1005" cy="4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>
              <a:off x="12487" y="1579"/>
              <a:ext cx="18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13303" y="1525"/>
              <a:ext cx="1966" cy="6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3D </a:t>
              </a:r>
              <a:r>
                <a:rPr lang="zh-CN" altLang="en-US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姿态</a:t>
              </a:r>
              <a:endParaRPr lang="zh-CN" alt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12250" y="1218"/>
              <a:ext cx="3936" cy="5932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3162" y="3827"/>
              <a:ext cx="1000" cy="76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</a:t>
              </a:r>
              <a:r>
                <a:rPr lang="en-US" altLang="zh-CN" b="1" baseline="30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3D</a:t>
              </a:r>
              <a:endParaRPr lang="en-US" altLang="zh-CN" b="1" baseline="30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>
              <a:off x="12935" y="4247"/>
              <a:ext cx="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12816" y="4696"/>
              <a:ext cx="134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 b="1"/>
                <a:t>3D </a:t>
              </a:r>
              <a:r>
                <a:rPr lang="zh-CN" altLang="en-US" sz="900" b="1"/>
                <a:t>姿势特征</a:t>
              </a:r>
              <a:endParaRPr lang="zh-CN" altLang="en-US" sz="900" b="1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816" y="5630"/>
              <a:ext cx="134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900" b="1"/>
                <a:t>SMPL </a:t>
              </a:r>
              <a:r>
                <a:rPr lang="zh-CN" altLang="en-US" sz="900" b="1"/>
                <a:t>参数</a:t>
              </a:r>
              <a:endParaRPr lang="zh-CN" altLang="en-US" sz="900" b="1"/>
            </a:p>
          </p:txBody>
        </p:sp>
        <p:cxnSp>
          <p:nvCxnSpPr>
            <p:cNvPr id="77" name="直接箭头连接符 76"/>
            <p:cNvCxnSpPr>
              <a:stCxn id="74" idx="2"/>
              <a:endCxn id="75" idx="0"/>
            </p:cNvCxnSpPr>
            <p:nvPr/>
          </p:nvCxnSpPr>
          <p:spPr>
            <a:xfrm>
              <a:off x="13489" y="5058"/>
              <a:ext cx="0" cy="5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肘形连接符 77"/>
            <p:cNvCxnSpPr>
              <a:stCxn id="75" idx="2"/>
            </p:cNvCxnSpPr>
            <p:nvPr/>
          </p:nvCxnSpPr>
          <p:spPr>
            <a:xfrm rot="5400000" flipV="1">
              <a:off x="13772" y="5708"/>
              <a:ext cx="256" cy="82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8266" y="4202"/>
              <a:ext cx="241" cy="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9589" y="4195"/>
              <a:ext cx="6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3&quot;:[4364952],&quot;65&quot;:[20205081]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50012955,20140390],&quot;65&quot;:[20205081]}"/>
</p:tagLst>
</file>

<file path=ppt/tags/tag69.xml><?xml version="1.0" encoding="utf-8"?>
<p:tagLst xmlns:p="http://schemas.openxmlformats.org/presentationml/2006/main">
  <p:tag name="resource_record_key" val="{&quot;10&quot;:[50012955,20140390],&quot;13&quot;:[4364952],&quot;65&quot;:[20205081]}"/>
  <p:tag name="commondata" val="eyJoZGlkIjoiYTU1ZjRhM2Q5ZjYxMWU2ZDNjMDBiYjhhOTAxZGJkYz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演示</Application>
  <PresentationFormat>宽屏</PresentationFormat>
  <Paragraphs>154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Tahoma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Anna</cp:lastModifiedBy>
  <cp:revision>162</cp:revision>
  <dcterms:created xsi:type="dcterms:W3CDTF">2019-06-19T02:08:00Z</dcterms:created>
  <dcterms:modified xsi:type="dcterms:W3CDTF">2024-10-20T13:14:41Z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36CF9C1B1937481BA20273F8A6DC99CE_11</vt:lpwstr>
  </property>
</Properties>
</file>