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D74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6" y="474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446405" y="1198245"/>
            <a:ext cx="10890885" cy="3011170"/>
            <a:chOff x="703" y="1888"/>
            <a:chExt cx="17151" cy="4742"/>
          </a:xfrm>
        </p:grpSpPr>
        <p:grpSp>
          <p:nvGrpSpPr>
            <p:cNvPr id="84" name="组合 83"/>
            <p:cNvGrpSpPr/>
            <p:nvPr/>
          </p:nvGrpSpPr>
          <p:grpSpPr>
            <a:xfrm>
              <a:off x="1004" y="2296"/>
              <a:ext cx="16651" cy="3786"/>
              <a:chOff x="0" y="2307"/>
              <a:chExt cx="16651" cy="3786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0" y="5196"/>
                <a:ext cx="16651" cy="897"/>
                <a:chOff x="505" y="5824"/>
                <a:chExt cx="10001" cy="897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2552" y="6063"/>
                  <a:ext cx="1178" cy="41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alpha val="5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</a:rPr>
                    <a:t>图像预处理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5326" y="6063"/>
                  <a:ext cx="1371" cy="419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alpha val="5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200">
                      <a:solidFill>
                        <a:schemeClr val="tx1"/>
                      </a:solidFill>
                      <a:sym typeface="+mn-ea"/>
                    </a:rPr>
                    <a:t>检测网络</a:t>
                  </a: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7880" y="6062"/>
                  <a:ext cx="661" cy="42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alpha val="5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</a:rPr>
                    <a:t>后处理</a:t>
                  </a: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687" y="6063"/>
                  <a:ext cx="1127" cy="42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alpha val="5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</a:rPr>
                    <a:t>输入图像</a:t>
                  </a: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9186" y="6062"/>
                  <a:ext cx="941" cy="420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alpha val="5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>
                      <a:solidFill>
                        <a:schemeClr val="tx1"/>
                      </a:solidFill>
                    </a:rPr>
                    <a:t>检测结果</a:t>
                  </a: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05" y="5824"/>
                  <a:ext cx="10001" cy="897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2982" y="2317"/>
                <a:ext cx="3337" cy="2532"/>
                <a:chOff x="897" y="2199"/>
                <a:chExt cx="3544" cy="2659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082" y="2553"/>
                  <a:ext cx="2770" cy="1945"/>
                  <a:chOff x="1082" y="2339"/>
                  <a:chExt cx="2741" cy="2523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087" y="2339"/>
                    <a:ext cx="1169" cy="734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翻转</a:t>
                    </a:r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2654" y="2339"/>
                    <a:ext cx="1169" cy="734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9F8CA"/>
                      </a:gs>
                      <a:gs pos="96000">
                        <a:srgbClr val="4EAADD"/>
                      </a:gs>
                    </a:gsLst>
                    <a:lin ang="18900000" scaled="1"/>
                  </a:gra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缩放</a:t>
                    </a:r>
                    <a:r>
                      <a:rPr lang="en-US" altLang="zh-CN" sz="1200"/>
                      <a:t> </a:t>
                    </a:r>
                  </a:p>
                </p:txBody>
              </p:sp>
              <p:sp>
                <p:nvSpPr>
                  <p:cNvPr id="6" name="矩形 5"/>
                  <p:cNvSpPr/>
                  <p:nvPr/>
                </p:nvSpPr>
                <p:spPr>
                  <a:xfrm>
                    <a:off x="1087" y="3223"/>
                    <a:ext cx="1169" cy="734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/>
                      <a:t>CutOut</a:t>
                    </a:r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2654" y="3223"/>
                    <a:ext cx="1169" cy="734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9F8CA"/>
                      </a:gs>
                      <a:gs pos="96000">
                        <a:srgbClr val="4EAADD"/>
                      </a:gs>
                    </a:gsLst>
                    <a:lin ang="18900000" scaled="1"/>
                  </a:gra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/>
                      <a:t>CutMix</a:t>
                    </a:r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2654" y="4107"/>
                    <a:ext cx="1169" cy="734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9F8CA"/>
                      </a:gs>
                      <a:gs pos="96000">
                        <a:srgbClr val="4EAADD"/>
                      </a:gs>
                    </a:gsLst>
                    <a:lin ang="18900000" scaled="1"/>
                  </a:gra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/>
                      <a:t>Mosaic</a:t>
                    </a: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1087" y="4127"/>
                    <a:ext cx="1169" cy="734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/>
                      <a:t>MixUp</a:t>
                    </a:r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1082" y="2342"/>
                    <a:ext cx="1179" cy="733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9F8CA"/>
                      </a:gs>
                      <a:gs pos="96000">
                        <a:srgbClr val="4EAADD"/>
                      </a:gs>
                    </a:gsLst>
                    <a:lin ang="18900000" scaled="1"/>
                  </a:gra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翻转</a:t>
                    </a:r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1087" y="3224"/>
                    <a:ext cx="1169" cy="734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9F8CA"/>
                      </a:gs>
                      <a:gs pos="96000">
                        <a:srgbClr val="4EAADD"/>
                      </a:gs>
                    </a:gsLst>
                    <a:lin ang="18900000" scaled="1"/>
                  </a:gra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/>
                      <a:t>CutOut</a:t>
                    </a:r>
                  </a:p>
                </p:txBody>
              </p:sp>
              <p:sp>
                <p:nvSpPr>
                  <p:cNvPr id="66" name="矩形 65"/>
                  <p:cNvSpPr/>
                  <p:nvPr/>
                </p:nvSpPr>
                <p:spPr>
                  <a:xfrm>
                    <a:off x="1087" y="4128"/>
                    <a:ext cx="1169" cy="734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9F8CA"/>
                      </a:gs>
                      <a:gs pos="96000">
                        <a:srgbClr val="4EAADD"/>
                      </a:gs>
                    </a:gsLst>
                    <a:lin ang="18900000" scaled="1"/>
                  </a:gra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/>
                      <a:t>MixUp</a:t>
                    </a: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897" y="2199"/>
                  <a:ext cx="3128" cy="265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  <p:cxnSp>
              <p:nvCxnSpPr>
                <p:cNvPr id="12" name="直接箭头连接符 11"/>
                <p:cNvCxnSpPr/>
                <p:nvPr/>
              </p:nvCxnSpPr>
              <p:spPr>
                <a:xfrm flipV="1">
                  <a:off x="4025" y="3626"/>
                  <a:ext cx="416" cy="9"/>
                </a:xfrm>
                <a:prstGeom prst="straightConnector1">
                  <a:avLst/>
                </a:prstGeom>
                <a:ln>
                  <a:solidFill>
                    <a:schemeClr val="accent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组合 30"/>
              <p:cNvGrpSpPr/>
              <p:nvPr/>
            </p:nvGrpSpPr>
            <p:grpSpPr>
              <a:xfrm>
                <a:off x="6319" y="2307"/>
                <a:ext cx="5246" cy="2530"/>
                <a:chOff x="4567" y="2305"/>
                <a:chExt cx="5246" cy="2530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4713" y="2647"/>
                  <a:ext cx="4888" cy="1966"/>
                  <a:chOff x="4713" y="2647"/>
                  <a:chExt cx="4397" cy="1621"/>
                </a:xfrm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4713" y="3000"/>
                    <a:ext cx="1455" cy="1247"/>
                    <a:chOff x="5786" y="2798"/>
                    <a:chExt cx="2264" cy="2070"/>
                  </a:xfrm>
                </p:grpSpPr>
                <p:sp>
                  <p:nvSpPr>
                    <p:cNvPr id="13" name="流程图: 手动操作 12"/>
                    <p:cNvSpPr/>
                    <p:nvPr/>
                  </p:nvSpPr>
                  <p:spPr>
                    <a:xfrm rot="16200000">
                      <a:off x="5813" y="2849"/>
                      <a:ext cx="2070" cy="1967"/>
                    </a:xfrm>
                    <a:prstGeom prst="flowChartManualOperation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00"/>
                    </a:p>
                  </p:txBody>
                </p:sp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5786" y="3301"/>
                      <a:ext cx="2264" cy="12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noAutofit/>
                    </a:bodyPr>
                    <a:lstStyle/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</a:rPr>
                        <a:t>卷积神经</a:t>
                      </a:r>
                    </a:p>
                    <a:p>
                      <a:r>
                        <a:rPr lang="zh-CN" altLang="en-US" sz="1200">
                          <a:solidFill>
                            <a:schemeClr val="bg1"/>
                          </a:solidFill>
                        </a:rPr>
                        <a:t>转换器网络</a:t>
                      </a:r>
                    </a:p>
                  </p:txBody>
                </p:sp>
              </p:grpSp>
              <p:sp>
                <p:nvSpPr>
                  <p:cNvPr id="16" name="矩形 15"/>
                  <p:cNvSpPr/>
                  <p:nvPr/>
                </p:nvSpPr>
                <p:spPr>
                  <a:xfrm>
                    <a:off x="5820" y="2647"/>
                    <a:ext cx="2424" cy="353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锚点、角点、查询</a:t>
                    </a: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6357" y="3303"/>
                    <a:ext cx="1483" cy="642"/>
                  </a:xfrm>
                  <a:prstGeom prst="rect">
                    <a:avLst/>
                  </a:prstGeom>
                  <a:solidFill>
                    <a:srgbClr val="7030A0">
                      <a:alpha val="8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200"/>
                      <a:t>金字塔结构</a:t>
                    </a:r>
                  </a:p>
                  <a:p>
                    <a:pPr algn="ctr"/>
                    <a:r>
                      <a:rPr lang="zh-CN" altLang="en-US" sz="1200"/>
                      <a:t>编解码结构</a:t>
                    </a:r>
                  </a:p>
                </p:txBody>
              </p: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8171" y="3126"/>
                    <a:ext cx="939" cy="1142"/>
                    <a:chOff x="10220" y="2807"/>
                    <a:chExt cx="1350" cy="2324"/>
                  </a:xfrm>
                </p:grpSpPr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10220" y="2807"/>
                      <a:ext cx="1351" cy="674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  <a:alpha val="74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/>
                        <a:t>分类</a:t>
                      </a:r>
                    </a:p>
                  </p:txBody>
                </p:sp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10220" y="3662"/>
                      <a:ext cx="1351" cy="674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  <a:alpha val="74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/>
                        <a:t>回归</a:t>
                      </a: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10220" y="4457"/>
                      <a:ext cx="1351" cy="674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  <a:alpha val="74000"/>
                      </a:scheme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/>
                        <a:t>中心度</a:t>
                      </a:r>
                    </a:p>
                  </p:txBody>
                </p:sp>
              </p:grpSp>
            </p:grpSp>
            <p:sp>
              <p:nvSpPr>
                <p:cNvPr id="24" name="矩形 23"/>
                <p:cNvSpPr/>
                <p:nvPr/>
              </p:nvSpPr>
              <p:spPr>
                <a:xfrm>
                  <a:off x="4567" y="2305"/>
                  <a:ext cx="5246" cy="253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11887" y="2329"/>
                <a:ext cx="1275" cy="2520"/>
                <a:chOff x="9447" y="2301"/>
                <a:chExt cx="1275" cy="2520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9647" y="2546"/>
                  <a:ext cx="919" cy="2093"/>
                  <a:chOff x="9647" y="2846"/>
                  <a:chExt cx="1044" cy="2265"/>
                </a:xfrm>
              </p:grpSpPr>
              <p:sp>
                <p:nvSpPr>
                  <p:cNvPr id="43" name="矩形 42"/>
                  <p:cNvSpPr/>
                  <p:nvPr/>
                </p:nvSpPr>
                <p:spPr>
                  <a:xfrm>
                    <a:off x="9647" y="2846"/>
                    <a:ext cx="1044" cy="462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/>
                      <a:t>ＮＭＳ</a:t>
                    </a: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9647" y="3666"/>
                    <a:ext cx="1044" cy="462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900"/>
                      <a:t>ＮＭＳ</a:t>
                    </a: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9647" y="4375"/>
                    <a:ext cx="1044" cy="736"/>
                  </a:xfrm>
                  <a:prstGeom prst="rect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700">
                        <a:cs typeface="Arial" panose="020B0604020202020204" pitchFamily="34" charset="0"/>
                        <a:sym typeface="+mn-ea"/>
                      </a:rPr>
                      <a:t>ＩｏＵ－Ｎｅｔ</a:t>
                    </a:r>
                  </a:p>
                </p:txBody>
              </p:sp>
            </p:grpSp>
            <p:sp>
              <p:nvSpPr>
                <p:cNvPr id="54" name="矩形 53"/>
                <p:cNvSpPr/>
                <p:nvPr/>
              </p:nvSpPr>
              <p:spPr>
                <a:xfrm>
                  <a:off x="9447" y="2301"/>
                  <a:ext cx="1275" cy="252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6" name="直接箭头连接符 55"/>
              <p:cNvCxnSpPr/>
              <p:nvPr/>
            </p:nvCxnSpPr>
            <p:spPr>
              <a:xfrm flipV="1">
                <a:off x="11495" y="3676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0" name="右箭头 59"/>
              <p:cNvSpPr/>
              <p:nvPr/>
            </p:nvSpPr>
            <p:spPr>
              <a:xfrm>
                <a:off x="2247" y="5584"/>
                <a:ext cx="982" cy="119"/>
              </a:xfrm>
              <a:prstGeom prst="rightArrow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右箭头 60"/>
              <p:cNvSpPr/>
              <p:nvPr/>
            </p:nvSpPr>
            <p:spPr>
              <a:xfrm>
                <a:off x="6032" y="5583"/>
                <a:ext cx="1286" cy="120"/>
              </a:xfrm>
              <a:prstGeom prst="rightArrow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右箭头 61"/>
              <p:cNvSpPr/>
              <p:nvPr/>
            </p:nvSpPr>
            <p:spPr>
              <a:xfrm>
                <a:off x="11079" y="5584"/>
                <a:ext cx="982" cy="119"/>
              </a:xfrm>
              <a:prstGeom prst="rightArrow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右箭头 62"/>
              <p:cNvSpPr/>
              <p:nvPr/>
            </p:nvSpPr>
            <p:spPr>
              <a:xfrm>
                <a:off x="13656" y="5584"/>
                <a:ext cx="636" cy="120"/>
              </a:xfrm>
              <a:prstGeom prst="rightArrow">
                <a:avLst>
                  <a:gd name="adj1" fmla="val 49579"/>
                  <a:gd name="adj2" fmla="val 50000"/>
                </a:avLst>
              </a:prstGeom>
              <a:solidFill>
                <a:schemeClr val="accent1">
                  <a:alpha val="39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箭头连接符 66"/>
              <p:cNvCxnSpPr/>
              <p:nvPr/>
            </p:nvCxnSpPr>
            <p:spPr>
              <a:xfrm flipV="1">
                <a:off x="7901" y="3667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7901" y="3856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 flipV="1">
                <a:off x="7901" y="4045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 flipV="1">
                <a:off x="9880" y="3667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flipV="1">
                <a:off x="9881" y="3822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flipV="1">
                <a:off x="9879" y="3979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 flipV="1">
                <a:off x="9881" y="4132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102" y="2595"/>
                <a:ext cx="2442" cy="192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656" y="2756"/>
                <a:ext cx="2500" cy="18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/>
            </p:nvCxnSpPr>
            <p:spPr>
              <a:xfrm flipV="1">
                <a:off x="2585" y="3657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flipV="1">
                <a:off x="13197" y="3685"/>
                <a:ext cx="392" cy="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85" name="文本框 84"/>
            <p:cNvSpPr txBox="1"/>
            <p:nvPr/>
          </p:nvSpPr>
          <p:spPr>
            <a:xfrm>
              <a:off x="8215" y="2435"/>
              <a:ext cx="348" cy="6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zh-CN" altLang="en-US" sz="800"/>
                <a:t>初始化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907" y="4469"/>
              <a:ext cx="1102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/>
                <a:t>基础骨干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621" y="4291"/>
              <a:ext cx="1102" cy="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/>
                <a:t>特征融合</a:t>
              </a:r>
            </a:p>
          </p:txBody>
        </p:sp>
        <p:sp>
          <p:nvSpPr>
            <p:cNvPr id="88" name="左中括号 87"/>
            <p:cNvSpPr/>
            <p:nvPr/>
          </p:nvSpPr>
          <p:spPr>
            <a:xfrm>
              <a:off x="11273" y="3118"/>
              <a:ext cx="120" cy="1604"/>
            </a:xfrm>
            <a:prstGeom prst="leftBracket">
              <a:avLst/>
            </a:prstGeom>
            <a:ln w="12700"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1447" y="2882"/>
              <a:ext cx="911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800"/>
                <a:t>预测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703" y="1888"/>
              <a:ext cx="17151" cy="474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人, 室内, 男人, 站&#10;&#10;描述已自动生成">
            <a:extLst>
              <a:ext uri="{FF2B5EF4-FFF2-40B4-BE49-F238E27FC236}">
                <a16:creationId xmlns:a16="http://schemas.microsoft.com/office/drawing/2014/main" id="{7D9B5C38-2C2D-7E7B-FA43-E4C668EDC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6" y="1640222"/>
            <a:ext cx="1550987" cy="1217311"/>
          </a:xfrm>
          <a:prstGeom prst="rect">
            <a:avLst/>
          </a:prstGeom>
        </p:spPr>
      </p:pic>
      <p:pic>
        <p:nvPicPr>
          <p:cNvPr id="33" name="图片 32" descr="图片包含 室内, 人, 男人, 站&#10;&#10;描述已自动生成">
            <a:extLst>
              <a:ext uri="{FF2B5EF4-FFF2-40B4-BE49-F238E27FC236}">
                <a16:creationId xmlns:a16="http://schemas.microsoft.com/office/drawing/2014/main" id="{9E265126-CBE3-BB53-5FE8-53091E0AA0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101" y="1742420"/>
            <a:ext cx="1587500" cy="11922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>
            <a:off x="457200" y="542925"/>
            <a:ext cx="5585460" cy="4671060"/>
            <a:chOff x="720" y="855"/>
            <a:chExt cx="8796" cy="7356"/>
          </a:xfrm>
        </p:grpSpPr>
        <p:grpSp>
          <p:nvGrpSpPr>
            <p:cNvPr id="80" name="组合 79"/>
            <p:cNvGrpSpPr/>
            <p:nvPr/>
          </p:nvGrpSpPr>
          <p:grpSpPr>
            <a:xfrm>
              <a:off x="6014" y="1397"/>
              <a:ext cx="3502" cy="6814"/>
              <a:chOff x="6014" y="1364"/>
              <a:chExt cx="3524" cy="574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014" y="1364"/>
                <a:ext cx="3381" cy="5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>
                <a:off x="6014" y="1621"/>
                <a:ext cx="3524" cy="5345"/>
                <a:chOff x="6358" y="1621"/>
                <a:chExt cx="2841" cy="5047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6358" y="1621"/>
                  <a:ext cx="2841" cy="5047"/>
                  <a:chOff x="8287" y="1655"/>
                  <a:chExt cx="2130" cy="4818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8439" y="469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8439" y="372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8439" y="2691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8439" y="1655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8439" y="566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8439" y="469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8439" y="372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8439" y="2691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8439" y="1655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8439" y="566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8287" y="1668"/>
                    <a:ext cx="2130" cy="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indent="0" algn="ctr">
                      <a:buNone/>
                    </a:pPr>
                    <a:r>
                      <a:rPr lang="zh-CN" altLang="en-US" sz="1200"/>
                      <a:t>监控接口中获取视频片段</a:t>
                    </a:r>
                    <a:endParaRPr lang="zh-CN" altLang="en-US" sz="800"/>
                  </a:p>
                  <a:p>
                    <a:pPr indent="0" algn="ctr">
                      <a:buNone/>
                    </a:pPr>
                    <a:r>
                      <a:rPr lang="zh-CN" altLang="en-US" sz="1200"/>
                      <a:t>摄像头中获取实时获取画面</a:t>
                    </a:r>
                  </a:p>
                </p:txBody>
              </p:sp>
            </p:grpSp>
            <p:sp>
              <p:nvSpPr>
                <p:cNvPr id="47" name="文本框 46"/>
                <p:cNvSpPr txBox="1"/>
                <p:nvPr/>
              </p:nvSpPr>
              <p:spPr>
                <a:xfrm>
                  <a:off x="6468" y="4820"/>
                  <a:ext cx="2686" cy="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/>
                    <a:t>结果后处理</a:t>
                  </a:r>
                </a:p>
                <a:p>
                  <a:pPr algn="ctr"/>
                  <a:r>
                    <a:rPr lang="zh-CN" altLang="en-US" sz="900"/>
                    <a:t>（</a:t>
                  </a:r>
                  <a:r>
                    <a:rPr lang="zh-CN" altLang="en-US" sz="1000"/>
                    <a:t>关键点解析</a:t>
                  </a:r>
                  <a:r>
                    <a:rPr lang="zh-CN" altLang="en-US" sz="900"/>
                    <a:t>、</a:t>
                  </a:r>
                  <a:r>
                    <a:rPr lang="zh-CN" altLang="en-US" sz="1000"/>
                    <a:t>坐标转换</a:t>
                  </a:r>
                  <a:endParaRPr lang="zh-CN" altLang="en-US" sz="900"/>
                </a:p>
                <a:p>
                  <a:pPr algn="ctr"/>
                  <a:r>
                    <a:rPr lang="zh-CN" altLang="en-US" sz="900"/>
                    <a:t>归一化坐标转换为实际的像素坐标）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6579" y="3772"/>
                  <a:ext cx="2376" cy="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/>
                    <a:t> 模型推理</a:t>
                  </a:r>
                </a:p>
                <a:p>
                  <a:pPr algn="ctr"/>
                  <a:r>
                    <a:rPr lang="zh-CN" altLang="en-US" sz="1000"/>
                    <a:t>(初始化模型、 进行推理</a:t>
                  </a:r>
                </a:p>
                <a:p>
                  <a:pPr algn="ctr"/>
                  <a:r>
                    <a:rPr lang="zh-CN" altLang="en-US" sz="1000"/>
                    <a:t>获取关键点位置和置信度)</a:t>
                  </a:r>
                  <a:r>
                    <a:rPr lang="zh-CN" altLang="en-US" sz="12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6560" y="2789"/>
                  <a:ext cx="2376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/>
                    <a:t>图像预处理</a:t>
                  </a:r>
                </a:p>
                <a:p>
                  <a:pPr algn="ctr"/>
                  <a:r>
                    <a:rPr lang="zh-CN" altLang="en-US" sz="1200"/>
                    <a:t>(颜色转换、尺寸调整)</a:t>
                  </a: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6560" y="5924"/>
                  <a:ext cx="2376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/>
                    <a:t>可视化输出 </a:t>
                  </a:r>
                </a:p>
                <a:p>
                  <a:pPr algn="ctr"/>
                  <a:r>
                    <a:rPr lang="zh-CN" altLang="en-US" sz="1200"/>
                    <a:t>(绘制关键点、显示图像)  </a:t>
                  </a: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720" y="855"/>
              <a:ext cx="2961" cy="6475"/>
              <a:chOff x="720" y="1259"/>
              <a:chExt cx="2961" cy="607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20" y="1259"/>
                <a:ext cx="2961" cy="60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899" y="1547"/>
                <a:ext cx="2549" cy="5187"/>
                <a:chOff x="1135" y="1677"/>
                <a:chExt cx="2165" cy="4810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38" y="1685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238" y="2878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238" y="4145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238" y="5490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38" y="1677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38" y="2870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238" y="4137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238" y="5483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135" y="1747"/>
                  <a:ext cx="2165" cy="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400"/>
                    <a:t>获取公开人体骨骼动作识别数据集</a:t>
                  </a: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177" y="3026"/>
                  <a:ext cx="2013" cy="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600"/>
                    <a:t>特征表示转换</a:t>
                  </a: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1135" y="4403"/>
                  <a:ext cx="2165" cy="8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400"/>
                    <a:t>构建动作识别模型</a:t>
                  </a:r>
                  <a:r>
                    <a:rPr lang="en-US" altLang="zh-CN" sz="1400"/>
                    <a:t>				</a:t>
                  </a:r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240" y="5609"/>
                  <a:ext cx="2013" cy="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400"/>
                    <a:t>训练和评估模型，保存模型</a:t>
                  </a:r>
                </a:p>
              </p:txBody>
            </p:sp>
          </p:grpSp>
        </p:grpSp>
        <p:sp>
          <p:nvSpPr>
            <p:cNvPr id="60" name="文本框 59"/>
            <p:cNvSpPr txBox="1"/>
            <p:nvPr/>
          </p:nvSpPr>
          <p:spPr>
            <a:xfrm>
              <a:off x="3264" y="4124"/>
              <a:ext cx="1317" cy="5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/>
                <a:t>训练阶段</a:t>
              </a:r>
            </a:p>
          </p:txBody>
        </p:sp>
        <p:cxnSp>
          <p:nvCxnSpPr>
            <p:cNvPr id="70" name="肘形连接符 69"/>
            <p:cNvCxnSpPr/>
            <p:nvPr/>
          </p:nvCxnSpPr>
          <p:spPr>
            <a:xfrm rot="5400000" flipH="1" flipV="1">
              <a:off x="2446" y="1240"/>
              <a:ext cx="5186" cy="5817"/>
            </a:xfrm>
            <a:prstGeom prst="bentConnector5">
              <a:avLst>
                <a:gd name="adj1" fmla="val -17325"/>
                <a:gd name="adj2" fmla="val 48659"/>
                <a:gd name="adj3" fmla="val 10907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801" y="2735"/>
              <a:ext cx="2" cy="3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799" y="4070"/>
              <a:ext cx="2" cy="3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797" y="5457"/>
              <a:ext cx="10" cy="2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805" y="6691"/>
              <a:ext cx="0" cy="2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6014" y="1397"/>
              <a:ext cx="3502" cy="6814"/>
              <a:chOff x="6014" y="1364"/>
              <a:chExt cx="3524" cy="5748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6014" y="1364"/>
                <a:ext cx="3381" cy="5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6014" y="1621"/>
                <a:ext cx="3524" cy="5345"/>
                <a:chOff x="6358" y="1621"/>
                <a:chExt cx="2841" cy="5047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6358" y="1621"/>
                  <a:ext cx="2841" cy="5047"/>
                  <a:chOff x="8287" y="1655"/>
                  <a:chExt cx="2130" cy="4818"/>
                </a:xfrm>
              </p:grpSpPr>
              <p:sp>
                <p:nvSpPr>
                  <p:cNvPr id="100" name="矩形 99"/>
                  <p:cNvSpPr/>
                  <p:nvPr/>
                </p:nvSpPr>
                <p:spPr>
                  <a:xfrm>
                    <a:off x="8439" y="469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8439" y="372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" name="矩形 101"/>
                  <p:cNvSpPr/>
                  <p:nvPr/>
                </p:nvSpPr>
                <p:spPr>
                  <a:xfrm>
                    <a:off x="8439" y="2691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8439" y="1655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8439" y="566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8439" y="469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8439" y="372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8439" y="2691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8439" y="1655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8439" y="5667"/>
                    <a:ext cx="1795" cy="80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8287" y="1668"/>
                    <a:ext cx="2130" cy="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indent="0" algn="ctr">
                      <a:buNone/>
                    </a:pPr>
                    <a:r>
                      <a:rPr lang="zh-CN" altLang="en-US" sz="1200"/>
                      <a:t>监控接口中获取视频片段</a:t>
                    </a:r>
                    <a:endParaRPr lang="zh-CN" altLang="en-US" sz="800"/>
                  </a:p>
                  <a:p>
                    <a:pPr indent="0" algn="ctr">
                      <a:buNone/>
                    </a:pPr>
                    <a:r>
                      <a:rPr lang="zh-CN" altLang="en-US" sz="1200"/>
                      <a:t>摄像头中获取实时获取画面</a:t>
                    </a:r>
                  </a:p>
                </p:txBody>
              </p:sp>
            </p:grpSp>
            <p:sp>
              <p:nvSpPr>
                <p:cNvPr id="111" name="文本框 110"/>
                <p:cNvSpPr txBox="1"/>
                <p:nvPr/>
              </p:nvSpPr>
              <p:spPr>
                <a:xfrm>
                  <a:off x="6468" y="4820"/>
                  <a:ext cx="2686" cy="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/>
                    <a:t>结果后处理</a:t>
                  </a:r>
                </a:p>
                <a:p>
                  <a:pPr algn="ctr"/>
                  <a:r>
                    <a:rPr lang="zh-CN" altLang="en-US" sz="900"/>
                    <a:t>（</a:t>
                  </a:r>
                  <a:r>
                    <a:rPr lang="zh-CN" altLang="en-US" sz="1000"/>
                    <a:t>关键点解析</a:t>
                  </a:r>
                  <a:r>
                    <a:rPr lang="zh-CN" altLang="en-US" sz="900"/>
                    <a:t>、</a:t>
                  </a:r>
                  <a:r>
                    <a:rPr lang="zh-CN" altLang="en-US" sz="1000"/>
                    <a:t>坐标转换</a:t>
                  </a:r>
                  <a:endParaRPr lang="zh-CN" altLang="en-US" sz="900"/>
                </a:p>
                <a:p>
                  <a:pPr algn="ctr"/>
                  <a:r>
                    <a:rPr lang="zh-CN" altLang="en-US" sz="900"/>
                    <a:t>归一化坐标转换为实际的像素坐标）</a:t>
                  </a:r>
                </a:p>
              </p:txBody>
            </p:sp>
            <p:sp>
              <p:nvSpPr>
                <p:cNvPr id="112" name="文本框 111"/>
                <p:cNvSpPr txBox="1"/>
                <p:nvPr/>
              </p:nvSpPr>
              <p:spPr>
                <a:xfrm>
                  <a:off x="6579" y="3772"/>
                  <a:ext cx="2376" cy="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/>
                    <a:t> 模型推理</a:t>
                  </a:r>
                </a:p>
                <a:p>
                  <a:pPr algn="ctr"/>
                  <a:r>
                    <a:rPr lang="zh-CN" altLang="en-US" sz="1000"/>
                    <a:t>(初始化模型、 进行推理</a:t>
                  </a:r>
                </a:p>
                <a:p>
                  <a:pPr algn="ctr"/>
                  <a:r>
                    <a:rPr lang="zh-CN" altLang="en-US" sz="1000"/>
                    <a:t>获取关键点位置和置信度)</a:t>
                  </a:r>
                  <a:r>
                    <a:rPr lang="zh-CN" altLang="en-US" sz="1200"/>
                    <a:t> </a:t>
                  </a:r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6560" y="2789"/>
                  <a:ext cx="2376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/>
                    <a:t>图像预处理</a:t>
                  </a:r>
                </a:p>
                <a:p>
                  <a:pPr algn="ctr"/>
                  <a:r>
                    <a:rPr lang="zh-CN" altLang="en-US" sz="1200"/>
                    <a:t>(颜色转换、尺寸调整)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6560" y="5924"/>
                  <a:ext cx="2376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/>
                    <a:t>可视化输出 </a:t>
                  </a:r>
                </a:p>
                <a:p>
                  <a:pPr algn="ctr"/>
                  <a:r>
                    <a:rPr lang="zh-CN" altLang="en-US" sz="1200"/>
                    <a:t>(绘制关键点、显示图像)  </a:t>
                  </a:r>
                </a:p>
              </p:txBody>
            </p:sp>
          </p:grpSp>
        </p:grpSp>
        <p:grpSp>
          <p:nvGrpSpPr>
            <p:cNvPr id="115" name="组合 114"/>
            <p:cNvGrpSpPr/>
            <p:nvPr/>
          </p:nvGrpSpPr>
          <p:grpSpPr>
            <a:xfrm>
              <a:off x="720" y="855"/>
              <a:ext cx="2961" cy="6475"/>
              <a:chOff x="720" y="1259"/>
              <a:chExt cx="2961" cy="6071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720" y="1259"/>
                <a:ext cx="2961" cy="60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899" y="1547"/>
                <a:ext cx="2549" cy="5187"/>
                <a:chOff x="1135" y="1677"/>
                <a:chExt cx="2165" cy="4810"/>
              </a:xfrm>
            </p:grpSpPr>
            <p:sp>
              <p:nvSpPr>
                <p:cNvPr id="118" name="矩形 117"/>
                <p:cNvSpPr/>
                <p:nvPr/>
              </p:nvSpPr>
              <p:spPr>
                <a:xfrm>
                  <a:off x="1238" y="1685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" name="矩形 118"/>
                <p:cNvSpPr/>
                <p:nvPr/>
              </p:nvSpPr>
              <p:spPr>
                <a:xfrm>
                  <a:off x="1238" y="2878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1238" y="4145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1238" y="5490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1238" y="1677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1238" y="2870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1238" y="4137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1238" y="5483"/>
                  <a:ext cx="1959" cy="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135" y="1747"/>
                  <a:ext cx="2165" cy="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400"/>
                    <a:t>获取公开人体骨骼动作识别数据集</a:t>
                  </a: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1177" y="3026"/>
                  <a:ext cx="2013" cy="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600"/>
                    <a:t>特征表示转换</a:t>
                  </a:r>
                </a:p>
              </p:txBody>
            </p:sp>
            <p:sp>
              <p:nvSpPr>
                <p:cNvPr id="128" name="文本框 127"/>
                <p:cNvSpPr txBox="1"/>
                <p:nvPr/>
              </p:nvSpPr>
              <p:spPr>
                <a:xfrm>
                  <a:off x="1135" y="4403"/>
                  <a:ext cx="2165" cy="8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400"/>
                    <a:t>构建动作识别模型</a:t>
                  </a:r>
                  <a:r>
                    <a:rPr lang="en-US" altLang="zh-CN" sz="1400"/>
                    <a:t>				</a:t>
                  </a:r>
                </a:p>
              </p:txBody>
            </p:sp>
            <p:sp>
              <p:nvSpPr>
                <p:cNvPr id="129" name="文本框 128"/>
                <p:cNvSpPr txBox="1"/>
                <p:nvPr/>
              </p:nvSpPr>
              <p:spPr>
                <a:xfrm>
                  <a:off x="1240" y="5609"/>
                  <a:ext cx="2013" cy="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400"/>
                    <a:t>训练和评估模型，保存模型</a:t>
                  </a:r>
                </a:p>
              </p:txBody>
            </p:sp>
          </p:grpSp>
        </p:grpSp>
        <p:sp>
          <p:nvSpPr>
            <p:cNvPr id="130" name="文本框 129"/>
            <p:cNvSpPr txBox="1"/>
            <p:nvPr/>
          </p:nvSpPr>
          <p:spPr>
            <a:xfrm>
              <a:off x="5126" y="4070"/>
              <a:ext cx="1624" cy="5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/>
                <a:t>应用阶段</a:t>
              </a:r>
            </a:p>
          </p:txBody>
        </p:sp>
        <p:cxnSp>
          <p:nvCxnSpPr>
            <p:cNvPr id="132" name="直接箭头连接符 131"/>
            <p:cNvCxnSpPr/>
            <p:nvPr/>
          </p:nvCxnSpPr>
          <p:spPr>
            <a:xfrm>
              <a:off x="7801" y="2735"/>
              <a:ext cx="2" cy="3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7799" y="4070"/>
              <a:ext cx="2" cy="3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7797" y="5457"/>
              <a:ext cx="10" cy="2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>
              <a:off x="7805" y="6691"/>
              <a:ext cx="0" cy="2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3"/>
        </p:blipFill>
        <p:spPr>
          <a:xfrm>
            <a:off x="975995" y="293370"/>
            <a:ext cx="10097770" cy="5786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19948770,4364974],&quot;65&quot;:[20205081]}"/>
  <p:tag name="COMMONDATA" val="eyJoZGlkIjoiYTg4ZWM3ODE0ZTdjZmU0Zjk3ZDAwZjEzZGUyODkyOG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19948770,4364974],&quot;65&quot;:[20205081]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237</Words>
  <Application>Microsoft Office PowerPoint</Application>
  <PresentationFormat>宽屏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立华 蒲</cp:lastModifiedBy>
  <cp:revision>163</cp:revision>
  <dcterms:created xsi:type="dcterms:W3CDTF">2019-06-19T02:08:00Z</dcterms:created>
  <dcterms:modified xsi:type="dcterms:W3CDTF">2024-10-23T13:43:09Z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249ADB1A4F4B467589A9C14BC9D7DC80_11</vt:lpwstr>
  </property>
</Properties>
</file>