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24" r:id="rId2"/>
    <p:sldId id="316" r:id="rId3"/>
    <p:sldId id="317" r:id="rId4"/>
    <p:sldId id="256" r:id="rId5"/>
    <p:sldId id="318" r:id="rId6"/>
    <p:sldId id="320" r:id="rId7"/>
    <p:sldId id="263" r:id="rId8"/>
    <p:sldId id="297" r:id="rId9"/>
    <p:sldId id="298" r:id="rId10"/>
    <p:sldId id="295" r:id="rId11"/>
    <p:sldId id="299" r:id="rId12"/>
    <p:sldId id="321" r:id="rId13"/>
    <p:sldId id="311" r:id="rId14"/>
    <p:sldId id="328" r:id="rId15"/>
    <p:sldId id="331" r:id="rId16"/>
    <p:sldId id="278" r:id="rId17"/>
    <p:sldId id="305" r:id="rId18"/>
    <p:sldId id="306" r:id="rId19"/>
    <p:sldId id="264" r:id="rId20"/>
    <p:sldId id="275" r:id="rId21"/>
    <p:sldId id="307" r:id="rId22"/>
    <p:sldId id="312" r:id="rId23"/>
    <p:sldId id="308" r:id="rId24"/>
    <p:sldId id="313" r:id="rId25"/>
    <p:sldId id="285" r:id="rId26"/>
    <p:sldId id="330" r:id="rId27"/>
    <p:sldId id="273" r:id="rId28"/>
    <p:sldId id="274" r:id="rId29"/>
    <p:sldId id="272" r:id="rId30"/>
    <p:sldId id="315" r:id="rId31"/>
    <p:sldId id="323" r:id="rId32"/>
    <p:sldId id="326" r:id="rId33"/>
    <p:sldId id="329" r:id="rId34"/>
    <p:sldId id="327" r:id="rId35"/>
    <p:sldId id="294" r:id="rId36"/>
    <p:sldId id="30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9DC"/>
    <a:srgbClr val="FF0066"/>
    <a:srgbClr val="007FAC"/>
    <a:srgbClr val="000000"/>
    <a:srgbClr val="008BBC"/>
    <a:srgbClr val="FF3399"/>
    <a:srgbClr val="99FF33"/>
    <a:srgbClr val="0C6810"/>
    <a:srgbClr val="007CA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2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C0989-6D02-46BD-9DAF-996C2C94B4E1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B3259-293F-45B7-A06C-5B116E75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B3259-293F-45B7-A06C-5B116E756E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464E-DCB1-4AF9-A818-774C643D6940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7075" y="6356350"/>
            <a:ext cx="563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B88-76F8-4FD4-B2B4-BD270571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64E-DCB1-4AF9-A818-774C643D6940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DB88-76F8-4FD4-B2B4-BD270571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64E-DCB1-4AF9-A818-774C643D6940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DB88-76F8-4FD4-B2B4-BD270571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64E-DCB1-4AF9-A818-774C643D6940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DB88-76F8-4FD4-B2B4-BD270571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E6464E-DCB1-4AF9-A818-774C643D6940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34DB88-76F8-4FD4-B2B4-BD270571E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64E-DCB1-4AF9-A818-774C643D6940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DB88-76F8-4FD4-B2B4-BD270571E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0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F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6E6464E-DCB1-4AF9-A818-774C643D6940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7075" y="6356350"/>
            <a:ext cx="563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134DB88-76F8-4FD4-B2B4-BD270571E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1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Visio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209" y="1871475"/>
            <a:ext cx="2381693" cy="55983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7586" y="372228"/>
            <a:ext cx="11430000" cy="1325563"/>
          </a:xfrm>
        </p:spPr>
        <p:txBody>
          <a:bodyPr/>
          <a:lstStyle/>
          <a:p>
            <a:r>
              <a:rPr lang="en-US" dirty="0" smtClean="0"/>
              <a:t>Which application is most like Visio?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043" y="1362578"/>
            <a:ext cx="2334362" cy="2898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>
                <a:solidFill>
                  <a:schemeClr val="bg1"/>
                </a:solidFill>
              </a:rPr>
              <a:t>Word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Excel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PowerPoint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Publisher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Outlook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7667" y="3172174"/>
            <a:ext cx="7267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Visio Shapes </a:t>
            </a:r>
            <a:r>
              <a:rPr lang="en-US" sz="3200" dirty="0" smtClean="0">
                <a:solidFill>
                  <a:schemeClr val="bg1"/>
                </a:solidFill>
              </a:rPr>
              <a:t>are like Excel Spreadsheets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55524" y="5519035"/>
            <a:ext cx="25943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Visio Terminology: 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ShapeSheets</a:t>
            </a: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667" y="3895135"/>
            <a:ext cx="1790476" cy="15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58" y="3895135"/>
            <a:ext cx="1923810" cy="148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6653670" y="4385745"/>
            <a:ext cx="1148961" cy="504494"/>
            <a:chOff x="6762682" y="4332752"/>
            <a:chExt cx="1148961" cy="504494"/>
          </a:xfrm>
        </p:grpSpPr>
        <p:sp>
          <p:nvSpPr>
            <p:cNvPr id="2" name="Right Arrow 1"/>
            <p:cNvSpPr/>
            <p:nvPr/>
          </p:nvSpPr>
          <p:spPr>
            <a:xfrm>
              <a:off x="7145669" y="4332752"/>
              <a:ext cx="765974" cy="504494"/>
            </a:xfrm>
            <a:prstGeom prst="rightArrow">
              <a:avLst/>
            </a:prstGeom>
            <a:solidFill>
              <a:srgbClr val="94C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flipH="1">
              <a:off x="6762682" y="4332752"/>
              <a:ext cx="765974" cy="504494"/>
            </a:xfrm>
            <a:prstGeom prst="rightArrow">
              <a:avLst/>
            </a:prstGeom>
            <a:solidFill>
              <a:srgbClr val="94C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4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7082" y="982259"/>
            <a:ext cx="1110475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Unfortunately, no </a:t>
            </a:r>
            <a:r>
              <a:rPr lang="en-US" sz="6000" dirty="0">
                <a:solidFill>
                  <a:schemeClr val="bg1"/>
                </a:solidFill>
              </a:rPr>
              <a:t>one can be told what the ShapeSheet is. You have to see it for yourself</a:t>
            </a:r>
            <a:r>
              <a:rPr lang="en-US" sz="6000" dirty="0" smtClean="0">
                <a:solidFill>
                  <a:schemeClr val="bg1"/>
                </a:solidFill>
              </a:rPr>
              <a:t>.</a:t>
            </a:r>
          </a:p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- Chris Roth</a:t>
            </a:r>
          </a:p>
        </p:txBody>
      </p:sp>
    </p:spTree>
    <p:extLst>
      <p:ext uri="{BB962C8B-B14F-4D97-AF65-F5344CB8AC3E}">
        <p14:creationId xmlns:p14="http://schemas.microsoft.com/office/powerpoint/2010/main" val="21402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isguy.com/wp-content/uploads/2011/05/using-visio-2010-back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6844" cy="3780930"/>
          </a:xfrm>
          <a:prstGeom prst="rect">
            <a:avLst/>
          </a:prstGeom>
          <a:ln>
            <a:noFill/>
          </a:ln>
          <a:effectLst>
            <a:outerShdw blurRad="673100" dist="139700" dir="27000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77754" y="2716421"/>
            <a:ext cx="1236318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Chris Roth, “The Visio Guy”</a:t>
            </a:r>
          </a:p>
          <a:p>
            <a:endParaRPr lang="en-US" sz="2800" dirty="0" smtClean="0">
              <a:solidFill>
                <a:schemeClr val="bg1"/>
              </a:solidFill>
              <a:cs typeface="Segoe UI Semibold" panose="020B0702040204020203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Author of “Using Visio 2010”</a:t>
            </a:r>
          </a:p>
          <a:p>
            <a:endParaRPr lang="en-US" sz="2800" dirty="0">
              <a:solidFill>
                <a:schemeClr val="bg1"/>
              </a:solidFill>
              <a:cs typeface="Segoe UI Semibold" panose="020B0702040204020203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http://visguy.com</a:t>
            </a:r>
          </a:p>
          <a:p>
            <a:endParaRPr lang="en-US" dirty="0">
              <a:solidFill>
                <a:schemeClr val="bg1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VISIO SHAPESHEET 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7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9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6492" y="-2667511"/>
            <a:ext cx="6859020" cy="1219200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907458"/>
            <a:ext cx="12192000" cy="2236838"/>
          </a:xfrm>
        </p:spPr>
        <p:txBody>
          <a:bodyPr/>
          <a:lstStyle/>
          <a:p>
            <a:r>
              <a:rPr lang="en-US" dirty="0" smtClean="0"/>
              <a:t>ShapeSheet enables more expressivity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56206" y="5879690"/>
            <a:ext cx="4935794" cy="978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created in Visio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4" y="2409880"/>
            <a:ext cx="3509570" cy="3541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875" y="2170136"/>
            <a:ext cx="3984755" cy="4020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630" y="1979114"/>
            <a:ext cx="4363370" cy="44028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03140" y="6382007"/>
            <a:ext cx="2868461" cy="450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Created in Visio 2007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209" y="948208"/>
            <a:ext cx="7562421" cy="1030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You can create something fanciful….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56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18" y="0"/>
            <a:ext cx="5903682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54568" y="0"/>
            <a:ext cx="2444818" cy="5223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bg1"/>
                </a:solidFill>
              </a:rPr>
              <a:t>Or be practical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5221" y="4920915"/>
            <a:ext cx="7326779" cy="1937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bg1"/>
                </a:solidFill>
              </a:rPr>
              <a:t>Created in Visio 2013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No bitmaps, no imported content. Everything drawn in Visio.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time to draw</a:t>
            </a:r>
            <a:endParaRPr lang="en-US" sz="1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8 Hours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VisioPS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A PowerShell module for Visio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8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1389" y="1039658"/>
            <a:ext cx="10148989" cy="538620"/>
          </a:xfrm>
          <a:prstGeom prst="rect">
            <a:avLst/>
          </a:prstGeom>
          <a:solidFill>
            <a:srgbClr val="0C6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HAS BEEN APPROVED FOR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1389" y="1592892"/>
            <a:ext cx="10148989" cy="538620"/>
          </a:xfrm>
          <a:prstGeom prst="rect">
            <a:avLst/>
          </a:prstGeom>
          <a:solidFill>
            <a:srgbClr val="0C6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ALL AUDIENCES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1389" y="2131512"/>
            <a:ext cx="10148989" cy="538620"/>
          </a:xfrm>
          <a:prstGeom prst="rect">
            <a:avLst/>
          </a:prstGeom>
          <a:solidFill>
            <a:srgbClr val="0C6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SOMEONE WHO REALLY LIKES VISIO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1389" y="3665949"/>
            <a:ext cx="10148989" cy="538620"/>
          </a:xfrm>
          <a:prstGeom prst="rect">
            <a:avLst/>
          </a:prstGeom>
          <a:solidFill>
            <a:srgbClr val="0C6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FILM ADVERTISED HAS BEEN RATED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16486" y="4215007"/>
            <a:ext cx="6638794" cy="1427967"/>
            <a:chOff x="2906038" y="3601233"/>
            <a:chExt cx="6638794" cy="1427967"/>
          </a:xfrm>
        </p:grpSpPr>
        <p:sp>
          <p:nvSpPr>
            <p:cNvPr id="16" name="Rectangle 15"/>
            <p:cNvSpPr/>
            <p:nvPr/>
          </p:nvSpPr>
          <p:spPr>
            <a:xfrm>
              <a:off x="2906038" y="3601233"/>
              <a:ext cx="1540702" cy="142796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46739" y="3601233"/>
              <a:ext cx="5098093" cy="5386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46739" y="4141942"/>
              <a:ext cx="5098093" cy="88725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panose="020B0604020202020204" pitchFamily="34" charset="0"/>
                </a:rPr>
                <a:t>UNDER 17 REQUIRES ACOMMPANYING PARENT OR ADULT GUARDIAN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80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Automate basic tasks / Time Savers</a:t>
            </a:r>
          </a:p>
          <a:p>
            <a:pPr marL="0" indent="0">
              <a:buNone/>
            </a:pPr>
            <a:r>
              <a:rPr lang="en-US" dirty="0" smtClean="0"/>
              <a:t>Diagram Analysis (Shape connectivity, </a:t>
            </a:r>
            <a:r>
              <a:rPr lang="en-US" dirty="0"/>
              <a:t>S</a:t>
            </a:r>
            <a:r>
              <a:rPr lang="en-US" dirty="0" smtClean="0"/>
              <a:t>hape </a:t>
            </a:r>
            <a:r>
              <a:rPr lang="en-US" dirty="0"/>
              <a:t>D</a:t>
            </a:r>
            <a:r>
              <a:rPr lang="en-US" dirty="0" smtClean="0"/>
              <a:t>ata)</a:t>
            </a:r>
          </a:p>
          <a:p>
            <a:pPr marL="0" indent="0">
              <a:buNone/>
            </a:pPr>
            <a:r>
              <a:rPr lang="en-US" dirty="0" smtClean="0"/>
              <a:t>Drawings from data</a:t>
            </a:r>
          </a:p>
          <a:p>
            <a:pPr marL="457200" lvl="1" indent="0">
              <a:buNone/>
            </a:pPr>
            <a:r>
              <a:rPr lang="en-US" dirty="0" smtClean="0"/>
              <a:t>Directed graphs / Flowcharts</a:t>
            </a:r>
          </a:p>
          <a:p>
            <a:pPr marL="457200" lvl="1" indent="0">
              <a:buNone/>
            </a:pPr>
            <a:r>
              <a:rPr lang="en-US" dirty="0" smtClean="0"/>
              <a:t>Trees &amp; Org-Charts</a:t>
            </a:r>
          </a:p>
          <a:p>
            <a:pPr marL="0" indent="0">
              <a:buNone/>
            </a:pPr>
            <a:r>
              <a:rPr lang="en-US" dirty="0" smtClean="0"/>
              <a:t>Data Import/Export</a:t>
            </a:r>
          </a:p>
          <a:p>
            <a:pPr marL="0" indent="0">
              <a:buNone/>
            </a:pPr>
            <a:r>
              <a:rPr lang="en-US" dirty="0" smtClean="0"/>
              <a:t>Reporting &amp; Simple Graphing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70" y="1916907"/>
            <a:ext cx="6561905" cy="4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970256" y="1160815"/>
            <a:ext cx="466204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Download link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://visioautomation.codeplex.com/releases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103438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On </a:t>
            </a:r>
            <a:r>
              <a:rPr lang="en-US" sz="2400" dirty="0" err="1" smtClean="0"/>
              <a:t>CodePlex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Part of the </a:t>
            </a:r>
            <a:r>
              <a:rPr lang="en-US" sz="2400" dirty="0" err="1" smtClean="0"/>
              <a:t>VisioAutomation</a:t>
            </a:r>
            <a:r>
              <a:rPr lang="en-US" sz="2400" dirty="0" smtClean="0"/>
              <a:t> Project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20049" y="4453336"/>
            <a:ext cx="3203889" cy="788759"/>
            <a:chOff x="7720049" y="4453336"/>
            <a:chExt cx="3203889" cy="788759"/>
          </a:xfrm>
        </p:grpSpPr>
        <p:sp>
          <p:nvSpPr>
            <p:cNvPr id="9" name="Rectangle 8"/>
            <p:cNvSpPr/>
            <p:nvPr/>
          </p:nvSpPr>
          <p:spPr>
            <a:xfrm>
              <a:off x="7720049" y="4802345"/>
              <a:ext cx="3182949" cy="439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83896" y="4453336"/>
              <a:ext cx="1040042" cy="3411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MSI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20049" y="5379060"/>
            <a:ext cx="3203889" cy="788759"/>
            <a:chOff x="7720049" y="4453336"/>
            <a:chExt cx="3203889" cy="788759"/>
          </a:xfrm>
        </p:grpSpPr>
        <p:sp>
          <p:nvSpPr>
            <p:cNvPr id="13" name="Rectangle 12"/>
            <p:cNvSpPr/>
            <p:nvPr/>
          </p:nvSpPr>
          <p:spPr>
            <a:xfrm>
              <a:off x="7720049" y="4802345"/>
              <a:ext cx="3182949" cy="439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83896" y="4453336"/>
              <a:ext cx="1040042" cy="3411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01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Information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7" y="2262135"/>
            <a:ext cx="9940530" cy="333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81062" y="1553034"/>
            <a:ext cx="515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 MSI places the contents here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8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People Doing with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Transform Data -&gt; Diagrams</a:t>
            </a:r>
          </a:p>
          <a:p>
            <a:pPr marL="0" indent="0">
              <a:buNone/>
            </a:pPr>
            <a:r>
              <a:rPr lang="en-US" dirty="0" smtClean="0"/>
              <a:t>	Creating Diagrams from Data (SQL, etc.)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Diagrams -&gt; Data &amp; Actions</a:t>
            </a:r>
          </a:p>
          <a:p>
            <a:pPr marL="0" indent="0">
              <a:buNone/>
            </a:pPr>
            <a:r>
              <a:rPr lang="en-US" dirty="0" smtClean="0"/>
              <a:t>	Creating Deployment scripts</a:t>
            </a:r>
          </a:p>
          <a:p>
            <a:pPr marL="0" indent="0">
              <a:buNone/>
            </a:pPr>
            <a:r>
              <a:rPr lang="en-US" dirty="0" smtClean="0"/>
              <a:t>	Configuring System Center</a:t>
            </a:r>
          </a:p>
          <a:p>
            <a:pPr marL="0" indent="0">
              <a:buNone/>
            </a:pPr>
            <a:r>
              <a:rPr lang="en-US" dirty="0" smtClean="0"/>
              <a:t>	Validating Models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Visio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Visio 2010</a:t>
            </a:r>
          </a:p>
          <a:p>
            <a:pPr marL="0" indent="0">
              <a:buNone/>
            </a:pPr>
            <a:r>
              <a:rPr lang="en-US" dirty="0" err="1" smtClean="0"/>
              <a:t>VisioPS</a:t>
            </a:r>
            <a:r>
              <a:rPr lang="en-US" dirty="0" smtClean="0"/>
              <a:t> works best with Visio 2010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Visio 2013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 err="1" smtClean="0"/>
              <a:t>VisioPS</a:t>
            </a:r>
            <a:r>
              <a:rPr lang="en-US" dirty="0" smtClean="0"/>
              <a:t> mostly works with Visio 2013. </a:t>
            </a:r>
          </a:p>
          <a:p>
            <a:pPr marL="0" indent="0">
              <a:buNone/>
            </a:pPr>
            <a:r>
              <a:rPr lang="en-US" dirty="0" smtClean="0"/>
              <a:t>I am still sorting out some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4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VISIOPS 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6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7" idx="3"/>
            <a:endCxn id="4" idx="1"/>
          </p:cNvCxnSpPr>
          <p:nvPr/>
        </p:nvCxnSpPr>
        <p:spPr>
          <a:xfrm flipV="1">
            <a:off x="4092134" y="4114091"/>
            <a:ext cx="1230924" cy="1060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562165" y="3756537"/>
            <a:ext cx="3252421" cy="715108"/>
            <a:chOff x="7562165" y="3756537"/>
            <a:chExt cx="3252421" cy="715108"/>
          </a:xfrm>
        </p:grpSpPr>
        <p:sp>
          <p:nvSpPr>
            <p:cNvPr id="31" name="Rectangle 30"/>
            <p:cNvSpPr/>
            <p:nvPr/>
          </p:nvSpPr>
          <p:spPr>
            <a:xfrm>
              <a:off x="8575479" y="3756537"/>
              <a:ext cx="2239107" cy="71510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PowerShell.exe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4" idx="3"/>
              <a:endCxn id="31" idx="1"/>
            </p:cNvCxnSpPr>
            <p:nvPr/>
          </p:nvCxnSpPr>
          <p:spPr>
            <a:xfrm>
              <a:off x="7562165" y="4114091"/>
              <a:ext cx="10133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>
            <a:stCxn id="3" idx="3"/>
            <a:endCxn id="4" idx="1"/>
          </p:cNvCxnSpPr>
          <p:nvPr/>
        </p:nvCxnSpPr>
        <p:spPr>
          <a:xfrm>
            <a:off x="4092134" y="3252445"/>
            <a:ext cx="1230924" cy="86164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348934" y="2174673"/>
            <a:ext cx="2743200" cy="1435326"/>
            <a:chOff x="1348934" y="2174673"/>
            <a:chExt cx="2743200" cy="1435326"/>
          </a:xfrm>
        </p:grpSpPr>
        <p:sp>
          <p:nvSpPr>
            <p:cNvPr id="3" name="Rectangle 2"/>
            <p:cNvSpPr/>
            <p:nvPr/>
          </p:nvSpPr>
          <p:spPr>
            <a:xfrm>
              <a:off x="1348934" y="2894891"/>
              <a:ext cx="2743200" cy="715108"/>
            </a:xfrm>
            <a:prstGeom prst="rect">
              <a:avLst/>
            </a:prstGeom>
            <a:solidFill>
              <a:srgbClr val="00B0F0">
                <a:alpha val="77000"/>
              </a:srgb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VisioAutomation.dll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48934" y="2174673"/>
              <a:ext cx="2743200" cy="704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Core library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48934" y="3609999"/>
            <a:ext cx="2743200" cy="2268416"/>
            <a:chOff x="1348934" y="3609999"/>
            <a:chExt cx="2743200" cy="2268416"/>
          </a:xfrm>
        </p:grpSpPr>
        <p:sp>
          <p:nvSpPr>
            <p:cNvPr id="7" name="Rectangle 6"/>
            <p:cNvSpPr/>
            <p:nvPr/>
          </p:nvSpPr>
          <p:spPr>
            <a:xfrm>
              <a:off x="1348934" y="4817476"/>
              <a:ext cx="2743200" cy="715108"/>
            </a:xfrm>
            <a:prstGeom prst="rect">
              <a:avLst/>
            </a:prstGeom>
            <a:solidFill>
              <a:srgbClr val="00B0F0">
                <a:alpha val="77000"/>
              </a:srgb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VisioAutomation.Scripting.dll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3" idx="2"/>
              <a:endCxn id="7" idx="0"/>
            </p:cNvCxnSpPr>
            <p:nvPr/>
          </p:nvCxnSpPr>
          <p:spPr>
            <a:xfrm>
              <a:off x="2720534" y="3609999"/>
              <a:ext cx="0" cy="12074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348934" y="5555270"/>
              <a:ext cx="2743200" cy="323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Simplifies Writing Clients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23057" y="3072008"/>
            <a:ext cx="2239108" cy="1399637"/>
            <a:chOff x="5323057" y="3072008"/>
            <a:chExt cx="2239108" cy="1399637"/>
          </a:xfrm>
        </p:grpSpPr>
        <p:sp>
          <p:nvSpPr>
            <p:cNvPr id="4" name="Rectangle 3"/>
            <p:cNvSpPr/>
            <p:nvPr/>
          </p:nvSpPr>
          <p:spPr>
            <a:xfrm>
              <a:off x="5323058" y="3756537"/>
              <a:ext cx="2239107" cy="715108"/>
            </a:xfrm>
            <a:prstGeom prst="rect">
              <a:avLst/>
            </a:prstGeom>
            <a:solidFill>
              <a:srgbClr val="00B0F0">
                <a:alpha val="77000"/>
              </a:srgb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VisioPS.dll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23057" y="3072008"/>
              <a:ext cx="2239107" cy="704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PowerShell Module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48934" y="354079"/>
            <a:ext cx="2743200" cy="2540812"/>
            <a:chOff x="1348934" y="354079"/>
            <a:chExt cx="2743200" cy="2540812"/>
          </a:xfrm>
        </p:grpSpPr>
        <p:sp>
          <p:nvSpPr>
            <p:cNvPr id="15" name="Rectangle 14"/>
            <p:cNvSpPr/>
            <p:nvPr/>
          </p:nvSpPr>
          <p:spPr>
            <a:xfrm>
              <a:off x="1348934" y="354079"/>
              <a:ext cx="2743200" cy="47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Directed Graph Layout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8" name="Straight Arrow Connector 17"/>
            <p:cNvCxnSpPr>
              <a:stCxn id="14" idx="2"/>
              <a:endCxn id="3" idx="0"/>
            </p:cNvCxnSpPr>
            <p:nvPr/>
          </p:nvCxnSpPr>
          <p:spPr>
            <a:xfrm>
              <a:off x="2720534" y="1535090"/>
              <a:ext cx="0" cy="13598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348934" y="819982"/>
              <a:ext cx="2743200" cy="71510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381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MSAGL.dll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12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096" y="1825625"/>
            <a:ext cx="4799436" cy="1566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VisioPS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800" dirty="0" smtClean="0"/>
              <a:t>Thin layer over VisioAutomation.Scripting.DLL</a:t>
            </a:r>
          </a:p>
          <a:p>
            <a:r>
              <a:rPr lang="en-US" sz="1800" dirty="0" smtClean="0"/>
              <a:t>Deals with PowerShell-specific work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096" y="3527291"/>
            <a:ext cx="4799436" cy="2293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VisioAutomation.Scripting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800" dirty="0" smtClean="0"/>
              <a:t>Simplifies writing interactive tools that control Visio</a:t>
            </a:r>
          </a:p>
          <a:p>
            <a:pPr lvl="1"/>
            <a:r>
              <a:rPr lang="en-US" sz="1400" dirty="0" err="1" smtClean="0"/>
              <a:t>VisioPS</a:t>
            </a:r>
            <a:endParaRPr lang="en-US" sz="1400" dirty="0" smtClean="0"/>
          </a:p>
          <a:p>
            <a:pPr lvl="1"/>
            <a:r>
              <a:rPr lang="en-US" sz="1400" dirty="0" smtClean="0"/>
              <a:t>Visio Power Tools 2010</a:t>
            </a:r>
          </a:p>
          <a:p>
            <a:r>
              <a:rPr lang="en-US" sz="1800" dirty="0" smtClean="0"/>
              <a:t>High-Performance – uses more advanced (harder) Visio object APIs</a:t>
            </a:r>
          </a:p>
          <a:p>
            <a:r>
              <a:rPr lang="en-US" sz="1800" dirty="0" smtClean="0"/>
              <a:t>Context-Sensitive (Application, Current Document, Current Selection)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4678" y="1825625"/>
            <a:ext cx="4799436" cy="1566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VisioAutomation</a:t>
            </a:r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800" dirty="0" smtClean="0"/>
              <a:t>Dramatically simplifies common developer tasks when automation Visio from .NET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8451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1389" y="713982"/>
            <a:ext cx="10148989" cy="538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Arial" panose="020B0604020202020204" pitchFamily="34" charset="0"/>
              </a:rPr>
              <a:t>PRESENTER’S NOTE</a:t>
            </a:r>
            <a:endParaRPr 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1389" y="2855668"/>
            <a:ext cx="10148989" cy="3129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latin typeface="+mj-lt"/>
              </a:rPr>
              <a:t>The original presentation took place  </a:t>
            </a:r>
            <a:r>
              <a:rPr lang="en-US" sz="3200" dirty="0"/>
              <a:t>d</a:t>
            </a:r>
            <a:r>
              <a:rPr lang="en-US" sz="3200" dirty="0" smtClean="0"/>
              <a:t>uring the PowerShell </a:t>
            </a:r>
            <a:r>
              <a:rPr lang="en-US" sz="3200" dirty="0"/>
              <a:t>Summit </a:t>
            </a:r>
            <a:r>
              <a:rPr lang="en-US" sz="3200" dirty="0" smtClean="0"/>
              <a:t>2014 in Bellevue Washington.</a:t>
            </a:r>
          </a:p>
          <a:p>
            <a:pPr algn="ctr"/>
            <a:endParaRPr lang="en-US" sz="3200" dirty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This is a video has been re-mastered from the original to enhance your viewing experience.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6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98140" y="1944943"/>
            <a:ext cx="7012859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Personal http://viziblr.com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Work: http://blogs.msdn.com/saveenr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8140" y="3596327"/>
            <a:ext cx="7012859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https://github.com/saveenr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https://www.codeplex.com/site/users/view/saveenr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98139" y="5247710"/>
            <a:ext cx="7012859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Personal: saveenr@live.com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Work: saveenr@microsoft.com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5691" y="1944943"/>
            <a:ext cx="425245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Blogs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5691" y="3596327"/>
            <a:ext cx="425245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Dev communities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5690" y="5247710"/>
            <a:ext cx="425245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351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Drawing the iOS 7 User Interface with Microsoft Visio 2013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viziblr.com/news/2013/10/29/drawing-the-ios-7-user-interface-with-microsoft-visio-2013.html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80265"/>
            <a:ext cx="114300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 You!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2286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</a:t>
            </a:r>
            <a:r>
              <a:rPr lang="en-US" dirty="0"/>
              <a:t>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995" y="0"/>
            <a:ext cx="5459506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4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 Charts</a:t>
            </a:r>
            <a:br>
              <a:rPr lang="en-US" dirty="0" smtClean="0"/>
            </a:br>
            <a:r>
              <a:rPr lang="en-US" dirty="0" smtClean="0"/>
              <a:t>Visio 2013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49" y="0"/>
            <a:ext cx="8624851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6060" y="2098675"/>
            <a:ext cx="2482702" cy="11690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Notice that the Person’s name is in the wrong place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92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53" y="1122363"/>
            <a:ext cx="11816861" cy="12325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PowerShell + Visio = </a:t>
            </a:r>
            <a:r>
              <a:rPr lang="en-US" dirty="0">
                <a:solidFill>
                  <a:schemeClr val="bg1"/>
                </a:solidFill>
              </a:rPr>
              <a:t>Crazy </a:t>
            </a:r>
            <a:r>
              <a:rPr lang="en-US" dirty="0" smtClean="0">
                <a:solidFill>
                  <a:schemeClr val="bg1"/>
                </a:solidFill>
              </a:rPr>
              <a:t>Delicious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210978"/>
            <a:ext cx="8203894" cy="16470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>
                <a:latin typeface="+mj-lt"/>
              </a:rPr>
              <a:t>PowerShell Summit 2014</a:t>
            </a:r>
          </a:p>
          <a:p>
            <a:r>
              <a:rPr lang="en-US" sz="3600" dirty="0" smtClean="0">
                <a:latin typeface="+mj-lt"/>
              </a:rPr>
              <a:t>April 28</a:t>
            </a:r>
            <a:r>
              <a:rPr lang="en-US" sz="3600" baseline="30000" dirty="0" smtClean="0">
                <a:latin typeface="+mj-lt"/>
              </a:rPr>
              <a:t>th</a:t>
            </a:r>
            <a:r>
              <a:rPr lang="en-US" sz="3600" dirty="0" smtClean="0">
                <a:latin typeface="+mj-lt"/>
              </a:rPr>
              <a:t>- 30</a:t>
            </a:r>
            <a:r>
              <a:rPr lang="en-US" sz="3600" baseline="30000" dirty="0" smtClean="0">
                <a:latin typeface="+mj-lt"/>
              </a:rPr>
              <a:t>th</a:t>
            </a:r>
            <a:r>
              <a:rPr lang="en-US" sz="3600" dirty="0" smtClean="0">
                <a:latin typeface="+mj-lt"/>
              </a:rPr>
              <a:t> Bellevue, WA</a:t>
            </a:r>
            <a:endParaRPr lang="en-US" sz="36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30540" y="5210978"/>
            <a:ext cx="4561460" cy="1647022"/>
          </a:xfrm>
          <a:prstGeom prst="rect">
            <a:avLst/>
          </a:prstGeom>
          <a:solidFill>
            <a:srgbClr val="404040"/>
          </a:solidFill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Saveen Reddy</a:t>
            </a:r>
            <a:endParaRPr lang="en-US" sz="32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saveenr@microsoft.com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saveenr@live.com</a:t>
            </a:r>
          </a:p>
        </p:txBody>
      </p:sp>
      <p:grpSp>
        <p:nvGrpSpPr>
          <p:cNvPr id="41" name="Group 29"/>
          <p:cNvGrpSpPr/>
          <p:nvPr/>
        </p:nvGrpSpPr>
        <p:grpSpPr>
          <a:xfrm>
            <a:off x="1164923" y="2361409"/>
            <a:ext cx="1696194" cy="1764664"/>
            <a:chOff x="352425" y="3860800"/>
            <a:chExt cx="865187" cy="900112"/>
          </a:xfrm>
          <a:solidFill>
            <a:schemeClr val="bg1"/>
          </a:solidFill>
          <a:effectLst/>
        </p:grpSpPr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352425" y="3860800"/>
              <a:ext cx="865187" cy="900112"/>
            </a:xfrm>
            <a:custGeom>
              <a:avLst/>
              <a:gdLst>
                <a:gd name="T0" fmla="*/ 1294 w 1634"/>
                <a:gd name="T1" fmla="*/ 0 h 1697"/>
                <a:gd name="T2" fmla="*/ 227 w 1634"/>
                <a:gd name="T3" fmla="*/ 0 h 1697"/>
                <a:gd name="T4" fmla="*/ 0 w 1634"/>
                <a:gd name="T5" fmla="*/ 227 h 1697"/>
                <a:gd name="T6" fmla="*/ 0 w 1634"/>
                <a:gd name="T7" fmla="*/ 1471 h 1697"/>
                <a:gd name="T8" fmla="*/ 227 w 1634"/>
                <a:gd name="T9" fmla="*/ 1697 h 1697"/>
                <a:gd name="T10" fmla="*/ 1408 w 1634"/>
                <a:gd name="T11" fmla="*/ 1697 h 1697"/>
                <a:gd name="T12" fmla="*/ 1634 w 1634"/>
                <a:gd name="T13" fmla="*/ 1471 h 1697"/>
                <a:gd name="T14" fmla="*/ 1634 w 1634"/>
                <a:gd name="T15" fmla="*/ 337 h 1697"/>
                <a:gd name="T16" fmla="*/ 1294 w 1634"/>
                <a:gd name="T17" fmla="*/ 0 h 1697"/>
                <a:gd name="T18" fmla="*/ 1497 w 1634"/>
                <a:gd name="T19" fmla="*/ 1471 h 1697"/>
                <a:gd name="T20" fmla="*/ 1408 w 1634"/>
                <a:gd name="T21" fmla="*/ 1560 h 1697"/>
                <a:gd name="T22" fmla="*/ 226 w 1634"/>
                <a:gd name="T23" fmla="*/ 1560 h 1697"/>
                <a:gd name="T24" fmla="*/ 138 w 1634"/>
                <a:gd name="T25" fmla="*/ 1471 h 1697"/>
                <a:gd name="T26" fmla="*/ 138 w 1634"/>
                <a:gd name="T27" fmla="*/ 227 h 1697"/>
                <a:gd name="T28" fmla="*/ 226 w 1634"/>
                <a:gd name="T29" fmla="*/ 138 h 1697"/>
                <a:gd name="T30" fmla="*/ 1223 w 1634"/>
                <a:gd name="T31" fmla="*/ 138 h 1697"/>
                <a:gd name="T32" fmla="*/ 1223 w 1634"/>
                <a:gd name="T33" fmla="*/ 417 h 1697"/>
                <a:gd name="T34" fmla="*/ 1497 w 1634"/>
                <a:gd name="T35" fmla="*/ 417 h 1697"/>
                <a:gd name="T36" fmla="*/ 1497 w 1634"/>
                <a:gd name="T37" fmla="*/ 1471 h 1697"/>
                <a:gd name="T38" fmla="*/ 1497 w 1634"/>
                <a:gd name="T39" fmla="*/ 1471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34" h="1697">
                  <a:moveTo>
                    <a:pt x="1294" y="0"/>
                  </a:moveTo>
                  <a:lnTo>
                    <a:pt x="227" y="0"/>
                  </a:lnTo>
                  <a:cubicBezTo>
                    <a:pt x="102" y="0"/>
                    <a:pt x="0" y="102"/>
                    <a:pt x="0" y="227"/>
                  </a:cubicBezTo>
                  <a:lnTo>
                    <a:pt x="0" y="1471"/>
                  </a:lnTo>
                  <a:cubicBezTo>
                    <a:pt x="0" y="1596"/>
                    <a:pt x="102" y="1697"/>
                    <a:pt x="227" y="1697"/>
                  </a:cubicBezTo>
                  <a:lnTo>
                    <a:pt x="1408" y="1697"/>
                  </a:lnTo>
                  <a:cubicBezTo>
                    <a:pt x="1532" y="1697"/>
                    <a:pt x="1634" y="1596"/>
                    <a:pt x="1634" y="1471"/>
                  </a:cubicBezTo>
                  <a:lnTo>
                    <a:pt x="1634" y="337"/>
                  </a:lnTo>
                  <a:lnTo>
                    <a:pt x="1294" y="0"/>
                  </a:lnTo>
                  <a:close/>
                  <a:moveTo>
                    <a:pt x="1497" y="1471"/>
                  </a:moveTo>
                  <a:cubicBezTo>
                    <a:pt x="1497" y="1520"/>
                    <a:pt x="1457" y="1560"/>
                    <a:pt x="1408" y="1560"/>
                  </a:cubicBezTo>
                  <a:lnTo>
                    <a:pt x="226" y="1560"/>
                  </a:lnTo>
                  <a:cubicBezTo>
                    <a:pt x="177" y="1560"/>
                    <a:pt x="138" y="1520"/>
                    <a:pt x="138" y="1471"/>
                  </a:cubicBezTo>
                  <a:lnTo>
                    <a:pt x="138" y="227"/>
                  </a:lnTo>
                  <a:cubicBezTo>
                    <a:pt x="138" y="178"/>
                    <a:pt x="177" y="138"/>
                    <a:pt x="226" y="138"/>
                  </a:cubicBezTo>
                  <a:lnTo>
                    <a:pt x="1223" y="138"/>
                  </a:lnTo>
                  <a:lnTo>
                    <a:pt x="1223" y="417"/>
                  </a:lnTo>
                  <a:lnTo>
                    <a:pt x="1497" y="417"/>
                  </a:lnTo>
                  <a:lnTo>
                    <a:pt x="1497" y="1471"/>
                  </a:lnTo>
                  <a:lnTo>
                    <a:pt x="1497" y="14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"/>
            <p:cNvSpPr>
              <a:spLocks noEditPoints="1"/>
            </p:cNvSpPr>
            <p:nvPr/>
          </p:nvSpPr>
          <p:spPr bwMode="auto">
            <a:xfrm>
              <a:off x="568325" y="4067175"/>
              <a:ext cx="417512" cy="484187"/>
            </a:xfrm>
            <a:custGeom>
              <a:avLst/>
              <a:gdLst>
                <a:gd name="T0" fmla="*/ 780 w 788"/>
                <a:gd name="T1" fmla="*/ 843 h 914"/>
                <a:gd name="T2" fmla="*/ 779 w 788"/>
                <a:gd name="T3" fmla="*/ 849 h 914"/>
                <a:gd name="T4" fmla="*/ 701 w 788"/>
                <a:gd name="T5" fmla="*/ 914 h 914"/>
                <a:gd name="T6" fmla="*/ 417 w 788"/>
                <a:gd name="T7" fmla="*/ 914 h 914"/>
                <a:gd name="T8" fmla="*/ 368 w 788"/>
                <a:gd name="T9" fmla="*/ 847 h 914"/>
                <a:gd name="T10" fmla="*/ 369 w 788"/>
                <a:gd name="T11" fmla="*/ 844 h 914"/>
                <a:gd name="T12" fmla="*/ 447 w 788"/>
                <a:gd name="T13" fmla="*/ 781 h 914"/>
                <a:gd name="T14" fmla="*/ 731 w 788"/>
                <a:gd name="T15" fmla="*/ 781 h 914"/>
                <a:gd name="T16" fmla="*/ 780 w 788"/>
                <a:gd name="T17" fmla="*/ 843 h 914"/>
                <a:gd name="T18" fmla="*/ 23 w 788"/>
                <a:gd name="T19" fmla="*/ 891 h 914"/>
                <a:gd name="T20" fmla="*/ 21 w 788"/>
                <a:gd name="T21" fmla="*/ 888 h 914"/>
                <a:gd name="T22" fmla="*/ 44 w 788"/>
                <a:gd name="T23" fmla="*/ 803 h 914"/>
                <a:gd name="T24" fmla="*/ 541 w 788"/>
                <a:gd name="T25" fmla="*/ 456 h 914"/>
                <a:gd name="T26" fmla="*/ 224 w 788"/>
                <a:gd name="T27" fmla="*/ 102 h 914"/>
                <a:gd name="T28" fmla="*/ 247 w 788"/>
                <a:gd name="T29" fmla="*/ 17 h 914"/>
                <a:gd name="T30" fmla="*/ 250 w 788"/>
                <a:gd name="T31" fmla="*/ 15 h 914"/>
                <a:gd name="T32" fmla="*/ 319 w 788"/>
                <a:gd name="T33" fmla="*/ 23 h 914"/>
                <a:gd name="T34" fmla="*/ 628 w 788"/>
                <a:gd name="T35" fmla="*/ 369 h 914"/>
                <a:gd name="T36" fmla="*/ 664 w 788"/>
                <a:gd name="T37" fmla="*/ 409 h 914"/>
                <a:gd name="T38" fmla="*/ 668 w 788"/>
                <a:gd name="T39" fmla="*/ 413 h 914"/>
                <a:gd name="T40" fmla="*/ 671 w 788"/>
                <a:gd name="T41" fmla="*/ 507 h 914"/>
                <a:gd name="T42" fmla="*/ 619 w 788"/>
                <a:gd name="T43" fmla="*/ 543 h 914"/>
                <a:gd name="T44" fmla="*/ 122 w 788"/>
                <a:gd name="T45" fmla="*/ 891 h 914"/>
                <a:gd name="T46" fmla="*/ 23 w 788"/>
                <a:gd name="T47" fmla="*/ 891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8" h="914">
                  <a:moveTo>
                    <a:pt x="780" y="843"/>
                  </a:moveTo>
                  <a:lnTo>
                    <a:pt x="779" y="849"/>
                  </a:lnTo>
                  <a:cubicBezTo>
                    <a:pt x="771" y="883"/>
                    <a:pt x="736" y="914"/>
                    <a:pt x="701" y="914"/>
                  </a:cubicBezTo>
                  <a:lnTo>
                    <a:pt x="417" y="914"/>
                  </a:lnTo>
                  <a:cubicBezTo>
                    <a:pt x="382" y="914"/>
                    <a:pt x="360" y="882"/>
                    <a:pt x="368" y="847"/>
                  </a:cubicBezTo>
                  <a:lnTo>
                    <a:pt x="369" y="844"/>
                  </a:lnTo>
                  <a:cubicBezTo>
                    <a:pt x="377" y="809"/>
                    <a:pt x="412" y="781"/>
                    <a:pt x="447" y="781"/>
                  </a:cubicBezTo>
                  <a:lnTo>
                    <a:pt x="731" y="781"/>
                  </a:lnTo>
                  <a:cubicBezTo>
                    <a:pt x="766" y="781"/>
                    <a:pt x="788" y="809"/>
                    <a:pt x="780" y="843"/>
                  </a:cubicBezTo>
                  <a:close/>
                  <a:moveTo>
                    <a:pt x="23" y="891"/>
                  </a:moveTo>
                  <a:lnTo>
                    <a:pt x="21" y="888"/>
                  </a:lnTo>
                  <a:cubicBezTo>
                    <a:pt x="0" y="865"/>
                    <a:pt x="10" y="827"/>
                    <a:pt x="44" y="803"/>
                  </a:cubicBezTo>
                  <a:lnTo>
                    <a:pt x="541" y="456"/>
                  </a:lnTo>
                  <a:lnTo>
                    <a:pt x="224" y="102"/>
                  </a:lnTo>
                  <a:cubicBezTo>
                    <a:pt x="203" y="79"/>
                    <a:pt x="214" y="41"/>
                    <a:pt x="247" y="17"/>
                  </a:cubicBezTo>
                  <a:lnTo>
                    <a:pt x="250" y="15"/>
                  </a:lnTo>
                  <a:cubicBezTo>
                    <a:pt x="268" y="4"/>
                    <a:pt x="298" y="0"/>
                    <a:pt x="319" y="23"/>
                  </a:cubicBezTo>
                  <a:lnTo>
                    <a:pt x="628" y="369"/>
                  </a:lnTo>
                  <a:lnTo>
                    <a:pt x="664" y="409"/>
                  </a:lnTo>
                  <a:lnTo>
                    <a:pt x="668" y="413"/>
                  </a:lnTo>
                  <a:cubicBezTo>
                    <a:pt x="689" y="437"/>
                    <a:pt x="693" y="485"/>
                    <a:pt x="671" y="507"/>
                  </a:cubicBezTo>
                  <a:lnTo>
                    <a:pt x="619" y="543"/>
                  </a:lnTo>
                  <a:lnTo>
                    <a:pt x="122" y="891"/>
                  </a:lnTo>
                  <a:cubicBezTo>
                    <a:pt x="88" y="914"/>
                    <a:pt x="44" y="914"/>
                    <a:pt x="23" y="89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80501" y="2261201"/>
            <a:ext cx="1982929" cy="1968193"/>
            <a:chOff x="7950203" y="2554288"/>
            <a:chExt cx="1495426" cy="1484313"/>
          </a:xfrm>
          <a:solidFill>
            <a:schemeClr val="bg1"/>
          </a:solidFill>
          <a:effectLst/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9082091" y="2944813"/>
              <a:ext cx="225425" cy="231775"/>
            </a:xfrm>
            <a:custGeom>
              <a:avLst/>
              <a:gdLst>
                <a:gd name="T0" fmla="*/ 141 w 142"/>
                <a:gd name="T1" fmla="*/ 70 h 146"/>
                <a:gd name="T2" fmla="*/ 141 w 142"/>
                <a:gd name="T3" fmla="*/ 70 h 146"/>
                <a:gd name="T4" fmla="*/ 70 w 142"/>
                <a:gd name="T5" fmla="*/ 0 h 146"/>
                <a:gd name="T6" fmla="*/ 20 w 142"/>
                <a:gd name="T7" fmla="*/ 51 h 146"/>
                <a:gd name="T8" fmla="*/ 23 w 142"/>
                <a:gd name="T9" fmla="*/ 51 h 146"/>
                <a:gd name="T10" fmla="*/ 0 w 142"/>
                <a:gd name="T11" fmla="*/ 74 h 146"/>
                <a:gd name="T12" fmla="*/ 71 w 142"/>
                <a:gd name="T13" fmla="*/ 146 h 146"/>
                <a:gd name="T14" fmla="*/ 142 w 142"/>
                <a:gd name="T15" fmla="*/ 71 h 146"/>
                <a:gd name="T16" fmla="*/ 141 w 142"/>
                <a:gd name="T17" fmla="*/ 7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6">
                  <a:moveTo>
                    <a:pt x="141" y="70"/>
                  </a:moveTo>
                  <a:lnTo>
                    <a:pt x="141" y="70"/>
                  </a:lnTo>
                  <a:lnTo>
                    <a:pt x="70" y="0"/>
                  </a:lnTo>
                  <a:lnTo>
                    <a:pt x="20" y="51"/>
                  </a:lnTo>
                  <a:lnTo>
                    <a:pt x="23" y="51"/>
                  </a:lnTo>
                  <a:lnTo>
                    <a:pt x="0" y="74"/>
                  </a:lnTo>
                  <a:lnTo>
                    <a:pt x="71" y="146"/>
                  </a:lnTo>
                  <a:lnTo>
                    <a:pt x="142" y="71"/>
                  </a:lnTo>
                  <a:lnTo>
                    <a:pt x="141" y="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856666" y="3397251"/>
              <a:ext cx="153988" cy="219075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8856666" y="2774951"/>
              <a:ext cx="588963" cy="1042988"/>
            </a:xfrm>
            <a:custGeom>
              <a:avLst/>
              <a:gdLst>
                <a:gd name="T0" fmla="*/ 0 w 371"/>
                <a:gd name="T1" fmla="*/ 158 h 657"/>
                <a:gd name="T2" fmla="*/ 116 w 371"/>
                <a:gd name="T3" fmla="*/ 158 h 657"/>
                <a:gd name="T4" fmla="*/ 206 w 371"/>
                <a:gd name="T5" fmla="*/ 68 h 657"/>
                <a:gd name="T6" fmla="*/ 209 w 371"/>
                <a:gd name="T7" fmla="*/ 66 h 657"/>
                <a:gd name="T8" fmla="*/ 212 w 371"/>
                <a:gd name="T9" fmla="*/ 65 h 657"/>
                <a:gd name="T10" fmla="*/ 216 w 371"/>
                <a:gd name="T11" fmla="*/ 66 h 657"/>
                <a:gd name="T12" fmla="*/ 218 w 371"/>
                <a:gd name="T13" fmla="*/ 68 h 657"/>
                <a:gd name="T14" fmla="*/ 323 w 371"/>
                <a:gd name="T15" fmla="*/ 170 h 657"/>
                <a:gd name="T16" fmla="*/ 325 w 371"/>
                <a:gd name="T17" fmla="*/ 173 h 657"/>
                <a:gd name="T18" fmla="*/ 326 w 371"/>
                <a:gd name="T19" fmla="*/ 176 h 657"/>
                <a:gd name="T20" fmla="*/ 325 w 371"/>
                <a:gd name="T21" fmla="*/ 179 h 657"/>
                <a:gd name="T22" fmla="*/ 323 w 371"/>
                <a:gd name="T23" fmla="*/ 182 h 657"/>
                <a:gd name="T24" fmla="*/ 234 w 371"/>
                <a:gd name="T25" fmla="*/ 275 h 657"/>
                <a:gd name="T26" fmla="*/ 234 w 371"/>
                <a:gd name="T27" fmla="*/ 456 h 657"/>
                <a:gd name="T28" fmla="*/ 233 w 371"/>
                <a:gd name="T29" fmla="*/ 460 h 657"/>
                <a:gd name="T30" fmla="*/ 232 w 371"/>
                <a:gd name="T31" fmla="*/ 464 h 657"/>
                <a:gd name="T32" fmla="*/ 230 w 371"/>
                <a:gd name="T33" fmla="*/ 468 h 657"/>
                <a:gd name="T34" fmla="*/ 227 w 371"/>
                <a:gd name="T35" fmla="*/ 471 h 657"/>
                <a:gd name="T36" fmla="*/ 224 w 371"/>
                <a:gd name="T37" fmla="*/ 474 h 657"/>
                <a:gd name="T38" fmla="*/ 220 w 371"/>
                <a:gd name="T39" fmla="*/ 476 h 657"/>
                <a:gd name="T40" fmla="*/ 217 w 371"/>
                <a:gd name="T41" fmla="*/ 477 h 657"/>
                <a:gd name="T42" fmla="*/ 212 w 371"/>
                <a:gd name="T43" fmla="*/ 477 h 657"/>
                <a:gd name="T44" fmla="*/ 139 w 371"/>
                <a:gd name="T45" fmla="*/ 477 h 657"/>
                <a:gd name="T46" fmla="*/ 139 w 371"/>
                <a:gd name="T47" fmla="*/ 552 h 657"/>
                <a:gd name="T48" fmla="*/ 139 w 371"/>
                <a:gd name="T49" fmla="*/ 556 h 657"/>
                <a:gd name="T50" fmla="*/ 138 w 371"/>
                <a:gd name="T51" fmla="*/ 560 h 657"/>
                <a:gd name="T52" fmla="*/ 136 w 371"/>
                <a:gd name="T53" fmla="*/ 564 h 657"/>
                <a:gd name="T54" fmla="*/ 133 w 371"/>
                <a:gd name="T55" fmla="*/ 567 h 657"/>
                <a:gd name="T56" fmla="*/ 130 w 371"/>
                <a:gd name="T57" fmla="*/ 569 h 657"/>
                <a:gd name="T58" fmla="*/ 126 w 371"/>
                <a:gd name="T59" fmla="*/ 571 h 657"/>
                <a:gd name="T60" fmla="*/ 122 w 371"/>
                <a:gd name="T61" fmla="*/ 573 h 657"/>
                <a:gd name="T62" fmla="*/ 118 w 371"/>
                <a:gd name="T63" fmla="*/ 573 h 657"/>
                <a:gd name="T64" fmla="*/ 0 w 371"/>
                <a:gd name="T65" fmla="*/ 573 h 657"/>
                <a:gd name="T66" fmla="*/ 0 w 371"/>
                <a:gd name="T67" fmla="*/ 657 h 657"/>
                <a:gd name="T68" fmla="*/ 350 w 371"/>
                <a:gd name="T69" fmla="*/ 657 h 657"/>
                <a:gd name="T70" fmla="*/ 354 w 371"/>
                <a:gd name="T71" fmla="*/ 656 h 657"/>
                <a:gd name="T72" fmla="*/ 359 w 371"/>
                <a:gd name="T73" fmla="*/ 655 h 657"/>
                <a:gd name="T74" fmla="*/ 362 w 371"/>
                <a:gd name="T75" fmla="*/ 653 h 657"/>
                <a:gd name="T76" fmla="*/ 365 w 371"/>
                <a:gd name="T77" fmla="*/ 650 h 657"/>
                <a:gd name="T78" fmla="*/ 368 w 371"/>
                <a:gd name="T79" fmla="*/ 647 h 657"/>
                <a:gd name="T80" fmla="*/ 370 w 371"/>
                <a:gd name="T81" fmla="*/ 644 h 657"/>
                <a:gd name="T82" fmla="*/ 371 w 371"/>
                <a:gd name="T83" fmla="*/ 640 h 657"/>
                <a:gd name="T84" fmla="*/ 371 w 371"/>
                <a:gd name="T85" fmla="*/ 635 h 657"/>
                <a:gd name="T86" fmla="*/ 371 w 371"/>
                <a:gd name="T87" fmla="*/ 21 h 657"/>
                <a:gd name="T88" fmla="*/ 371 w 371"/>
                <a:gd name="T89" fmla="*/ 17 h 657"/>
                <a:gd name="T90" fmla="*/ 370 w 371"/>
                <a:gd name="T91" fmla="*/ 13 h 657"/>
                <a:gd name="T92" fmla="*/ 368 w 371"/>
                <a:gd name="T93" fmla="*/ 9 h 657"/>
                <a:gd name="T94" fmla="*/ 365 w 371"/>
                <a:gd name="T95" fmla="*/ 6 h 657"/>
                <a:gd name="T96" fmla="*/ 362 w 371"/>
                <a:gd name="T97" fmla="*/ 3 h 657"/>
                <a:gd name="T98" fmla="*/ 359 w 371"/>
                <a:gd name="T99" fmla="*/ 2 h 657"/>
                <a:gd name="T100" fmla="*/ 354 w 371"/>
                <a:gd name="T101" fmla="*/ 0 h 657"/>
                <a:gd name="T102" fmla="*/ 350 w 371"/>
                <a:gd name="T103" fmla="*/ 0 h 657"/>
                <a:gd name="T104" fmla="*/ 0 w 371"/>
                <a:gd name="T105" fmla="*/ 0 h 657"/>
                <a:gd name="T106" fmla="*/ 0 w 371"/>
                <a:gd name="T107" fmla="*/ 158 h 657"/>
                <a:gd name="T108" fmla="*/ 0 w 371"/>
                <a:gd name="T109" fmla="*/ 15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1" h="657">
                  <a:moveTo>
                    <a:pt x="0" y="158"/>
                  </a:moveTo>
                  <a:lnTo>
                    <a:pt x="116" y="158"/>
                  </a:lnTo>
                  <a:lnTo>
                    <a:pt x="206" y="68"/>
                  </a:lnTo>
                  <a:lnTo>
                    <a:pt x="209" y="66"/>
                  </a:lnTo>
                  <a:lnTo>
                    <a:pt x="212" y="65"/>
                  </a:lnTo>
                  <a:lnTo>
                    <a:pt x="216" y="66"/>
                  </a:lnTo>
                  <a:lnTo>
                    <a:pt x="218" y="68"/>
                  </a:lnTo>
                  <a:lnTo>
                    <a:pt x="323" y="170"/>
                  </a:lnTo>
                  <a:lnTo>
                    <a:pt x="325" y="173"/>
                  </a:lnTo>
                  <a:lnTo>
                    <a:pt x="326" y="176"/>
                  </a:lnTo>
                  <a:lnTo>
                    <a:pt x="325" y="179"/>
                  </a:lnTo>
                  <a:lnTo>
                    <a:pt x="323" y="182"/>
                  </a:lnTo>
                  <a:lnTo>
                    <a:pt x="234" y="275"/>
                  </a:lnTo>
                  <a:lnTo>
                    <a:pt x="234" y="456"/>
                  </a:lnTo>
                  <a:lnTo>
                    <a:pt x="233" y="460"/>
                  </a:lnTo>
                  <a:lnTo>
                    <a:pt x="232" y="464"/>
                  </a:lnTo>
                  <a:lnTo>
                    <a:pt x="230" y="468"/>
                  </a:lnTo>
                  <a:lnTo>
                    <a:pt x="227" y="471"/>
                  </a:lnTo>
                  <a:lnTo>
                    <a:pt x="224" y="474"/>
                  </a:lnTo>
                  <a:lnTo>
                    <a:pt x="220" y="476"/>
                  </a:lnTo>
                  <a:lnTo>
                    <a:pt x="217" y="477"/>
                  </a:lnTo>
                  <a:lnTo>
                    <a:pt x="212" y="477"/>
                  </a:lnTo>
                  <a:lnTo>
                    <a:pt x="139" y="477"/>
                  </a:lnTo>
                  <a:lnTo>
                    <a:pt x="139" y="552"/>
                  </a:lnTo>
                  <a:lnTo>
                    <a:pt x="139" y="556"/>
                  </a:lnTo>
                  <a:lnTo>
                    <a:pt x="138" y="560"/>
                  </a:lnTo>
                  <a:lnTo>
                    <a:pt x="136" y="564"/>
                  </a:lnTo>
                  <a:lnTo>
                    <a:pt x="133" y="567"/>
                  </a:lnTo>
                  <a:lnTo>
                    <a:pt x="130" y="569"/>
                  </a:lnTo>
                  <a:lnTo>
                    <a:pt x="126" y="571"/>
                  </a:lnTo>
                  <a:lnTo>
                    <a:pt x="122" y="573"/>
                  </a:lnTo>
                  <a:lnTo>
                    <a:pt x="118" y="573"/>
                  </a:lnTo>
                  <a:lnTo>
                    <a:pt x="0" y="573"/>
                  </a:lnTo>
                  <a:lnTo>
                    <a:pt x="0" y="657"/>
                  </a:lnTo>
                  <a:lnTo>
                    <a:pt x="350" y="657"/>
                  </a:lnTo>
                  <a:lnTo>
                    <a:pt x="354" y="656"/>
                  </a:lnTo>
                  <a:lnTo>
                    <a:pt x="359" y="655"/>
                  </a:lnTo>
                  <a:lnTo>
                    <a:pt x="362" y="653"/>
                  </a:lnTo>
                  <a:lnTo>
                    <a:pt x="365" y="650"/>
                  </a:lnTo>
                  <a:lnTo>
                    <a:pt x="368" y="647"/>
                  </a:lnTo>
                  <a:lnTo>
                    <a:pt x="370" y="644"/>
                  </a:lnTo>
                  <a:lnTo>
                    <a:pt x="371" y="640"/>
                  </a:lnTo>
                  <a:lnTo>
                    <a:pt x="371" y="635"/>
                  </a:lnTo>
                  <a:lnTo>
                    <a:pt x="371" y="21"/>
                  </a:lnTo>
                  <a:lnTo>
                    <a:pt x="371" y="17"/>
                  </a:lnTo>
                  <a:lnTo>
                    <a:pt x="370" y="13"/>
                  </a:lnTo>
                  <a:lnTo>
                    <a:pt x="368" y="9"/>
                  </a:lnTo>
                  <a:lnTo>
                    <a:pt x="365" y="6"/>
                  </a:lnTo>
                  <a:lnTo>
                    <a:pt x="362" y="3"/>
                  </a:lnTo>
                  <a:lnTo>
                    <a:pt x="359" y="2"/>
                  </a:lnTo>
                  <a:lnTo>
                    <a:pt x="354" y="0"/>
                  </a:lnTo>
                  <a:lnTo>
                    <a:pt x="35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8856666" y="3092451"/>
              <a:ext cx="303213" cy="373063"/>
            </a:xfrm>
            <a:custGeom>
              <a:avLst/>
              <a:gdLst>
                <a:gd name="T0" fmla="*/ 0 w 191"/>
                <a:gd name="T1" fmla="*/ 0 h 235"/>
                <a:gd name="T2" fmla="*/ 0 w 191"/>
                <a:gd name="T3" fmla="*/ 149 h 235"/>
                <a:gd name="T4" fmla="*/ 118 w 191"/>
                <a:gd name="T5" fmla="*/ 149 h 235"/>
                <a:gd name="T6" fmla="*/ 123 w 191"/>
                <a:gd name="T7" fmla="*/ 150 h 235"/>
                <a:gd name="T8" fmla="*/ 127 w 191"/>
                <a:gd name="T9" fmla="*/ 151 h 235"/>
                <a:gd name="T10" fmla="*/ 131 w 191"/>
                <a:gd name="T11" fmla="*/ 153 h 235"/>
                <a:gd name="T12" fmla="*/ 134 w 191"/>
                <a:gd name="T13" fmla="*/ 156 h 235"/>
                <a:gd name="T14" fmla="*/ 136 w 191"/>
                <a:gd name="T15" fmla="*/ 159 h 235"/>
                <a:gd name="T16" fmla="*/ 138 w 191"/>
                <a:gd name="T17" fmla="*/ 162 h 235"/>
                <a:gd name="T18" fmla="*/ 139 w 191"/>
                <a:gd name="T19" fmla="*/ 166 h 235"/>
                <a:gd name="T20" fmla="*/ 139 w 191"/>
                <a:gd name="T21" fmla="*/ 170 h 235"/>
                <a:gd name="T22" fmla="*/ 139 w 191"/>
                <a:gd name="T23" fmla="*/ 235 h 235"/>
                <a:gd name="T24" fmla="*/ 191 w 191"/>
                <a:gd name="T25" fmla="*/ 235 h 235"/>
                <a:gd name="T26" fmla="*/ 191 w 191"/>
                <a:gd name="T27" fmla="*/ 76 h 235"/>
                <a:gd name="T28" fmla="*/ 116 w 191"/>
                <a:gd name="T29" fmla="*/ 0 h 235"/>
                <a:gd name="T30" fmla="*/ 0 w 191"/>
                <a:gd name="T31" fmla="*/ 0 h 235"/>
                <a:gd name="T32" fmla="*/ 0 w 191"/>
                <a:gd name="T3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1" h="235">
                  <a:moveTo>
                    <a:pt x="0" y="0"/>
                  </a:moveTo>
                  <a:lnTo>
                    <a:pt x="0" y="149"/>
                  </a:lnTo>
                  <a:lnTo>
                    <a:pt x="118" y="149"/>
                  </a:lnTo>
                  <a:lnTo>
                    <a:pt x="123" y="150"/>
                  </a:lnTo>
                  <a:lnTo>
                    <a:pt x="127" y="151"/>
                  </a:lnTo>
                  <a:lnTo>
                    <a:pt x="131" y="153"/>
                  </a:lnTo>
                  <a:lnTo>
                    <a:pt x="134" y="156"/>
                  </a:lnTo>
                  <a:lnTo>
                    <a:pt x="136" y="159"/>
                  </a:lnTo>
                  <a:lnTo>
                    <a:pt x="138" y="162"/>
                  </a:lnTo>
                  <a:lnTo>
                    <a:pt x="139" y="166"/>
                  </a:lnTo>
                  <a:lnTo>
                    <a:pt x="139" y="170"/>
                  </a:lnTo>
                  <a:lnTo>
                    <a:pt x="139" y="235"/>
                  </a:lnTo>
                  <a:lnTo>
                    <a:pt x="191" y="235"/>
                  </a:lnTo>
                  <a:lnTo>
                    <a:pt x="191" y="76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EditPoints="1"/>
            </p:cNvSpPr>
            <p:nvPr/>
          </p:nvSpPr>
          <p:spPr bwMode="auto">
            <a:xfrm>
              <a:off x="7950203" y="2554288"/>
              <a:ext cx="874713" cy="1484313"/>
            </a:xfrm>
            <a:custGeom>
              <a:avLst/>
              <a:gdLst>
                <a:gd name="T0" fmla="*/ 551 w 551"/>
                <a:gd name="T1" fmla="*/ 0 h 935"/>
                <a:gd name="T2" fmla="*/ 0 w 551"/>
                <a:gd name="T3" fmla="*/ 96 h 935"/>
                <a:gd name="T4" fmla="*/ 0 w 551"/>
                <a:gd name="T5" fmla="*/ 839 h 935"/>
                <a:gd name="T6" fmla="*/ 551 w 551"/>
                <a:gd name="T7" fmla="*/ 935 h 935"/>
                <a:gd name="T8" fmla="*/ 551 w 551"/>
                <a:gd name="T9" fmla="*/ 0 h 935"/>
                <a:gd name="T10" fmla="*/ 551 w 551"/>
                <a:gd name="T11" fmla="*/ 0 h 935"/>
                <a:gd name="T12" fmla="*/ 264 w 551"/>
                <a:gd name="T13" fmla="*/ 570 h 935"/>
                <a:gd name="T14" fmla="*/ 266 w 551"/>
                <a:gd name="T15" fmla="*/ 552 h 935"/>
                <a:gd name="T16" fmla="*/ 268 w 551"/>
                <a:gd name="T17" fmla="*/ 542 h 935"/>
                <a:gd name="T18" fmla="*/ 270 w 551"/>
                <a:gd name="T19" fmla="*/ 533 h 935"/>
                <a:gd name="T20" fmla="*/ 329 w 551"/>
                <a:gd name="T21" fmla="*/ 283 h 935"/>
                <a:gd name="T22" fmla="*/ 396 w 551"/>
                <a:gd name="T23" fmla="*/ 284 h 935"/>
                <a:gd name="T24" fmla="*/ 298 w 551"/>
                <a:gd name="T25" fmla="*/ 645 h 935"/>
                <a:gd name="T26" fmla="*/ 226 w 551"/>
                <a:gd name="T27" fmla="*/ 642 h 935"/>
                <a:gd name="T28" fmla="*/ 132 w 551"/>
                <a:gd name="T29" fmla="*/ 280 h 935"/>
                <a:gd name="T30" fmla="*/ 199 w 551"/>
                <a:gd name="T31" fmla="*/ 281 h 935"/>
                <a:gd name="T32" fmla="*/ 258 w 551"/>
                <a:gd name="T33" fmla="*/ 534 h 935"/>
                <a:gd name="T34" fmla="*/ 260 w 551"/>
                <a:gd name="T35" fmla="*/ 543 h 935"/>
                <a:gd name="T36" fmla="*/ 262 w 551"/>
                <a:gd name="T37" fmla="*/ 553 h 935"/>
                <a:gd name="T38" fmla="*/ 262 w 551"/>
                <a:gd name="T39" fmla="*/ 561 h 935"/>
                <a:gd name="T40" fmla="*/ 263 w 551"/>
                <a:gd name="T41" fmla="*/ 570 h 935"/>
                <a:gd name="T42" fmla="*/ 264 w 551"/>
                <a:gd name="T43" fmla="*/ 570 h 935"/>
                <a:gd name="T44" fmla="*/ 264 w 551"/>
                <a:gd name="T45" fmla="*/ 57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1" h="935">
                  <a:moveTo>
                    <a:pt x="551" y="0"/>
                  </a:moveTo>
                  <a:lnTo>
                    <a:pt x="0" y="96"/>
                  </a:lnTo>
                  <a:lnTo>
                    <a:pt x="0" y="839"/>
                  </a:lnTo>
                  <a:lnTo>
                    <a:pt x="551" y="935"/>
                  </a:lnTo>
                  <a:lnTo>
                    <a:pt x="551" y="0"/>
                  </a:lnTo>
                  <a:lnTo>
                    <a:pt x="551" y="0"/>
                  </a:lnTo>
                  <a:close/>
                  <a:moveTo>
                    <a:pt x="264" y="570"/>
                  </a:moveTo>
                  <a:lnTo>
                    <a:pt x="266" y="552"/>
                  </a:lnTo>
                  <a:lnTo>
                    <a:pt x="268" y="542"/>
                  </a:lnTo>
                  <a:lnTo>
                    <a:pt x="270" y="533"/>
                  </a:lnTo>
                  <a:lnTo>
                    <a:pt x="329" y="283"/>
                  </a:lnTo>
                  <a:lnTo>
                    <a:pt x="396" y="284"/>
                  </a:lnTo>
                  <a:lnTo>
                    <a:pt x="298" y="645"/>
                  </a:lnTo>
                  <a:lnTo>
                    <a:pt x="226" y="642"/>
                  </a:lnTo>
                  <a:lnTo>
                    <a:pt x="132" y="280"/>
                  </a:lnTo>
                  <a:lnTo>
                    <a:pt x="199" y="281"/>
                  </a:lnTo>
                  <a:lnTo>
                    <a:pt x="258" y="534"/>
                  </a:lnTo>
                  <a:lnTo>
                    <a:pt x="260" y="543"/>
                  </a:lnTo>
                  <a:lnTo>
                    <a:pt x="262" y="553"/>
                  </a:lnTo>
                  <a:lnTo>
                    <a:pt x="262" y="561"/>
                  </a:lnTo>
                  <a:lnTo>
                    <a:pt x="263" y="570"/>
                  </a:lnTo>
                  <a:lnTo>
                    <a:pt x="264" y="570"/>
                  </a:lnTo>
                  <a:lnTo>
                    <a:pt x="264" y="5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7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48383" y="667144"/>
            <a:ext cx="10515600" cy="160496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I am not on the Visio team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945641" y="1896864"/>
            <a:ext cx="6376167" cy="1101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I just really like it a lot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383" y="2646957"/>
            <a:ext cx="4130705" cy="1046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I use Visio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8383" y="3475038"/>
            <a:ext cx="5264944" cy="207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Conceptual Diagrams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Simple Charting / Posters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Software Design &amp; Architecture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User Interface Design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45641" y="3217471"/>
            <a:ext cx="5064863" cy="1226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 don’t use fancy Stencils</a:t>
            </a:r>
            <a:endParaRPr lang="en-US" sz="3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56998" y="4066786"/>
            <a:ext cx="6493668" cy="1264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 smtClean="0"/>
              <a:t>Basic Shapes &gt; Rectangle</a:t>
            </a:r>
          </a:p>
        </p:txBody>
      </p:sp>
    </p:spTree>
    <p:extLst>
      <p:ext uri="{BB962C8B-B14F-4D97-AF65-F5344CB8AC3E}">
        <p14:creationId xmlns:p14="http://schemas.microsoft.com/office/powerpoint/2010/main" val="26336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away with two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825625"/>
            <a:ext cx="50495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 New Appreciation for Visio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0901" y="1825625"/>
            <a:ext cx="56236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/>
              <a:t>How using PowerShell will save you time with Visio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51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end up writing a PowerShell module for Visio?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30" y="1807761"/>
            <a:ext cx="10179140" cy="155848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began with this diagram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942463" y="336625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Sent in a daily email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45495" y="5391153"/>
            <a:ext cx="11430000" cy="11676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 smtClean="0"/>
              <a:t>Can’t I just get Visio to draw it for me?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92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4977</TotalTime>
  <Words>524</Words>
  <Application>Microsoft Office PowerPoint</Application>
  <PresentationFormat>Widescreen</PresentationFormat>
  <Paragraphs>145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Narrow</vt:lpstr>
      <vt:lpstr>Calibri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PowerShell + Visio = Crazy Delicious</vt:lpstr>
      <vt:lpstr>About Me</vt:lpstr>
      <vt:lpstr>I am not on the Visio team</vt:lpstr>
      <vt:lpstr>Walk away with two things</vt:lpstr>
      <vt:lpstr>How did I end up writing a PowerShell module for Visio?</vt:lpstr>
      <vt:lpstr>It began with this diagram</vt:lpstr>
      <vt:lpstr>Understanding Visio</vt:lpstr>
      <vt:lpstr>Which application is most like Visio?</vt:lpstr>
      <vt:lpstr>PowerPoint Presentation</vt:lpstr>
      <vt:lpstr>PowerPoint Presentation</vt:lpstr>
      <vt:lpstr>VISIO SHAPESHEET DEMO</vt:lpstr>
      <vt:lpstr>PowerPoint Presentation</vt:lpstr>
      <vt:lpstr>ShapeSheet enables more expressivity</vt:lpstr>
      <vt:lpstr>PowerPoint Presentation</vt:lpstr>
      <vt:lpstr>PowerPoint Presentation</vt:lpstr>
      <vt:lpstr>VisioPS A PowerShell module for Visio</vt:lpstr>
      <vt:lpstr>Scenarios</vt:lpstr>
      <vt:lpstr>Where to get it</vt:lpstr>
      <vt:lpstr>Installation Information</vt:lpstr>
      <vt:lpstr>What are People Doing with it</vt:lpstr>
      <vt:lpstr>A Note on Visio Versions</vt:lpstr>
      <vt:lpstr>VISIOPS DEMO</vt:lpstr>
      <vt:lpstr>PowerPoint Presentation</vt:lpstr>
      <vt:lpstr>Architecture</vt:lpstr>
      <vt:lpstr>PowerPoint Presentation</vt:lpstr>
      <vt:lpstr>How it Works</vt:lpstr>
      <vt:lpstr>Contact Information</vt:lpstr>
      <vt:lpstr>References</vt:lpstr>
      <vt:lpstr>Thank You!</vt:lpstr>
      <vt:lpstr>PowerPoint Presentation</vt:lpstr>
      <vt:lpstr>Backup</vt:lpstr>
      <vt:lpstr>Directed Graphs</vt:lpstr>
      <vt:lpstr>Org Charts Visio 2013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Saveen Reddy</dc:creator>
  <cp:lastModifiedBy>Saveen Reddy</cp:lastModifiedBy>
  <cp:revision>95</cp:revision>
  <dcterms:created xsi:type="dcterms:W3CDTF">2013-11-02T23:53:20Z</dcterms:created>
  <dcterms:modified xsi:type="dcterms:W3CDTF">2014-05-07T03:44:47Z</dcterms:modified>
</cp:coreProperties>
</file>