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stbe\Desktop\&#39064;&#30446;3-Miaozhen%20Interview%20test-OM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stbe\Desktop\&#39064;&#30446;3-Miaozhen%20Interview%20test-OM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stbe\Desktop\&#39064;&#30446;3-Miaozhen%20Interview%20test-OM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stbe\Desktop\&#39064;&#30446;3-Miaozhen%20Interview%20test-OM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stbe\Desktop\&#39064;&#30446;3-Miaozhen%20Interview%20test-OM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广告数据!$B$54</c:f>
              <c:strCache>
                <c:ptCount val="1"/>
                <c:pt idx="0">
                  <c:v>媒体A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FD-4428-8C0D-D6C4979E85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FD-4428-8C0D-D6C4979E85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FD-4428-8C0D-D6C4979E85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FD-4428-8C0D-D6C4979E858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DFD-4428-8C0D-D6C4979E858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DFD-4428-8C0D-D6C4979E858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DFD-4428-8C0D-D6C4979E858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DFD-4428-8C0D-D6C4979E858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DFD-4428-8C0D-D6C4979E858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DFD-4428-8C0D-D6C4979E85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广告数据!$C$53:$L$53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10+</c:v>
                </c:pt>
              </c:strCache>
            </c:strRef>
          </c:cat>
          <c:val>
            <c:numRef>
              <c:f>广告数据!$C$54:$L$54</c:f>
              <c:numCache>
                <c:formatCode>_ * #,##0_ ;_ * \-#,##0_ ;_ * "-"??_ ;_ @_ </c:formatCode>
                <c:ptCount val="10"/>
                <c:pt idx="0">
                  <c:v>5033913</c:v>
                </c:pt>
                <c:pt idx="1">
                  <c:v>1284373</c:v>
                </c:pt>
                <c:pt idx="2">
                  <c:v>1398309</c:v>
                </c:pt>
                <c:pt idx="3">
                  <c:v>611113</c:v>
                </c:pt>
                <c:pt idx="4">
                  <c:v>372882</c:v>
                </c:pt>
                <c:pt idx="5">
                  <c:v>424672</c:v>
                </c:pt>
                <c:pt idx="6">
                  <c:v>145010</c:v>
                </c:pt>
                <c:pt idx="7">
                  <c:v>124294</c:v>
                </c:pt>
                <c:pt idx="8">
                  <c:v>196799</c:v>
                </c:pt>
                <c:pt idx="9">
                  <c:v>766481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DFD-4428-8C0D-D6C4979E858D}"/>
            </c:ext>
          </c:extLst>
        </c:ser>
        <c:ser>
          <c:idx val="1"/>
          <c:order val="1"/>
          <c:tx>
            <c:strRef>
              <c:f>广告数据!$B$55</c:f>
              <c:strCache>
                <c:ptCount val="1"/>
                <c:pt idx="0">
                  <c:v>媒体B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1DFD-4428-8C0D-D6C4979E85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1DFD-4428-8C0D-D6C4979E85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1DFD-4428-8C0D-D6C4979E85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1DFD-4428-8C0D-D6C4979E858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1DFD-4428-8C0D-D6C4979E858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1DFD-4428-8C0D-D6C4979E858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1DFD-4428-8C0D-D6C4979E858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1DFD-4428-8C0D-D6C4979E858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1DFD-4428-8C0D-D6C4979E858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1DFD-4428-8C0D-D6C4979E85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广告数据!$C$53:$L$53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10+</c:v>
                </c:pt>
              </c:strCache>
            </c:strRef>
          </c:cat>
          <c:val>
            <c:numRef>
              <c:f>广告数据!$C$55:$L$55</c:f>
              <c:numCache>
                <c:formatCode>_ * #,##0_ ;_ * \-#,##0_ ;_ * "-"??_ ;_ @_ </c:formatCode>
                <c:ptCount val="10"/>
                <c:pt idx="0">
                  <c:v>6371824</c:v>
                </c:pt>
                <c:pt idx="1">
                  <c:v>1763340</c:v>
                </c:pt>
                <c:pt idx="2">
                  <c:v>681536</c:v>
                </c:pt>
                <c:pt idx="3">
                  <c:v>248815</c:v>
                </c:pt>
                <c:pt idx="4">
                  <c:v>227179</c:v>
                </c:pt>
                <c:pt idx="5">
                  <c:v>194725</c:v>
                </c:pt>
                <c:pt idx="6">
                  <c:v>183907</c:v>
                </c:pt>
                <c:pt idx="7">
                  <c:v>259633</c:v>
                </c:pt>
                <c:pt idx="8">
                  <c:v>335359</c:v>
                </c:pt>
                <c:pt idx="9">
                  <c:v>551720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DFD-4428-8C0D-D6C4979E858D}"/>
            </c:ext>
          </c:extLst>
        </c:ser>
        <c:ser>
          <c:idx val="2"/>
          <c:order val="2"/>
          <c:tx>
            <c:strRef>
              <c:f>广告数据!$B$56</c:f>
              <c:strCache>
                <c:ptCount val="1"/>
                <c:pt idx="0">
                  <c:v>媒体C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1DFD-4428-8C0D-D6C4979E85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1DFD-4428-8C0D-D6C4979E85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1DFD-4428-8C0D-D6C4979E85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1DFD-4428-8C0D-D6C4979E858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1DFD-4428-8C0D-D6C4979E858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1DFD-4428-8C0D-D6C4979E858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1DFD-4428-8C0D-D6C4979E858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1DFD-4428-8C0D-D6C4979E858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1DFD-4428-8C0D-D6C4979E858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1DFD-4428-8C0D-D6C4979E85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广告数据!$C$53:$L$53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10+</c:v>
                </c:pt>
              </c:strCache>
            </c:strRef>
          </c:cat>
          <c:val>
            <c:numRef>
              <c:f>广告数据!$C$56:$L$56</c:f>
              <c:numCache>
                <c:formatCode>_ * #,##0_ ;_ * \-#,##0_ ;_ * "-"??_ ;_ @_ </c:formatCode>
                <c:ptCount val="10"/>
                <c:pt idx="0">
                  <c:v>3317148</c:v>
                </c:pt>
                <c:pt idx="1">
                  <c:v>972267</c:v>
                </c:pt>
                <c:pt idx="2">
                  <c:v>1029460</c:v>
                </c:pt>
                <c:pt idx="3">
                  <c:v>514730</c:v>
                </c:pt>
                <c:pt idx="4">
                  <c:v>647416</c:v>
                </c:pt>
                <c:pt idx="5">
                  <c:v>960829</c:v>
                </c:pt>
                <c:pt idx="6">
                  <c:v>915075</c:v>
                </c:pt>
                <c:pt idx="7">
                  <c:v>846445</c:v>
                </c:pt>
                <c:pt idx="8">
                  <c:v>709183</c:v>
                </c:pt>
                <c:pt idx="9">
                  <c:v>1521313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DFD-4428-8C0D-D6C4979E858D}"/>
            </c:ext>
          </c:extLst>
        </c:ser>
        <c:ser>
          <c:idx val="3"/>
          <c:order val="3"/>
          <c:tx>
            <c:strRef>
              <c:f>广告数据!$B$57</c:f>
              <c:strCache>
                <c:ptCount val="1"/>
                <c:pt idx="0">
                  <c:v>媒体D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1DFD-4428-8C0D-D6C4979E85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1DFD-4428-8C0D-D6C4979E85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1DFD-4428-8C0D-D6C4979E85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1DFD-4428-8C0D-D6C4979E858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1DFD-4428-8C0D-D6C4979E858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1DFD-4428-8C0D-D6C4979E858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1DFD-4428-8C0D-D6C4979E858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1DFD-4428-8C0D-D6C4979E858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1DFD-4428-8C0D-D6C4979E858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1DFD-4428-8C0D-D6C4979E85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广告数据!$C$53:$L$53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10+</c:v>
                </c:pt>
              </c:strCache>
            </c:strRef>
          </c:cat>
          <c:val>
            <c:numRef>
              <c:f>广告数据!$C$57:$L$57</c:f>
              <c:numCache>
                <c:formatCode>_ * #,##0_ ;_ * \-#,##0_ ;_ * "-"??_ ;_ @_ </c:formatCode>
                <c:ptCount val="10"/>
                <c:pt idx="0">
                  <c:v>1053090.0560000001</c:v>
                </c:pt>
                <c:pt idx="1">
                  <c:v>1827047.808</c:v>
                </c:pt>
                <c:pt idx="2">
                  <c:v>2068116.6160000002</c:v>
                </c:pt>
                <c:pt idx="3">
                  <c:v>812021.24800000002</c:v>
                </c:pt>
                <c:pt idx="4">
                  <c:v>558264.60800000001</c:v>
                </c:pt>
                <c:pt idx="5">
                  <c:v>634391.60000000009</c:v>
                </c:pt>
                <c:pt idx="6">
                  <c:v>761269.91999999993</c:v>
                </c:pt>
                <c:pt idx="7">
                  <c:v>1103841.3839999998</c:v>
                </c:pt>
                <c:pt idx="8">
                  <c:v>1205344.04</c:v>
                </c:pt>
                <c:pt idx="9">
                  <c:v>2664444.7199999997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1DFD-4428-8C0D-D6C4979E858D}"/>
            </c:ext>
          </c:extLst>
        </c:ser>
        <c:ser>
          <c:idx val="4"/>
          <c:order val="4"/>
          <c:tx>
            <c:strRef>
              <c:f>广告数据!$B$58</c:f>
              <c:strCache>
                <c:ptCount val="1"/>
                <c:pt idx="0">
                  <c:v>媒体E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1DFD-4428-8C0D-D6C4979E85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1DFD-4428-8C0D-D6C4979E85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1DFD-4428-8C0D-D6C4979E85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1DFD-4428-8C0D-D6C4979E858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1DFD-4428-8C0D-D6C4979E858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1DFD-4428-8C0D-D6C4979E858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1DFD-4428-8C0D-D6C4979E858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1DFD-4428-8C0D-D6C4979E858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1DFD-4428-8C0D-D6C4979E858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1DFD-4428-8C0D-D6C4979E85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广告数据!$C$53:$L$53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10+</c:v>
                </c:pt>
              </c:strCache>
            </c:strRef>
          </c:cat>
          <c:val>
            <c:numRef>
              <c:f>广告数据!$C$58:$L$58</c:f>
              <c:numCache>
                <c:formatCode>_ * #,##0_ ;_ * \-#,##0_ ;_ * "-"??_ ;_ @_ </c:formatCode>
                <c:ptCount val="10"/>
                <c:pt idx="0">
                  <c:v>1274389.753</c:v>
                </c:pt>
                <c:pt idx="1">
                  <c:v>1120342.6400000001</c:v>
                </c:pt>
                <c:pt idx="2">
                  <c:v>1680513.96</c:v>
                </c:pt>
                <c:pt idx="3">
                  <c:v>2100642.4499999997</c:v>
                </c:pt>
                <c:pt idx="4">
                  <c:v>518158.47099999996</c:v>
                </c:pt>
                <c:pt idx="5">
                  <c:v>1190364.0550000002</c:v>
                </c:pt>
                <c:pt idx="6">
                  <c:v>602184.16899999999</c:v>
                </c:pt>
                <c:pt idx="7">
                  <c:v>1316402.602</c:v>
                </c:pt>
                <c:pt idx="8">
                  <c:v>560171.32000000007</c:v>
                </c:pt>
                <c:pt idx="9">
                  <c:v>3641113.58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1DFD-4428-8C0D-D6C4979E858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广告数据!$B$55</c:f>
              <c:strCache>
                <c:ptCount val="1"/>
                <c:pt idx="0">
                  <c:v>媒体B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78-4A14-A688-E41076B1B6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78-4A14-A688-E41076B1B6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78-4A14-A688-E41076B1B6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78-4A14-A688-E41076B1B61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78-4A14-A688-E41076B1B61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478-4A14-A688-E41076B1B61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478-4A14-A688-E41076B1B61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478-4A14-A688-E41076B1B61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478-4A14-A688-E41076B1B61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478-4A14-A688-E41076B1B6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广告数据!$C$53:$L$53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10+</c:v>
                </c:pt>
              </c:strCache>
            </c:strRef>
          </c:cat>
          <c:val>
            <c:numRef>
              <c:f>广告数据!$C$55:$L$55</c:f>
              <c:numCache>
                <c:formatCode>_ * #,##0_ ;_ * \-#,##0_ ;_ * "-"??_ ;_ @_ </c:formatCode>
                <c:ptCount val="10"/>
                <c:pt idx="0">
                  <c:v>6371824</c:v>
                </c:pt>
                <c:pt idx="1">
                  <c:v>1763340</c:v>
                </c:pt>
                <c:pt idx="2">
                  <c:v>681536</c:v>
                </c:pt>
                <c:pt idx="3">
                  <c:v>248815</c:v>
                </c:pt>
                <c:pt idx="4">
                  <c:v>227179</c:v>
                </c:pt>
                <c:pt idx="5">
                  <c:v>194725</c:v>
                </c:pt>
                <c:pt idx="6">
                  <c:v>183907</c:v>
                </c:pt>
                <c:pt idx="7">
                  <c:v>259633</c:v>
                </c:pt>
                <c:pt idx="8">
                  <c:v>335359</c:v>
                </c:pt>
                <c:pt idx="9">
                  <c:v>551720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478-4A14-A688-E41076B1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广告数据!$B$54</c15:sqref>
                        </c15:formulaRef>
                      </c:ext>
                    </c:extLst>
                    <c:strCache>
                      <c:ptCount val="1"/>
                      <c:pt idx="0">
                        <c:v>媒体A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3478-4A14-A688-E41076B1B61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3478-4A14-A688-E41076B1B61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A-3478-4A14-A688-E41076B1B61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C-3478-4A14-A688-E41076B1B61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3478-4A14-A688-E41076B1B61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0-3478-4A14-A688-E41076B1B610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2-3478-4A14-A688-E41076B1B610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4-3478-4A14-A688-E41076B1B610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6-3478-4A14-A688-E41076B1B610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8-3478-4A14-A688-E41076B1B61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eparator>;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广告数据!$C$54:$L$54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5033913</c:v>
                      </c:pt>
                      <c:pt idx="1">
                        <c:v>1284373</c:v>
                      </c:pt>
                      <c:pt idx="2">
                        <c:v>1398309</c:v>
                      </c:pt>
                      <c:pt idx="3">
                        <c:v>611113</c:v>
                      </c:pt>
                      <c:pt idx="4">
                        <c:v>372882</c:v>
                      </c:pt>
                      <c:pt idx="5">
                        <c:v>424672</c:v>
                      </c:pt>
                      <c:pt idx="6">
                        <c:v>145010</c:v>
                      </c:pt>
                      <c:pt idx="7">
                        <c:v>124294</c:v>
                      </c:pt>
                      <c:pt idx="8">
                        <c:v>196799</c:v>
                      </c:pt>
                      <c:pt idx="9">
                        <c:v>766481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9-3478-4A14-A688-E41076B1B610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广告数据!$B$56</c15:sqref>
                        </c15:formulaRef>
                      </c:ext>
                    </c:extLst>
                    <c:strCache>
                      <c:ptCount val="1"/>
                      <c:pt idx="0">
                        <c:v>媒体C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B-3478-4A14-A688-E41076B1B61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D-3478-4A14-A688-E41076B1B61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F-3478-4A14-A688-E41076B1B61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1-3478-4A14-A688-E41076B1B61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3-3478-4A14-A688-E41076B1B61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5-3478-4A14-A688-E41076B1B610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7-3478-4A14-A688-E41076B1B610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9-3478-4A14-A688-E41076B1B610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B-3478-4A14-A688-E41076B1B610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D-3478-4A14-A688-E41076B1B61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广告数据!$C$56:$L$56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3317148</c:v>
                      </c:pt>
                      <c:pt idx="1">
                        <c:v>972267</c:v>
                      </c:pt>
                      <c:pt idx="2">
                        <c:v>1029460</c:v>
                      </c:pt>
                      <c:pt idx="3">
                        <c:v>514730</c:v>
                      </c:pt>
                      <c:pt idx="4">
                        <c:v>647416</c:v>
                      </c:pt>
                      <c:pt idx="5">
                        <c:v>960829</c:v>
                      </c:pt>
                      <c:pt idx="6">
                        <c:v>915075</c:v>
                      </c:pt>
                      <c:pt idx="7">
                        <c:v>846445</c:v>
                      </c:pt>
                      <c:pt idx="8">
                        <c:v>709183</c:v>
                      </c:pt>
                      <c:pt idx="9">
                        <c:v>1521313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E-3478-4A14-A688-E41076B1B610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广告数据!$B$57</c15:sqref>
                        </c15:formulaRef>
                      </c:ext>
                    </c:extLst>
                    <c:strCache>
                      <c:ptCount val="1"/>
                      <c:pt idx="0">
                        <c:v>媒体D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0-3478-4A14-A688-E41076B1B61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2-3478-4A14-A688-E41076B1B61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4-3478-4A14-A688-E41076B1B61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6-3478-4A14-A688-E41076B1B61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8-3478-4A14-A688-E41076B1B61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A-3478-4A14-A688-E41076B1B610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C-3478-4A14-A688-E41076B1B610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E-3478-4A14-A688-E41076B1B610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0-3478-4A14-A688-E41076B1B610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2-3478-4A14-A688-E41076B1B61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广告数据!$C$57:$L$57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1053090.0560000001</c:v>
                      </c:pt>
                      <c:pt idx="1">
                        <c:v>1827047.808</c:v>
                      </c:pt>
                      <c:pt idx="2">
                        <c:v>2068116.6160000002</c:v>
                      </c:pt>
                      <c:pt idx="3">
                        <c:v>812021.24800000002</c:v>
                      </c:pt>
                      <c:pt idx="4">
                        <c:v>558264.60800000001</c:v>
                      </c:pt>
                      <c:pt idx="5">
                        <c:v>634391.60000000009</c:v>
                      </c:pt>
                      <c:pt idx="6">
                        <c:v>761269.91999999993</c:v>
                      </c:pt>
                      <c:pt idx="7">
                        <c:v>1103841.3839999998</c:v>
                      </c:pt>
                      <c:pt idx="8">
                        <c:v>1205344.04</c:v>
                      </c:pt>
                      <c:pt idx="9">
                        <c:v>2664444.7199999997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3-3478-4A14-A688-E41076B1B610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广告数据!$B$58</c15:sqref>
                        </c15:formulaRef>
                      </c:ext>
                    </c:extLst>
                    <c:strCache>
                      <c:ptCount val="1"/>
                      <c:pt idx="0">
                        <c:v>媒体E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5-3478-4A14-A688-E41076B1B61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7-3478-4A14-A688-E41076B1B61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9-3478-4A14-A688-E41076B1B61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B-3478-4A14-A688-E41076B1B61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D-3478-4A14-A688-E41076B1B61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F-3478-4A14-A688-E41076B1B610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1-3478-4A14-A688-E41076B1B610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3-3478-4A14-A688-E41076B1B610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5-3478-4A14-A688-E41076B1B610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7-3478-4A14-A688-E41076B1B61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广告数据!$C$58:$L$58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1274389.753</c:v>
                      </c:pt>
                      <c:pt idx="1">
                        <c:v>1120342.6400000001</c:v>
                      </c:pt>
                      <c:pt idx="2">
                        <c:v>1680513.96</c:v>
                      </c:pt>
                      <c:pt idx="3">
                        <c:v>2100642.4499999997</c:v>
                      </c:pt>
                      <c:pt idx="4">
                        <c:v>518158.47099999996</c:v>
                      </c:pt>
                      <c:pt idx="5">
                        <c:v>1190364.0550000002</c:v>
                      </c:pt>
                      <c:pt idx="6">
                        <c:v>602184.16899999999</c:v>
                      </c:pt>
                      <c:pt idx="7">
                        <c:v>1316402.602</c:v>
                      </c:pt>
                      <c:pt idx="8">
                        <c:v>560171.32000000007</c:v>
                      </c:pt>
                      <c:pt idx="9">
                        <c:v>3641113.58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8-3478-4A14-A688-E41076B1B610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2"/>
          <c:order val="2"/>
          <c:tx>
            <c:strRef>
              <c:f>广告数据!$B$56</c:f>
              <c:strCache>
                <c:ptCount val="1"/>
                <c:pt idx="0">
                  <c:v>媒体C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9F-498B-831A-0DDC854878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9F-498B-831A-0DDC854878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9F-498B-831A-0DDC854878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9F-498B-831A-0DDC854878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09F-498B-831A-0DDC854878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09F-498B-831A-0DDC8548784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09F-498B-831A-0DDC8548784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09F-498B-831A-0DDC8548784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09F-498B-831A-0DDC8548784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09F-498B-831A-0DDC854878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广告数据!$C$53:$L$53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10+</c:v>
                </c:pt>
              </c:strCache>
            </c:strRef>
          </c:cat>
          <c:val>
            <c:numRef>
              <c:f>广告数据!$C$56:$L$56</c:f>
              <c:numCache>
                <c:formatCode>_ * #,##0_ ;_ * \-#,##0_ ;_ * "-"??_ ;_ @_ </c:formatCode>
                <c:ptCount val="10"/>
                <c:pt idx="0">
                  <c:v>3317148</c:v>
                </c:pt>
                <c:pt idx="1">
                  <c:v>972267</c:v>
                </c:pt>
                <c:pt idx="2">
                  <c:v>1029460</c:v>
                </c:pt>
                <c:pt idx="3">
                  <c:v>514730</c:v>
                </c:pt>
                <c:pt idx="4">
                  <c:v>647416</c:v>
                </c:pt>
                <c:pt idx="5">
                  <c:v>960829</c:v>
                </c:pt>
                <c:pt idx="6">
                  <c:v>915075</c:v>
                </c:pt>
                <c:pt idx="7">
                  <c:v>846445</c:v>
                </c:pt>
                <c:pt idx="8">
                  <c:v>709183</c:v>
                </c:pt>
                <c:pt idx="9">
                  <c:v>1521313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09F-498B-831A-0DDC8548784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广告数据!$B$54</c15:sqref>
                        </c15:formulaRef>
                      </c:ext>
                    </c:extLst>
                    <c:strCache>
                      <c:ptCount val="1"/>
                      <c:pt idx="0">
                        <c:v>媒体A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109F-498B-831A-0DDC8548784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109F-498B-831A-0DDC8548784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A-109F-498B-831A-0DDC8548784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C-109F-498B-831A-0DDC8548784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109F-498B-831A-0DDC8548784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0-109F-498B-831A-0DDC85487846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2-109F-498B-831A-0DDC85487846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4-109F-498B-831A-0DDC85487846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6-109F-498B-831A-0DDC85487846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8-109F-498B-831A-0DDC8548784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eparator>;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广告数据!$C$54:$L$54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5033913</c:v>
                      </c:pt>
                      <c:pt idx="1">
                        <c:v>1284373</c:v>
                      </c:pt>
                      <c:pt idx="2">
                        <c:v>1398309</c:v>
                      </c:pt>
                      <c:pt idx="3">
                        <c:v>611113</c:v>
                      </c:pt>
                      <c:pt idx="4">
                        <c:v>372882</c:v>
                      </c:pt>
                      <c:pt idx="5">
                        <c:v>424672</c:v>
                      </c:pt>
                      <c:pt idx="6">
                        <c:v>145010</c:v>
                      </c:pt>
                      <c:pt idx="7">
                        <c:v>124294</c:v>
                      </c:pt>
                      <c:pt idx="8">
                        <c:v>196799</c:v>
                      </c:pt>
                      <c:pt idx="9">
                        <c:v>766481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9-109F-498B-831A-0DDC85487846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广告数据!$B$55</c15:sqref>
                        </c15:formulaRef>
                      </c:ext>
                    </c:extLst>
                    <c:strCache>
                      <c:ptCount val="1"/>
                      <c:pt idx="0">
                        <c:v>媒体B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B-109F-498B-831A-0DDC8548784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D-109F-498B-831A-0DDC8548784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F-109F-498B-831A-0DDC8548784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1-109F-498B-831A-0DDC8548784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3-109F-498B-831A-0DDC8548784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5-109F-498B-831A-0DDC85487846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7-109F-498B-831A-0DDC85487846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9-109F-498B-831A-0DDC85487846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B-109F-498B-831A-0DDC85487846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D-109F-498B-831A-0DDC8548784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eparator>;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广告数据!$C$55:$L$55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6371824</c:v>
                      </c:pt>
                      <c:pt idx="1">
                        <c:v>1763340</c:v>
                      </c:pt>
                      <c:pt idx="2">
                        <c:v>681536</c:v>
                      </c:pt>
                      <c:pt idx="3">
                        <c:v>248815</c:v>
                      </c:pt>
                      <c:pt idx="4">
                        <c:v>227179</c:v>
                      </c:pt>
                      <c:pt idx="5">
                        <c:v>194725</c:v>
                      </c:pt>
                      <c:pt idx="6">
                        <c:v>183907</c:v>
                      </c:pt>
                      <c:pt idx="7">
                        <c:v>259633</c:v>
                      </c:pt>
                      <c:pt idx="8">
                        <c:v>335359</c:v>
                      </c:pt>
                      <c:pt idx="9">
                        <c:v>551720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E-109F-498B-831A-0DDC85487846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广告数据!$B$57</c15:sqref>
                        </c15:formulaRef>
                      </c:ext>
                    </c:extLst>
                    <c:strCache>
                      <c:ptCount val="1"/>
                      <c:pt idx="0">
                        <c:v>媒体D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0-109F-498B-831A-0DDC8548784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2-109F-498B-831A-0DDC8548784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4-109F-498B-831A-0DDC8548784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6-109F-498B-831A-0DDC8548784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8-109F-498B-831A-0DDC8548784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A-109F-498B-831A-0DDC85487846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C-109F-498B-831A-0DDC85487846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E-109F-498B-831A-0DDC85487846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0-109F-498B-831A-0DDC85487846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2-109F-498B-831A-0DDC8548784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广告数据!$C$57:$L$57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1053090.0560000001</c:v>
                      </c:pt>
                      <c:pt idx="1">
                        <c:v>1827047.808</c:v>
                      </c:pt>
                      <c:pt idx="2">
                        <c:v>2068116.6160000002</c:v>
                      </c:pt>
                      <c:pt idx="3">
                        <c:v>812021.24800000002</c:v>
                      </c:pt>
                      <c:pt idx="4">
                        <c:v>558264.60800000001</c:v>
                      </c:pt>
                      <c:pt idx="5">
                        <c:v>634391.60000000009</c:v>
                      </c:pt>
                      <c:pt idx="6">
                        <c:v>761269.91999999993</c:v>
                      </c:pt>
                      <c:pt idx="7">
                        <c:v>1103841.3839999998</c:v>
                      </c:pt>
                      <c:pt idx="8">
                        <c:v>1205344.04</c:v>
                      </c:pt>
                      <c:pt idx="9">
                        <c:v>2664444.7199999997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3-109F-498B-831A-0DDC85487846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广告数据!$B$58</c15:sqref>
                        </c15:formulaRef>
                      </c:ext>
                    </c:extLst>
                    <c:strCache>
                      <c:ptCount val="1"/>
                      <c:pt idx="0">
                        <c:v>媒体E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5-109F-498B-831A-0DDC8548784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7-109F-498B-831A-0DDC8548784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9-109F-498B-831A-0DDC8548784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B-109F-498B-831A-0DDC8548784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D-109F-498B-831A-0DDC8548784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F-109F-498B-831A-0DDC85487846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1-109F-498B-831A-0DDC85487846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3-109F-498B-831A-0DDC85487846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5-109F-498B-831A-0DDC85487846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7-109F-498B-831A-0DDC8548784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广告数据!$C$58:$L$58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1274389.753</c:v>
                      </c:pt>
                      <c:pt idx="1">
                        <c:v>1120342.6400000001</c:v>
                      </c:pt>
                      <c:pt idx="2">
                        <c:v>1680513.96</c:v>
                      </c:pt>
                      <c:pt idx="3">
                        <c:v>2100642.4499999997</c:v>
                      </c:pt>
                      <c:pt idx="4">
                        <c:v>518158.47099999996</c:v>
                      </c:pt>
                      <c:pt idx="5">
                        <c:v>1190364.0550000002</c:v>
                      </c:pt>
                      <c:pt idx="6">
                        <c:v>602184.16899999999</c:v>
                      </c:pt>
                      <c:pt idx="7">
                        <c:v>1316402.602</c:v>
                      </c:pt>
                      <c:pt idx="8">
                        <c:v>560171.32000000007</c:v>
                      </c:pt>
                      <c:pt idx="9">
                        <c:v>3641113.58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8-109F-498B-831A-0DDC85487846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3"/>
          <c:order val="3"/>
          <c:tx>
            <c:strRef>
              <c:f>广告数据!$B$57</c:f>
              <c:strCache>
                <c:ptCount val="1"/>
                <c:pt idx="0">
                  <c:v>媒体D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9-48B0-9D00-AB73A1AA00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9-48B0-9D00-AB73A1AA00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89-48B0-9D00-AB73A1AA00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89-48B0-9D00-AB73A1AA00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E89-48B0-9D00-AB73A1AA00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E89-48B0-9D00-AB73A1AA00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E89-48B0-9D00-AB73A1AA00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E89-48B0-9D00-AB73A1AA00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E89-48B0-9D00-AB73A1AA00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E89-48B0-9D00-AB73A1AA00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广告数据!$C$53:$L$53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10+</c:v>
                </c:pt>
              </c:strCache>
            </c:strRef>
          </c:cat>
          <c:val>
            <c:numRef>
              <c:f>广告数据!$C$57:$L$57</c:f>
              <c:numCache>
                <c:formatCode>_ * #,##0_ ;_ * \-#,##0_ ;_ * "-"??_ ;_ @_ </c:formatCode>
                <c:ptCount val="10"/>
                <c:pt idx="0">
                  <c:v>1053090.0560000001</c:v>
                </c:pt>
                <c:pt idx="1">
                  <c:v>1827047.808</c:v>
                </c:pt>
                <c:pt idx="2">
                  <c:v>2068116.6160000002</c:v>
                </c:pt>
                <c:pt idx="3">
                  <c:v>812021.24800000002</c:v>
                </c:pt>
                <c:pt idx="4">
                  <c:v>558264.60800000001</c:v>
                </c:pt>
                <c:pt idx="5">
                  <c:v>634391.60000000009</c:v>
                </c:pt>
                <c:pt idx="6">
                  <c:v>761269.91999999993</c:v>
                </c:pt>
                <c:pt idx="7">
                  <c:v>1103841.3839999998</c:v>
                </c:pt>
                <c:pt idx="8">
                  <c:v>1205344.04</c:v>
                </c:pt>
                <c:pt idx="9">
                  <c:v>2664444.7199999997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E89-48B0-9D00-AB73A1AA00F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广告数据!$B$54</c15:sqref>
                        </c15:formulaRef>
                      </c:ext>
                    </c:extLst>
                    <c:strCache>
                      <c:ptCount val="1"/>
                      <c:pt idx="0">
                        <c:v>媒体A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3E89-48B0-9D00-AB73A1AA00FE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3E89-48B0-9D00-AB73A1AA00FE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A-3E89-48B0-9D00-AB73A1AA00FE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C-3E89-48B0-9D00-AB73A1AA00FE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3E89-48B0-9D00-AB73A1AA00FE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0-3E89-48B0-9D00-AB73A1AA00FE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2-3E89-48B0-9D00-AB73A1AA00FE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4-3E89-48B0-9D00-AB73A1AA00FE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6-3E89-48B0-9D00-AB73A1AA00FE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8-3E89-48B0-9D00-AB73A1AA00FE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eparator>;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广告数据!$C$54:$L$54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5033913</c:v>
                      </c:pt>
                      <c:pt idx="1">
                        <c:v>1284373</c:v>
                      </c:pt>
                      <c:pt idx="2">
                        <c:v>1398309</c:v>
                      </c:pt>
                      <c:pt idx="3">
                        <c:v>611113</c:v>
                      </c:pt>
                      <c:pt idx="4">
                        <c:v>372882</c:v>
                      </c:pt>
                      <c:pt idx="5">
                        <c:v>424672</c:v>
                      </c:pt>
                      <c:pt idx="6">
                        <c:v>145010</c:v>
                      </c:pt>
                      <c:pt idx="7">
                        <c:v>124294</c:v>
                      </c:pt>
                      <c:pt idx="8">
                        <c:v>196799</c:v>
                      </c:pt>
                      <c:pt idx="9">
                        <c:v>766481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9-3E89-48B0-9D00-AB73A1AA00FE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广告数据!$B$55</c15:sqref>
                        </c15:formulaRef>
                      </c:ext>
                    </c:extLst>
                    <c:strCache>
                      <c:ptCount val="1"/>
                      <c:pt idx="0">
                        <c:v>媒体B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B-3E89-48B0-9D00-AB73A1AA00FE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D-3E89-48B0-9D00-AB73A1AA00FE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F-3E89-48B0-9D00-AB73A1AA00FE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1-3E89-48B0-9D00-AB73A1AA00FE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3-3E89-48B0-9D00-AB73A1AA00FE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5-3E89-48B0-9D00-AB73A1AA00FE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7-3E89-48B0-9D00-AB73A1AA00FE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9-3E89-48B0-9D00-AB73A1AA00FE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B-3E89-48B0-9D00-AB73A1AA00FE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D-3E89-48B0-9D00-AB73A1AA00FE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eparator>;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广告数据!$C$55:$L$55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6371824</c:v>
                      </c:pt>
                      <c:pt idx="1">
                        <c:v>1763340</c:v>
                      </c:pt>
                      <c:pt idx="2">
                        <c:v>681536</c:v>
                      </c:pt>
                      <c:pt idx="3">
                        <c:v>248815</c:v>
                      </c:pt>
                      <c:pt idx="4">
                        <c:v>227179</c:v>
                      </c:pt>
                      <c:pt idx="5">
                        <c:v>194725</c:v>
                      </c:pt>
                      <c:pt idx="6">
                        <c:v>183907</c:v>
                      </c:pt>
                      <c:pt idx="7">
                        <c:v>259633</c:v>
                      </c:pt>
                      <c:pt idx="8">
                        <c:v>335359</c:v>
                      </c:pt>
                      <c:pt idx="9">
                        <c:v>551720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E-3E89-48B0-9D00-AB73A1AA00FE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广告数据!$B$56</c15:sqref>
                        </c15:formulaRef>
                      </c:ext>
                    </c:extLst>
                    <c:strCache>
                      <c:ptCount val="1"/>
                      <c:pt idx="0">
                        <c:v>媒体C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0-3E89-48B0-9D00-AB73A1AA00FE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2-3E89-48B0-9D00-AB73A1AA00FE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4-3E89-48B0-9D00-AB73A1AA00FE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6-3E89-48B0-9D00-AB73A1AA00FE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8-3E89-48B0-9D00-AB73A1AA00FE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A-3E89-48B0-9D00-AB73A1AA00FE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C-3E89-48B0-9D00-AB73A1AA00FE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E-3E89-48B0-9D00-AB73A1AA00FE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0-3E89-48B0-9D00-AB73A1AA00FE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2-3E89-48B0-9D00-AB73A1AA00FE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eparator>;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广告数据!$C$56:$L$56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3317148</c:v>
                      </c:pt>
                      <c:pt idx="1">
                        <c:v>972267</c:v>
                      </c:pt>
                      <c:pt idx="2">
                        <c:v>1029460</c:v>
                      </c:pt>
                      <c:pt idx="3">
                        <c:v>514730</c:v>
                      </c:pt>
                      <c:pt idx="4">
                        <c:v>647416</c:v>
                      </c:pt>
                      <c:pt idx="5">
                        <c:v>960829</c:v>
                      </c:pt>
                      <c:pt idx="6">
                        <c:v>915075</c:v>
                      </c:pt>
                      <c:pt idx="7">
                        <c:v>846445</c:v>
                      </c:pt>
                      <c:pt idx="8">
                        <c:v>709183</c:v>
                      </c:pt>
                      <c:pt idx="9">
                        <c:v>1521313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3-3E89-48B0-9D00-AB73A1AA00FE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广告数据!$B$58</c15:sqref>
                        </c15:formulaRef>
                      </c:ext>
                    </c:extLst>
                    <c:strCache>
                      <c:ptCount val="1"/>
                      <c:pt idx="0">
                        <c:v>媒体E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5-3E89-48B0-9D00-AB73A1AA00FE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7-3E89-48B0-9D00-AB73A1AA00FE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9-3E89-48B0-9D00-AB73A1AA00FE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B-3E89-48B0-9D00-AB73A1AA00FE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D-3E89-48B0-9D00-AB73A1AA00FE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F-3E89-48B0-9D00-AB73A1AA00FE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1-3E89-48B0-9D00-AB73A1AA00FE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3-3E89-48B0-9D00-AB73A1AA00FE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5-3E89-48B0-9D00-AB73A1AA00FE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7-3E89-48B0-9D00-AB73A1AA00FE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广告数据!$C$58:$L$58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1274389.753</c:v>
                      </c:pt>
                      <c:pt idx="1">
                        <c:v>1120342.6400000001</c:v>
                      </c:pt>
                      <c:pt idx="2">
                        <c:v>1680513.96</c:v>
                      </c:pt>
                      <c:pt idx="3">
                        <c:v>2100642.4499999997</c:v>
                      </c:pt>
                      <c:pt idx="4">
                        <c:v>518158.47099999996</c:v>
                      </c:pt>
                      <c:pt idx="5">
                        <c:v>1190364.0550000002</c:v>
                      </c:pt>
                      <c:pt idx="6">
                        <c:v>602184.16899999999</c:v>
                      </c:pt>
                      <c:pt idx="7">
                        <c:v>1316402.602</c:v>
                      </c:pt>
                      <c:pt idx="8">
                        <c:v>560171.32000000007</c:v>
                      </c:pt>
                      <c:pt idx="9">
                        <c:v>3641113.58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8-3E89-48B0-9D00-AB73A1AA00FE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4"/>
          <c:order val="4"/>
          <c:tx>
            <c:strRef>
              <c:f>广告数据!$B$58</c:f>
              <c:strCache>
                <c:ptCount val="1"/>
                <c:pt idx="0">
                  <c:v>媒体E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86-469C-9F46-D2F5EF22BD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86-469C-9F46-D2F5EF22BD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86-469C-9F46-D2F5EF22BD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86-469C-9F46-D2F5EF22BD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86-469C-9F46-D2F5EF22BD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86-469C-9F46-D2F5EF22BD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C86-469C-9F46-D2F5EF22BD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C86-469C-9F46-D2F5EF22BD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C86-469C-9F46-D2F5EF22BD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C86-469C-9F46-D2F5EF22BD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广告数据!$C$53:$L$53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10+</c:v>
                </c:pt>
              </c:strCache>
            </c:strRef>
          </c:cat>
          <c:val>
            <c:numRef>
              <c:f>广告数据!$C$58:$L$58</c:f>
              <c:numCache>
                <c:formatCode>_ * #,##0_ ;_ * \-#,##0_ ;_ * "-"??_ ;_ @_ </c:formatCode>
                <c:ptCount val="10"/>
                <c:pt idx="0">
                  <c:v>1274389.753</c:v>
                </c:pt>
                <c:pt idx="1">
                  <c:v>1120342.6400000001</c:v>
                </c:pt>
                <c:pt idx="2">
                  <c:v>1680513.96</c:v>
                </c:pt>
                <c:pt idx="3">
                  <c:v>2100642.4499999997</c:v>
                </c:pt>
                <c:pt idx="4">
                  <c:v>518158.47099999996</c:v>
                </c:pt>
                <c:pt idx="5">
                  <c:v>1190364.0550000002</c:v>
                </c:pt>
                <c:pt idx="6">
                  <c:v>602184.16899999999</c:v>
                </c:pt>
                <c:pt idx="7">
                  <c:v>1316402.602</c:v>
                </c:pt>
                <c:pt idx="8">
                  <c:v>560171.32000000007</c:v>
                </c:pt>
                <c:pt idx="9">
                  <c:v>3641113.58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C86-469C-9F46-D2F5EF22BD7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广告数据!$B$54</c15:sqref>
                        </c15:formulaRef>
                      </c:ext>
                    </c:extLst>
                    <c:strCache>
                      <c:ptCount val="1"/>
                      <c:pt idx="0">
                        <c:v>媒体A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6C86-469C-9F46-D2F5EF22BD73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6C86-469C-9F46-D2F5EF22BD73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A-6C86-469C-9F46-D2F5EF22BD73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C-6C86-469C-9F46-D2F5EF22BD73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6C86-469C-9F46-D2F5EF22BD73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0-6C86-469C-9F46-D2F5EF22BD73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2-6C86-469C-9F46-D2F5EF22BD73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4-6C86-469C-9F46-D2F5EF22BD73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6-6C86-469C-9F46-D2F5EF22BD73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8-6C86-469C-9F46-D2F5EF22BD73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eparator>;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广告数据!$C$54:$L$54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5033913</c:v>
                      </c:pt>
                      <c:pt idx="1">
                        <c:v>1284373</c:v>
                      </c:pt>
                      <c:pt idx="2">
                        <c:v>1398309</c:v>
                      </c:pt>
                      <c:pt idx="3">
                        <c:v>611113</c:v>
                      </c:pt>
                      <c:pt idx="4">
                        <c:v>372882</c:v>
                      </c:pt>
                      <c:pt idx="5">
                        <c:v>424672</c:v>
                      </c:pt>
                      <c:pt idx="6">
                        <c:v>145010</c:v>
                      </c:pt>
                      <c:pt idx="7">
                        <c:v>124294</c:v>
                      </c:pt>
                      <c:pt idx="8">
                        <c:v>196799</c:v>
                      </c:pt>
                      <c:pt idx="9">
                        <c:v>766481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9-6C86-469C-9F46-D2F5EF22BD73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广告数据!$B$55</c15:sqref>
                        </c15:formulaRef>
                      </c:ext>
                    </c:extLst>
                    <c:strCache>
                      <c:ptCount val="1"/>
                      <c:pt idx="0">
                        <c:v>媒体B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B-6C86-469C-9F46-D2F5EF22BD73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D-6C86-469C-9F46-D2F5EF22BD73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F-6C86-469C-9F46-D2F5EF22BD73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1-6C86-469C-9F46-D2F5EF22BD73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3-6C86-469C-9F46-D2F5EF22BD73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5-6C86-469C-9F46-D2F5EF22BD73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7-6C86-469C-9F46-D2F5EF22BD73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9-6C86-469C-9F46-D2F5EF22BD73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B-6C86-469C-9F46-D2F5EF22BD73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D-6C86-469C-9F46-D2F5EF22BD73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eparator>;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广告数据!$C$55:$L$55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6371824</c:v>
                      </c:pt>
                      <c:pt idx="1">
                        <c:v>1763340</c:v>
                      </c:pt>
                      <c:pt idx="2">
                        <c:v>681536</c:v>
                      </c:pt>
                      <c:pt idx="3">
                        <c:v>248815</c:v>
                      </c:pt>
                      <c:pt idx="4">
                        <c:v>227179</c:v>
                      </c:pt>
                      <c:pt idx="5">
                        <c:v>194725</c:v>
                      </c:pt>
                      <c:pt idx="6">
                        <c:v>183907</c:v>
                      </c:pt>
                      <c:pt idx="7">
                        <c:v>259633</c:v>
                      </c:pt>
                      <c:pt idx="8">
                        <c:v>335359</c:v>
                      </c:pt>
                      <c:pt idx="9">
                        <c:v>551720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E-6C86-469C-9F46-D2F5EF22BD73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广告数据!$B$56</c15:sqref>
                        </c15:formulaRef>
                      </c:ext>
                    </c:extLst>
                    <c:strCache>
                      <c:ptCount val="1"/>
                      <c:pt idx="0">
                        <c:v>媒体C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0-6C86-469C-9F46-D2F5EF22BD73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2-6C86-469C-9F46-D2F5EF22BD73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4-6C86-469C-9F46-D2F5EF22BD73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6-6C86-469C-9F46-D2F5EF22BD73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8-6C86-469C-9F46-D2F5EF22BD73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A-6C86-469C-9F46-D2F5EF22BD73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C-6C86-469C-9F46-D2F5EF22BD73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E-6C86-469C-9F46-D2F5EF22BD73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0-6C86-469C-9F46-D2F5EF22BD73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2-6C86-469C-9F46-D2F5EF22BD73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eparator>;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广告数据!$C$56:$L$56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3317148</c:v>
                      </c:pt>
                      <c:pt idx="1">
                        <c:v>972267</c:v>
                      </c:pt>
                      <c:pt idx="2">
                        <c:v>1029460</c:v>
                      </c:pt>
                      <c:pt idx="3">
                        <c:v>514730</c:v>
                      </c:pt>
                      <c:pt idx="4">
                        <c:v>647416</c:v>
                      </c:pt>
                      <c:pt idx="5">
                        <c:v>960829</c:v>
                      </c:pt>
                      <c:pt idx="6">
                        <c:v>915075</c:v>
                      </c:pt>
                      <c:pt idx="7">
                        <c:v>846445</c:v>
                      </c:pt>
                      <c:pt idx="8">
                        <c:v>709183</c:v>
                      </c:pt>
                      <c:pt idx="9">
                        <c:v>1521313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3-6C86-469C-9F46-D2F5EF22BD73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广告数据!$B$57</c15:sqref>
                        </c15:formulaRef>
                      </c:ext>
                    </c:extLst>
                    <c:strCache>
                      <c:ptCount val="1"/>
                      <c:pt idx="0">
                        <c:v>媒体D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5-6C86-469C-9F46-D2F5EF22BD73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7-6C86-469C-9F46-D2F5EF22BD73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9-6C86-469C-9F46-D2F5EF22BD73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B-6C86-469C-9F46-D2F5EF22BD73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D-6C86-469C-9F46-D2F5EF22BD73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5F-6C86-469C-9F46-D2F5EF22BD73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1-6C86-469C-9F46-D2F5EF22BD73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3-6C86-469C-9F46-D2F5EF22BD73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5-6C86-469C-9F46-D2F5EF22BD73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67-6C86-469C-9F46-D2F5EF22BD73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bestFit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eparator>;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广告数据!$C$53:$L$53</c15:sqref>
                        </c15:formulaRef>
                      </c:ext>
                    </c:extLst>
                    <c:strCach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10+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广告数据!$C$57:$L$57</c15:sqref>
                        </c15:formulaRef>
                      </c:ext>
                    </c:extLst>
                    <c:numCache>
                      <c:formatCode>_ * #,##0_ ;_ * \-#,##0_ ;_ * "-"??_ ;_ @_ </c:formatCode>
                      <c:ptCount val="10"/>
                      <c:pt idx="0">
                        <c:v>1053090.0560000001</c:v>
                      </c:pt>
                      <c:pt idx="1">
                        <c:v>1827047.808</c:v>
                      </c:pt>
                      <c:pt idx="2">
                        <c:v>2068116.6160000002</c:v>
                      </c:pt>
                      <c:pt idx="3">
                        <c:v>812021.24800000002</c:v>
                      </c:pt>
                      <c:pt idx="4">
                        <c:v>558264.60800000001</c:v>
                      </c:pt>
                      <c:pt idx="5">
                        <c:v>634391.60000000009</c:v>
                      </c:pt>
                      <c:pt idx="6">
                        <c:v>761269.91999999993</c:v>
                      </c:pt>
                      <c:pt idx="7">
                        <c:v>1103841.3839999998</c:v>
                      </c:pt>
                      <c:pt idx="8">
                        <c:v>1205344.04</c:v>
                      </c:pt>
                      <c:pt idx="9">
                        <c:v>2664444.7199999997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8-6C86-469C-9F46-D2F5EF22BD73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4B2B-09D2-4F99-A559-3B90585F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BCB48E-9B4A-44BB-BD0A-04E2D6CD0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3D2A3-D8B3-40A0-84B0-AFE7B04A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838A9-60C3-49A9-91F3-18340568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B16F5-24E8-4ABF-A537-E0474BC2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8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C2055-6209-499E-A8CE-8310679B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45B5FC-3816-4ACC-95C3-570F7C36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6EC65-EB79-4F2B-8343-937CEE49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46917-CCC2-44D0-A16E-951F7C4F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B8AE0-95CB-4CD4-8571-99FD36C9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7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D2829C-CE13-4970-82FC-F979EFC5B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0FB03-C1A7-4146-B627-B8BDB8F17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DFBF4-547A-476E-A9BA-89E9E3C1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E50C5-7706-465F-A2B0-FE6970A8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888A0-C190-4E24-B375-17EB7C08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F01EE-FC3B-4B3E-B5F9-B624DDDB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40E31-2B4B-4111-81F1-331C3CDD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5B30-A74E-4D19-9B70-03BBE34F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44D18-FD95-4A6D-9805-5F12C53E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3D7CB-0F07-4AA7-8B86-B7B4B5ED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6A97E-A276-443C-8C32-FF56B0B6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98313-DB54-46C4-B3EF-76BDFF77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020F5-6839-4D5A-9E67-E4E89B4F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3BBF4-F475-4180-BAE3-6DB9C40E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296AC-91FD-4990-B0C9-3ED624E0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0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E5F35-60B8-41B0-93ED-FC6B3C43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EB183-40A8-4888-8056-F16694FDA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A1F3C-D695-44BC-A4B6-8B94179A6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B5AC8-6718-4B2B-928C-6321019F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0FDF9-5C14-4564-B1FE-F580588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2AA0-C215-4579-86CB-2DC6DEFE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E08E-8FA7-4818-A0AB-D9C28BC7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09141-643F-4E62-BB31-8D3E3829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B9AAA-4669-4905-8B27-5C1742BD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44A47E-98C3-4127-AAE3-A763BC9FE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6CF707-3D62-42CA-A991-BFEEFBB2A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93B6F2-42F9-4AFF-AFC2-994D6529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81F641-EAB3-42A8-B651-1B9DFE77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C31E3F-1A84-4EEB-A656-69C11719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1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7E230-2E13-4C08-82BC-24C1F7B1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D58595-8CC1-4AB6-9E8B-C6F4F1DE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FAB81-58A9-42E4-9E4C-09FBE5F7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CABDCA-47AC-4ED5-804D-F83201AC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33E527-7D39-4947-BB95-65251DC9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F2CE82-9490-45CE-9B6F-1D7CC0DE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50070E-028C-4084-85F5-F7E3083C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3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FA5FA-1F8E-4891-8939-4BA61479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73E6D-C42D-417F-96F8-8801E34E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31A52-9C35-420A-AC60-6CBCB1528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29DB8-53CC-49E0-A3FC-7A354543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6087F-1A9B-4658-9734-DC9480DE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DCF10-F01E-46FD-9D50-8D43A5C7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7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8D95-D0AA-4F39-BCEF-F9DB034D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0C0F9E-A196-46C7-812D-204419A5E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BF2477-B65A-48A4-94E8-DC1EA7710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A38CF-955B-44D5-8F41-D636B7F5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6BBFA-F1B9-4B84-90CF-D7F10C8A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BB908-B253-4138-8B0D-D56A3091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9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BA5125-6E4D-493B-BFCD-15D1053C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B4B05-668C-40E0-8353-C3C16797A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57812-AD78-417B-975C-AF8C25469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8293A-BD21-4F62-8D4D-F8F3B4B34943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22570-39B2-491C-8DB8-D1359141E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614BD-00B1-4EDF-93B6-076618004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343F-D08B-4010-828E-A6390E0A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1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4701F-FEE4-436E-9C78-4F074A042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189" y="1106321"/>
            <a:ext cx="8653760" cy="2005848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新品投放网络广告监测效果评估报告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D7900-A8B2-4661-96F0-0F451DD62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905" y="3553911"/>
            <a:ext cx="9144000" cy="1655762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1100" dirty="0"/>
              <a:t>蔚时韬</a:t>
            </a:r>
            <a:endParaRPr lang="en-US" altLang="zh-CN" sz="1100" dirty="0"/>
          </a:p>
          <a:p>
            <a:pPr algn="l"/>
            <a:r>
              <a:rPr lang="en-US" altLang="zh-CN" sz="1100" dirty="0"/>
              <a:t>2021.08.19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9507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C4B49-6A50-44EE-8EE5-726A8308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8C165-3022-41CA-BF5C-D1DC49D8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曝光分析</a:t>
            </a:r>
            <a:endParaRPr lang="en-US" altLang="zh-CN" dirty="0"/>
          </a:p>
          <a:p>
            <a:r>
              <a:rPr lang="zh-CN" altLang="en-US" dirty="0"/>
              <a:t>点击分析</a:t>
            </a:r>
            <a:endParaRPr lang="en-US" altLang="zh-CN" dirty="0"/>
          </a:p>
          <a:p>
            <a:r>
              <a:rPr lang="zh-CN" altLang="en-US" dirty="0"/>
              <a:t>频次分析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r>
              <a:rPr lang="zh-CN" altLang="en-US" dirty="0"/>
              <a:t>更多想法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65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FC9F5-33B5-4535-8673-FD7A36BF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51540-6A1B-4C3E-9A02-E03147E0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饮料公司为旗下“</a:t>
            </a:r>
            <a:r>
              <a:rPr lang="en-US" altLang="zh-CN" sz="1800" dirty="0"/>
              <a:t>3X</a:t>
            </a:r>
            <a:r>
              <a:rPr lang="zh-CN" altLang="en-US" sz="1800" dirty="0"/>
              <a:t>”产品在视频媒体上投放为期</a:t>
            </a:r>
            <a:r>
              <a:rPr lang="en-US" altLang="zh-CN" sz="1800" dirty="0"/>
              <a:t>28</a:t>
            </a:r>
            <a:r>
              <a:rPr lang="zh-CN" altLang="en-US" sz="1800" dirty="0"/>
              <a:t>天的广告，投放位为视频媒体，核心目标人群为</a:t>
            </a:r>
            <a:r>
              <a:rPr lang="en-US" altLang="zh-CN" sz="1800" dirty="0"/>
              <a:t>25-35</a:t>
            </a:r>
            <a:r>
              <a:rPr lang="zh-CN" altLang="en-US" sz="1800" dirty="0"/>
              <a:t>岁人群，首次试点投放渠道为广东省。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本次监测的关键数据：区域</a:t>
            </a:r>
            <a:r>
              <a:rPr lang="en-US" altLang="zh-CN" sz="1800" dirty="0"/>
              <a:t>-</a:t>
            </a:r>
            <a:r>
              <a:rPr lang="zh-CN" altLang="en-US" sz="1800" dirty="0"/>
              <a:t>广东省；结算数据</a:t>
            </a:r>
            <a:r>
              <a:rPr lang="en-US" altLang="zh-CN" sz="1800" dirty="0"/>
              <a:t>-</a:t>
            </a:r>
            <a:r>
              <a:rPr lang="zh-CN" altLang="en-US" sz="1800" dirty="0"/>
              <a:t>广告曝光、点击、频次</a:t>
            </a:r>
          </a:p>
        </p:txBody>
      </p:sp>
    </p:spTree>
    <p:extLst>
      <p:ext uri="{BB962C8B-B14F-4D97-AF65-F5344CB8AC3E}">
        <p14:creationId xmlns:p14="http://schemas.microsoft.com/office/powerpoint/2010/main" val="374435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5D291-C94D-4935-8182-A06F8164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曝光分析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05FB8B-774B-43FA-AFFF-EB82FA1CC768}"/>
              </a:ext>
            </a:extLst>
          </p:cNvPr>
          <p:cNvSpPr txBox="1"/>
          <p:nvPr/>
        </p:nvSpPr>
        <p:spPr>
          <a:xfrm>
            <a:off x="571548" y="4219662"/>
            <a:ext cx="11048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整合曝光数据后发现，</a:t>
            </a:r>
            <a:r>
              <a:rPr lang="en-US" altLang="zh-CN" dirty="0"/>
              <a:t>5</a:t>
            </a:r>
            <a:r>
              <a:rPr lang="zh-CN" altLang="en-US" dirty="0"/>
              <a:t>家媒体的广告花费和曝光次数成反比，和独立曝光次数成正比：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广告花费前三位的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媒体在曝光数量上排名靠后，但做到了更多的</a:t>
            </a:r>
            <a:r>
              <a:rPr lang="zh-CN" altLang="en-US" b="1" dirty="0"/>
              <a:t>独立曝光</a:t>
            </a:r>
            <a:r>
              <a:rPr lang="zh-CN" altLang="en-US" dirty="0"/>
              <a:t>，即在更多的设配上展示，一定程度上也展示到了更多的用户；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目标人群方面，</a:t>
            </a:r>
            <a:r>
              <a:rPr lang="en-US" altLang="zh-CN" dirty="0"/>
              <a:t> 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媒体的投放相对更精准，触达了</a:t>
            </a:r>
            <a:r>
              <a:rPr lang="en-US" altLang="zh-CN" dirty="0"/>
              <a:t>25%-27%</a:t>
            </a:r>
            <a:r>
              <a:rPr lang="zh-CN" altLang="en-US" dirty="0"/>
              <a:t>的目标人群（</a:t>
            </a:r>
            <a:r>
              <a:rPr lang="en-US" altLang="zh-CN" dirty="0"/>
              <a:t>25-35</a:t>
            </a:r>
            <a:r>
              <a:rPr lang="zh-CN" altLang="en-US" dirty="0"/>
              <a:t>岁），并且有更多的广东地区独立曝光，其中</a:t>
            </a:r>
            <a:r>
              <a:rPr lang="en-US" altLang="zh-CN" dirty="0"/>
              <a:t>B</a:t>
            </a:r>
            <a:r>
              <a:rPr lang="zh-CN" altLang="en-US" dirty="0"/>
              <a:t>媒体在广东的独立曝光数占比</a:t>
            </a:r>
            <a:r>
              <a:rPr lang="en-US" altLang="zh-CN" dirty="0"/>
              <a:t>98%</a:t>
            </a:r>
            <a:r>
              <a:rPr lang="zh-CN" altLang="en-US" dirty="0"/>
              <a:t>，占全部曝光数的</a:t>
            </a:r>
            <a:r>
              <a:rPr lang="en-US" altLang="zh-CN" dirty="0"/>
              <a:t>70%</a:t>
            </a:r>
            <a:r>
              <a:rPr lang="zh-CN" altLang="en-US" dirty="0"/>
              <a:t>，且在触达到的</a:t>
            </a:r>
            <a:r>
              <a:rPr lang="en-US" altLang="zh-CN" dirty="0"/>
              <a:t>758</a:t>
            </a:r>
            <a:r>
              <a:rPr lang="zh-CN" altLang="en-US" dirty="0"/>
              <a:t>万广东地区用户中，</a:t>
            </a:r>
            <a:r>
              <a:rPr lang="en-US" altLang="zh-CN" dirty="0"/>
              <a:t>96%</a:t>
            </a:r>
            <a:r>
              <a:rPr lang="zh-CN" altLang="en-US" dirty="0"/>
              <a:t>的用户只在</a:t>
            </a:r>
            <a:r>
              <a:rPr lang="en-US" altLang="zh-CN" dirty="0"/>
              <a:t>B</a:t>
            </a:r>
            <a:r>
              <a:rPr lang="zh-CN" altLang="en-US" dirty="0"/>
              <a:t>媒体上看到了广告，各项关键表现在</a:t>
            </a:r>
            <a:r>
              <a:rPr lang="en-US" altLang="zh-CN" dirty="0"/>
              <a:t>5</a:t>
            </a:r>
            <a:r>
              <a:rPr lang="zh-CN" altLang="en-US" dirty="0"/>
              <a:t>家媒体中较高；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80E841A-CBAC-4048-82AA-64B6C64B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47" y="1505580"/>
            <a:ext cx="11048902" cy="23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4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7BED2-0FA9-458A-8582-71784509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B4A87-FBB7-4A3E-A670-A2D5FE07F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8" y="3676324"/>
            <a:ext cx="10748263" cy="15042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从点击来看，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D</a:t>
            </a:r>
            <a:r>
              <a:rPr lang="zh-CN" altLang="en-US" sz="1800" dirty="0"/>
              <a:t>、</a:t>
            </a:r>
            <a:r>
              <a:rPr lang="en-US" altLang="zh-CN" sz="1800" dirty="0"/>
              <a:t>E</a:t>
            </a:r>
            <a:r>
              <a:rPr lang="zh-CN" altLang="en-US" sz="1800" dirty="0"/>
              <a:t>拥有更多的点击次数和点击转化率，即更多的用户看到广告后点击了广告，但三家的</a:t>
            </a:r>
            <a:r>
              <a:rPr lang="zh-CN" altLang="en-US" sz="1800" b="1" dirty="0"/>
              <a:t>着陆率</a:t>
            </a:r>
            <a:r>
              <a:rPr lang="zh-CN" altLang="en-US" sz="1800" dirty="0"/>
              <a:t>和</a:t>
            </a:r>
            <a:r>
              <a:rPr lang="zh-CN" altLang="en-US" sz="1800" b="1" dirty="0"/>
              <a:t>互动转化率</a:t>
            </a:r>
            <a:r>
              <a:rPr lang="zh-CN" altLang="en-US" sz="1800" dirty="0"/>
              <a:t>远低于花费前两名的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媒体，即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媒体触达到的用户更多的访问了投放网站，并在网站内参与互动（领取赠饮）。其原因可能是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两家有更优质的着陆页和良好的广告体验，吸引更多点击用户参与互动。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9CFB9E-D244-47CF-8A27-F7795B06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15" y="1677381"/>
            <a:ext cx="11071770" cy="16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C2E5-B9A5-4831-95BA-4A28F311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频次分析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4F932-DAF4-42A4-966E-C161C732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699" y="4663549"/>
            <a:ext cx="10515600" cy="849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1800" dirty="0"/>
              <a:t>从曝光频次分布来看，</a:t>
            </a:r>
            <a:r>
              <a:rPr lang="en-US" altLang="zh-CN" sz="1800" dirty="0"/>
              <a:t>A</a:t>
            </a:r>
            <a:r>
              <a:rPr lang="zh-CN" altLang="en-US" sz="1800" dirty="0"/>
              <a:t>到</a:t>
            </a:r>
            <a:r>
              <a:rPr lang="en-US" altLang="zh-CN" sz="1800" dirty="0"/>
              <a:t>E</a:t>
            </a:r>
            <a:r>
              <a:rPr lang="zh-CN" altLang="en-US" sz="1800" dirty="0"/>
              <a:t>媒体依次使用户看到广告的次数增加，即广告花费和曝光频次成反比。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*</a:t>
            </a:r>
            <a:r>
              <a:rPr lang="zh-CN" altLang="en-US" sz="1800" dirty="0"/>
              <a:t>用户看到广告的频次变多可能会引起广告体验差，过度骚扰等反馈，考虑到不同投放媒体的广告质量，应适度调整曝光频次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604D319-E014-49A0-8BA4-70C5F1431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299433"/>
              </p:ext>
            </p:extLst>
          </p:nvPr>
        </p:nvGraphicFramePr>
        <p:xfrm>
          <a:off x="-1377328" y="1310982"/>
          <a:ext cx="5630214" cy="298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604D319-E014-49A0-8BA4-70C5F1431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992220"/>
              </p:ext>
            </p:extLst>
          </p:nvPr>
        </p:nvGraphicFramePr>
        <p:xfrm>
          <a:off x="815988" y="1160686"/>
          <a:ext cx="5858521" cy="3132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604D319-E014-49A0-8BA4-70C5F1431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129595"/>
              </p:ext>
            </p:extLst>
          </p:nvPr>
        </p:nvGraphicFramePr>
        <p:xfrm>
          <a:off x="3128153" y="1124737"/>
          <a:ext cx="6006981" cy="3168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3604D319-E014-49A0-8BA4-70C5F1431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20354"/>
              </p:ext>
            </p:extLst>
          </p:nvPr>
        </p:nvGraphicFramePr>
        <p:xfrm>
          <a:off x="5708419" y="1052979"/>
          <a:ext cx="5738880" cy="3311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604D319-E014-49A0-8BA4-70C5F1431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155791"/>
              </p:ext>
            </p:extLst>
          </p:nvPr>
        </p:nvGraphicFramePr>
        <p:xfrm>
          <a:off x="8201892" y="1068861"/>
          <a:ext cx="5643702" cy="3311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9053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87A3B-17B9-42DE-B312-988DBFC6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4E461-8D11-4EEF-BA5B-84FD21B9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综上三个因素，媒体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能产生更多的独立曝光次数，起到了让更多人了解产品的作用，同时在客户的目标区域产生的独立曝光次数和转化率也较高，目标人群超过预期，无明显过度投放的迹象。在后续投放策略中可以考虑增加在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两家媒体的投放。</a:t>
            </a:r>
          </a:p>
        </p:txBody>
      </p:sp>
    </p:spTree>
    <p:extLst>
      <p:ext uri="{BB962C8B-B14F-4D97-AF65-F5344CB8AC3E}">
        <p14:creationId xmlns:p14="http://schemas.microsoft.com/office/powerpoint/2010/main" val="184769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02D7E-9740-44B9-A23B-9E1043D1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更多想法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EDCE8-3EC0-4ECC-ABC5-1E9617F9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增加广告页面停留时间维度，以此判断用户对看到广告后对产品的了解意愿和程度；</a:t>
            </a:r>
            <a:endParaRPr lang="en-US" altLang="zh-CN" sz="1800" dirty="0"/>
          </a:p>
          <a:p>
            <a:r>
              <a:rPr lang="zh-CN" altLang="en-US" sz="1800" dirty="0"/>
              <a:t>增加用户看到广告、点击广告和进一步操作的时间，如设置早中晚三个区间，由此进一步研究饮料广告数据和一日三餐时间点的关系；</a:t>
            </a:r>
          </a:p>
        </p:txBody>
      </p:sp>
    </p:spTree>
    <p:extLst>
      <p:ext uri="{BB962C8B-B14F-4D97-AF65-F5344CB8AC3E}">
        <p14:creationId xmlns:p14="http://schemas.microsoft.com/office/powerpoint/2010/main" val="31247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3X新品投放网络广告监测效果评估报告</vt:lpstr>
      <vt:lpstr>PowerPoint 演示文稿</vt:lpstr>
      <vt:lpstr>背景</vt:lpstr>
      <vt:lpstr>曝光分析</vt:lpstr>
      <vt:lpstr>点击分析</vt:lpstr>
      <vt:lpstr>频次分析</vt:lpstr>
      <vt:lpstr>总结</vt:lpstr>
      <vt:lpstr>更多想法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蔚时韬</dc:creator>
  <cp:lastModifiedBy>蔚时韬</cp:lastModifiedBy>
  <cp:revision>5</cp:revision>
  <dcterms:created xsi:type="dcterms:W3CDTF">2021-08-19T12:59:20Z</dcterms:created>
  <dcterms:modified xsi:type="dcterms:W3CDTF">2021-08-19T16:07:47Z</dcterms:modified>
</cp:coreProperties>
</file>