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hp1DNHgq6rXDTf+cy0QxZ6rrvH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c0d7da82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c0d7da8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c0d7da82b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c0d7da82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1.gif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4"/>
          <p:cNvGrpSpPr/>
          <p:nvPr/>
        </p:nvGrpSpPr>
        <p:grpSpPr>
          <a:xfrm>
            <a:off x="914400" y="1566446"/>
            <a:ext cx="5951483" cy="3200401"/>
            <a:chOff x="762000" y="1447800"/>
            <a:chExt cx="6164037" cy="3548269"/>
          </a:xfrm>
        </p:grpSpPr>
        <p:sp>
          <p:nvSpPr>
            <p:cNvPr id="85" name="Google Shape;85;p4"/>
            <p:cNvSpPr txBox="1"/>
            <p:nvPr/>
          </p:nvSpPr>
          <p:spPr>
            <a:xfrm>
              <a:off x="5181601" y="4489172"/>
              <a:ext cx="1349829" cy="429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Authentication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6" name="Google Shape;86;p4"/>
            <p:cNvGrpSpPr/>
            <p:nvPr/>
          </p:nvGrpSpPr>
          <p:grpSpPr>
            <a:xfrm>
              <a:off x="762000" y="1447800"/>
              <a:ext cx="6164037" cy="3548269"/>
              <a:chOff x="381000" y="1066800"/>
              <a:chExt cx="6164037" cy="3548269"/>
            </a:xfrm>
          </p:grpSpPr>
          <p:sp>
            <p:nvSpPr>
              <p:cNvPr id="87" name="Google Shape;87;p4"/>
              <p:cNvSpPr txBox="1"/>
              <p:nvPr/>
            </p:nvSpPr>
            <p:spPr>
              <a:xfrm>
                <a:off x="1636401" y="4034977"/>
                <a:ext cx="1191164" cy="5800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 base of  iris Blue print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8" name="Google Shape;88;p4"/>
              <p:cNvGrpSpPr/>
              <p:nvPr/>
            </p:nvGrpSpPr>
            <p:grpSpPr>
              <a:xfrm>
                <a:off x="381000" y="1066800"/>
                <a:ext cx="6164037" cy="3548269"/>
                <a:chOff x="381000" y="1066800"/>
                <a:chExt cx="6164037" cy="3548269"/>
              </a:xfrm>
            </p:grpSpPr>
            <p:pic>
              <p:nvPicPr>
                <p:cNvPr descr="F:\study \ceeri_presentation\001_2_1.bmp-noise.jpg" id="89" name="Google Shape;89;p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4879521" y="1066800"/>
                  <a:ext cx="957942" cy="838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F:\study \irisrecognition\Sailash_Conjeti_IRISHproblem\CASIA Iris Image Database (version 1.0)\001\2\001_2_1.bmp-polar.jpg" id="90" name="Google Shape;90;p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4563836" y="2080591"/>
                  <a:ext cx="1981201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F:\study \ceeri_presentation\iriscode1.gif" id="91" name="Google Shape;91;p4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555672" y="3238086"/>
                  <a:ext cx="1981201" cy="4476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92" name="Google Shape;92;p4"/>
                <p:cNvGrpSpPr/>
                <p:nvPr/>
              </p:nvGrpSpPr>
              <p:grpSpPr>
                <a:xfrm>
                  <a:off x="1643743" y="1094873"/>
                  <a:ext cx="4419601" cy="3520196"/>
                  <a:chOff x="1924732" y="1116263"/>
                  <a:chExt cx="5946109" cy="4242288"/>
                </a:xfrm>
              </p:grpSpPr>
              <p:grpSp>
                <p:nvGrpSpPr>
                  <p:cNvPr id="93" name="Google Shape;93;p4"/>
                  <p:cNvGrpSpPr/>
                  <p:nvPr/>
                </p:nvGrpSpPr>
                <p:grpSpPr>
                  <a:xfrm>
                    <a:off x="2243272" y="1116263"/>
                    <a:ext cx="3352958" cy="4189364"/>
                    <a:chOff x="414472" y="1344863"/>
                    <a:chExt cx="3352958" cy="4189364"/>
                  </a:xfrm>
                </p:grpSpPr>
                <p:grpSp>
                  <p:nvGrpSpPr>
                    <p:cNvPr id="94" name="Google Shape;94;p4"/>
                    <p:cNvGrpSpPr/>
                    <p:nvPr/>
                  </p:nvGrpSpPr>
                  <p:grpSpPr>
                    <a:xfrm>
                      <a:off x="1945830" y="1600200"/>
                      <a:ext cx="1821600" cy="3934027"/>
                      <a:chOff x="1641030" y="1905000"/>
                      <a:chExt cx="1821600" cy="3934027"/>
                    </a:xfrm>
                  </p:grpSpPr>
                  <p:sp>
                    <p:nvSpPr>
                      <p:cNvPr id="95" name="Google Shape;95;p4"/>
                      <p:cNvSpPr/>
                      <p:nvPr/>
                    </p:nvSpPr>
                    <p:spPr>
                      <a:xfrm>
                        <a:off x="1808561" y="1921269"/>
                        <a:ext cx="1486528" cy="407249"/>
                      </a:xfrm>
                      <a:prstGeom prst="rect">
                        <a:avLst/>
                      </a:prstGeom>
                      <a:noFill/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96" name="Google Shape;96;p4"/>
                      <p:cNvSpPr txBox="1"/>
                      <p:nvPr/>
                    </p:nvSpPr>
                    <p:spPr>
                      <a:xfrm>
                        <a:off x="1730632" y="1905000"/>
                        <a:ext cx="1670636" cy="3709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sp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Segmentation</a:t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97" name="Google Shape;97;p4"/>
                      <p:cNvSpPr/>
                      <p:nvPr/>
                    </p:nvSpPr>
                    <p:spPr>
                      <a:xfrm>
                        <a:off x="1702380" y="2837580"/>
                        <a:ext cx="1592708" cy="756478"/>
                      </a:xfrm>
                      <a:prstGeom prst="rect">
                        <a:avLst/>
                      </a:prstGeom>
                      <a:noFill/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98" name="Google Shape;98;p4"/>
                      <p:cNvSpPr/>
                      <p:nvPr/>
                    </p:nvSpPr>
                    <p:spPr>
                      <a:xfrm>
                        <a:off x="1808562" y="5179264"/>
                        <a:ext cx="1380346" cy="659763"/>
                      </a:xfrm>
                      <a:prstGeom prst="rect">
                        <a:avLst/>
                      </a:prstGeom>
                      <a:noFill/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99" name="Google Shape;99;p4"/>
                      <p:cNvSpPr/>
                      <p:nvPr/>
                    </p:nvSpPr>
                    <p:spPr>
                      <a:xfrm>
                        <a:off x="1808561" y="4161140"/>
                        <a:ext cx="1380347" cy="712686"/>
                      </a:xfrm>
                      <a:prstGeom prst="rect">
                        <a:avLst/>
                      </a:prstGeom>
                      <a:noFill/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00" name="Google Shape;100;p4"/>
                      <p:cNvSpPr txBox="1"/>
                      <p:nvPr/>
                    </p:nvSpPr>
                    <p:spPr>
                      <a:xfrm>
                        <a:off x="1641030" y="2900633"/>
                        <a:ext cx="1821600" cy="63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sp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Image </a:t>
                        </a:r>
                        <a:endParaRPr/>
                      </a:p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Normalization</a:t>
                        </a:r>
                        <a:endParaRPr/>
                      </a:p>
                    </p:txBody>
                  </p:sp>
                  <p:sp>
                    <p:nvSpPr>
                      <p:cNvPr id="101" name="Google Shape;101;p4"/>
                      <p:cNvSpPr txBox="1"/>
                      <p:nvPr/>
                    </p:nvSpPr>
                    <p:spPr>
                      <a:xfrm>
                        <a:off x="1808561" y="4161140"/>
                        <a:ext cx="1380347" cy="699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sp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Feature </a:t>
                        </a:r>
                        <a:endParaRPr/>
                      </a:p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Extraction</a:t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02" name="Google Shape;102;p4"/>
                      <p:cNvSpPr txBox="1"/>
                      <p:nvPr/>
                    </p:nvSpPr>
                    <p:spPr>
                      <a:xfrm>
                        <a:off x="1825849" y="5179264"/>
                        <a:ext cx="1483359" cy="630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sp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Matching of </a:t>
                        </a:r>
                        <a:endParaRPr/>
                      </a:p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Blue print</a:t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cxnSp>
                    <p:nvCxnSpPr>
                      <p:cNvPr id="103" name="Google Shape;103;p4"/>
                      <p:cNvCxnSpPr/>
                      <p:nvPr/>
                    </p:nvCxnSpPr>
                    <p:spPr>
                      <a:xfrm rot="5400000">
                        <a:off x="2362994" y="5025433"/>
                        <a:ext cx="304800" cy="1589"/>
                      </a:xfrm>
                      <a:prstGeom prst="straightConnector1">
                        <a:avLst/>
                      </a:prstGeom>
                      <a:noFill/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med" w="med" type="stealth"/>
                      </a:ln>
                    </p:spPr>
                  </p:cxnSp>
                  <p:cxnSp>
                    <p:nvCxnSpPr>
                      <p:cNvPr id="104" name="Google Shape;104;p4"/>
                      <p:cNvCxnSpPr>
                        <a:stCxn id="97" idx="2"/>
                        <a:endCxn id="101" idx="0"/>
                      </p:cNvCxnSpPr>
                      <p:nvPr/>
                    </p:nvCxnSpPr>
                    <p:spPr>
                      <a:xfrm>
                        <a:off x="2498734" y="3594058"/>
                        <a:ext cx="0" cy="567300"/>
                      </a:xfrm>
                      <a:prstGeom prst="straightConnector1">
                        <a:avLst/>
                      </a:prstGeom>
                      <a:noFill/>
                      <a:ln cap="flat" cmpd="sng" w="1905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med" w="med" type="stealth"/>
                      </a:ln>
                    </p:spPr>
                  </p:cxnSp>
                </p:grpSp>
                <p:sp>
                  <p:nvSpPr>
                    <p:cNvPr id="105" name="Google Shape;105;p4"/>
                    <p:cNvSpPr txBox="1"/>
                    <p:nvPr/>
                  </p:nvSpPr>
                  <p:spPr>
                    <a:xfrm>
                      <a:off x="414472" y="1344863"/>
                      <a:ext cx="1828800" cy="36933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Image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06" name="Google Shape;106;p4"/>
                  <p:cNvSpPr/>
                  <p:nvPr/>
                </p:nvSpPr>
                <p:spPr>
                  <a:xfrm>
                    <a:off x="1924732" y="4659466"/>
                    <a:ext cx="1486527" cy="699085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07" name="Google Shape;107;p4"/>
                  <p:cNvCxnSpPr>
                    <a:stCxn id="98" idx="3"/>
                  </p:cNvCxnSpPr>
                  <p:nvPr/>
                </p:nvCxnSpPr>
                <p:spPr>
                  <a:xfrm>
                    <a:off x="5322508" y="4975746"/>
                    <a:ext cx="849900" cy="276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sp>
                <p:nvSpPr>
                  <p:cNvPr id="108" name="Google Shape;108;p4"/>
                  <p:cNvSpPr/>
                  <p:nvPr/>
                </p:nvSpPr>
                <p:spPr>
                  <a:xfrm>
                    <a:off x="6171953" y="4747676"/>
                    <a:ext cx="1698888" cy="407249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9" name="Google Shape;109;p4"/>
                <p:cNvGrpSpPr/>
                <p:nvPr/>
              </p:nvGrpSpPr>
              <p:grpSpPr>
                <a:xfrm>
                  <a:off x="381000" y="1143001"/>
                  <a:ext cx="1657349" cy="1521256"/>
                  <a:chOff x="508000" y="1143000"/>
                  <a:chExt cx="2735942" cy="2397239"/>
                </a:xfrm>
              </p:grpSpPr>
              <p:pic>
                <p:nvPicPr>
                  <p:cNvPr descr="F:\study \ceeri_presentation\001_2_1.bmp" id="110" name="Google Shape;110;p4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0" r="0" t="0"/>
                  <a:stretch/>
                </p:blipFill>
                <p:spPr>
                  <a:xfrm>
                    <a:off x="609600" y="1143000"/>
                    <a:ext cx="2235200" cy="14668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11" name="Google Shape;111;p4"/>
                  <p:cNvSpPr txBox="1"/>
                  <p:nvPr/>
                </p:nvSpPr>
                <p:spPr>
                  <a:xfrm>
                    <a:off x="2219324" y="2686049"/>
                    <a:ext cx="1024618" cy="7300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pupi</a:t>
                    </a:r>
                    <a:r>
                      <a:rPr lang="en-US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l</a:t>
                    </a:r>
                    <a:endParaRPr sz="16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12" name="Google Shape;112;p4"/>
                  <p:cNvSpPr txBox="1"/>
                  <p:nvPr/>
                </p:nvSpPr>
                <p:spPr>
                  <a:xfrm>
                    <a:off x="1419983" y="2876549"/>
                    <a:ext cx="916820" cy="66369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Iris</a:t>
                    </a:r>
                    <a:endParaRPr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13" name="Google Shape;113;p4"/>
                  <p:cNvSpPr txBox="1"/>
                  <p:nvPr/>
                </p:nvSpPr>
                <p:spPr>
                  <a:xfrm>
                    <a:off x="508000" y="2724150"/>
                    <a:ext cx="1132114" cy="48500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Sclera</a:t>
                    </a:r>
                    <a:endParaRPr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cxnSp>
                <p:nvCxnSpPr>
                  <p:cNvPr id="114" name="Google Shape;114;p4"/>
                  <p:cNvCxnSpPr/>
                  <p:nvPr/>
                </p:nvCxnSpPr>
                <p:spPr>
                  <a:xfrm>
                    <a:off x="2009775" y="1940927"/>
                    <a:ext cx="330200" cy="699086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115" name="Google Shape;115;p4"/>
                  <p:cNvCxnSpPr/>
                  <p:nvPr/>
                </p:nvCxnSpPr>
                <p:spPr>
                  <a:xfrm rot="5400000">
                    <a:off x="692944" y="2342357"/>
                    <a:ext cx="725488" cy="60325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116" name="Google Shape;116;p4"/>
                  <p:cNvCxnSpPr/>
                  <p:nvPr/>
                </p:nvCxnSpPr>
                <p:spPr>
                  <a:xfrm rot="5400000">
                    <a:off x="1450181" y="2461419"/>
                    <a:ext cx="687388" cy="127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</p:grpSp>
          </p:grpSp>
        </p:grpSp>
        <p:cxnSp>
          <p:nvCxnSpPr>
            <p:cNvPr id="117" name="Google Shape;117;p4"/>
            <p:cNvCxnSpPr/>
            <p:nvPr/>
          </p:nvCxnSpPr>
          <p:spPr>
            <a:xfrm>
              <a:off x="2687428" y="1870213"/>
              <a:ext cx="757901" cy="131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118" name="Google Shape;118;p4"/>
          <p:cNvSpPr txBox="1"/>
          <p:nvPr>
            <p:ph type="title"/>
          </p:nvPr>
        </p:nvSpPr>
        <p:spPr>
          <a:xfrm>
            <a:off x="1752600" y="0"/>
            <a:ext cx="563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Iris Recognition System</a:t>
            </a:r>
            <a:endParaRPr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2286000" y="4919246"/>
            <a:ext cx="38862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blocks of iris recognition system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0" name="Google Shape;120;p4"/>
          <p:cNvCxnSpPr/>
          <p:nvPr/>
        </p:nvCxnSpPr>
        <p:spPr>
          <a:xfrm rot="5400000">
            <a:off x="3924539" y="2290107"/>
            <a:ext cx="380523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1" name="Google Shape;121;p4"/>
          <p:cNvCxnSpPr/>
          <p:nvPr/>
        </p:nvCxnSpPr>
        <p:spPr>
          <a:xfrm>
            <a:off x="3200400" y="4462046"/>
            <a:ext cx="381000" cy="1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467286" y="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Times New Roman"/>
              <a:buNone/>
            </a:pPr>
            <a:r>
              <a:rPr lang="en-US" sz="3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3000">
                <a:solidFill>
                  <a:srgbClr val="2C0EE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Haar Wavelet</a:t>
            </a:r>
            <a:r>
              <a:rPr lang="en-US" sz="3000">
                <a:solidFill>
                  <a:srgbClr val="2C0EE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endParaRPr sz="3000">
              <a:solidFill>
                <a:srgbClr val="2C0EE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7"/>
          <p:cNvSpPr txBox="1"/>
          <p:nvPr/>
        </p:nvSpPr>
        <p:spPr>
          <a:xfrm>
            <a:off x="2514600" y="6062246"/>
            <a:ext cx="4038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Haar wavelet two level decomposition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E:\nitin\finat_ppt\normalize_matlab_mage.jpg" id="128" name="Google Shape;128;p7"/>
          <p:cNvPicPr preferRelativeResize="0"/>
          <p:nvPr/>
        </p:nvPicPr>
        <p:blipFill rotWithShape="1">
          <a:blip r:embed="rId3">
            <a:alphaModFix/>
          </a:blip>
          <a:srcRect b="36972" l="21836" r="19934" t="21009"/>
          <a:stretch/>
        </p:blipFill>
        <p:spPr>
          <a:xfrm>
            <a:off x="2133600" y="1066800"/>
            <a:ext cx="1828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nitin\finat_ppt\normalizw_equalie imah.jpg" id="129" name="Google Shape;129;p7"/>
          <p:cNvPicPr preferRelativeResize="0"/>
          <p:nvPr/>
        </p:nvPicPr>
        <p:blipFill rotWithShape="1">
          <a:blip r:embed="rId4">
            <a:alphaModFix/>
          </a:blip>
          <a:srcRect b="36715" l="20802" r="20258" t="17390"/>
          <a:stretch/>
        </p:blipFill>
        <p:spPr>
          <a:xfrm>
            <a:off x="5029200" y="1039906"/>
            <a:ext cx="1828800" cy="3316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/>
          <p:nvPr/>
        </p:nvSpPr>
        <p:spPr>
          <a:xfrm>
            <a:off x="1752600" y="1676400"/>
            <a:ext cx="2667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Normalize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Iris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</a:t>
            </a:r>
            <a:endParaRPr b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7"/>
          <p:cNvSpPr/>
          <p:nvPr/>
        </p:nvSpPr>
        <p:spPr>
          <a:xfrm>
            <a:off x="4800600" y="1676400"/>
            <a:ext cx="2362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Equalize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</a:t>
            </a:r>
            <a:endParaRPr b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2" name="Google Shape;132;p7"/>
          <p:cNvGrpSpPr/>
          <p:nvPr/>
        </p:nvGrpSpPr>
        <p:grpSpPr>
          <a:xfrm>
            <a:off x="990600" y="4270457"/>
            <a:ext cx="6705600" cy="1596943"/>
            <a:chOff x="685800" y="3474093"/>
            <a:chExt cx="7696200" cy="2317107"/>
          </a:xfrm>
        </p:grpSpPr>
        <p:grpSp>
          <p:nvGrpSpPr>
            <p:cNvPr id="133" name="Google Shape;133;p7"/>
            <p:cNvGrpSpPr/>
            <p:nvPr/>
          </p:nvGrpSpPr>
          <p:grpSpPr>
            <a:xfrm>
              <a:off x="2590453" y="3474093"/>
              <a:ext cx="3763921" cy="2243397"/>
              <a:chOff x="2438400" y="3702907"/>
              <a:chExt cx="3810000" cy="2172982"/>
            </a:xfrm>
          </p:grpSpPr>
          <p:grpSp>
            <p:nvGrpSpPr>
              <p:cNvPr id="134" name="Google Shape;134;p7"/>
              <p:cNvGrpSpPr/>
              <p:nvPr/>
            </p:nvGrpSpPr>
            <p:grpSpPr>
              <a:xfrm>
                <a:off x="2438400" y="5029200"/>
                <a:ext cx="3810000" cy="19389"/>
                <a:chOff x="2438400" y="5029200"/>
                <a:chExt cx="3810000" cy="19389"/>
              </a:xfrm>
            </p:grpSpPr>
            <p:cxnSp>
              <p:nvCxnSpPr>
                <p:cNvPr id="135" name="Google Shape;135;p7"/>
                <p:cNvCxnSpPr/>
                <p:nvPr/>
              </p:nvCxnSpPr>
              <p:spPr>
                <a:xfrm>
                  <a:off x="2438400" y="5029200"/>
                  <a:ext cx="990600" cy="1588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cxnSp>
              <p:nvCxnSpPr>
                <p:cNvPr id="136" name="Google Shape;136;p7"/>
                <p:cNvCxnSpPr/>
                <p:nvPr/>
              </p:nvCxnSpPr>
              <p:spPr>
                <a:xfrm>
                  <a:off x="5105400" y="5029200"/>
                  <a:ext cx="1143000" cy="19389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</p:grpSp>
          <p:sp>
            <p:nvSpPr>
              <p:cNvPr id="137" name="Google Shape;137;p7"/>
              <p:cNvSpPr txBox="1"/>
              <p:nvPr/>
            </p:nvSpPr>
            <p:spPr>
              <a:xfrm>
                <a:off x="3608891" y="3702908"/>
                <a:ext cx="457200" cy="276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LL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7"/>
              <p:cNvSpPr txBox="1"/>
              <p:nvPr/>
            </p:nvSpPr>
            <p:spPr>
              <a:xfrm>
                <a:off x="2812144" y="5334003"/>
                <a:ext cx="616857" cy="5190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HL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7"/>
              <p:cNvSpPr txBox="1"/>
              <p:nvPr/>
            </p:nvSpPr>
            <p:spPr>
              <a:xfrm>
                <a:off x="5292666" y="5356822"/>
                <a:ext cx="706467" cy="5190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HH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7"/>
              <p:cNvSpPr txBox="1"/>
              <p:nvPr/>
            </p:nvSpPr>
            <p:spPr>
              <a:xfrm>
                <a:off x="4582694" y="3702907"/>
                <a:ext cx="718914" cy="5190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LH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Google Shape;141;p7"/>
            <p:cNvGrpSpPr/>
            <p:nvPr/>
          </p:nvGrpSpPr>
          <p:grpSpPr>
            <a:xfrm>
              <a:off x="685800" y="3886200"/>
              <a:ext cx="7696200" cy="1905000"/>
              <a:chOff x="685800" y="3886200"/>
              <a:chExt cx="7696200" cy="1905000"/>
            </a:xfrm>
          </p:grpSpPr>
          <p:pic>
            <p:nvPicPr>
              <p:cNvPr id="142" name="Google Shape;142;p7"/>
              <p:cNvPicPr preferRelativeResize="0"/>
              <p:nvPr/>
            </p:nvPicPr>
            <p:blipFill rotWithShape="1">
              <a:blip r:embed="rId5">
                <a:alphaModFix/>
              </a:blip>
              <a:srcRect b="3797" l="49578" r="29324" t="62446"/>
              <a:stretch/>
            </p:blipFill>
            <p:spPr>
              <a:xfrm>
                <a:off x="3581400" y="3886200"/>
                <a:ext cx="1828800" cy="1905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3" name="Google Shape;143;p7"/>
              <p:cNvPicPr preferRelativeResize="0"/>
              <p:nvPr/>
            </p:nvPicPr>
            <p:blipFill rotWithShape="1">
              <a:blip r:embed="rId5">
                <a:alphaModFix/>
              </a:blip>
              <a:srcRect b="45143" l="11428" r="65714" t="19048"/>
              <a:stretch/>
            </p:blipFill>
            <p:spPr>
              <a:xfrm>
                <a:off x="685800" y="3925887"/>
                <a:ext cx="1905000" cy="18653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4" name="Google Shape;144;p7"/>
              <p:cNvPicPr preferRelativeResize="0"/>
              <p:nvPr/>
            </p:nvPicPr>
            <p:blipFill rotWithShape="1">
              <a:blip r:embed="rId6">
                <a:alphaModFix/>
              </a:blip>
              <a:srcRect b="3824" l="49048" r="29047" t="62476"/>
              <a:stretch/>
            </p:blipFill>
            <p:spPr>
              <a:xfrm>
                <a:off x="6400800" y="3886200"/>
                <a:ext cx="1981200" cy="1905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145" name="Google Shape;145;p7"/>
          <p:cNvCxnSpPr>
            <a:stCxn id="146" idx="3"/>
            <a:endCxn id="147" idx="1"/>
          </p:cNvCxnSpPr>
          <p:nvPr/>
        </p:nvCxnSpPr>
        <p:spPr>
          <a:xfrm>
            <a:off x="2362200" y="2819400"/>
            <a:ext cx="8382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8" name="Google Shape;148;p7"/>
          <p:cNvCxnSpPr>
            <a:stCxn id="147" idx="3"/>
            <a:endCxn id="149" idx="1"/>
          </p:cNvCxnSpPr>
          <p:nvPr/>
        </p:nvCxnSpPr>
        <p:spPr>
          <a:xfrm>
            <a:off x="5410200" y="2819400"/>
            <a:ext cx="723900" cy="108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0" name="Google Shape;150;p7"/>
          <p:cNvSpPr txBox="1"/>
          <p:nvPr/>
        </p:nvSpPr>
        <p:spPr>
          <a:xfrm>
            <a:off x="3429000" y="2209800"/>
            <a:ext cx="451671" cy="285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3352800" y="3048000"/>
            <a:ext cx="451671" cy="285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4724400" y="3048000"/>
            <a:ext cx="526949" cy="285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4572000" y="2209800"/>
            <a:ext cx="451671" cy="285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7"/>
          <p:cNvPicPr preferRelativeResize="0"/>
          <p:nvPr/>
        </p:nvPicPr>
        <p:blipFill rotWithShape="1">
          <a:blip r:embed="rId7">
            <a:alphaModFix/>
          </a:blip>
          <a:srcRect b="64953" l="10000" r="62381" t="22857"/>
          <a:stretch/>
        </p:blipFill>
        <p:spPr>
          <a:xfrm>
            <a:off x="152400" y="2514600"/>
            <a:ext cx="22098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7"/>
          <p:cNvPicPr preferRelativeResize="0"/>
          <p:nvPr/>
        </p:nvPicPr>
        <p:blipFill rotWithShape="1">
          <a:blip r:embed="rId7">
            <a:alphaModFix/>
          </a:blip>
          <a:srcRect b="23333" l="46667" r="25714" t="64475"/>
          <a:stretch/>
        </p:blipFill>
        <p:spPr>
          <a:xfrm>
            <a:off x="3200399" y="2514600"/>
            <a:ext cx="2209801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7"/>
          <p:cNvPicPr preferRelativeResize="0"/>
          <p:nvPr/>
        </p:nvPicPr>
        <p:blipFill rotWithShape="1">
          <a:blip r:embed="rId8">
            <a:alphaModFix/>
          </a:blip>
          <a:srcRect b="23333" l="46667" r="26189" t="64475"/>
          <a:stretch/>
        </p:blipFill>
        <p:spPr>
          <a:xfrm>
            <a:off x="6134100" y="2514600"/>
            <a:ext cx="2247900" cy="63098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7"/>
          <p:cNvSpPr txBox="1"/>
          <p:nvPr/>
        </p:nvSpPr>
        <p:spPr>
          <a:xfrm>
            <a:off x="457200" y="3352800"/>
            <a:ext cx="1600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Normalized and Equalized iris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3200400" y="3355777"/>
            <a:ext cx="2362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level Haar wavelet decomposition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6019800" y="3352800"/>
            <a:ext cx="24384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level Haar wavelet decomposition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6325925" y="2137500"/>
            <a:ext cx="26670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Overall 20400 feature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 txBox="1"/>
          <p:nvPr/>
        </p:nvSpPr>
        <p:spPr>
          <a:xfrm>
            <a:off x="457200" y="2158425"/>
            <a:ext cx="160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64x320 fixed size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c0d7da82b_0_0"/>
          <p:cNvSpPr txBox="1"/>
          <p:nvPr>
            <p:ph type="title"/>
          </p:nvPr>
        </p:nvSpPr>
        <p:spPr>
          <a:xfrm>
            <a:off x="467286" y="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Times New Roman"/>
              <a:buNone/>
            </a:pPr>
            <a:r>
              <a:rPr lang="en-US" sz="3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3000">
                <a:solidFill>
                  <a:srgbClr val="2C0EE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ROC Plot IITD data set</a:t>
            </a:r>
            <a:r>
              <a:rPr lang="en-US" sz="3000">
                <a:solidFill>
                  <a:srgbClr val="2C0EE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endParaRPr sz="3000">
              <a:solidFill>
                <a:srgbClr val="2C0EE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g5c0d7da82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62625" y="952500"/>
            <a:ext cx="4333875" cy="408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5c0d7da82b_0_0"/>
          <p:cNvSpPr txBox="1"/>
          <p:nvPr/>
        </p:nvSpPr>
        <p:spPr>
          <a:xfrm>
            <a:off x="-588037" y="5038725"/>
            <a:ext cx="35847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accurate_iris EER = 22.20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g5c0d7da82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3650" y="952500"/>
            <a:ext cx="4362450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5c0d7da82b_0_0"/>
          <p:cNvSpPr txBox="1"/>
          <p:nvPr/>
        </p:nvSpPr>
        <p:spPr>
          <a:xfrm>
            <a:off x="4024463" y="5048250"/>
            <a:ext cx="35847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gravity_based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_iris EER = 16.60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5c0d7da82b_0_0"/>
          <p:cNvSpPr txBox="1"/>
          <p:nvPr/>
        </p:nvSpPr>
        <p:spPr>
          <a:xfrm>
            <a:off x="-419625" y="5491200"/>
            <a:ext cx="69060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Positve samples : 4450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Negative sample: 22294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0d7da82b_0_18"/>
          <p:cNvSpPr txBox="1"/>
          <p:nvPr/>
        </p:nvSpPr>
        <p:spPr>
          <a:xfrm>
            <a:off x="0" y="0"/>
            <a:ext cx="86868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C0EE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IITD and UBIRIS data set..</a:t>
            </a:r>
            <a:endParaRPr sz="3000">
              <a:solidFill>
                <a:srgbClr val="2C0EE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nitin\final_presentation 2\thanks-010.png" id="178" name="Google Shape;17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5038" y="1652588"/>
            <a:ext cx="473392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