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384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 name="Google Shape;59;p1: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 name="Google Shape;60;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p30: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p31: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p32: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p33: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p34: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5790c5f445_0_1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5790c5f445_0_156: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g5790c5f445_0_15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5790c5f445_0_1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5790c5f445_0_188: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g5790c5f445_0_18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g5790c5f445_0_1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5790c5f445_0_196: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g5790c5f445_0_19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5790c5f445_0_2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5790c5f445_0_205: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g5790c5f445_0_20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5790c5f445_0_1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5790c5f445_0_163: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g5790c5f445_0_16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p4: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 name="Google Shape;7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5790c5f445_0_1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5790c5f445_0_179: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g5790c5f445_0_17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5790c5f445_0_1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5790c5f445_0_171: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g5790c5f445_0_17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p35: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p36: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 name="Google Shape;331;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p37: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7" name="Google Shape;337;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p23: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p24: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p25: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p26: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p27: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p28: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p29: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415611" y="992767"/>
            <a:ext cx="11360700" cy="2736900"/>
          </a:xfrm>
          <a:prstGeom prst="rect">
            <a:avLst/>
          </a:prstGeom>
        </p:spPr>
        <p:txBody>
          <a:bodyPr anchorCtr="0" anchor="b" bIns="121900" lIns="121900" spcFirstLastPara="1" rIns="121900" wrap="square" tIns="121900"/>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p:txBody>
      </p:sp>
      <p:sp>
        <p:nvSpPr>
          <p:cNvPr id="15" name="Google Shape;15;p2"/>
          <p:cNvSpPr txBox="1"/>
          <p:nvPr>
            <p:ph idx="1" type="subTitle"/>
          </p:nvPr>
        </p:nvSpPr>
        <p:spPr>
          <a:xfrm>
            <a:off x="415600" y="3778833"/>
            <a:ext cx="11360700" cy="1056900"/>
          </a:xfrm>
          <a:prstGeom prst="rect">
            <a:avLst/>
          </a:prstGeom>
        </p:spPr>
        <p:txBody>
          <a:bodyPr anchorCtr="0" anchor="t" bIns="121900" lIns="121900" spcFirstLastPara="1" rIns="121900" wrap="square" tIns="121900"/>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16" name="Google Shape;16;p2"/>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415600" y="1474833"/>
            <a:ext cx="11360700" cy="2618100"/>
          </a:xfrm>
          <a:prstGeom prst="rect">
            <a:avLst/>
          </a:prstGeom>
        </p:spPr>
        <p:txBody>
          <a:bodyPr anchorCtr="0" anchor="b" bIns="121900" lIns="121900" spcFirstLastPara="1" rIns="121900" wrap="square" tIns="121900"/>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50" name="Google Shape;50;p11"/>
          <p:cNvSpPr txBox="1"/>
          <p:nvPr>
            <p:ph idx="1" type="body"/>
          </p:nvPr>
        </p:nvSpPr>
        <p:spPr>
          <a:xfrm>
            <a:off x="415600" y="4202967"/>
            <a:ext cx="11360700" cy="1734300"/>
          </a:xfrm>
          <a:prstGeom prst="rect">
            <a:avLst/>
          </a:prstGeom>
        </p:spPr>
        <p:txBody>
          <a:bodyPr anchorCtr="0" anchor="t" bIns="121900" lIns="121900" spcFirstLastPara="1" rIns="121900" wrap="square" tIns="121900"/>
          <a:lstStyle>
            <a:lvl1pPr indent="-381000" lvl="0" marL="457200" algn="ctr">
              <a:spcBef>
                <a:spcPts val="0"/>
              </a:spcBef>
              <a:spcAft>
                <a:spcPts val="0"/>
              </a:spcAft>
              <a:buSzPts val="2400"/>
              <a:buChar char="●"/>
              <a:defRPr/>
            </a:lvl1pPr>
            <a:lvl2pPr indent="-349250" lvl="1" marL="914400" algn="ctr">
              <a:spcBef>
                <a:spcPts val="2100"/>
              </a:spcBef>
              <a:spcAft>
                <a:spcPts val="0"/>
              </a:spcAft>
              <a:buSzPts val="1900"/>
              <a:buChar char="○"/>
              <a:defRPr/>
            </a:lvl2pPr>
            <a:lvl3pPr indent="-349250" lvl="2" marL="1371600" algn="ctr">
              <a:spcBef>
                <a:spcPts val="2100"/>
              </a:spcBef>
              <a:spcAft>
                <a:spcPts val="0"/>
              </a:spcAft>
              <a:buSzPts val="1900"/>
              <a:buChar char="■"/>
              <a:defRPr/>
            </a:lvl3pPr>
            <a:lvl4pPr indent="-349250" lvl="3" marL="1828800" algn="ctr">
              <a:spcBef>
                <a:spcPts val="2100"/>
              </a:spcBef>
              <a:spcAft>
                <a:spcPts val="0"/>
              </a:spcAft>
              <a:buSzPts val="1900"/>
              <a:buChar char="●"/>
              <a:defRPr/>
            </a:lvl4pPr>
            <a:lvl5pPr indent="-349250" lvl="4" marL="2286000" algn="ctr">
              <a:spcBef>
                <a:spcPts val="2100"/>
              </a:spcBef>
              <a:spcAft>
                <a:spcPts val="0"/>
              </a:spcAft>
              <a:buSzPts val="1900"/>
              <a:buChar char="○"/>
              <a:defRPr/>
            </a:lvl5pPr>
            <a:lvl6pPr indent="-349250" lvl="5" marL="2743200" algn="ctr">
              <a:spcBef>
                <a:spcPts val="2100"/>
              </a:spcBef>
              <a:spcAft>
                <a:spcPts val="0"/>
              </a:spcAft>
              <a:buSzPts val="1900"/>
              <a:buChar char="■"/>
              <a:defRPr/>
            </a:lvl6pPr>
            <a:lvl7pPr indent="-349250" lvl="6" marL="3200400" algn="ctr">
              <a:spcBef>
                <a:spcPts val="2100"/>
              </a:spcBef>
              <a:spcAft>
                <a:spcPts val="0"/>
              </a:spcAft>
              <a:buSzPts val="1900"/>
              <a:buChar char="●"/>
              <a:defRPr/>
            </a:lvl7pPr>
            <a:lvl8pPr indent="-349250" lvl="7" marL="3657600" algn="ctr">
              <a:spcBef>
                <a:spcPts val="2100"/>
              </a:spcBef>
              <a:spcAft>
                <a:spcPts val="0"/>
              </a:spcAft>
              <a:buSzPts val="1900"/>
              <a:buChar char="○"/>
              <a:defRPr/>
            </a:lvl8pPr>
            <a:lvl9pPr indent="-349250" lvl="8" marL="4114800" algn="ctr">
              <a:spcBef>
                <a:spcPts val="2100"/>
              </a:spcBef>
              <a:spcAft>
                <a:spcPts val="2100"/>
              </a:spcAft>
              <a:buSzPts val="1900"/>
              <a:buChar char="■"/>
              <a:defRPr/>
            </a:lvl9pPr>
          </a:lstStyle>
          <a:p/>
        </p:txBody>
      </p:sp>
      <p:sp>
        <p:nvSpPr>
          <p:cNvPr id="51" name="Google Shape;51;p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54" name="Shape 54"/>
        <p:cNvGrpSpPr/>
        <p:nvPr/>
      </p:nvGrpSpPr>
      <p:grpSpPr>
        <a:xfrm>
          <a:off x="0" y="0"/>
          <a:ext cx="0" cy="0"/>
          <a:chOff x="0" y="0"/>
          <a:chExt cx="0" cy="0"/>
        </a:xfrm>
      </p:grpSpPr>
      <p:sp>
        <p:nvSpPr>
          <p:cNvPr id="55" name="Google Shape;55;p13"/>
          <p:cNvSpPr txBox="1"/>
          <p:nvPr>
            <p:ph type="title"/>
          </p:nvPr>
        </p:nvSpPr>
        <p:spPr>
          <a:xfrm>
            <a:off x="609601" y="274638"/>
            <a:ext cx="10972800" cy="11430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3700"/>
              <a:buNone/>
              <a:defRPr b="0" i="0" sz="2100" u="none" cap="none" strike="noStrike">
                <a:solidFill>
                  <a:schemeClr val="dk2"/>
                </a:solidFill>
                <a:latin typeface="Arial"/>
                <a:ea typeface="Arial"/>
                <a:cs typeface="Arial"/>
                <a:sym typeface="Arial"/>
              </a:defRPr>
            </a:lvl1pPr>
            <a:lvl2pPr lvl="1" marR="0" rtl="0" algn="ctr">
              <a:spcBef>
                <a:spcPts val="0"/>
              </a:spcBef>
              <a:spcAft>
                <a:spcPts val="0"/>
              </a:spcAft>
              <a:buSzPts val="3700"/>
              <a:buNone/>
              <a:defRPr b="0" i="0" sz="2100" u="none" cap="none" strike="noStrike">
                <a:solidFill>
                  <a:schemeClr val="dk2"/>
                </a:solidFill>
                <a:latin typeface="Arial"/>
                <a:ea typeface="Arial"/>
                <a:cs typeface="Arial"/>
                <a:sym typeface="Arial"/>
              </a:defRPr>
            </a:lvl2pPr>
            <a:lvl3pPr lvl="2" marR="0" rtl="0" algn="ctr">
              <a:spcBef>
                <a:spcPts val="0"/>
              </a:spcBef>
              <a:spcAft>
                <a:spcPts val="0"/>
              </a:spcAft>
              <a:buSzPts val="3700"/>
              <a:buNone/>
              <a:defRPr b="0" i="0" sz="2100" u="none" cap="none" strike="noStrike">
                <a:solidFill>
                  <a:schemeClr val="dk2"/>
                </a:solidFill>
                <a:latin typeface="Arial"/>
                <a:ea typeface="Arial"/>
                <a:cs typeface="Arial"/>
                <a:sym typeface="Arial"/>
              </a:defRPr>
            </a:lvl3pPr>
            <a:lvl4pPr lvl="3" marR="0" rtl="0" algn="ctr">
              <a:spcBef>
                <a:spcPts val="0"/>
              </a:spcBef>
              <a:spcAft>
                <a:spcPts val="0"/>
              </a:spcAft>
              <a:buSzPts val="3700"/>
              <a:buNone/>
              <a:defRPr b="0" i="0" sz="2100" u="none" cap="none" strike="noStrike">
                <a:solidFill>
                  <a:schemeClr val="dk2"/>
                </a:solidFill>
                <a:latin typeface="Arial"/>
                <a:ea typeface="Arial"/>
                <a:cs typeface="Arial"/>
                <a:sym typeface="Arial"/>
              </a:defRPr>
            </a:lvl4pPr>
            <a:lvl5pPr lvl="4" marR="0" rtl="0" algn="ctr">
              <a:spcBef>
                <a:spcPts val="0"/>
              </a:spcBef>
              <a:spcAft>
                <a:spcPts val="0"/>
              </a:spcAft>
              <a:buSzPts val="3700"/>
              <a:buNone/>
              <a:defRPr b="0" i="0" sz="2100" u="none" cap="none" strike="noStrike">
                <a:solidFill>
                  <a:schemeClr val="dk2"/>
                </a:solidFill>
                <a:latin typeface="Arial"/>
                <a:ea typeface="Arial"/>
                <a:cs typeface="Arial"/>
                <a:sym typeface="Arial"/>
              </a:defRPr>
            </a:lvl5pPr>
            <a:lvl6pPr lvl="5" marR="0" rtl="0" algn="ctr">
              <a:spcBef>
                <a:spcPts val="0"/>
              </a:spcBef>
              <a:spcAft>
                <a:spcPts val="0"/>
              </a:spcAft>
              <a:buSzPts val="3700"/>
              <a:buNone/>
              <a:defRPr b="0" i="0" sz="2100" u="none" cap="none" strike="noStrike">
                <a:solidFill>
                  <a:schemeClr val="dk2"/>
                </a:solidFill>
                <a:latin typeface="Arial"/>
                <a:ea typeface="Arial"/>
                <a:cs typeface="Arial"/>
                <a:sym typeface="Arial"/>
              </a:defRPr>
            </a:lvl6pPr>
            <a:lvl7pPr lvl="6" marR="0" rtl="0" algn="ctr">
              <a:spcBef>
                <a:spcPts val="0"/>
              </a:spcBef>
              <a:spcAft>
                <a:spcPts val="0"/>
              </a:spcAft>
              <a:buSzPts val="3700"/>
              <a:buNone/>
              <a:defRPr b="0" i="0" sz="2100" u="none" cap="none" strike="noStrike">
                <a:solidFill>
                  <a:schemeClr val="dk2"/>
                </a:solidFill>
                <a:latin typeface="Arial"/>
                <a:ea typeface="Arial"/>
                <a:cs typeface="Arial"/>
                <a:sym typeface="Arial"/>
              </a:defRPr>
            </a:lvl7pPr>
            <a:lvl8pPr lvl="7" marR="0" rtl="0" algn="ctr">
              <a:spcBef>
                <a:spcPts val="0"/>
              </a:spcBef>
              <a:spcAft>
                <a:spcPts val="0"/>
              </a:spcAft>
              <a:buSzPts val="3700"/>
              <a:buNone/>
              <a:defRPr b="0" i="0" sz="2100" u="none" cap="none" strike="noStrike">
                <a:solidFill>
                  <a:schemeClr val="dk2"/>
                </a:solidFill>
                <a:latin typeface="Arial"/>
                <a:ea typeface="Arial"/>
                <a:cs typeface="Arial"/>
                <a:sym typeface="Arial"/>
              </a:defRPr>
            </a:lvl8pPr>
            <a:lvl9pPr lvl="8" marR="0" rtl="0" algn="ctr">
              <a:spcBef>
                <a:spcPts val="0"/>
              </a:spcBef>
              <a:spcAft>
                <a:spcPts val="0"/>
              </a:spcAft>
              <a:buSzPts val="3700"/>
              <a:buNone/>
              <a:defRPr b="0" i="0" sz="2100" u="none" cap="none" strike="noStrike">
                <a:solidFill>
                  <a:schemeClr val="dk2"/>
                </a:solidFill>
                <a:latin typeface="Arial"/>
                <a:ea typeface="Arial"/>
                <a:cs typeface="Arial"/>
                <a:sym typeface="Arial"/>
              </a:defRPr>
            </a:lvl9pPr>
          </a:lstStyle>
          <a:p/>
        </p:txBody>
      </p:sp>
      <p:sp>
        <p:nvSpPr>
          <p:cNvPr id="56" name="Google Shape;56;p13"/>
          <p:cNvSpPr txBox="1"/>
          <p:nvPr>
            <p:ph idx="1" type="body"/>
          </p:nvPr>
        </p:nvSpPr>
        <p:spPr>
          <a:xfrm>
            <a:off x="609601" y="1600206"/>
            <a:ext cx="10972800" cy="4526100"/>
          </a:xfrm>
          <a:prstGeom prst="rect">
            <a:avLst/>
          </a:prstGeom>
          <a:noFill/>
          <a:ln>
            <a:noFill/>
          </a:ln>
        </p:spPr>
        <p:txBody>
          <a:bodyPr anchorCtr="0" anchor="t" bIns="45700" lIns="91425" spcFirstLastPara="1" rIns="91425" wrap="square" tIns="45700"/>
          <a:lstStyle>
            <a:lvl1pPr indent="-501650" lvl="0" marL="457200" marR="0" rtl="0" algn="l">
              <a:spcBef>
                <a:spcPts val="860"/>
              </a:spcBef>
              <a:spcAft>
                <a:spcPts val="0"/>
              </a:spcAft>
              <a:buClr>
                <a:schemeClr val="dk1"/>
              </a:buClr>
              <a:buSzPts val="4300"/>
              <a:buFont typeface="Arial"/>
              <a:buChar char="•"/>
              <a:defRPr b="0" i="0" sz="4300" u="none" cap="none" strike="noStrike">
                <a:solidFill>
                  <a:schemeClr val="dk1"/>
                </a:solidFill>
                <a:latin typeface="Arial"/>
                <a:ea typeface="Arial"/>
                <a:cs typeface="Arial"/>
                <a:sym typeface="Arial"/>
              </a:defRPr>
            </a:lvl1pPr>
            <a:lvl2pPr indent="-463550" lvl="1" marL="914400" marR="0" rtl="0" algn="l">
              <a:spcBef>
                <a:spcPts val="740"/>
              </a:spcBef>
              <a:spcAft>
                <a:spcPts val="0"/>
              </a:spcAft>
              <a:buClr>
                <a:schemeClr val="dk1"/>
              </a:buClr>
              <a:buSzPts val="3700"/>
              <a:buFont typeface="Arial"/>
              <a:buChar char="–"/>
              <a:defRPr b="0" i="0" sz="3700" u="none" cap="none" strike="noStrike">
                <a:solidFill>
                  <a:schemeClr val="dk1"/>
                </a:solidFill>
                <a:latin typeface="Arial"/>
                <a:ea typeface="Arial"/>
                <a:cs typeface="Arial"/>
                <a:sym typeface="Arial"/>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400050" lvl="3" marL="1828800" marR="0" rtl="0" algn="l">
              <a:spcBef>
                <a:spcPts val="54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4pPr>
            <a:lvl5pPr indent="-368300" lvl="4" marL="2286000" marR="0" rtl="0" algn="l">
              <a:spcBef>
                <a:spcPts val="44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5pPr>
            <a:lvl6pPr indent="-368300" lvl="5" marL="2743200" marR="0" rtl="0" algn="l">
              <a:spcBef>
                <a:spcPts val="44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6pPr>
            <a:lvl7pPr indent="-368300" lvl="6" marL="3200400" marR="0" rtl="0" algn="l">
              <a:spcBef>
                <a:spcPts val="44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7pPr>
            <a:lvl8pPr indent="-368300" lvl="7" marL="3657600" marR="0" rtl="0" algn="l">
              <a:spcBef>
                <a:spcPts val="44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8pPr>
            <a:lvl9pPr indent="-368300" lvl="8" marL="4114800" marR="0" rtl="0" algn="l">
              <a:spcBef>
                <a:spcPts val="44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9pPr>
          </a:lstStyle>
          <a:p/>
        </p:txBody>
      </p:sp>
    </p:spTree>
  </p:cSld>
  <p:clrMapOvr>
    <a:masterClrMapping/>
  </p:clrMapOvr>
  <p:transition spd="slow">
    <p:fade thruBlk="1"/>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415600" y="2867800"/>
            <a:ext cx="11360700" cy="1122300"/>
          </a:xfrm>
          <a:prstGeom prst="rect">
            <a:avLst/>
          </a:prstGeom>
        </p:spPr>
        <p:txBody>
          <a:bodyPr anchorCtr="0" anchor="ctr" bIns="121900" lIns="121900" spcFirstLastPara="1" rIns="121900" wrap="square" tIns="121900"/>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415600" y="593367"/>
            <a:ext cx="11360700" cy="763500"/>
          </a:xfrm>
          <a:prstGeom prst="rect">
            <a:avLst/>
          </a:prstGeom>
        </p:spPr>
        <p:txBody>
          <a:bodyPr anchorCtr="0" anchor="t" bIns="121900" lIns="121900" spcFirstLastPara="1" rIns="121900" wrap="square" tIns="121900"/>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2" name="Google Shape;22;p4"/>
          <p:cNvSpPr txBox="1"/>
          <p:nvPr>
            <p:ph idx="1" type="body"/>
          </p:nvPr>
        </p:nvSpPr>
        <p:spPr>
          <a:xfrm>
            <a:off x="415600" y="1536633"/>
            <a:ext cx="11360700" cy="4555200"/>
          </a:xfrm>
          <a:prstGeom prst="rect">
            <a:avLst/>
          </a:prstGeom>
        </p:spPr>
        <p:txBody>
          <a:bodyPr anchorCtr="0" anchor="t" bIns="121900" lIns="121900" spcFirstLastPara="1" rIns="121900" wrap="square" tIns="121900"/>
          <a:lstStyle>
            <a:lvl1pPr indent="-381000" lvl="0" marL="457200">
              <a:spcBef>
                <a:spcPts val="0"/>
              </a:spcBef>
              <a:spcAft>
                <a:spcPts val="0"/>
              </a:spcAft>
              <a:buSzPts val="24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23" name="Google Shape;23;p4"/>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415600" y="593367"/>
            <a:ext cx="11360700" cy="763500"/>
          </a:xfrm>
          <a:prstGeom prst="rect">
            <a:avLst/>
          </a:prstGeom>
        </p:spPr>
        <p:txBody>
          <a:bodyPr anchorCtr="0" anchor="t" bIns="121900" lIns="121900" spcFirstLastPara="1" rIns="121900" wrap="square" tIns="121900"/>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6" name="Google Shape;26;p5"/>
          <p:cNvSpPr txBox="1"/>
          <p:nvPr>
            <p:ph idx="1" type="body"/>
          </p:nvPr>
        </p:nvSpPr>
        <p:spPr>
          <a:xfrm>
            <a:off x="415600" y="1536633"/>
            <a:ext cx="5333100" cy="4555200"/>
          </a:xfrm>
          <a:prstGeom prst="rect">
            <a:avLst/>
          </a:prstGeom>
        </p:spPr>
        <p:txBody>
          <a:bodyPr anchorCtr="0" anchor="t" bIns="121900" lIns="121900" spcFirstLastPara="1" rIns="121900" wrap="square" tIns="121900"/>
          <a:lstStyle>
            <a:lvl1pPr indent="-349250" lvl="0" marL="457200">
              <a:spcBef>
                <a:spcPts val="0"/>
              </a:spcBef>
              <a:spcAft>
                <a:spcPts val="0"/>
              </a:spcAft>
              <a:buSzPts val="1900"/>
              <a:buChar char="●"/>
              <a:defRPr sz="19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27" name="Google Shape;27;p5"/>
          <p:cNvSpPr txBox="1"/>
          <p:nvPr>
            <p:ph idx="2" type="body"/>
          </p:nvPr>
        </p:nvSpPr>
        <p:spPr>
          <a:xfrm>
            <a:off x="6443200" y="1536633"/>
            <a:ext cx="5333100" cy="4555200"/>
          </a:xfrm>
          <a:prstGeom prst="rect">
            <a:avLst/>
          </a:prstGeom>
        </p:spPr>
        <p:txBody>
          <a:bodyPr anchorCtr="0" anchor="t" bIns="121900" lIns="121900" spcFirstLastPara="1" rIns="121900" wrap="square" tIns="121900"/>
          <a:lstStyle>
            <a:lvl1pPr indent="-349250" lvl="0" marL="457200">
              <a:spcBef>
                <a:spcPts val="0"/>
              </a:spcBef>
              <a:spcAft>
                <a:spcPts val="0"/>
              </a:spcAft>
              <a:buSzPts val="1900"/>
              <a:buChar char="●"/>
              <a:defRPr sz="19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28" name="Google Shape;28;p5"/>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415600" y="593367"/>
            <a:ext cx="11360700" cy="763500"/>
          </a:xfrm>
          <a:prstGeom prst="rect">
            <a:avLst/>
          </a:prstGeom>
        </p:spPr>
        <p:txBody>
          <a:bodyPr anchorCtr="0" anchor="t" bIns="121900" lIns="121900" spcFirstLastPara="1" rIns="121900" wrap="square" tIns="121900"/>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31" name="Google Shape;31;p6"/>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415600" y="740800"/>
            <a:ext cx="3744000" cy="1007700"/>
          </a:xfrm>
          <a:prstGeom prst="rect">
            <a:avLst/>
          </a:prstGeom>
        </p:spPr>
        <p:txBody>
          <a:bodyPr anchorCtr="0" anchor="b" bIns="121900" lIns="121900" spcFirstLastPara="1" rIns="121900" wrap="square" tIns="121900"/>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4" name="Google Shape;34;p7"/>
          <p:cNvSpPr txBox="1"/>
          <p:nvPr>
            <p:ph idx="1" type="body"/>
          </p:nvPr>
        </p:nvSpPr>
        <p:spPr>
          <a:xfrm>
            <a:off x="415600" y="1852800"/>
            <a:ext cx="3744000" cy="4239300"/>
          </a:xfrm>
          <a:prstGeom prst="rect">
            <a:avLst/>
          </a:prstGeom>
        </p:spPr>
        <p:txBody>
          <a:bodyPr anchorCtr="0" anchor="t" bIns="121900" lIns="121900" spcFirstLastPara="1" rIns="121900" wrap="square" tIns="121900"/>
          <a:lstStyle>
            <a:lvl1pPr indent="-330200" lvl="0" marL="457200">
              <a:spcBef>
                <a:spcPts val="0"/>
              </a:spcBef>
              <a:spcAft>
                <a:spcPts val="0"/>
              </a:spcAft>
              <a:buSzPts val="1600"/>
              <a:buChar char="●"/>
              <a:defRPr sz="16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35" name="Google Shape;35;p7"/>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6" name="Shape 36"/>
        <p:cNvGrpSpPr/>
        <p:nvPr/>
      </p:nvGrpSpPr>
      <p:grpSpPr>
        <a:xfrm>
          <a:off x="0" y="0"/>
          <a:ext cx="0" cy="0"/>
          <a:chOff x="0" y="0"/>
          <a:chExt cx="0" cy="0"/>
        </a:xfrm>
      </p:grpSpPr>
      <p:sp>
        <p:nvSpPr>
          <p:cNvPr id="37" name="Google Shape;37;p8"/>
          <p:cNvSpPr txBox="1"/>
          <p:nvPr>
            <p:ph type="title"/>
          </p:nvPr>
        </p:nvSpPr>
        <p:spPr>
          <a:xfrm>
            <a:off x="653667" y="600200"/>
            <a:ext cx="8490300" cy="5454300"/>
          </a:xfrm>
          <a:prstGeom prst="rect">
            <a:avLst/>
          </a:prstGeom>
        </p:spPr>
        <p:txBody>
          <a:bodyPr anchorCtr="0" anchor="ctr" bIns="121900" lIns="121900" spcFirstLastPara="1" rIns="121900" wrap="square" tIns="121900"/>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38" name="Google Shape;38;p8"/>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1" name="Google Shape;41;p9"/>
          <p:cNvSpPr txBox="1"/>
          <p:nvPr>
            <p:ph type="title"/>
          </p:nvPr>
        </p:nvSpPr>
        <p:spPr>
          <a:xfrm>
            <a:off x="354000" y="1644233"/>
            <a:ext cx="5393700" cy="1976400"/>
          </a:xfrm>
          <a:prstGeom prst="rect">
            <a:avLst/>
          </a:prstGeom>
        </p:spPr>
        <p:txBody>
          <a:bodyPr anchorCtr="0" anchor="b" bIns="121900" lIns="121900" spcFirstLastPara="1" rIns="121900" wrap="square" tIns="121900"/>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42" name="Google Shape;42;p9"/>
          <p:cNvSpPr txBox="1"/>
          <p:nvPr>
            <p:ph idx="1" type="subTitle"/>
          </p:nvPr>
        </p:nvSpPr>
        <p:spPr>
          <a:xfrm>
            <a:off x="354000" y="3737433"/>
            <a:ext cx="5393700" cy="1646700"/>
          </a:xfrm>
          <a:prstGeom prst="rect">
            <a:avLst/>
          </a:prstGeom>
        </p:spPr>
        <p:txBody>
          <a:bodyPr anchorCtr="0" anchor="t" bIns="121900" lIns="121900" spcFirstLastPara="1" rIns="121900" wrap="square" tIns="12190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43" name="Google Shape;43;p9"/>
          <p:cNvSpPr txBox="1"/>
          <p:nvPr>
            <p:ph idx="2" type="body"/>
          </p:nvPr>
        </p:nvSpPr>
        <p:spPr>
          <a:xfrm>
            <a:off x="6586000" y="965433"/>
            <a:ext cx="5115900" cy="4926900"/>
          </a:xfrm>
          <a:prstGeom prst="rect">
            <a:avLst/>
          </a:prstGeom>
        </p:spPr>
        <p:txBody>
          <a:bodyPr anchorCtr="0" anchor="ctr" bIns="121900" lIns="121900" spcFirstLastPara="1" rIns="121900" wrap="square" tIns="121900"/>
          <a:lstStyle>
            <a:lvl1pPr indent="-381000" lvl="0" marL="457200">
              <a:spcBef>
                <a:spcPts val="0"/>
              </a:spcBef>
              <a:spcAft>
                <a:spcPts val="0"/>
              </a:spcAft>
              <a:buSzPts val="24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44" name="Google Shape;44;p9"/>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415600" y="5640767"/>
            <a:ext cx="7998300" cy="806700"/>
          </a:xfrm>
          <a:prstGeom prst="rect">
            <a:avLst/>
          </a:prstGeom>
        </p:spPr>
        <p:txBody>
          <a:bodyPr anchorCtr="0" anchor="ctr" bIns="121900" lIns="121900" spcFirstLastPara="1" rIns="121900" wrap="square" tIns="121900"/>
          <a:lstStyle>
            <a:lvl1pPr indent="-228600" lvl="0" marL="457200">
              <a:lnSpc>
                <a:spcPct val="100000"/>
              </a:lnSpc>
              <a:spcBef>
                <a:spcPts val="0"/>
              </a:spcBef>
              <a:spcAft>
                <a:spcPts val="0"/>
              </a:spcAft>
              <a:buSzPts val="2400"/>
              <a:buNone/>
              <a:defRPr/>
            </a:lvl1pPr>
          </a:lstStyle>
          <a:p/>
        </p:txBody>
      </p:sp>
      <p:sp>
        <p:nvSpPr>
          <p:cNvPr id="47" name="Google Shape;47;p10"/>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p:txBody>
      </p:sp>
      <p:sp>
        <p:nvSpPr>
          <p:cNvPr id="11" name="Google Shape;11;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lstStyle>
            <a:lvl1pPr indent="-381000" lvl="0" marL="457200">
              <a:lnSpc>
                <a:spcPct val="115000"/>
              </a:lnSpc>
              <a:spcBef>
                <a:spcPts val="0"/>
              </a:spcBef>
              <a:spcAft>
                <a:spcPts val="0"/>
              </a:spcAft>
              <a:buClr>
                <a:schemeClr val="dk2"/>
              </a:buClr>
              <a:buSzPts val="2400"/>
              <a:buChar char="●"/>
              <a:defRPr sz="2400">
                <a:solidFill>
                  <a:schemeClr val="dk2"/>
                </a:solidFill>
              </a:defRPr>
            </a:lvl1pPr>
            <a:lvl2pPr indent="-349250" lvl="1" marL="914400">
              <a:lnSpc>
                <a:spcPct val="115000"/>
              </a:lnSpc>
              <a:spcBef>
                <a:spcPts val="2100"/>
              </a:spcBef>
              <a:spcAft>
                <a:spcPts val="0"/>
              </a:spcAft>
              <a:buClr>
                <a:schemeClr val="dk2"/>
              </a:buClr>
              <a:buSzPts val="1900"/>
              <a:buChar char="○"/>
              <a:defRPr sz="1900">
                <a:solidFill>
                  <a:schemeClr val="dk2"/>
                </a:solidFill>
              </a:defRPr>
            </a:lvl2pPr>
            <a:lvl3pPr indent="-349250" lvl="2" marL="1371600">
              <a:lnSpc>
                <a:spcPct val="115000"/>
              </a:lnSpc>
              <a:spcBef>
                <a:spcPts val="2100"/>
              </a:spcBef>
              <a:spcAft>
                <a:spcPts val="0"/>
              </a:spcAft>
              <a:buClr>
                <a:schemeClr val="dk2"/>
              </a:buClr>
              <a:buSzPts val="1900"/>
              <a:buChar char="■"/>
              <a:defRPr sz="1900">
                <a:solidFill>
                  <a:schemeClr val="dk2"/>
                </a:solidFill>
              </a:defRPr>
            </a:lvl3pPr>
            <a:lvl4pPr indent="-349250" lvl="3" marL="1828800">
              <a:lnSpc>
                <a:spcPct val="115000"/>
              </a:lnSpc>
              <a:spcBef>
                <a:spcPts val="2100"/>
              </a:spcBef>
              <a:spcAft>
                <a:spcPts val="0"/>
              </a:spcAft>
              <a:buClr>
                <a:schemeClr val="dk2"/>
              </a:buClr>
              <a:buSzPts val="1900"/>
              <a:buChar char="●"/>
              <a:defRPr sz="1900">
                <a:solidFill>
                  <a:schemeClr val="dk2"/>
                </a:solidFill>
              </a:defRPr>
            </a:lvl4pPr>
            <a:lvl5pPr indent="-349250" lvl="4" marL="2286000">
              <a:lnSpc>
                <a:spcPct val="115000"/>
              </a:lnSpc>
              <a:spcBef>
                <a:spcPts val="2100"/>
              </a:spcBef>
              <a:spcAft>
                <a:spcPts val="0"/>
              </a:spcAft>
              <a:buClr>
                <a:schemeClr val="dk2"/>
              </a:buClr>
              <a:buSzPts val="1900"/>
              <a:buChar char="○"/>
              <a:defRPr sz="1900">
                <a:solidFill>
                  <a:schemeClr val="dk2"/>
                </a:solidFill>
              </a:defRPr>
            </a:lvl5pPr>
            <a:lvl6pPr indent="-349250" lvl="5" marL="2743200">
              <a:lnSpc>
                <a:spcPct val="115000"/>
              </a:lnSpc>
              <a:spcBef>
                <a:spcPts val="2100"/>
              </a:spcBef>
              <a:spcAft>
                <a:spcPts val="0"/>
              </a:spcAft>
              <a:buClr>
                <a:schemeClr val="dk2"/>
              </a:buClr>
              <a:buSzPts val="1900"/>
              <a:buChar char="■"/>
              <a:defRPr sz="1900">
                <a:solidFill>
                  <a:schemeClr val="dk2"/>
                </a:solidFill>
              </a:defRPr>
            </a:lvl6pPr>
            <a:lvl7pPr indent="-349250" lvl="6" marL="3200400">
              <a:lnSpc>
                <a:spcPct val="115000"/>
              </a:lnSpc>
              <a:spcBef>
                <a:spcPts val="2100"/>
              </a:spcBef>
              <a:spcAft>
                <a:spcPts val="0"/>
              </a:spcAft>
              <a:buClr>
                <a:schemeClr val="dk2"/>
              </a:buClr>
              <a:buSzPts val="1900"/>
              <a:buChar char="●"/>
              <a:defRPr sz="1900">
                <a:solidFill>
                  <a:schemeClr val="dk2"/>
                </a:solidFill>
              </a:defRPr>
            </a:lvl7pPr>
            <a:lvl8pPr indent="-349250" lvl="7" marL="3657600">
              <a:lnSpc>
                <a:spcPct val="115000"/>
              </a:lnSpc>
              <a:spcBef>
                <a:spcPts val="2100"/>
              </a:spcBef>
              <a:spcAft>
                <a:spcPts val="0"/>
              </a:spcAft>
              <a:buClr>
                <a:schemeClr val="dk2"/>
              </a:buClr>
              <a:buSzPts val="1900"/>
              <a:buChar char="○"/>
              <a:defRPr sz="1900">
                <a:solidFill>
                  <a:schemeClr val="dk2"/>
                </a:solidFill>
              </a:defRPr>
            </a:lvl8pPr>
            <a:lvl9pPr indent="-349250" lvl="8" marL="4114800">
              <a:lnSpc>
                <a:spcPct val="115000"/>
              </a:lnSpc>
              <a:spcBef>
                <a:spcPts val="2100"/>
              </a:spcBef>
              <a:spcAft>
                <a:spcPts val="2100"/>
              </a:spcAft>
              <a:buClr>
                <a:schemeClr val="dk2"/>
              </a:buClr>
              <a:buSzPts val="1900"/>
              <a:buChar char="■"/>
              <a:defRPr sz="1900">
                <a:solidFill>
                  <a:schemeClr val="dk2"/>
                </a:solidFill>
              </a:defRPr>
            </a:lvl9pPr>
          </a:lstStyle>
          <a:p/>
        </p:txBody>
      </p:sp>
      <p:sp>
        <p:nvSpPr>
          <p:cNvPr id="12" name="Google Shape;12;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spd="slow">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4.jpg"/><Relationship Id="rId5" Type="http://schemas.openxmlformats.org/officeDocument/2006/relationships/image" Target="../media/image9.jpg"/><Relationship Id="rId6" Type="http://schemas.openxmlformats.org/officeDocument/2006/relationships/image" Target="../media/image2.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5.png"/><Relationship Id="rId4" Type="http://schemas.openxmlformats.org/officeDocument/2006/relationships/image" Target="../media/image14.png"/><Relationship Id="rId5"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nvSpPr>
        <p:spPr>
          <a:xfrm>
            <a:off x="3588216" y="3141177"/>
            <a:ext cx="4555120" cy="1034616"/>
          </a:xfrm>
          <a:prstGeom prst="rect">
            <a:avLst/>
          </a:prstGeom>
          <a:noFill/>
          <a:ln>
            <a:noFill/>
          </a:ln>
        </p:spPr>
        <p:txBody>
          <a:bodyPr anchorCtr="0" anchor="ctr" bIns="55100" lIns="110200" spcFirstLastPara="1" rIns="110200" wrap="square" tIns="55100">
            <a:noAutofit/>
          </a:bodyPr>
          <a:lstStyle/>
          <a:p>
            <a:pPr indent="0" lvl="0" marL="0" marR="0" rtl="0" algn="ctr">
              <a:spcBef>
                <a:spcPts val="0"/>
              </a:spcBef>
              <a:spcAft>
                <a:spcPts val="0"/>
              </a:spcAft>
              <a:buNone/>
            </a:pPr>
            <a:r>
              <a:rPr b="0" i="0" lang="en-US" sz="2000" u="none" cap="none" strike="noStrike">
                <a:solidFill>
                  <a:srgbClr val="0000FF"/>
                </a:solidFill>
                <a:latin typeface="Arial"/>
                <a:ea typeface="Arial"/>
                <a:cs typeface="Arial"/>
                <a:sym typeface="Arial"/>
              </a:rPr>
              <a:t>Under the guidance </a:t>
            </a:r>
            <a:endParaRPr b="0" i="0" sz="2000" u="none" cap="none" strike="noStrike">
              <a:solidFill>
                <a:srgbClr val="0000FF"/>
              </a:solidFill>
              <a:latin typeface="Arial"/>
              <a:ea typeface="Arial"/>
              <a:cs typeface="Arial"/>
              <a:sym typeface="Arial"/>
            </a:endParaRPr>
          </a:p>
          <a:p>
            <a:pPr indent="0" lvl="0" marL="0" marR="0" rtl="0" algn="ctr">
              <a:spcBef>
                <a:spcPts val="0"/>
              </a:spcBef>
              <a:spcAft>
                <a:spcPts val="0"/>
              </a:spcAft>
              <a:buNone/>
            </a:pPr>
            <a:r>
              <a:rPr b="0" i="0" lang="en-US" sz="2000" u="none" cap="none" strike="noStrike">
                <a:solidFill>
                  <a:srgbClr val="0000FF"/>
                </a:solidFill>
                <a:latin typeface="Arial"/>
                <a:ea typeface="Arial"/>
                <a:cs typeface="Arial"/>
                <a:sym typeface="Arial"/>
              </a:rPr>
              <a:t>Dr.</a:t>
            </a:r>
            <a:r>
              <a:rPr lang="en-US" sz="2000">
                <a:solidFill>
                  <a:srgbClr val="0000FF"/>
                </a:solidFill>
              </a:rPr>
              <a:t> Anoop Namboodiri</a:t>
            </a:r>
            <a:endParaRPr>
              <a:solidFill>
                <a:srgbClr val="0000FF"/>
              </a:solidFill>
            </a:endParaRPr>
          </a:p>
          <a:p>
            <a:pPr indent="0" lvl="0" marL="0" marR="0" rtl="0" algn="ctr">
              <a:spcBef>
                <a:spcPts val="0"/>
              </a:spcBef>
              <a:spcAft>
                <a:spcPts val="0"/>
              </a:spcAft>
              <a:buNone/>
            </a:pPr>
            <a:r>
              <a:rPr lang="en-US" sz="2000">
                <a:solidFill>
                  <a:srgbClr val="0000FF"/>
                </a:solidFill>
              </a:rPr>
              <a:t>Professor IIIT H</a:t>
            </a:r>
            <a:endParaRPr b="0" i="0" sz="2000" u="none" cap="none" strike="noStrike">
              <a:solidFill>
                <a:srgbClr val="0000FF"/>
              </a:solidFill>
              <a:latin typeface="Arial"/>
              <a:ea typeface="Arial"/>
              <a:cs typeface="Arial"/>
              <a:sym typeface="Arial"/>
            </a:endParaRPr>
          </a:p>
        </p:txBody>
      </p:sp>
      <p:sp>
        <p:nvSpPr>
          <p:cNvPr id="63" name="Google Shape;63;p14"/>
          <p:cNvSpPr txBox="1"/>
          <p:nvPr/>
        </p:nvSpPr>
        <p:spPr>
          <a:xfrm>
            <a:off x="4252025" y="4786850"/>
            <a:ext cx="3023100" cy="804000"/>
          </a:xfrm>
          <a:prstGeom prst="rect">
            <a:avLst/>
          </a:prstGeom>
          <a:noFill/>
          <a:ln>
            <a:noFill/>
          </a:ln>
        </p:spPr>
        <p:txBody>
          <a:bodyPr anchorCtr="0" anchor="t" bIns="55100" lIns="110200" spcFirstLastPara="1" rIns="110200" wrap="square" tIns="55100">
            <a:noAutofit/>
          </a:bodyPr>
          <a:lstStyle/>
          <a:p>
            <a:pPr indent="0" lvl="0" marL="0" marR="0" rtl="0" algn="ctr">
              <a:spcBef>
                <a:spcPts val="0"/>
              </a:spcBef>
              <a:spcAft>
                <a:spcPts val="0"/>
              </a:spcAft>
              <a:buClr>
                <a:schemeClr val="accent1"/>
              </a:buClr>
              <a:buSzPts val="2000"/>
              <a:buFont typeface="Noto Sans Symbols"/>
              <a:buNone/>
            </a:pPr>
            <a:r>
              <a:rPr b="0" i="0" lang="en-US" sz="2000" u="none" cap="none" strike="noStrike">
                <a:solidFill>
                  <a:srgbClr val="0000FF"/>
                </a:solidFill>
                <a:latin typeface="Arial"/>
                <a:ea typeface="Arial"/>
                <a:cs typeface="Arial"/>
                <a:sym typeface="Arial"/>
              </a:rPr>
              <a:t> Presented By</a:t>
            </a:r>
            <a:endParaRPr b="0" i="0" sz="2000" u="none" cap="none" strike="noStrike">
              <a:solidFill>
                <a:srgbClr val="0000FF"/>
              </a:solidFill>
              <a:latin typeface="Arial"/>
              <a:ea typeface="Arial"/>
              <a:cs typeface="Arial"/>
              <a:sym typeface="Arial"/>
            </a:endParaRPr>
          </a:p>
          <a:p>
            <a:pPr indent="0" lvl="0" marL="0" marR="0" rtl="0" algn="ctr">
              <a:spcBef>
                <a:spcPts val="0"/>
              </a:spcBef>
              <a:spcAft>
                <a:spcPts val="0"/>
              </a:spcAft>
              <a:buClr>
                <a:schemeClr val="accent1"/>
              </a:buClr>
              <a:buSzPts val="2000"/>
              <a:buFont typeface="Noto Sans Symbols"/>
              <a:buNone/>
            </a:pPr>
            <a:r>
              <a:rPr lang="en-US" sz="2000">
                <a:solidFill>
                  <a:srgbClr val="0000FF"/>
                </a:solidFill>
              </a:rPr>
              <a:t>Nitin kandpal</a:t>
            </a:r>
            <a:endParaRPr sz="2000">
              <a:solidFill>
                <a:srgbClr val="0000FF"/>
              </a:solidFill>
            </a:endParaRPr>
          </a:p>
          <a:p>
            <a:pPr indent="0" lvl="0" marL="0" marR="0" rtl="0" algn="ctr">
              <a:spcBef>
                <a:spcPts val="0"/>
              </a:spcBef>
              <a:spcAft>
                <a:spcPts val="0"/>
              </a:spcAft>
              <a:buClr>
                <a:schemeClr val="accent1"/>
              </a:buClr>
              <a:buSzPts val="2000"/>
              <a:buFont typeface="Noto Sans Symbols"/>
              <a:buNone/>
            </a:pPr>
            <a:r>
              <a:t/>
            </a:r>
            <a:endParaRPr sz="2000">
              <a:solidFill>
                <a:srgbClr val="111111"/>
              </a:solidFill>
            </a:endParaRPr>
          </a:p>
          <a:p>
            <a:pPr indent="0" lvl="0" marL="0" marR="0" rtl="0" algn="l">
              <a:spcBef>
                <a:spcPts val="340"/>
              </a:spcBef>
              <a:spcAft>
                <a:spcPts val="0"/>
              </a:spcAft>
              <a:buClr>
                <a:schemeClr val="accent1"/>
              </a:buClr>
              <a:buSzPts val="1700"/>
              <a:buFont typeface="Noto Sans Symbols"/>
              <a:buNone/>
            </a:pPr>
            <a:br>
              <a:rPr b="0" i="0" lang="en-US" sz="1700" u="none" cap="none" strike="noStrike">
                <a:solidFill>
                  <a:srgbClr val="111111"/>
                </a:solidFill>
                <a:latin typeface="Arial"/>
                <a:ea typeface="Arial"/>
                <a:cs typeface="Arial"/>
                <a:sym typeface="Arial"/>
              </a:rPr>
            </a:br>
            <a:endParaRPr b="0" i="0" sz="1700" u="none" cap="none" strike="noStrike">
              <a:solidFill>
                <a:srgbClr val="111111"/>
              </a:solidFill>
              <a:latin typeface="Arial"/>
              <a:ea typeface="Arial"/>
              <a:cs typeface="Arial"/>
              <a:sym typeface="Arial"/>
            </a:endParaRPr>
          </a:p>
          <a:p>
            <a:pPr indent="-166370" lvl="0" marL="274320" marR="0" rtl="0" algn="ctr">
              <a:spcBef>
                <a:spcPts val="340"/>
              </a:spcBef>
              <a:spcAft>
                <a:spcPts val="0"/>
              </a:spcAft>
              <a:buClr>
                <a:schemeClr val="accent1"/>
              </a:buClr>
              <a:buSzPts val="1700"/>
              <a:buFont typeface="Noto Sans Symbols"/>
              <a:buNone/>
            </a:pPr>
            <a:r>
              <a:t/>
            </a:r>
            <a:endParaRPr b="0" i="0" sz="1700" u="none" cap="none" strike="noStrike">
              <a:solidFill>
                <a:srgbClr val="111111"/>
              </a:solidFill>
              <a:latin typeface="Arial"/>
              <a:ea typeface="Arial"/>
              <a:cs typeface="Arial"/>
              <a:sym typeface="Arial"/>
            </a:endParaRPr>
          </a:p>
        </p:txBody>
      </p:sp>
      <p:sp>
        <p:nvSpPr>
          <p:cNvPr id="64" name="Google Shape;64;p14"/>
          <p:cNvSpPr txBox="1"/>
          <p:nvPr/>
        </p:nvSpPr>
        <p:spPr>
          <a:xfrm>
            <a:off x="1075623" y="0"/>
            <a:ext cx="10340929" cy="1711724"/>
          </a:xfrm>
          <a:prstGeom prst="rect">
            <a:avLst/>
          </a:prstGeom>
          <a:noFill/>
          <a:ln>
            <a:noFill/>
          </a:ln>
        </p:spPr>
        <p:txBody>
          <a:bodyPr anchorCtr="0" anchor="b" bIns="55100" lIns="110200" spcFirstLastPara="1" rIns="110200" wrap="square" tIns="55100">
            <a:noAutofit/>
          </a:bodyPr>
          <a:lstStyle/>
          <a:p>
            <a:pPr indent="0" lvl="0" marL="0" marR="0" rtl="0" algn="ctr">
              <a:spcBef>
                <a:spcPts val="0"/>
              </a:spcBef>
              <a:spcAft>
                <a:spcPts val="0"/>
              </a:spcAft>
              <a:buNone/>
            </a:pPr>
            <a:r>
              <a:rPr b="0" i="0" lang="en-US" sz="3200" u="none" cap="none" strike="noStrike">
                <a:solidFill>
                  <a:srgbClr val="0000FF"/>
                </a:solidFill>
                <a:latin typeface="Arial"/>
                <a:ea typeface="Arial"/>
                <a:cs typeface="Arial"/>
                <a:sym typeface="Arial"/>
              </a:rPr>
              <a:t>Iris Recognition</a:t>
            </a:r>
            <a:br>
              <a:rPr b="0" i="0" lang="en-US" sz="3200" u="none" cap="none" strike="noStrike">
                <a:solidFill>
                  <a:srgbClr val="0000FF"/>
                </a:solidFill>
                <a:latin typeface="Arial"/>
                <a:ea typeface="Arial"/>
                <a:cs typeface="Arial"/>
                <a:sym typeface="Arial"/>
              </a:rPr>
            </a:br>
            <a:r>
              <a:rPr b="0" i="0" lang="en-US" sz="3200" u="none" cap="none" strike="noStrike">
                <a:solidFill>
                  <a:srgbClr val="0000FF"/>
                </a:solidFill>
                <a:latin typeface="Arial"/>
                <a:ea typeface="Arial"/>
                <a:cs typeface="Arial"/>
                <a:sym typeface="Arial"/>
              </a:rPr>
              <a:t>(Literature Survey)</a:t>
            </a:r>
            <a:br>
              <a:rPr b="0" i="0" lang="en-US" sz="4400" u="none" cap="none" strike="noStrike">
                <a:solidFill>
                  <a:srgbClr val="0000FF"/>
                </a:solidFill>
                <a:latin typeface="Times New Roman"/>
                <a:ea typeface="Times New Roman"/>
                <a:cs typeface="Times New Roman"/>
                <a:sym typeface="Times New Roman"/>
              </a:rPr>
            </a:br>
            <a:endParaRPr b="0" i="0" sz="4000" u="none" cap="none" strike="noStrike">
              <a:solidFill>
                <a:srgbClr val="0000FF"/>
              </a:solidFill>
              <a:latin typeface="Microsoft JhengHei"/>
              <a:ea typeface="Microsoft JhengHei"/>
              <a:cs typeface="Microsoft JhengHei"/>
              <a:sym typeface="Microsoft JhengHei"/>
            </a:endParaRPr>
          </a:p>
        </p:txBody>
      </p:sp>
      <p:sp>
        <p:nvSpPr>
          <p:cNvPr id="65" name="Google Shape;65;p14"/>
          <p:cNvSpPr txBox="1"/>
          <p:nvPr/>
        </p:nvSpPr>
        <p:spPr>
          <a:xfrm>
            <a:off x="4539823" y="6201900"/>
            <a:ext cx="28191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t>CVIT Lab IIIT Hyderabad</a:t>
            </a:r>
            <a:endParaRPr sz="1800">
              <a:latin typeface="Arial"/>
              <a:ea typeface="Arial"/>
              <a:cs typeface="Arial"/>
              <a:sym typeface="Arial"/>
            </a:endParaRPr>
          </a:p>
        </p:txBody>
      </p:sp>
      <p:sp>
        <p:nvSpPr>
          <p:cNvPr id="66" name="Google Shape;66;p14"/>
          <p:cNvSpPr txBox="1"/>
          <p:nvPr/>
        </p:nvSpPr>
        <p:spPr>
          <a:xfrm>
            <a:off x="3818397" y="1711725"/>
            <a:ext cx="45552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rPr>
              <a:t>   </a:t>
            </a:r>
            <a:r>
              <a:rPr lang="en-US" sz="1800">
                <a:solidFill>
                  <a:srgbClr val="0000FF"/>
                </a:solidFill>
                <a:latin typeface="Arial"/>
                <a:ea typeface="Arial"/>
                <a:cs typeface="Arial"/>
                <a:sym typeface="Arial"/>
              </a:rPr>
              <a:t>Period : Ma</a:t>
            </a:r>
            <a:r>
              <a:rPr lang="en-US" sz="1800">
                <a:solidFill>
                  <a:srgbClr val="0000FF"/>
                </a:solidFill>
              </a:rPr>
              <a:t>y</a:t>
            </a:r>
            <a:r>
              <a:rPr lang="en-US" sz="1800">
                <a:solidFill>
                  <a:srgbClr val="0000FF"/>
                </a:solidFill>
                <a:latin typeface="Arial"/>
                <a:ea typeface="Arial"/>
                <a:cs typeface="Arial"/>
                <a:sym typeface="Arial"/>
              </a:rPr>
              <a:t> 11</a:t>
            </a:r>
            <a:r>
              <a:rPr baseline="30000" lang="en-US" sz="1800">
                <a:solidFill>
                  <a:srgbClr val="0000FF"/>
                </a:solidFill>
                <a:latin typeface="Arial"/>
                <a:ea typeface="Arial"/>
                <a:cs typeface="Arial"/>
                <a:sym typeface="Arial"/>
              </a:rPr>
              <a:t>th</a:t>
            </a:r>
            <a:r>
              <a:rPr lang="en-US" sz="1800">
                <a:solidFill>
                  <a:srgbClr val="0000FF"/>
                </a:solidFill>
                <a:latin typeface="Arial"/>
                <a:ea typeface="Arial"/>
                <a:cs typeface="Arial"/>
                <a:sym typeface="Arial"/>
              </a:rPr>
              <a:t>, 201</a:t>
            </a:r>
            <a:r>
              <a:rPr lang="en-US" sz="1800">
                <a:solidFill>
                  <a:srgbClr val="0000FF"/>
                </a:solidFill>
              </a:rPr>
              <a:t>8</a:t>
            </a:r>
            <a:r>
              <a:rPr lang="en-US" sz="1800">
                <a:solidFill>
                  <a:srgbClr val="0000FF"/>
                </a:solidFill>
                <a:latin typeface="Arial"/>
                <a:ea typeface="Arial"/>
                <a:cs typeface="Arial"/>
                <a:sym typeface="Arial"/>
              </a:rPr>
              <a:t> to </a:t>
            </a:r>
            <a:r>
              <a:rPr lang="en-US" sz="1800">
                <a:solidFill>
                  <a:srgbClr val="0000FF"/>
                </a:solidFill>
              </a:rPr>
              <a:t>May</a:t>
            </a:r>
            <a:r>
              <a:rPr lang="en-US" sz="1800">
                <a:solidFill>
                  <a:srgbClr val="0000FF"/>
                </a:solidFill>
                <a:latin typeface="Arial"/>
                <a:ea typeface="Arial"/>
                <a:cs typeface="Arial"/>
                <a:sym typeface="Arial"/>
              </a:rPr>
              <a:t> 1</a:t>
            </a:r>
            <a:r>
              <a:rPr lang="en-US" sz="1800">
                <a:solidFill>
                  <a:srgbClr val="0000FF"/>
                </a:solidFill>
              </a:rPr>
              <a:t>7</a:t>
            </a:r>
            <a:r>
              <a:rPr baseline="30000" lang="en-US" sz="1800">
                <a:solidFill>
                  <a:srgbClr val="0000FF"/>
                </a:solidFill>
                <a:latin typeface="Arial"/>
                <a:ea typeface="Arial"/>
                <a:cs typeface="Arial"/>
                <a:sym typeface="Arial"/>
              </a:rPr>
              <a:t>th</a:t>
            </a:r>
            <a:r>
              <a:rPr lang="en-US" sz="1800">
                <a:solidFill>
                  <a:srgbClr val="0000FF"/>
                </a:solidFill>
                <a:latin typeface="Arial"/>
                <a:ea typeface="Arial"/>
                <a:cs typeface="Arial"/>
                <a:sym typeface="Arial"/>
              </a:rPr>
              <a:t>, 201</a:t>
            </a:r>
            <a:r>
              <a:rPr lang="en-US" sz="1800">
                <a:solidFill>
                  <a:srgbClr val="0000FF"/>
                </a:solidFill>
              </a:rPr>
              <a:t>8</a:t>
            </a:r>
            <a:endParaRPr sz="1800">
              <a:solidFill>
                <a:srgbClr val="0000FF"/>
              </a:solidFill>
              <a:latin typeface="Arial"/>
              <a:ea typeface="Arial"/>
              <a:cs typeface="Arial"/>
              <a:sym typeface="Arial"/>
            </a:endParaRPr>
          </a:p>
        </p:txBody>
      </p:sp>
      <p:pic>
        <p:nvPicPr>
          <p:cNvPr id="67" name="Google Shape;67;p14"/>
          <p:cNvPicPr preferRelativeResize="0"/>
          <p:nvPr/>
        </p:nvPicPr>
        <p:blipFill>
          <a:blip r:embed="rId3">
            <a:alphaModFix/>
          </a:blip>
          <a:stretch>
            <a:fillRect/>
          </a:stretch>
        </p:blipFill>
        <p:spPr>
          <a:xfrm>
            <a:off x="811750" y="2890450"/>
            <a:ext cx="2655700" cy="1989775"/>
          </a:xfrm>
          <a:prstGeom prst="rect">
            <a:avLst/>
          </a:prstGeom>
          <a:noFill/>
          <a:ln>
            <a:noFill/>
          </a:ln>
        </p:spPr>
      </p:pic>
      <p:pic>
        <p:nvPicPr>
          <p:cNvPr id="68" name="Google Shape;68;p14"/>
          <p:cNvPicPr preferRelativeResize="0"/>
          <p:nvPr/>
        </p:nvPicPr>
        <p:blipFill>
          <a:blip r:embed="rId4">
            <a:alphaModFix/>
          </a:blip>
          <a:stretch>
            <a:fillRect/>
          </a:stretch>
        </p:blipFill>
        <p:spPr>
          <a:xfrm>
            <a:off x="8593650" y="2890462"/>
            <a:ext cx="2551125" cy="20677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3"/>
          <p:cNvSpPr txBox="1"/>
          <p:nvPr>
            <p:ph type="title"/>
          </p:nvPr>
        </p:nvSpPr>
        <p:spPr>
          <a:xfrm>
            <a:off x="609601" y="274638"/>
            <a:ext cx="10972800" cy="1143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600">
                <a:latin typeface="Times New Roman"/>
                <a:ea typeface="Times New Roman"/>
                <a:cs typeface="Times New Roman"/>
                <a:sym typeface="Times New Roman"/>
              </a:rPr>
              <a:t>         </a:t>
            </a:r>
            <a:r>
              <a:rPr lang="en-US" sz="1600">
                <a:solidFill>
                  <a:srgbClr val="000000"/>
                </a:solidFill>
                <a:latin typeface="Times New Roman"/>
                <a:ea typeface="Times New Roman"/>
                <a:cs typeface="Times New Roman"/>
                <a:sym typeface="Times New Roman"/>
              </a:rPr>
              <a:t>[6]Li Ma, Yunhong Wang, “Iris recognition using circular symmetric filter”, Pattern recognition 414- 417 vol.2 IEEE2002.</a:t>
            </a:r>
            <a:endParaRPr sz="1600">
              <a:solidFill>
                <a:srgbClr val="000000"/>
              </a:solidFill>
              <a:latin typeface="Times New Roman"/>
              <a:ea typeface="Times New Roman"/>
              <a:cs typeface="Times New Roman"/>
              <a:sym typeface="Times New Roman"/>
            </a:endParaRPr>
          </a:p>
        </p:txBody>
      </p:sp>
      <p:sp>
        <p:nvSpPr>
          <p:cNvPr id="203" name="Google Shape;203;p23"/>
          <p:cNvSpPr txBox="1"/>
          <p:nvPr>
            <p:ph idx="1" type="body"/>
          </p:nvPr>
        </p:nvSpPr>
        <p:spPr>
          <a:xfrm>
            <a:off x="609601" y="1600206"/>
            <a:ext cx="10972800" cy="4525963"/>
          </a:xfrm>
          <a:prstGeom prst="rect">
            <a:avLst/>
          </a:prstGeom>
          <a:noFill/>
          <a:ln>
            <a:noFill/>
          </a:ln>
        </p:spPr>
        <p:txBody>
          <a:bodyPr anchorCtr="0" anchor="t" bIns="45700" lIns="91425" spcFirstLastPara="1" rIns="91425" wrap="square" tIns="45700">
            <a:noAutofit/>
          </a:bodyPr>
          <a:lstStyle/>
          <a:p>
            <a:pPr indent="-368300" lvl="0" marL="368300" rtl="0" algn="l">
              <a:spcBef>
                <a:spcPts val="0"/>
              </a:spcBef>
              <a:spcAft>
                <a:spcPts val="0"/>
              </a:spcAft>
              <a:buClr>
                <a:schemeClr val="dk1"/>
              </a:buClr>
              <a:buSzPts val="1600"/>
              <a:buFont typeface="Times New Roman"/>
              <a:buChar char="•"/>
            </a:pPr>
            <a:r>
              <a:rPr lang="en-US" sz="1600">
                <a:latin typeface="Times New Roman"/>
                <a:ea typeface="Times New Roman"/>
                <a:cs typeface="Times New Roman"/>
                <a:sym typeface="Times New Roman"/>
              </a:rPr>
              <a:t>Author used edge detection and hough transform to segment the iris image. Majority of  useful information is in specific frequency band of iris paper discuss a bank of symmetric filters to extract the feature.</a:t>
            </a:r>
            <a:endParaRPr/>
          </a:p>
          <a:p>
            <a:pPr indent="-368300" lvl="0" marL="368300" rtl="0" algn="l">
              <a:spcBef>
                <a:spcPts val="320"/>
              </a:spcBef>
              <a:spcAft>
                <a:spcPts val="0"/>
              </a:spcAft>
              <a:buClr>
                <a:schemeClr val="dk1"/>
              </a:buClr>
              <a:buSzPts val="1600"/>
              <a:buFont typeface="Times New Roman"/>
              <a:buNone/>
            </a:pPr>
            <a:r>
              <a:rPr lang="en-US" sz="1600">
                <a:latin typeface="Times New Roman"/>
                <a:ea typeface="Times New Roman"/>
                <a:cs typeface="Times New Roman"/>
                <a:sym typeface="Times New Roman"/>
              </a:rPr>
              <a:t> </a:t>
            </a:r>
            <a:endParaRPr/>
          </a:p>
        </p:txBody>
      </p:sp>
      <p:grpSp>
        <p:nvGrpSpPr>
          <p:cNvPr id="204" name="Google Shape;204;p23"/>
          <p:cNvGrpSpPr/>
          <p:nvPr/>
        </p:nvGrpSpPr>
        <p:grpSpPr>
          <a:xfrm>
            <a:off x="2743200" y="2895600"/>
            <a:ext cx="5940613" cy="2743200"/>
            <a:chOff x="2057400" y="2895600"/>
            <a:chExt cx="4455459" cy="2743200"/>
          </a:xfrm>
        </p:grpSpPr>
        <p:grpSp>
          <p:nvGrpSpPr>
            <p:cNvPr id="205" name="Google Shape;205;p23"/>
            <p:cNvGrpSpPr/>
            <p:nvPr/>
          </p:nvGrpSpPr>
          <p:grpSpPr>
            <a:xfrm>
              <a:off x="2057400" y="2895600"/>
              <a:ext cx="3810000" cy="2743200"/>
              <a:chOff x="990600" y="3048000"/>
              <a:chExt cx="3810000" cy="2743200"/>
            </a:xfrm>
          </p:grpSpPr>
          <p:grpSp>
            <p:nvGrpSpPr>
              <p:cNvPr id="206" name="Google Shape;206;p23"/>
              <p:cNvGrpSpPr/>
              <p:nvPr/>
            </p:nvGrpSpPr>
            <p:grpSpPr>
              <a:xfrm>
                <a:off x="1295400" y="3124200"/>
                <a:ext cx="3505200" cy="2667000"/>
                <a:chOff x="1219200" y="3124200"/>
                <a:chExt cx="3505200" cy="2667000"/>
              </a:xfrm>
            </p:grpSpPr>
            <p:grpSp>
              <p:nvGrpSpPr>
                <p:cNvPr id="207" name="Google Shape;207;p23"/>
                <p:cNvGrpSpPr/>
                <p:nvPr/>
              </p:nvGrpSpPr>
              <p:grpSpPr>
                <a:xfrm>
                  <a:off x="1219200" y="3200400"/>
                  <a:ext cx="2209800" cy="2514600"/>
                  <a:chOff x="1219200" y="3200400"/>
                  <a:chExt cx="2209800" cy="2514600"/>
                </a:xfrm>
              </p:grpSpPr>
              <p:grpSp>
                <p:nvGrpSpPr>
                  <p:cNvPr id="208" name="Google Shape;208;p23"/>
                  <p:cNvGrpSpPr/>
                  <p:nvPr/>
                </p:nvGrpSpPr>
                <p:grpSpPr>
                  <a:xfrm>
                    <a:off x="1981200" y="3200400"/>
                    <a:ext cx="914400" cy="381000"/>
                    <a:chOff x="1981200" y="3200400"/>
                    <a:chExt cx="914400" cy="381000"/>
                  </a:xfrm>
                </p:grpSpPr>
                <p:sp>
                  <p:nvSpPr>
                    <p:cNvPr id="209" name="Google Shape;209;p23"/>
                    <p:cNvSpPr/>
                    <p:nvPr/>
                  </p:nvSpPr>
                  <p:spPr>
                    <a:xfrm>
                      <a:off x="1981200" y="3200400"/>
                      <a:ext cx="914400" cy="381000"/>
                    </a:xfrm>
                    <a:prstGeom prst="rect">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0" name="Google Shape;210;p23"/>
                    <p:cNvSpPr txBox="1"/>
                    <p:nvPr/>
                  </p:nvSpPr>
                  <p:spPr>
                    <a:xfrm>
                      <a:off x="2133600" y="3200400"/>
                      <a:ext cx="685800"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H0(z)</a:t>
                      </a:r>
                      <a:endParaRPr sz="1600">
                        <a:solidFill>
                          <a:schemeClr val="dk1"/>
                        </a:solidFill>
                        <a:latin typeface="Times New Roman"/>
                        <a:ea typeface="Times New Roman"/>
                        <a:cs typeface="Times New Roman"/>
                        <a:sym typeface="Times New Roman"/>
                      </a:endParaRPr>
                    </a:p>
                  </p:txBody>
                </p:sp>
              </p:grpSp>
              <p:grpSp>
                <p:nvGrpSpPr>
                  <p:cNvPr id="211" name="Google Shape;211;p23"/>
                  <p:cNvGrpSpPr/>
                  <p:nvPr/>
                </p:nvGrpSpPr>
                <p:grpSpPr>
                  <a:xfrm>
                    <a:off x="1981200" y="3962400"/>
                    <a:ext cx="914400" cy="381000"/>
                    <a:chOff x="1981200" y="3200400"/>
                    <a:chExt cx="914400" cy="381000"/>
                  </a:xfrm>
                </p:grpSpPr>
                <p:sp>
                  <p:nvSpPr>
                    <p:cNvPr id="212" name="Google Shape;212;p23"/>
                    <p:cNvSpPr/>
                    <p:nvPr/>
                  </p:nvSpPr>
                  <p:spPr>
                    <a:xfrm>
                      <a:off x="1981200" y="3200400"/>
                      <a:ext cx="914400" cy="381000"/>
                    </a:xfrm>
                    <a:prstGeom prst="rect">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3" name="Google Shape;213;p23"/>
                    <p:cNvSpPr txBox="1"/>
                    <p:nvPr/>
                  </p:nvSpPr>
                  <p:spPr>
                    <a:xfrm>
                      <a:off x="2133600" y="3200400"/>
                      <a:ext cx="685800"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H1(z)</a:t>
                      </a:r>
                      <a:endParaRPr sz="1600">
                        <a:solidFill>
                          <a:schemeClr val="dk1"/>
                        </a:solidFill>
                        <a:latin typeface="Times New Roman"/>
                        <a:ea typeface="Times New Roman"/>
                        <a:cs typeface="Times New Roman"/>
                        <a:sym typeface="Times New Roman"/>
                      </a:endParaRPr>
                    </a:p>
                  </p:txBody>
                </p:sp>
              </p:grpSp>
              <p:grpSp>
                <p:nvGrpSpPr>
                  <p:cNvPr id="214" name="Google Shape;214;p23"/>
                  <p:cNvGrpSpPr/>
                  <p:nvPr/>
                </p:nvGrpSpPr>
                <p:grpSpPr>
                  <a:xfrm>
                    <a:off x="1981200" y="5334000"/>
                    <a:ext cx="1066800" cy="381000"/>
                    <a:chOff x="1981200" y="3200400"/>
                    <a:chExt cx="1066800" cy="381000"/>
                  </a:xfrm>
                </p:grpSpPr>
                <p:sp>
                  <p:nvSpPr>
                    <p:cNvPr id="215" name="Google Shape;215;p23"/>
                    <p:cNvSpPr/>
                    <p:nvPr/>
                  </p:nvSpPr>
                  <p:spPr>
                    <a:xfrm>
                      <a:off x="1981200" y="3200400"/>
                      <a:ext cx="914400" cy="381000"/>
                    </a:xfrm>
                    <a:prstGeom prst="rect">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6" name="Google Shape;216;p23"/>
                    <p:cNvSpPr txBox="1"/>
                    <p:nvPr/>
                  </p:nvSpPr>
                  <p:spPr>
                    <a:xfrm>
                      <a:off x="2057400" y="3200400"/>
                      <a:ext cx="990600"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Hn-1(z)</a:t>
                      </a:r>
                      <a:endParaRPr sz="1600">
                        <a:solidFill>
                          <a:schemeClr val="dk1"/>
                        </a:solidFill>
                        <a:latin typeface="Times New Roman"/>
                        <a:ea typeface="Times New Roman"/>
                        <a:cs typeface="Times New Roman"/>
                        <a:sym typeface="Times New Roman"/>
                      </a:endParaRPr>
                    </a:p>
                  </p:txBody>
                </p:sp>
              </p:grpSp>
              <p:cxnSp>
                <p:nvCxnSpPr>
                  <p:cNvPr id="217" name="Google Shape;217;p23"/>
                  <p:cNvCxnSpPr/>
                  <p:nvPr/>
                </p:nvCxnSpPr>
                <p:spPr>
                  <a:xfrm>
                    <a:off x="2971800" y="3429000"/>
                    <a:ext cx="457200" cy="1588"/>
                  </a:xfrm>
                  <a:prstGeom prst="straightConnector1">
                    <a:avLst/>
                  </a:prstGeom>
                  <a:noFill/>
                  <a:ln cap="flat" cmpd="sng" w="12700">
                    <a:solidFill>
                      <a:schemeClr val="dk1"/>
                    </a:solidFill>
                    <a:prstDash val="solid"/>
                    <a:round/>
                    <a:headEnd len="sm" w="sm" type="none"/>
                    <a:tailEnd len="med" w="med" type="stealth"/>
                  </a:ln>
                </p:spPr>
              </p:cxnSp>
              <p:cxnSp>
                <p:nvCxnSpPr>
                  <p:cNvPr id="218" name="Google Shape;218;p23"/>
                  <p:cNvCxnSpPr/>
                  <p:nvPr/>
                </p:nvCxnSpPr>
                <p:spPr>
                  <a:xfrm>
                    <a:off x="2971800" y="5486400"/>
                    <a:ext cx="457200" cy="1588"/>
                  </a:xfrm>
                  <a:prstGeom prst="straightConnector1">
                    <a:avLst/>
                  </a:prstGeom>
                  <a:noFill/>
                  <a:ln cap="flat" cmpd="sng" w="12700">
                    <a:solidFill>
                      <a:schemeClr val="dk1"/>
                    </a:solidFill>
                    <a:prstDash val="solid"/>
                    <a:round/>
                    <a:headEnd len="sm" w="sm" type="none"/>
                    <a:tailEnd len="med" w="med" type="stealth"/>
                  </a:ln>
                </p:spPr>
              </p:cxnSp>
              <p:cxnSp>
                <p:nvCxnSpPr>
                  <p:cNvPr id="219" name="Google Shape;219;p23"/>
                  <p:cNvCxnSpPr/>
                  <p:nvPr/>
                </p:nvCxnSpPr>
                <p:spPr>
                  <a:xfrm>
                    <a:off x="2971800" y="4114800"/>
                    <a:ext cx="457200" cy="1588"/>
                  </a:xfrm>
                  <a:prstGeom prst="straightConnector1">
                    <a:avLst/>
                  </a:prstGeom>
                  <a:noFill/>
                  <a:ln cap="flat" cmpd="sng" w="12700">
                    <a:solidFill>
                      <a:schemeClr val="dk1"/>
                    </a:solidFill>
                    <a:prstDash val="solid"/>
                    <a:round/>
                    <a:headEnd len="sm" w="sm" type="none"/>
                    <a:tailEnd len="med" w="med" type="stealth"/>
                  </a:ln>
                </p:spPr>
              </p:cxnSp>
              <p:cxnSp>
                <p:nvCxnSpPr>
                  <p:cNvPr id="220" name="Google Shape;220;p23"/>
                  <p:cNvCxnSpPr/>
                  <p:nvPr/>
                </p:nvCxnSpPr>
                <p:spPr>
                  <a:xfrm>
                    <a:off x="1219200" y="3352800"/>
                    <a:ext cx="685800" cy="1588"/>
                  </a:xfrm>
                  <a:prstGeom prst="straightConnector1">
                    <a:avLst/>
                  </a:prstGeom>
                  <a:noFill/>
                  <a:ln cap="flat" cmpd="sng" w="12700">
                    <a:solidFill>
                      <a:schemeClr val="dk1"/>
                    </a:solidFill>
                    <a:prstDash val="solid"/>
                    <a:round/>
                    <a:headEnd len="sm" w="sm" type="none"/>
                    <a:tailEnd len="med" w="med" type="stealth"/>
                  </a:ln>
                </p:spPr>
              </p:cxnSp>
              <p:cxnSp>
                <p:nvCxnSpPr>
                  <p:cNvPr id="221" name="Google Shape;221;p23"/>
                  <p:cNvCxnSpPr/>
                  <p:nvPr/>
                </p:nvCxnSpPr>
                <p:spPr>
                  <a:xfrm>
                    <a:off x="1676400" y="4114800"/>
                    <a:ext cx="304800" cy="1588"/>
                  </a:xfrm>
                  <a:prstGeom prst="straightConnector1">
                    <a:avLst/>
                  </a:prstGeom>
                  <a:noFill/>
                  <a:ln cap="flat" cmpd="sng" w="12700">
                    <a:solidFill>
                      <a:schemeClr val="dk1"/>
                    </a:solidFill>
                    <a:prstDash val="solid"/>
                    <a:round/>
                    <a:headEnd len="sm" w="sm" type="none"/>
                    <a:tailEnd len="med" w="med" type="stealth"/>
                  </a:ln>
                </p:spPr>
              </p:cxnSp>
              <p:cxnSp>
                <p:nvCxnSpPr>
                  <p:cNvPr id="222" name="Google Shape;222;p23"/>
                  <p:cNvCxnSpPr/>
                  <p:nvPr/>
                </p:nvCxnSpPr>
                <p:spPr>
                  <a:xfrm rot="5400000">
                    <a:off x="1296194" y="3733006"/>
                    <a:ext cx="762000" cy="1588"/>
                  </a:xfrm>
                  <a:prstGeom prst="straightConnector1">
                    <a:avLst/>
                  </a:prstGeom>
                  <a:noFill/>
                  <a:ln cap="flat" cmpd="sng" w="12700">
                    <a:solidFill>
                      <a:schemeClr val="dk1"/>
                    </a:solidFill>
                    <a:prstDash val="solid"/>
                    <a:round/>
                    <a:headEnd len="sm" w="sm" type="none"/>
                    <a:tailEnd len="med" w="med" type="stealth"/>
                  </a:ln>
                </p:spPr>
              </p:cxnSp>
              <p:cxnSp>
                <p:nvCxnSpPr>
                  <p:cNvPr id="223" name="Google Shape;223;p23"/>
                  <p:cNvCxnSpPr/>
                  <p:nvPr/>
                </p:nvCxnSpPr>
                <p:spPr>
                  <a:xfrm rot="5400000">
                    <a:off x="1447800" y="5257800"/>
                    <a:ext cx="457994" cy="794"/>
                  </a:xfrm>
                  <a:prstGeom prst="straightConnector1">
                    <a:avLst/>
                  </a:prstGeom>
                  <a:noFill/>
                  <a:ln cap="flat" cmpd="sng" w="12700">
                    <a:solidFill>
                      <a:schemeClr val="dk1"/>
                    </a:solidFill>
                    <a:prstDash val="solid"/>
                    <a:round/>
                    <a:headEnd len="sm" w="sm" type="none"/>
                    <a:tailEnd len="med" w="med" type="stealth"/>
                  </a:ln>
                </p:spPr>
              </p:cxnSp>
              <p:cxnSp>
                <p:nvCxnSpPr>
                  <p:cNvPr id="224" name="Google Shape;224;p23"/>
                  <p:cNvCxnSpPr/>
                  <p:nvPr/>
                </p:nvCxnSpPr>
                <p:spPr>
                  <a:xfrm>
                    <a:off x="1676400" y="5486400"/>
                    <a:ext cx="304800" cy="1588"/>
                  </a:xfrm>
                  <a:prstGeom prst="straightConnector1">
                    <a:avLst/>
                  </a:prstGeom>
                  <a:noFill/>
                  <a:ln cap="flat" cmpd="sng" w="12700">
                    <a:solidFill>
                      <a:schemeClr val="dk1"/>
                    </a:solidFill>
                    <a:prstDash val="solid"/>
                    <a:round/>
                    <a:headEnd len="sm" w="sm" type="none"/>
                    <a:tailEnd len="med" w="med" type="stealth"/>
                  </a:ln>
                </p:spPr>
              </p:cxnSp>
              <p:cxnSp>
                <p:nvCxnSpPr>
                  <p:cNvPr id="225" name="Google Shape;225;p23"/>
                  <p:cNvCxnSpPr/>
                  <p:nvPr/>
                </p:nvCxnSpPr>
                <p:spPr>
                  <a:xfrm rot="5400000">
                    <a:off x="1485900" y="4305300"/>
                    <a:ext cx="381000" cy="1588"/>
                  </a:xfrm>
                  <a:prstGeom prst="straightConnector1">
                    <a:avLst/>
                  </a:prstGeom>
                  <a:noFill/>
                  <a:ln cap="flat" cmpd="sng" w="12700">
                    <a:solidFill>
                      <a:schemeClr val="dk1"/>
                    </a:solidFill>
                    <a:prstDash val="solid"/>
                    <a:round/>
                    <a:headEnd len="sm" w="sm" type="none"/>
                    <a:tailEnd len="sm" w="sm" type="none"/>
                  </a:ln>
                </p:spPr>
              </p:cxnSp>
              <p:cxnSp>
                <p:nvCxnSpPr>
                  <p:cNvPr id="226" name="Google Shape;226;p23"/>
                  <p:cNvCxnSpPr/>
                  <p:nvPr/>
                </p:nvCxnSpPr>
                <p:spPr>
                  <a:xfrm rot="5400000">
                    <a:off x="1486694" y="4761706"/>
                    <a:ext cx="381000" cy="1588"/>
                  </a:xfrm>
                  <a:prstGeom prst="straightConnector1">
                    <a:avLst/>
                  </a:prstGeom>
                  <a:noFill/>
                  <a:ln cap="flat" cmpd="sng" w="12700">
                    <a:solidFill>
                      <a:schemeClr val="dk1"/>
                    </a:solidFill>
                    <a:prstDash val="solid"/>
                    <a:round/>
                    <a:headEnd len="sm" w="sm" type="none"/>
                    <a:tailEnd len="sm" w="sm" type="none"/>
                  </a:ln>
                </p:spPr>
              </p:cxnSp>
            </p:grpSp>
            <p:cxnSp>
              <p:nvCxnSpPr>
                <p:cNvPr id="227" name="Google Shape;227;p23"/>
                <p:cNvCxnSpPr/>
                <p:nvPr/>
              </p:nvCxnSpPr>
              <p:spPr>
                <a:xfrm>
                  <a:off x="4267200" y="3429000"/>
                  <a:ext cx="457200" cy="1588"/>
                </a:xfrm>
                <a:prstGeom prst="straightConnector1">
                  <a:avLst/>
                </a:prstGeom>
                <a:noFill/>
                <a:ln cap="flat" cmpd="sng" w="12700">
                  <a:solidFill>
                    <a:schemeClr val="dk1"/>
                  </a:solidFill>
                  <a:prstDash val="solid"/>
                  <a:round/>
                  <a:headEnd len="sm" w="sm" type="none"/>
                  <a:tailEnd len="med" w="med" type="stealth"/>
                </a:ln>
              </p:spPr>
            </p:cxnSp>
            <p:cxnSp>
              <p:nvCxnSpPr>
                <p:cNvPr id="228" name="Google Shape;228;p23"/>
                <p:cNvCxnSpPr/>
                <p:nvPr/>
              </p:nvCxnSpPr>
              <p:spPr>
                <a:xfrm>
                  <a:off x="4267200" y="4114800"/>
                  <a:ext cx="457200" cy="1588"/>
                </a:xfrm>
                <a:prstGeom prst="straightConnector1">
                  <a:avLst/>
                </a:prstGeom>
                <a:noFill/>
                <a:ln cap="flat" cmpd="sng" w="12700">
                  <a:solidFill>
                    <a:schemeClr val="dk1"/>
                  </a:solidFill>
                  <a:prstDash val="solid"/>
                  <a:round/>
                  <a:headEnd len="sm" w="sm" type="none"/>
                  <a:tailEnd len="med" w="med" type="stealth"/>
                </a:ln>
              </p:spPr>
            </p:cxnSp>
            <p:cxnSp>
              <p:nvCxnSpPr>
                <p:cNvPr id="229" name="Google Shape;229;p23"/>
                <p:cNvCxnSpPr/>
                <p:nvPr/>
              </p:nvCxnSpPr>
              <p:spPr>
                <a:xfrm>
                  <a:off x="4267200" y="5486400"/>
                  <a:ext cx="457200" cy="1588"/>
                </a:xfrm>
                <a:prstGeom prst="straightConnector1">
                  <a:avLst/>
                </a:prstGeom>
                <a:noFill/>
                <a:ln cap="flat" cmpd="sng" w="12700">
                  <a:solidFill>
                    <a:schemeClr val="dk1"/>
                  </a:solidFill>
                  <a:prstDash val="solid"/>
                  <a:round/>
                  <a:headEnd len="sm" w="sm" type="none"/>
                  <a:tailEnd len="med" w="med" type="stealth"/>
                </a:ln>
              </p:spPr>
            </p:cxnSp>
            <p:grpSp>
              <p:nvGrpSpPr>
                <p:cNvPr id="230" name="Google Shape;230;p23"/>
                <p:cNvGrpSpPr/>
                <p:nvPr/>
              </p:nvGrpSpPr>
              <p:grpSpPr>
                <a:xfrm>
                  <a:off x="3505200" y="3124200"/>
                  <a:ext cx="685800" cy="609600"/>
                  <a:chOff x="4038600" y="3048000"/>
                  <a:chExt cx="685800" cy="609600"/>
                </a:xfrm>
              </p:grpSpPr>
              <p:cxnSp>
                <p:nvCxnSpPr>
                  <p:cNvPr id="231" name="Google Shape;231;p23"/>
                  <p:cNvCxnSpPr/>
                  <p:nvPr/>
                </p:nvCxnSpPr>
                <p:spPr>
                  <a:xfrm rot="5400000">
                    <a:off x="4076700" y="3390900"/>
                    <a:ext cx="382588" cy="1588"/>
                  </a:xfrm>
                  <a:prstGeom prst="straightConnector1">
                    <a:avLst/>
                  </a:prstGeom>
                  <a:noFill/>
                  <a:ln cap="flat" cmpd="sng" w="12700">
                    <a:solidFill>
                      <a:schemeClr val="dk1"/>
                    </a:solidFill>
                    <a:prstDash val="solid"/>
                    <a:round/>
                    <a:headEnd len="sm" w="sm" type="none"/>
                    <a:tailEnd len="med" w="med" type="stealth"/>
                  </a:ln>
                </p:spPr>
              </p:cxnSp>
              <p:grpSp>
                <p:nvGrpSpPr>
                  <p:cNvPr id="232" name="Google Shape;232;p23"/>
                  <p:cNvGrpSpPr/>
                  <p:nvPr/>
                </p:nvGrpSpPr>
                <p:grpSpPr>
                  <a:xfrm>
                    <a:off x="4038600" y="3048000"/>
                    <a:ext cx="685800" cy="609600"/>
                    <a:chOff x="4038600" y="3048000"/>
                    <a:chExt cx="685800" cy="609600"/>
                  </a:xfrm>
                </p:grpSpPr>
                <p:sp>
                  <p:nvSpPr>
                    <p:cNvPr id="233" name="Google Shape;233;p23"/>
                    <p:cNvSpPr/>
                    <p:nvPr/>
                  </p:nvSpPr>
                  <p:spPr>
                    <a:xfrm>
                      <a:off x="4038600" y="3048000"/>
                      <a:ext cx="685800" cy="609600"/>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4" name="Google Shape;234;p23"/>
                    <p:cNvSpPr txBox="1"/>
                    <p:nvPr/>
                  </p:nvSpPr>
                  <p:spPr>
                    <a:xfrm>
                      <a:off x="4267200" y="3200400"/>
                      <a:ext cx="32092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R</a:t>
                      </a:r>
                      <a:endParaRPr sz="1600">
                        <a:solidFill>
                          <a:schemeClr val="dk1"/>
                        </a:solidFill>
                        <a:latin typeface="Times New Roman"/>
                        <a:ea typeface="Times New Roman"/>
                        <a:cs typeface="Times New Roman"/>
                        <a:sym typeface="Times New Roman"/>
                      </a:endParaRPr>
                    </a:p>
                  </p:txBody>
                </p:sp>
              </p:grpSp>
            </p:grpSp>
            <p:grpSp>
              <p:nvGrpSpPr>
                <p:cNvPr id="235" name="Google Shape;235;p23"/>
                <p:cNvGrpSpPr/>
                <p:nvPr/>
              </p:nvGrpSpPr>
              <p:grpSpPr>
                <a:xfrm>
                  <a:off x="3505200" y="3810000"/>
                  <a:ext cx="685800" cy="609600"/>
                  <a:chOff x="4038600" y="3048000"/>
                  <a:chExt cx="685800" cy="609600"/>
                </a:xfrm>
              </p:grpSpPr>
              <p:cxnSp>
                <p:nvCxnSpPr>
                  <p:cNvPr id="236" name="Google Shape;236;p23"/>
                  <p:cNvCxnSpPr/>
                  <p:nvPr/>
                </p:nvCxnSpPr>
                <p:spPr>
                  <a:xfrm rot="5400000">
                    <a:off x="4076700" y="3390900"/>
                    <a:ext cx="382588" cy="1588"/>
                  </a:xfrm>
                  <a:prstGeom prst="straightConnector1">
                    <a:avLst/>
                  </a:prstGeom>
                  <a:noFill/>
                  <a:ln cap="flat" cmpd="sng" w="12700">
                    <a:solidFill>
                      <a:schemeClr val="dk1"/>
                    </a:solidFill>
                    <a:prstDash val="solid"/>
                    <a:round/>
                    <a:headEnd len="sm" w="sm" type="none"/>
                    <a:tailEnd len="med" w="med" type="stealth"/>
                  </a:ln>
                </p:spPr>
              </p:cxnSp>
              <p:grpSp>
                <p:nvGrpSpPr>
                  <p:cNvPr id="237" name="Google Shape;237;p23"/>
                  <p:cNvGrpSpPr/>
                  <p:nvPr/>
                </p:nvGrpSpPr>
                <p:grpSpPr>
                  <a:xfrm>
                    <a:off x="4038600" y="3048000"/>
                    <a:ext cx="685800" cy="609600"/>
                    <a:chOff x="4038600" y="3048000"/>
                    <a:chExt cx="685800" cy="609600"/>
                  </a:xfrm>
                </p:grpSpPr>
                <p:sp>
                  <p:nvSpPr>
                    <p:cNvPr id="238" name="Google Shape;238;p23"/>
                    <p:cNvSpPr/>
                    <p:nvPr/>
                  </p:nvSpPr>
                  <p:spPr>
                    <a:xfrm>
                      <a:off x="4038600" y="3048000"/>
                      <a:ext cx="685800" cy="609600"/>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9" name="Google Shape;239;p23"/>
                    <p:cNvSpPr txBox="1"/>
                    <p:nvPr/>
                  </p:nvSpPr>
                  <p:spPr>
                    <a:xfrm>
                      <a:off x="4267200" y="3200400"/>
                      <a:ext cx="32092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R</a:t>
                      </a:r>
                      <a:endParaRPr sz="1600">
                        <a:solidFill>
                          <a:schemeClr val="dk1"/>
                        </a:solidFill>
                        <a:latin typeface="Times New Roman"/>
                        <a:ea typeface="Times New Roman"/>
                        <a:cs typeface="Times New Roman"/>
                        <a:sym typeface="Times New Roman"/>
                      </a:endParaRPr>
                    </a:p>
                  </p:txBody>
                </p:sp>
              </p:grpSp>
            </p:grpSp>
            <p:grpSp>
              <p:nvGrpSpPr>
                <p:cNvPr id="240" name="Google Shape;240;p23"/>
                <p:cNvGrpSpPr/>
                <p:nvPr/>
              </p:nvGrpSpPr>
              <p:grpSpPr>
                <a:xfrm>
                  <a:off x="3505200" y="5181600"/>
                  <a:ext cx="685800" cy="609600"/>
                  <a:chOff x="4038600" y="3048000"/>
                  <a:chExt cx="685800" cy="609600"/>
                </a:xfrm>
              </p:grpSpPr>
              <p:cxnSp>
                <p:nvCxnSpPr>
                  <p:cNvPr id="241" name="Google Shape;241;p23"/>
                  <p:cNvCxnSpPr/>
                  <p:nvPr/>
                </p:nvCxnSpPr>
                <p:spPr>
                  <a:xfrm rot="5400000">
                    <a:off x="4076700" y="3390900"/>
                    <a:ext cx="382588" cy="1588"/>
                  </a:xfrm>
                  <a:prstGeom prst="straightConnector1">
                    <a:avLst/>
                  </a:prstGeom>
                  <a:noFill/>
                  <a:ln cap="flat" cmpd="sng" w="12700">
                    <a:solidFill>
                      <a:schemeClr val="dk1"/>
                    </a:solidFill>
                    <a:prstDash val="solid"/>
                    <a:round/>
                    <a:headEnd len="sm" w="sm" type="none"/>
                    <a:tailEnd len="med" w="med" type="stealth"/>
                  </a:ln>
                </p:spPr>
              </p:cxnSp>
              <p:grpSp>
                <p:nvGrpSpPr>
                  <p:cNvPr id="242" name="Google Shape;242;p23"/>
                  <p:cNvGrpSpPr/>
                  <p:nvPr/>
                </p:nvGrpSpPr>
                <p:grpSpPr>
                  <a:xfrm>
                    <a:off x="4038600" y="3048000"/>
                    <a:ext cx="685800" cy="609600"/>
                    <a:chOff x="4038600" y="3048000"/>
                    <a:chExt cx="685800" cy="609600"/>
                  </a:xfrm>
                </p:grpSpPr>
                <p:sp>
                  <p:nvSpPr>
                    <p:cNvPr id="243" name="Google Shape;243;p23"/>
                    <p:cNvSpPr/>
                    <p:nvPr/>
                  </p:nvSpPr>
                  <p:spPr>
                    <a:xfrm>
                      <a:off x="4038600" y="3048000"/>
                      <a:ext cx="685800" cy="609600"/>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4" name="Google Shape;244;p23"/>
                    <p:cNvSpPr txBox="1"/>
                    <p:nvPr/>
                  </p:nvSpPr>
                  <p:spPr>
                    <a:xfrm>
                      <a:off x="4267200" y="3200400"/>
                      <a:ext cx="320922"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R</a:t>
                      </a:r>
                      <a:endParaRPr sz="1600">
                        <a:solidFill>
                          <a:schemeClr val="dk1"/>
                        </a:solidFill>
                        <a:latin typeface="Times New Roman"/>
                        <a:ea typeface="Times New Roman"/>
                        <a:cs typeface="Times New Roman"/>
                        <a:sym typeface="Times New Roman"/>
                      </a:endParaRPr>
                    </a:p>
                  </p:txBody>
                </p:sp>
              </p:grpSp>
            </p:grpSp>
          </p:grpSp>
          <p:sp>
            <p:nvSpPr>
              <p:cNvPr id="245" name="Google Shape;245;p23"/>
              <p:cNvSpPr txBox="1"/>
              <p:nvPr/>
            </p:nvSpPr>
            <p:spPr>
              <a:xfrm>
                <a:off x="990600" y="3048000"/>
                <a:ext cx="429445"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X[n]</a:t>
                </a:r>
                <a:endParaRPr sz="1600">
                  <a:solidFill>
                    <a:schemeClr val="dk1"/>
                  </a:solidFill>
                  <a:latin typeface="Times New Roman"/>
                  <a:ea typeface="Times New Roman"/>
                  <a:cs typeface="Times New Roman"/>
                  <a:sym typeface="Times New Roman"/>
                </a:endParaRPr>
              </a:p>
            </p:txBody>
          </p:sp>
        </p:grpSp>
        <p:grpSp>
          <p:nvGrpSpPr>
            <p:cNvPr id="246" name="Google Shape;246;p23"/>
            <p:cNvGrpSpPr/>
            <p:nvPr/>
          </p:nvGrpSpPr>
          <p:grpSpPr>
            <a:xfrm>
              <a:off x="6019800" y="3124200"/>
              <a:ext cx="493059" cy="2286000"/>
              <a:chOff x="6781800" y="3124200"/>
              <a:chExt cx="493059" cy="2286000"/>
            </a:xfrm>
          </p:grpSpPr>
          <p:sp>
            <p:nvSpPr>
              <p:cNvPr id="247" name="Google Shape;247;p23"/>
              <p:cNvSpPr txBox="1"/>
              <p:nvPr/>
            </p:nvSpPr>
            <p:spPr>
              <a:xfrm>
                <a:off x="6817659" y="3276600"/>
                <a:ext cx="457200" cy="163121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Extracted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Feature</a:t>
                </a:r>
                <a:endParaRPr sz="2000">
                  <a:solidFill>
                    <a:schemeClr val="dk1"/>
                  </a:solidFill>
                  <a:latin typeface="Times New Roman"/>
                  <a:ea typeface="Times New Roman"/>
                  <a:cs typeface="Times New Roman"/>
                  <a:sym typeface="Times New Roman"/>
                </a:endParaRPr>
              </a:p>
            </p:txBody>
          </p:sp>
          <p:sp>
            <p:nvSpPr>
              <p:cNvPr id="248" name="Google Shape;248;p23"/>
              <p:cNvSpPr/>
              <p:nvPr/>
            </p:nvSpPr>
            <p:spPr>
              <a:xfrm>
                <a:off x="6781800" y="3124200"/>
                <a:ext cx="457200" cy="2286000"/>
              </a:xfrm>
              <a:prstGeom prst="rect">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sp>
        <p:nvSpPr>
          <p:cNvPr id="249" name="Google Shape;249;p23"/>
          <p:cNvSpPr txBox="1"/>
          <p:nvPr/>
        </p:nvSpPr>
        <p:spPr>
          <a:xfrm>
            <a:off x="4368800" y="5638800"/>
            <a:ext cx="3860800"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N channel bank of filter</a:t>
            </a:r>
            <a:endParaRPr sz="1600">
              <a:solidFill>
                <a:schemeClr val="dk1"/>
              </a:solidFill>
              <a:latin typeface="Times New Roman"/>
              <a:ea typeface="Times New Roman"/>
              <a:cs typeface="Times New Roman"/>
              <a:sym typeface="Times New Roman"/>
            </a:endParaRPr>
          </a:p>
        </p:txBody>
      </p:sp>
    </p:spTree>
  </p:cSld>
  <p:clrMapOvr>
    <a:masterClrMapping/>
  </p:clrMapOvr>
  <p:transition spd="slow">
    <p:fade thruBlk="1"/>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24"/>
          <p:cNvSpPr txBox="1"/>
          <p:nvPr>
            <p:ph idx="1" type="body"/>
          </p:nvPr>
        </p:nvSpPr>
        <p:spPr>
          <a:xfrm>
            <a:off x="609601" y="1600206"/>
            <a:ext cx="10972800" cy="4525963"/>
          </a:xfrm>
          <a:prstGeom prst="rect">
            <a:avLst/>
          </a:prstGeom>
          <a:noFill/>
          <a:ln>
            <a:noFill/>
          </a:ln>
        </p:spPr>
        <p:txBody>
          <a:bodyPr anchorCtr="0" anchor="t" bIns="45700" lIns="91425" spcFirstLastPara="1" rIns="91425" wrap="square" tIns="45700">
            <a:noAutofit/>
          </a:bodyPr>
          <a:lstStyle/>
          <a:p>
            <a:pPr indent="-368300" lvl="0" marL="368300" rtl="0" algn="l">
              <a:spcBef>
                <a:spcPts val="0"/>
              </a:spcBef>
              <a:spcAft>
                <a:spcPts val="0"/>
              </a:spcAft>
              <a:buClr>
                <a:schemeClr val="dk1"/>
              </a:buClr>
              <a:buSzPts val="1600"/>
              <a:buFont typeface="Times New Roman"/>
              <a:buNone/>
            </a:pPr>
            <a:r>
              <a:rPr lang="en-US" sz="1600">
                <a:latin typeface="Times New Roman"/>
                <a:ea typeface="Times New Roman"/>
                <a:cs typeface="Times New Roman"/>
                <a:sym typeface="Times New Roman"/>
              </a:rPr>
              <a:t>ADVANTAGE</a:t>
            </a:r>
            <a:endParaRPr/>
          </a:p>
          <a:p>
            <a:pPr indent="-368300" lvl="0" marL="368300" rtl="0" algn="l">
              <a:spcBef>
                <a:spcPts val="320"/>
              </a:spcBef>
              <a:spcAft>
                <a:spcPts val="0"/>
              </a:spcAft>
              <a:buClr>
                <a:schemeClr val="dk1"/>
              </a:buClr>
              <a:buSzPts val="1600"/>
              <a:buFont typeface="Arial"/>
              <a:buNone/>
            </a:pPr>
            <a:r>
              <a:t/>
            </a:r>
            <a:endParaRPr sz="1600">
              <a:latin typeface="Times New Roman"/>
              <a:ea typeface="Times New Roman"/>
              <a:cs typeface="Times New Roman"/>
              <a:sym typeface="Times New Roman"/>
            </a:endParaRPr>
          </a:p>
          <a:p>
            <a:pPr indent="-368300" lvl="0" marL="368300" rtl="0" algn="l">
              <a:spcBef>
                <a:spcPts val="320"/>
              </a:spcBef>
              <a:spcAft>
                <a:spcPts val="0"/>
              </a:spcAft>
              <a:buClr>
                <a:schemeClr val="dk1"/>
              </a:buClr>
              <a:buSzPts val="1600"/>
              <a:buFont typeface="Times New Roman"/>
              <a:buChar char="•"/>
            </a:pPr>
            <a:r>
              <a:rPr lang="en-US" sz="1600">
                <a:latin typeface="Times New Roman"/>
                <a:ea typeface="Times New Roman"/>
                <a:cs typeface="Times New Roman"/>
                <a:sym typeface="Times New Roman"/>
              </a:rPr>
              <a:t>Implementation of hough transform to detect the eyelids as a ellipse.</a:t>
            </a:r>
            <a:endParaRPr/>
          </a:p>
          <a:p>
            <a:pPr indent="-368300" lvl="0" marL="368300" rtl="0" algn="l">
              <a:spcBef>
                <a:spcPts val="320"/>
              </a:spcBef>
              <a:spcAft>
                <a:spcPts val="0"/>
              </a:spcAft>
              <a:buClr>
                <a:schemeClr val="dk1"/>
              </a:buClr>
              <a:buSzPts val="1600"/>
              <a:buFont typeface="Times New Roman"/>
              <a:buChar char="•"/>
            </a:pPr>
            <a:r>
              <a:rPr lang="en-US" sz="1600">
                <a:latin typeface="Times New Roman"/>
                <a:ea typeface="Times New Roman"/>
                <a:cs typeface="Times New Roman"/>
                <a:sym typeface="Times New Roman"/>
              </a:rPr>
              <a:t>Used filters for different frequency for different region.</a:t>
            </a:r>
            <a:endParaRPr/>
          </a:p>
          <a:p>
            <a:pPr indent="-368300" lvl="0" marL="368300" rtl="0" algn="l">
              <a:spcBef>
                <a:spcPts val="320"/>
              </a:spcBef>
              <a:spcAft>
                <a:spcPts val="0"/>
              </a:spcAft>
              <a:buClr>
                <a:schemeClr val="dk1"/>
              </a:buClr>
              <a:buSzPts val="1600"/>
              <a:buFont typeface="Times New Roman"/>
              <a:buNone/>
            </a:pPr>
            <a:r>
              <a:rPr lang="en-US" sz="1600">
                <a:latin typeface="Times New Roman"/>
                <a:ea typeface="Times New Roman"/>
                <a:cs typeface="Times New Roman"/>
                <a:sym typeface="Times New Roman"/>
              </a:rPr>
              <a:t>   </a:t>
            </a:r>
            <a:endParaRPr/>
          </a:p>
          <a:p>
            <a:pPr indent="-368300" lvl="0" marL="368300" rtl="0" algn="l">
              <a:spcBef>
                <a:spcPts val="320"/>
              </a:spcBef>
              <a:spcAft>
                <a:spcPts val="0"/>
              </a:spcAft>
              <a:buClr>
                <a:schemeClr val="dk1"/>
              </a:buClr>
              <a:buSzPts val="1600"/>
              <a:buFont typeface="Times New Roman"/>
              <a:buNone/>
            </a:pPr>
            <a:r>
              <a:rPr lang="en-US" sz="1600">
                <a:latin typeface="Times New Roman"/>
                <a:ea typeface="Times New Roman"/>
                <a:cs typeface="Times New Roman"/>
                <a:sym typeface="Times New Roman"/>
              </a:rPr>
              <a:t>DISADVANTAGE</a:t>
            </a:r>
            <a:endParaRPr/>
          </a:p>
          <a:p>
            <a:pPr indent="-368300" lvl="0" marL="368300" rtl="0" algn="l">
              <a:spcBef>
                <a:spcPts val="320"/>
              </a:spcBef>
              <a:spcAft>
                <a:spcPts val="0"/>
              </a:spcAft>
              <a:buClr>
                <a:schemeClr val="dk1"/>
              </a:buClr>
              <a:buSzPts val="1600"/>
              <a:buFont typeface="Arial"/>
              <a:buNone/>
            </a:pPr>
            <a:r>
              <a:t/>
            </a:r>
            <a:endParaRPr sz="1600">
              <a:latin typeface="Times New Roman"/>
              <a:ea typeface="Times New Roman"/>
              <a:cs typeface="Times New Roman"/>
              <a:sym typeface="Times New Roman"/>
            </a:endParaRPr>
          </a:p>
          <a:p>
            <a:pPr indent="-368300" lvl="0" marL="368300" rtl="0" algn="l">
              <a:spcBef>
                <a:spcPts val="320"/>
              </a:spcBef>
              <a:spcAft>
                <a:spcPts val="0"/>
              </a:spcAft>
              <a:buClr>
                <a:schemeClr val="dk1"/>
              </a:buClr>
              <a:buSzPts val="1600"/>
              <a:buFont typeface="Times New Roman"/>
              <a:buChar char="•"/>
            </a:pPr>
            <a:r>
              <a:rPr lang="en-US" sz="1600">
                <a:latin typeface="Times New Roman"/>
                <a:ea typeface="Times New Roman"/>
                <a:cs typeface="Times New Roman"/>
                <a:sym typeface="Times New Roman"/>
              </a:rPr>
              <a:t>Accuracy is  around 98% .</a:t>
            </a:r>
            <a:endParaRPr/>
          </a:p>
          <a:p>
            <a:pPr indent="-95250" lvl="0" marL="368300" rtl="0" algn="l">
              <a:spcBef>
                <a:spcPts val="860"/>
              </a:spcBef>
              <a:spcAft>
                <a:spcPts val="0"/>
              </a:spcAft>
              <a:buClr>
                <a:schemeClr val="dk1"/>
              </a:buClr>
              <a:buSzPts val="4300"/>
              <a:buFont typeface="Arial"/>
              <a:buNone/>
            </a:pPr>
            <a:r>
              <a:t/>
            </a:r>
            <a:endParaRPr/>
          </a:p>
        </p:txBody>
      </p:sp>
    </p:spTree>
  </p:cSld>
  <p:clrMapOvr>
    <a:masterClrMapping/>
  </p:clrMapOvr>
  <p:transition spd="slow">
    <p:fade thruBlk="1"/>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25"/>
          <p:cNvSpPr txBox="1"/>
          <p:nvPr>
            <p:ph type="title"/>
          </p:nvPr>
        </p:nvSpPr>
        <p:spPr>
          <a:xfrm>
            <a:off x="609601" y="274638"/>
            <a:ext cx="10972800" cy="1143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600">
                <a:latin typeface="Times New Roman"/>
                <a:ea typeface="Times New Roman"/>
                <a:cs typeface="Times New Roman"/>
                <a:sym typeface="Times New Roman"/>
              </a:rPr>
              <a:t>        </a:t>
            </a:r>
            <a:r>
              <a:rPr lang="en-US" sz="1600">
                <a:solidFill>
                  <a:srgbClr val="000000"/>
                </a:solidFill>
                <a:latin typeface="Times New Roman"/>
                <a:ea typeface="Times New Roman"/>
                <a:cs typeface="Times New Roman"/>
                <a:sym typeface="Times New Roman"/>
              </a:rPr>
              <a:t>[7]Mayank Vasta, Richa Singh and P. Gupta “ Comparison the iris recognition algorithm”, ICSIP’04 IEEE.</a:t>
            </a:r>
            <a:endParaRPr sz="1600">
              <a:solidFill>
                <a:srgbClr val="000000"/>
              </a:solidFill>
              <a:latin typeface="Times New Roman"/>
              <a:ea typeface="Times New Roman"/>
              <a:cs typeface="Times New Roman"/>
              <a:sym typeface="Times New Roman"/>
            </a:endParaRPr>
          </a:p>
        </p:txBody>
      </p:sp>
      <p:sp>
        <p:nvSpPr>
          <p:cNvPr id="260" name="Google Shape;260;p25"/>
          <p:cNvSpPr txBox="1"/>
          <p:nvPr>
            <p:ph idx="1" type="body"/>
          </p:nvPr>
        </p:nvSpPr>
        <p:spPr>
          <a:xfrm>
            <a:off x="609601" y="1600206"/>
            <a:ext cx="10972800" cy="4525963"/>
          </a:xfrm>
          <a:prstGeom prst="rect">
            <a:avLst/>
          </a:prstGeom>
          <a:noFill/>
          <a:ln>
            <a:noFill/>
          </a:ln>
        </p:spPr>
        <p:txBody>
          <a:bodyPr anchorCtr="0" anchor="t" bIns="45700" lIns="91425" spcFirstLastPara="1" rIns="91425" wrap="square" tIns="45700">
            <a:noAutofit/>
          </a:bodyPr>
          <a:lstStyle/>
          <a:p>
            <a:pPr indent="-368300" lvl="0" marL="368300" rtl="0" algn="l">
              <a:spcBef>
                <a:spcPts val="0"/>
              </a:spcBef>
              <a:spcAft>
                <a:spcPts val="0"/>
              </a:spcAft>
              <a:buClr>
                <a:schemeClr val="dk1"/>
              </a:buClr>
              <a:buSzPts val="1600"/>
              <a:buFont typeface="Times New Roman"/>
              <a:buChar char="•"/>
            </a:pPr>
            <a:r>
              <a:rPr lang="en-US" sz="1600">
                <a:latin typeface="Times New Roman"/>
                <a:ea typeface="Times New Roman"/>
                <a:cs typeface="Times New Roman"/>
                <a:sym typeface="Times New Roman"/>
              </a:rPr>
              <a:t>The paper presents the accuracy of  iris recognition algorithms and concluded that Daugman’s algorithm gave the highest accuracy of 99.9 %.</a:t>
            </a:r>
            <a:endParaRPr/>
          </a:p>
          <a:p>
            <a:pPr indent="-266700" lvl="0" marL="368300" rtl="0" algn="l">
              <a:spcBef>
                <a:spcPts val="320"/>
              </a:spcBef>
              <a:spcAft>
                <a:spcPts val="0"/>
              </a:spcAft>
              <a:buClr>
                <a:schemeClr val="dk1"/>
              </a:buClr>
              <a:buSzPts val="1600"/>
              <a:buFont typeface="Arial"/>
              <a:buNone/>
            </a:pPr>
            <a:r>
              <a:t/>
            </a:r>
            <a:endParaRPr sz="1600">
              <a:latin typeface="Times New Roman"/>
              <a:ea typeface="Times New Roman"/>
              <a:cs typeface="Times New Roman"/>
              <a:sym typeface="Times New Roman"/>
            </a:endParaRPr>
          </a:p>
          <a:p>
            <a:pPr indent="-266700" lvl="0" marL="368300" rtl="0" algn="l">
              <a:spcBef>
                <a:spcPts val="320"/>
              </a:spcBef>
              <a:spcAft>
                <a:spcPts val="0"/>
              </a:spcAft>
              <a:buClr>
                <a:schemeClr val="dk1"/>
              </a:buClr>
              <a:buSzPts val="1600"/>
              <a:buFont typeface="Arial"/>
              <a:buNone/>
            </a:pPr>
            <a:r>
              <a:t/>
            </a:r>
            <a:endParaRPr sz="1600">
              <a:latin typeface="Times New Roman"/>
              <a:ea typeface="Times New Roman"/>
              <a:cs typeface="Times New Roman"/>
              <a:sym typeface="Times New Roman"/>
            </a:endParaRPr>
          </a:p>
          <a:p>
            <a:pPr indent="-368300" lvl="0" marL="368300" rtl="0" algn="l">
              <a:spcBef>
                <a:spcPts val="320"/>
              </a:spcBef>
              <a:spcAft>
                <a:spcPts val="0"/>
              </a:spcAft>
              <a:buClr>
                <a:schemeClr val="dk1"/>
              </a:buClr>
              <a:buSzPts val="1600"/>
              <a:buFont typeface="Times New Roman"/>
              <a:buNone/>
            </a:pPr>
            <a:r>
              <a:rPr lang="en-US" sz="1600">
                <a:latin typeface="Times New Roman"/>
                <a:ea typeface="Times New Roman"/>
                <a:cs typeface="Times New Roman"/>
                <a:sym typeface="Times New Roman"/>
              </a:rPr>
              <a:t>                             Methods                          Accuracy</a:t>
            </a:r>
            <a:endParaRPr/>
          </a:p>
          <a:p>
            <a:pPr indent="-266700" lvl="0" marL="368300" rtl="0" algn="l">
              <a:spcBef>
                <a:spcPts val="320"/>
              </a:spcBef>
              <a:spcAft>
                <a:spcPts val="0"/>
              </a:spcAft>
              <a:buClr>
                <a:schemeClr val="dk1"/>
              </a:buClr>
              <a:buSzPts val="1600"/>
              <a:buFont typeface="Arial"/>
              <a:buNone/>
            </a:pPr>
            <a:r>
              <a:t/>
            </a:r>
            <a:endParaRPr sz="1600">
              <a:latin typeface="Times New Roman"/>
              <a:ea typeface="Times New Roman"/>
              <a:cs typeface="Times New Roman"/>
              <a:sym typeface="Times New Roman"/>
            </a:endParaRPr>
          </a:p>
          <a:p>
            <a:pPr indent="-368300" lvl="0" marL="368300" rtl="0" algn="l">
              <a:spcBef>
                <a:spcPts val="320"/>
              </a:spcBef>
              <a:spcAft>
                <a:spcPts val="0"/>
              </a:spcAft>
              <a:buClr>
                <a:schemeClr val="dk1"/>
              </a:buClr>
              <a:buSzPts val="1600"/>
              <a:buFont typeface="Times New Roman"/>
              <a:buNone/>
            </a:pPr>
            <a:r>
              <a:rPr lang="en-US" sz="1600">
                <a:latin typeface="Times New Roman"/>
                <a:ea typeface="Times New Roman"/>
                <a:cs typeface="Times New Roman"/>
                <a:sym typeface="Times New Roman"/>
              </a:rPr>
              <a:t>                             Daugman                            99.9%</a:t>
            </a:r>
            <a:endParaRPr/>
          </a:p>
          <a:p>
            <a:pPr indent="-368300" lvl="0" marL="368300" rtl="0" algn="l">
              <a:spcBef>
                <a:spcPts val="320"/>
              </a:spcBef>
              <a:spcAft>
                <a:spcPts val="0"/>
              </a:spcAft>
              <a:buClr>
                <a:schemeClr val="dk1"/>
              </a:buClr>
              <a:buSzPts val="1600"/>
              <a:buFont typeface="Times New Roman"/>
              <a:buNone/>
            </a:pPr>
            <a:r>
              <a:rPr lang="en-US" sz="1600">
                <a:latin typeface="Times New Roman"/>
                <a:ea typeface="Times New Roman"/>
                <a:cs typeface="Times New Roman"/>
                <a:sym typeface="Times New Roman"/>
              </a:rPr>
              <a:t>                             Lima                                   98.00%</a:t>
            </a:r>
            <a:endParaRPr/>
          </a:p>
          <a:p>
            <a:pPr indent="-368300" lvl="0" marL="368300" rtl="0" algn="l">
              <a:spcBef>
                <a:spcPts val="320"/>
              </a:spcBef>
              <a:spcAft>
                <a:spcPts val="0"/>
              </a:spcAft>
              <a:buClr>
                <a:schemeClr val="dk1"/>
              </a:buClr>
              <a:buSzPts val="1600"/>
              <a:buFont typeface="Times New Roman"/>
              <a:buNone/>
            </a:pPr>
            <a:r>
              <a:rPr lang="en-US" sz="1600">
                <a:latin typeface="Times New Roman"/>
                <a:ea typeface="Times New Roman"/>
                <a:cs typeface="Times New Roman"/>
                <a:sym typeface="Times New Roman"/>
              </a:rPr>
              <a:t>                             Avila                                   97.8 %</a:t>
            </a:r>
            <a:endParaRPr/>
          </a:p>
          <a:p>
            <a:pPr indent="-368300" lvl="0" marL="368300" rtl="0" algn="l">
              <a:spcBef>
                <a:spcPts val="320"/>
              </a:spcBef>
              <a:spcAft>
                <a:spcPts val="0"/>
              </a:spcAft>
              <a:buClr>
                <a:schemeClr val="dk1"/>
              </a:buClr>
              <a:buSzPts val="1600"/>
              <a:buFont typeface="Times New Roman"/>
              <a:buNone/>
            </a:pPr>
            <a:r>
              <a:rPr lang="en-US" sz="1600">
                <a:latin typeface="Times New Roman"/>
                <a:ea typeface="Times New Roman"/>
                <a:cs typeface="Times New Roman"/>
                <a:sym typeface="Times New Roman"/>
              </a:rPr>
              <a:t>                             Tisse                                   89.37%</a:t>
            </a:r>
            <a:endParaRPr/>
          </a:p>
        </p:txBody>
      </p:sp>
      <p:cxnSp>
        <p:nvCxnSpPr>
          <p:cNvPr id="261" name="Google Shape;261;p25"/>
          <p:cNvCxnSpPr/>
          <p:nvPr/>
        </p:nvCxnSpPr>
        <p:spPr>
          <a:xfrm rot="5400000">
            <a:off x="2928471" y="3608030"/>
            <a:ext cx="1981200" cy="2117"/>
          </a:xfrm>
          <a:prstGeom prst="straightConnector1">
            <a:avLst/>
          </a:prstGeom>
          <a:noFill/>
          <a:ln cap="flat" cmpd="sng" w="12700">
            <a:solidFill>
              <a:schemeClr val="dk1"/>
            </a:solidFill>
            <a:prstDash val="solid"/>
            <a:round/>
            <a:headEnd len="sm" w="sm" type="none"/>
            <a:tailEnd len="sm" w="sm" type="none"/>
          </a:ln>
        </p:spPr>
      </p:cxnSp>
      <p:cxnSp>
        <p:nvCxnSpPr>
          <p:cNvPr id="262" name="Google Shape;262;p25"/>
          <p:cNvCxnSpPr/>
          <p:nvPr/>
        </p:nvCxnSpPr>
        <p:spPr>
          <a:xfrm rot="10800000">
            <a:off x="2235200" y="3200400"/>
            <a:ext cx="4775200" cy="1588"/>
          </a:xfrm>
          <a:prstGeom prst="straightConnector1">
            <a:avLst/>
          </a:prstGeom>
          <a:noFill/>
          <a:ln cap="flat" cmpd="sng" w="12700">
            <a:solidFill>
              <a:schemeClr val="dk1"/>
            </a:solidFill>
            <a:prstDash val="solid"/>
            <a:round/>
            <a:headEnd len="sm" w="sm" type="none"/>
            <a:tailEnd len="sm" w="sm" type="none"/>
          </a:ln>
        </p:spPr>
      </p:cxnSp>
    </p:spTree>
  </p:cSld>
  <p:clrMapOvr>
    <a:masterClrMapping/>
  </p:clrMapOvr>
  <p:transition spd="slow">
    <p:fade thruBlk="1"/>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26"/>
          <p:cNvSpPr txBox="1"/>
          <p:nvPr>
            <p:ph type="title"/>
          </p:nvPr>
        </p:nvSpPr>
        <p:spPr>
          <a:xfrm>
            <a:off x="609601" y="274638"/>
            <a:ext cx="10972800" cy="11430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None/>
            </a:pPr>
            <a:r>
              <a:rPr lang="en-US" sz="1600">
                <a:latin typeface="Times New Roman"/>
                <a:ea typeface="Times New Roman"/>
                <a:cs typeface="Times New Roman"/>
                <a:sym typeface="Times New Roman"/>
              </a:rPr>
              <a:t>        </a:t>
            </a:r>
            <a:r>
              <a:rPr lang="en-US" sz="1600">
                <a:solidFill>
                  <a:srgbClr val="000000"/>
                </a:solidFill>
                <a:latin typeface="Times New Roman"/>
                <a:ea typeface="Times New Roman"/>
                <a:cs typeface="Times New Roman"/>
                <a:sym typeface="Times New Roman"/>
              </a:rPr>
              <a:t>[8]Z.Zainal Abidin, M.Manaf, A.S.Shibghatullah, S.H.A.Mohd Yunos, S.Anawar, and Z.Ayop1“Iris segment analysis using Integro-differential operator and Hough transform in Bio metric system”, Journal of Telecommunication, Electronic and Computer Engineering Vol. 4 No. 2 July - December 2012 .</a:t>
            </a:r>
            <a:endParaRPr sz="1600">
              <a:solidFill>
                <a:srgbClr val="000000"/>
              </a:solidFill>
              <a:latin typeface="Times New Roman"/>
              <a:ea typeface="Times New Roman"/>
              <a:cs typeface="Times New Roman"/>
              <a:sym typeface="Times New Roman"/>
            </a:endParaRPr>
          </a:p>
        </p:txBody>
      </p:sp>
      <p:sp>
        <p:nvSpPr>
          <p:cNvPr id="268" name="Google Shape;268;p26"/>
          <p:cNvSpPr txBox="1"/>
          <p:nvPr>
            <p:ph idx="1" type="body"/>
          </p:nvPr>
        </p:nvSpPr>
        <p:spPr>
          <a:xfrm>
            <a:off x="609601" y="1600206"/>
            <a:ext cx="10972800" cy="4525963"/>
          </a:xfrm>
          <a:prstGeom prst="rect">
            <a:avLst/>
          </a:prstGeom>
          <a:noFill/>
          <a:ln>
            <a:noFill/>
          </a:ln>
        </p:spPr>
        <p:txBody>
          <a:bodyPr anchorCtr="0" anchor="t" bIns="45700" lIns="91425" spcFirstLastPara="1" rIns="91425" wrap="square" tIns="45700">
            <a:noAutofit/>
          </a:bodyPr>
          <a:lstStyle/>
          <a:p>
            <a:pPr indent="-266700" lvl="0" marL="368300" rtl="0" algn="l">
              <a:spcBef>
                <a:spcPts val="0"/>
              </a:spcBef>
              <a:spcAft>
                <a:spcPts val="0"/>
              </a:spcAft>
              <a:buClr>
                <a:schemeClr val="dk1"/>
              </a:buClr>
              <a:buSzPts val="1600"/>
              <a:buFont typeface="Arial"/>
              <a:buNone/>
            </a:pPr>
            <a:r>
              <a:t/>
            </a:r>
            <a:endParaRPr sz="1600">
              <a:latin typeface="Times New Roman"/>
              <a:ea typeface="Times New Roman"/>
              <a:cs typeface="Times New Roman"/>
              <a:sym typeface="Times New Roman"/>
            </a:endParaRPr>
          </a:p>
          <a:p>
            <a:pPr indent="-266700" lvl="0" marL="368300" rtl="0" algn="l">
              <a:spcBef>
                <a:spcPts val="320"/>
              </a:spcBef>
              <a:spcAft>
                <a:spcPts val="0"/>
              </a:spcAft>
              <a:buClr>
                <a:schemeClr val="dk1"/>
              </a:buClr>
              <a:buSzPts val="1600"/>
              <a:buFont typeface="Arial"/>
              <a:buNone/>
            </a:pPr>
            <a:r>
              <a:t/>
            </a:r>
            <a:endParaRPr sz="1600">
              <a:latin typeface="Times New Roman"/>
              <a:ea typeface="Times New Roman"/>
              <a:cs typeface="Times New Roman"/>
              <a:sym typeface="Times New Roman"/>
            </a:endParaRPr>
          </a:p>
          <a:p>
            <a:pPr indent="-368300" lvl="0" marL="368300" rtl="0" algn="l">
              <a:spcBef>
                <a:spcPts val="320"/>
              </a:spcBef>
              <a:spcAft>
                <a:spcPts val="0"/>
              </a:spcAft>
              <a:buClr>
                <a:schemeClr val="dk1"/>
              </a:buClr>
              <a:buSzPts val="1600"/>
              <a:buFont typeface="Times New Roman"/>
              <a:buChar char="•"/>
            </a:pPr>
            <a:r>
              <a:rPr lang="en-US" sz="1600">
                <a:latin typeface="Times New Roman"/>
                <a:ea typeface="Times New Roman"/>
                <a:cs typeface="Times New Roman"/>
                <a:sym typeface="Times New Roman"/>
              </a:rPr>
              <a:t>Author describe the implementation of Hough transform and integro-differential operator. Comparing the two segment method paper concluded that Hough transform gives the better segmentation result 98.9%  as compare to integro-differential method 98.6%. </a:t>
            </a:r>
            <a:endParaRPr/>
          </a:p>
          <a:p>
            <a:pPr indent="-368300" lvl="0" marL="368300" rtl="0" algn="l">
              <a:spcBef>
                <a:spcPts val="320"/>
              </a:spcBef>
              <a:spcAft>
                <a:spcPts val="0"/>
              </a:spcAft>
              <a:buClr>
                <a:schemeClr val="dk1"/>
              </a:buClr>
              <a:buSzPts val="1600"/>
              <a:buFont typeface="Arial"/>
              <a:buNone/>
            </a:pPr>
            <a:r>
              <a:t/>
            </a:r>
            <a:endParaRPr sz="1600">
              <a:latin typeface="Times New Roman"/>
              <a:ea typeface="Times New Roman"/>
              <a:cs typeface="Times New Roman"/>
              <a:sym typeface="Times New Roman"/>
            </a:endParaRPr>
          </a:p>
        </p:txBody>
      </p:sp>
    </p:spTree>
  </p:cSld>
  <p:clrMapOvr>
    <a:masterClrMapping/>
  </p:clrMapOvr>
  <p:transition spd="slow">
    <p:fade thruBlk="1"/>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27"/>
          <p:cNvSpPr txBox="1"/>
          <p:nvPr>
            <p:ph type="title"/>
          </p:nvPr>
        </p:nvSpPr>
        <p:spPr>
          <a:xfrm>
            <a:off x="609601" y="274638"/>
            <a:ext cx="10972800" cy="1143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600">
                <a:latin typeface="Times New Roman"/>
                <a:ea typeface="Times New Roman"/>
                <a:cs typeface="Times New Roman"/>
                <a:sym typeface="Times New Roman"/>
              </a:rPr>
              <a:t>        </a:t>
            </a:r>
            <a:r>
              <a:rPr lang="en-US" sz="1600">
                <a:solidFill>
                  <a:srgbClr val="000000"/>
                </a:solidFill>
                <a:latin typeface="Times New Roman"/>
                <a:ea typeface="Times New Roman"/>
                <a:cs typeface="Times New Roman"/>
                <a:sym typeface="Times New Roman"/>
              </a:rPr>
              <a:t>[9]Namrata P. Joshi, Roopal K. Lamba, Devang U. Shah, Bhargav V. Ghadia“Implementation of various approaches for iris image normalization”, Engineering (NUiCONE) International confrence, 2011  IEEE.</a:t>
            </a:r>
            <a:endParaRPr sz="1600">
              <a:solidFill>
                <a:srgbClr val="000000"/>
              </a:solidFill>
              <a:latin typeface="Times New Roman"/>
              <a:ea typeface="Times New Roman"/>
              <a:cs typeface="Times New Roman"/>
              <a:sym typeface="Times New Roman"/>
            </a:endParaRPr>
          </a:p>
        </p:txBody>
      </p:sp>
      <p:sp>
        <p:nvSpPr>
          <p:cNvPr id="274" name="Google Shape;274;p27"/>
          <p:cNvSpPr txBox="1"/>
          <p:nvPr>
            <p:ph idx="1" type="body"/>
          </p:nvPr>
        </p:nvSpPr>
        <p:spPr>
          <a:xfrm>
            <a:off x="609601" y="1600206"/>
            <a:ext cx="10972800" cy="4525963"/>
          </a:xfrm>
          <a:prstGeom prst="rect">
            <a:avLst/>
          </a:prstGeom>
          <a:noFill/>
          <a:ln>
            <a:noFill/>
          </a:ln>
        </p:spPr>
        <p:txBody>
          <a:bodyPr anchorCtr="0" anchor="t" bIns="45700" lIns="91425" spcFirstLastPara="1" rIns="91425" wrap="square" tIns="45700">
            <a:noAutofit/>
          </a:bodyPr>
          <a:lstStyle/>
          <a:p>
            <a:pPr indent="-266700" lvl="0" marL="368300" rtl="0" algn="l">
              <a:spcBef>
                <a:spcPts val="0"/>
              </a:spcBef>
              <a:spcAft>
                <a:spcPts val="0"/>
              </a:spcAft>
              <a:buClr>
                <a:schemeClr val="dk1"/>
              </a:buClr>
              <a:buSzPts val="1600"/>
              <a:buFont typeface="Arial"/>
              <a:buNone/>
            </a:pPr>
            <a:r>
              <a:t/>
            </a:r>
            <a:endParaRPr sz="1600">
              <a:latin typeface="Times New Roman"/>
              <a:ea typeface="Times New Roman"/>
              <a:cs typeface="Times New Roman"/>
              <a:sym typeface="Times New Roman"/>
            </a:endParaRPr>
          </a:p>
          <a:p>
            <a:pPr indent="-266700" lvl="0" marL="368300" rtl="0" algn="l">
              <a:spcBef>
                <a:spcPts val="320"/>
              </a:spcBef>
              <a:spcAft>
                <a:spcPts val="0"/>
              </a:spcAft>
              <a:buClr>
                <a:schemeClr val="dk1"/>
              </a:buClr>
              <a:buSzPts val="1600"/>
              <a:buFont typeface="Arial"/>
              <a:buNone/>
            </a:pPr>
            <a:r>
              <a:t/>
            </a:r>
            <a:endParaRPr sz="1600">
              <a:latin typeface="Times New Roman"/>
              <a:ea typeface="Times New Roman"/>
              <a:cs typeface="Times New Roman"/>
              <a:sym typeface="Times New Roman"/>
            </a:endParaRPr>
          </a:p>
          <a:p>
            <a:pPr indent="-368300" lvl="0" marL="368300" rtl="0" algn="just">
              <a:spcBef>
                <a:spcPts val="320"/>
              </a:spcBef>
              <a:spcAft>
                <a:spcPts val="0"/>
              </a:spcAft>
              <a:buClr>
                <a:srgbClr val="000000"/>
              </a:buClr>
              <a:buSzPts val="1600"/>
              <a:buFont typeface="Times New Roman"/>
              <a:buChar char="•"/>
            </a:pPr>
            <a:r>
              <a:rPr lang="en-US" sz="1600">
                <a:solidFill>
                  <a:srgbClr val="000000"/>
                </a:solidFill>
                <a:latin typeface="Times New Roman"/>
                <a:ea typeface="Times New Roman"/>
                <a:cs typeface="Times New Roman"/>
                <a:sym typeface="Times New Roman"/>
              </a:rPr>
              <a:t>The author talked about the implementation of different normalization techniques like rubber sheet model, Rubber sheet model of lower half of iris and Sector based normalization. Paper concluded that the rubber sheet model gives the better result and simple to implement.  </a:t>
            </a:r>
            <a:endParaRPr>
              <a:solidFill>
                <a:srgbClr val="000000"/>
              </a:solidFill>
            </a:endParaRPr>
          </a:p>
        </p:txBody>
      </p:sp>
    </p:spTree>
  </p:cSld>
  <p:clrMapOvr>
    <a:masterClrMapping/>
  </p:clrMapOvr>
  <p:transition spd="slow">
    <p:fade thruBlk="1"/>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pic>
        <p:nvPicPr>
          <p:cNvPr id="280" name="Google Shape;280;p28"/>
          <p:cNvPicPr preferRelativeResize="0"/>
          <p:nvPr/>
        </p:nvPicPr>
        <p:blipFill>
          <a:blip r:embed="rId3">
            <a:alphaModFix/>
          </a:blip>
          <a:stretch>
            <a:fillRect/>
          </a:stretch>
        </p:blipFill>
        <p:spPr>
          <a:xfrm>
            <a:off x="1422125" y="280225"/>
            <a:ext cx="7603025" cy="6577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29"/>
          <p:cNvSpPr txBox="1"/>
          <p:nvPr>
            <p:ph type="title"/>
          </p:nvPr>
        </p:nvSpPr>
        <p:spPr>
          <a:xfrm>
            <a:off x="609601" y="274638"/>
            <a:ext cx="10972800" cy="1143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800">
                <a:solidFill>
                  <a:srgbClr val="000000"/>
                </a:solidFill>
              </a:rPr>
              <a:t>Eye Recognition With Mixed Convolutional and Residual Network (MiCoRe-Net) IEEE Open Access 2018</a:t>
            </a:r>
            <a:endParaRPr sz="1800">
              <a:solidFill>
                <a:srgbClr val="000000"/>
              </a:solidFill>
            </a:endParaRPr>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pic>
        <p:nvPicPr>
          <p:cNvPr id="287" name="Google Shape;287;p29"/>
          <p:cNvPicPr preferRelativeResize="0"/>
          <p:nvPr/>
        </p:nvPicPr>
        <p:blipFill>
          <a:blip r:embed="rId3">
            <a:alphaModFix/>
          </a:blip>
          <a:stretch>
            <a:fillRect/>
          </a:stretch>
        </p:blipFill>
        <p:spPr>
          <a:xfrm>
            <a:off x="2341525" y="1602001"/>
            <a:ext cx="4015525" cy="4757649"/>
          </a:xfrm>
          <a:prstGeom prst="rect">
            <a:avLst/>
          </a:prstGeom>
          <a:noFill/>
          <a:ln>
            <a:noFill/>
          </a:ln>
        </p:spPr>
      </p:pic>
      <p:pic>
        <p:nvPicPr>
          <p:cNvPr id="288" name="Google Shape;288;p29"/>
          <p:cNvPicPr preferRelativeResize="0"/>
          <p:nvPr/>
        </p:nvPicPr>
        <p:blipFill>
          <a:blip r:embed="rId4">
            <a:alphaModFix/>
          </a:blip>
          <a:stretch>
            <a:fillRect/>
          </a:stretch>
        </p:blipFill>
        <p:spPr>
          <a:xfrm>
            <a:off x="6519450" y="2636550"/>
            <a:ext cx="4410200" cy="1374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30"/>
          <p:cNvSpPr txBox="1"/>
          <p:nvPr>
            <p:ph type="title"/>
          </p:nvPr>
        </p:nvSpPr>
        <p:spPr>
          <a:xfrm>
            <a:off x="609601" y="274638"/>
            <a:ext cx="10972800" cy="1143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800">
                <a:solidFill>
                  <a:srgbClr val="000000"/>
                </a:solidFill>
              </a:rPr>
              <a:t>Iris Recognition With Off-the-Shelf CNN Features:A Deep Learning Perspective, IEEE Access 2018</a:t>
            </a:r>
            <a:endParaRPr sz="1800">
              <a:solidFill>
                <a:srgbClr val="000000"/>
              </a:solidFill>
            </a:endParaRPr>
          </a:p>
        </p:txBody>
      </p:sp>
      <p:pic>
        <p:nvPicPr>
          <p:cNvPr id="295" name="Google Shape;295;p30"/>
          <p:cNvPicPr preferRelativeResize="0"/>
          <p:nvPr/>
        </p:nvPicPr>
        <p:blipFill>
          <a:blip r:embed="rId3">
            <a:alphaModFix/>
          </a:blip>
          <a:stretch>
            <a:fillRect/>
          </a:stretch>
        </p:blipFill>
        <p:spPr>
          <a:xfrm>
            <a:off x="999300" y="1417655"/>
            <a:ext cx="9086850" cy="44466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31"/>
          <p:cNvSpPr txBox="1"/>
          <p:nvPr>
            <p:ph type="title"/>
          </p:nvPr>
        </p:nvSpPr>
        <p:spPr>
          <a:xfrm>
            <a:off x="609601" y="274638"/>
            <a:ext cx="10972800" cy="1143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800">
                <a:solidFill>
                  <a:srgbClr val="000000"/>
                </a:solidFill>
                <a:latin typeface="Times New Roman"/>
                <a:ea typeface="Times New Roman"/>
                <a:cs typeface="Times New Roman"/>
                <a:sym typeface="Times New Roman"/>
              </a:rPr>
              <a:t>CONVOLUTIONAL NEURAL N ETWORK BASED FEATURE EXTRACTION FOR IRIS RECOGNITION, (IJCSIT) Vol 10, No 2, April 2018.</a:t>
            </a:r>
            <a:endParaRPr sz="1800">
              <a:solidFill>
                <a:srgbClr val="000000"/>
              </a:solidFill>
              <a:latin typeface="Times New Roman"/>
              <a:ea typeface="Times New Roman"/>
              <a:cs typeface="Times New Roman"/>
              <a:sym typeface="Times New Roman"/>
            </a:endParaRPr>
          </a:p>
        </p:txBody>
      </p:sp>
      <p:pic>
        <p:nvPicPr>
          <p:cNvPr id="302" name="Google Shape;302;p31"/>
          <p:cNvPicPr preferRelativeResize="0"/>
          <p:nvPr/>
        </p:nvPicPr>
        <p:blipFill>
          <a:blip r:embed="rId3">
            <a:alphaModFix/>
          </a:blip>
          <a:stretch>
            <a:fillRect/>
          </a:stretch>
        </p:blipFill>
        <p:spPr>
          <a:xfrm>
            <a:off x="511325" y="1662125"/>
            <a:ext cx="10466274" cy="48253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32"/>
          <p:cNvSpPr txBox="1"/>
          <p:nvPr>
            <p:ph type="title"/>
          </p:nvPr>
        </p:nvSpPr>
        <p:spPr>
          <a:xfrm>
            <a:off x="609601" y="274638"/>
            <a:ext cx="10972800" cy="1143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800">
                <a:solidFill>
                  <a:srgbClr val="000000"/>
                </a:solidFill>
                <a:latin typeface="Times New Roman"/>
                <a:ea typeface="Times New Roman"/>
                <a:cs typeface="Times New Roman"/>
                <a:sym typeface="Times New Roman"/>
              </a:rPr>
              <a:t>Zijing Zhao, Ajay Kumar, “Towards More Accurate Iris Recognition Using Deeply Learned Spatially Corresponding Features”, ICCV IEEE 2017.</a:t>
            </a:r>
            <a:endParaRPr sz="1800">
              <a:solidFill>
                <a:srgbClr val="000000"/>
              </a:solidFill>
              <a:latin typeface="Times New Roman"/>
              <a:ea typeface="Times New Roman"/>
              <a:cs typeface="Times New Roman"/>
              <a:sym typeface="Times New Roman"/>
            </a:endParaRPr>
          </a:p>
        </p:txBody>
      </p:sp>
      <p:pic>
        <p:nvPicPr>
          <p:cNvPr id="309" name="Google Shape;309;p32"/>
          <p:cNvPicPr preferRelativeResize="0"/>
          <p:nvPr/>
        </p:nvPicPr>
        <p:blipFill>
          <a:blip r:embed="rId3">
            <a:alphaModFix/>
          </a:blip>
          <a:stretch>
            <a:fillRect/>
          </a:stretch>
        </p:blipFill>
        <p:spPr>
          <a:xfrm>
            <a:off x="152400" y="1570038"/>
            <a:ext cx="9448800" cy="4867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5"/>
          <p:cNvSpPr txBox="1"/>
          <p:nvPr>
            <p:ph type="title"/>
          </p:nvPr>
        </p:nvSpPr>
        <p:spPr>
          <a:xfrm>
            <a:off x="0" y="228600"/>
            <a:ext cx="10972800" cy="868362"/>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sz="4000">
                <a:solidFill>
                  <a:schemeClr val="accent6"/>
                </a:solidFill>
                <a:latin typeface="Times New Roman"/>
                <a:ea typeface="Times New Roman"/>
                <a:cs typeface="Times New Roman"/>
                <a:sym typeface="Times New Roman"/>
              </a:rPr>
              <a:t>Introduction</a:t>
            </a:r>
            <a:endParaRPr sz="4000">
              <a:solidFill>
                <a:schemeClr val="accent6"/>
              </a:solidFill>
              <a:latin typeface="Times New Roman"/>
              <a:ea typeface="Times New Roman"/>
              <a:cs typeface="Times New Roman"/>
              <a:sym typeface="Times New Roman"/>
            </a:endParaRPr>
          </a:p>
        </p:txBody>
      </p:sp>
      <p:cxnSp>
        <p:nvCxnSpPr>
          <p:cNvPr id="74" name="Google Shape;74;p15"/>
          <p:cNvCxnSpPr>
            <a:endCxn id="75" idx="1"/>
          </p:cNvCxnSpPr>
          <p:nvPr/>
        </p:nvCxnSpPr>
        <p:spPr>
          <a:xfrm>
            <a:off x="3251300" y="1598700"/>
            <a:ext cx="1727100" cy="1500"/>
          </a:xfrm>
          <a:prstGeom prst="straightConnector1">
            <a:avLst/>
          </a:prstGeom>
          <a:noFill/>
          <a:ln cap="flat" cmpd="sng" w="19050">
            <a:solidFill>
              <a:schemeClr val="dk1"/>
            </a:solidFill>
            <a:prstDash val="solid"/>
            <a:round/>
            <a:headEnd len="sm" w="sm" type="none"/>
            <a:tailEnd len="med" w="med" type="stealth"/>
          </a:ln>
        </p:spPr>
      </p:cxnSp>
      <p:grpSp>
        <p:nvGrpSpPr>
          <p:cNvPr id="76" name="Google Shape;76;p15"/>
          <p:cNvGrpSpPr/>
          <p:nvPr/>
        </p:nvGrpSpPr>
        <p:grpSpPr>
          <a:xfrm>
            <a:off x="3149600" y="990600"/>
            <a:ext cx="4267200" cy="4724400"/>
            <a:chOff x="533400" y="1219200"/>
            <a:chExt cx="3200400" cy="4724400"/>
          </a:xfrm>
        </p:grpSpPr>
        <p:grpSp>
          <p:nvGrpSpPr>
            <p:cNvPr id="77" name="Google Shape;77;p15"/>
            <p:cNvGrpSpPr/>
            <p:nvPr/>
          </p:nvGrpSpPr>
          <p:grpSpPr>
            <a:xfrm>
              <a:off x="1905000" y="1371600"/>
              <a:ext cx="1828800" cy="4572000"/>
              <a:chOff x="1600200" y="1676400"/>
              <a:chExt cx="1828800" cy="4572000"/>
            </a:xfrm>
          </p:grpSpPr>
          <p:sp>
            <p:nvSpPr>
              <p:cNvPr id="75" name="Google Shape;75;p15"/>
              <p:cNvSpPr/>
              <p:nvPr/>
            </p:nvSpPr>
            <p:spPr>
              <a:xfrm>
                <a:off x="1600200" y="1676400"/>
                <a:ext cx="1828800" cy="914400"/>
              </a:xfrm>
              <a:prstGeom prst="rect">
                <a:avLst/>
              </a:prstGeom>
              <a:no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8" name="Google Shape;78;p15"/>
              <p:cNvSpPr txBox="1"/>
              <p:nvPr/>
            </p:nvSpPr>
            <p:spPr>
              <a:xfrm>
                <a:off x="1752600" y="1905000"/>
                <a:ext cx="15240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segmentation</a:t>
                </a:r>
                <a:endParaRPr sz="1800">
                  <a:solidFill>
                    <a:schemeClr val="dk1"/>
                  </a:solidFill>
                  <a:latin typeface="Arial"/>
                  <a:ea typeface="Arial"/>
                  <a:cs typeface="Arial"/>
                  <a:sym typeface="Arial"/>
                </a:endParaRPr>
              </a:p>
            </p:txBody>
          </p:sp>
          <p:sp>
            <p:nvSpPr>
              <p:cNvPr id="79" name="Google Shape;79;p15"/>
              <p:cNvSpPr/>
              <p:nvPr/>
            </p:nvSpPr>
            <p:spPr>
              <a:xfrm>
                <a:off x="1600200" y="2895600"/>
                <a:ext cx="1828800" cy="914400"/>
              </a:xfrm>
              <a:prstGeom prst="rect">
                <a:avLst/>
              </a:prstGeom>
              <a:no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0" name="Google Shape;80;p15"/>
              <p:cNvSpPr/>
              <p:nvPr/>
            </p:nvSpPr>
            <p:spPr>
              <a:xfrm>
                <a:off x="1600200" y="5334000"/>
                <a:ext cx="1828800" cy="914400"/>
              </a:xfrm>
              <a:prstGeom prst="rect">
                <a:avLst/>
              </a:prstGeom>
              <a:no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1" name="Google Shape;81;p15"/>
              <p:cNvSpPr/>
              <p:nvPr/>
            </p:nvSpPr>
            <p:spPr>
              <a:xfrm>
                <a:off x="1600200" y="4114800"/>
                <a:ext cx="1828800" cy="914400"/>
              </a:xfrm>
              <a:prstGeom prst="rect">
                <a:avLst/>
              </a:prstGeom>
              <a:no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2" name="Google Shape;82;p15"/>
              <p:cNvSpPr txBox="1"/>
              <p:nvPr/>
            </p:nvSpPr>
            <p:spPr>
              <a:xfrm>
                <a:off x="1752600" y="3048000"/>
                <a:ext cx="1196482"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Image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Normalization</a:t>
                </a:r>
                <a:endParaRPr/>
              </a:p>
            </p:txBody>
          </p:sp>
          <p:sp>
            <p:nvSpPr>
              <p:cNvPr id="83" name="Google Shape;83;p15"/>
              <p:cNvSpPr txBox="1"/>
              <p:nvPr/>
            </p:nvSpPr>
            <p:spPr>
              <a:xfrm>
                <a:off x="1905000" y="4191000"/>
                <a:ext cx="907941"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Feature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Extraction</a:t>
                </a:r>
                <a:endParaRPr sz="1800">
                  <a:solidFill>
                    <a:schemeClr val="dk1"/>
                  </a:solidFill>
                  <a:latin typeface="Arial"/>
                  <a:ea typeface="Arial"/>
                  <a:cs typeface="Arial"/>
                  <a:sym typeface="Arial"/>
                </a:endParaRPr>
              </a:p>
            </p:txBody>
          </p:sp>
          <p:sp>
            <p:nvSpPr>
              <p:cNvPr id="84" name="Google Shape;84;p15"/>
              <p:cNvSpPr txBox="1"/>
              <p:nvPr/>
            </p:nvSpPr>
            <p:spPr>
              <a:xfrm>
                <a:off x="1828800" y="5486400"/>
                <a:ext cx="1081065"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Matching of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Blue print</a:t>
                </a:r>
                <a:endParaRPr sz="1800">
                  <a:solidFill>
                    <a:schemeClr val="dk1"/>
                  </a:solidFill>
                  <a:latin typeface="Arial"/>
                  <a:ea typeface="Arial"/>
                  <a:cs typeface="Arial"/>
                  <a:sym typeface="Arial"/>
                </a:endParaRPr>
              </a:p>
            </p:txBody>
          </p:sp>
          <p:cxnSp>
            <p:nvCxnSpPr>
              <p:cNvPr id="85" name="Google Shape;85;p15"/>
              <p:cNvCxnSpPr>
                <a:stCxn id="75" idx="2"/>
                <a:endCxn id="79" idx="0"/>
              </p:cNvCxnSpPr>
              <p:nvPr/>
            </p:nvCxnSpPr>
            <p:spPr>
              <a:xfrm>
                <a:off x="2514600" y="2590800"/>
                <a:ext cx="0" cy="304800"/>
              </a:xfrm>
              <a:prstGeom prst="straightConnector1">
                <a:avLst/>
              </a:prstGeom>
              <a:noFill/>
              <a:ln cap="flat" cmpd="sng" w="19050">
                <a:solidFill>
                  <a:schemeClr val="dk1"/>
                </a:solidFill>
                <a:prstDash val="solid"/>
                <a:round/>
                <a:headEnd len="sm" w="sm" type="none"/>
                <a:tailEnd len="med" w="med" type="stealth"/>
              </a:ln>
            </p:spPr>
          </p:cxnSp>
          <p:cxnSp>
            <p:nvCxnSpPr>
              <p:cNvPr id="86" name="Google Shape;86;p15"/>
              <p:cNvCxnSpPr/>
              <p:nvPr/>
            </p:nvCxnSpPr>
            <p:spPr>
              <a:xfrm rot="5400000">
                <a:off x="2362994" y="5180806"/>
                <a:ext cx="304800" cy="1588"/>
              </a:xfrm>
              <a:prstGeom prst="straightConnector1">
                <a:avLst/>
              </a:prstGeom>
              <a:noFill/>
              <a:ln cap="flat" cmpd="sng" w="19050">
                <a:solidFill>
                  <a:schemeClr val="dk1"/>
                </a:solidFill>
                <a:prstDash val="solid"/>
                <a:round/>
                <a:headEnd len="sm" w="sm" type="none"/>
                <a:tailEnd len="med" w="med" type="stealth"/>
              </a:ln>
            </p:spPr>
          </p:cxnSp>
          <p:cxnSp>
            <p:nvCxnSpPr>
              <p:cNvPr id="87" name="Google Shape;87;p15"/>
              <p:cNvCxnSpPr/>
              <p:nvPr/>
            </p:nvCxnSpPr>
            <p:spPr>
              <a:xfrm rot="5400000">
                <a:off x="2362994" y="3961606"/>
                <a:ext cx="304800" cy="1588"/>
              </a:xfrm>
              <a:prstGeom prst="straightConnector1">
                <a:avLst/>
              </a:prstGeom>
              <a:noFill/>
              <a:ln cap="flat" cmpd="sng" w="19050">
                <a:solidFill>
                  <a:schemeClr val="dk1"/>
                </a:solidFill>
                <a:prstDash val="solid"/>
                <a:round/>
                <a:headEnd len="sm" w="sm" type="none"/>
                <a:tailEnd len="med" w="med" type="stealth"/>
              </a:ln>
            </p:spPr>
          </p:cxnSp>
        </p:grpSp>
        <p:sp>
          <p:nvSpPr>
            <p:cNvPr id="88" name="Google Shape;88;p15"/>
            <p:cNvSpPr txBox="1"/>
            <p:nvPr/>
          </p:nvSpPr>
          <p:spPr>
            <a:xfrm>
              <a:off x="533400" y="1219200"/>
              <a:ext cx="12954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Input Image</a:t>
              </a:r>
              <a:endParaRPr sz="1800">
                <a:solidFill>
                  <a:schemeClr val="dk1"/>
                </a:solidFill>
                <a:latin typeface="Arial"/>
                <a:ea typeface="Arial"/>
                <a:cs typeface="Arial"/>
                <a:sym typeface="Arial"/>
              </a:endParaRPr>
            </a:p>
          </p:txBody>
        </p:sp>
      </p:grpSp>
      <p:pic>
        <p:nvPicPr>
          <p:cNvPr descr="F:\study \ceeri_presentation\001_2_1.bmp" id="89" name="Google Shape;89;p15"/>
          <p:cNvPicPr preferRelativeResize="0"/>
          <p:nvPr/>
        </p:nvPicPr>
        <p:blipFill rotWithShape="1">
          <a:blip r:embed="rId3">
            <a:alphaModFix/>
          </a:blip>
          <a:srcRect b="0" l="0" r="0" t="0"/>
          <a:stretch/>
        </p:blipFill>
        <p:spPr>
          <a:xfrm>
            <a:off x="609600" y="1143000"/>
            <a:ext cx="2235200" cy="1466850"/>
          </a:xfrm>
          <a:prstGeom prst="rect">
            <a:avLst/>
          </a:prstGeom>
          <a:noFill/>
          <a:ln>
            <a:noFill/>
          </a:ln>
        </p:spPr>
      </p:pic>
      <p:pic>
        <p:nvPicPr>
          <p:cNvPr descr="F:\study \ceeri_presentation\001_2_1.bmp-noise.jpg" id="90" name="Google Shape;90;p15"/>
          <p:cNvPicPr preferRelativeResize="0"/>
          <p:nvPr/>
        </p:nvPicPr>
        <p:blipFill rotWithShape="1">
          <a:blip r:embed="rId4">
            <a:alphaModFix/>
          </a:blip>
          <a:srcRect b="0" l="0" r="0" t="0"/>
          <a:stretch/>
        </p:blipFill>
        <p:spPr>
          <a:xfrm>
            <a:off x="8940800" y="990601"/>
            <a:ext cx="2336800" cy="1533525"/>
          </a:xfrm>
          <a:prstGeom prst="rect">
            <a:avLst/>
          </a:prstGeom>
          <a:noFill/>
          <a:ln>
            <a:noFill/>
          </a:ln>
        </p:spPr>
      </p:pic>
      <p:pic>
        <p:nvPicPr>
          <p:cNvPr descr="F:\study \irisrecognition\Sailash_Conjeti_IRISHproblem\CASIA Iris Image Database (version 1.0)\001\2\001_2_1.bmp-polar.jpg" id="91" name="Google Shape;91;p15"/>
          <p:cNvPicPr preferRelativeResize="0"/>
          <p:nvPr/>
        </p:nvPicPr>
        <p:blipFill rotWithShape="1">
          <a:blip r:embed="rId5">
            <a:alphaModFix/>
          </a:blip>
          <a:srcRect b="0" l="0" r="0" t="0"/>
          <a:stretch/>
        </p:blipFill>
        <p:spPr>
          <a:xfrm>
            <a:off x="8737600" y="2895600"/>
            <a:ext cx="2641600" cy="457200"/>
          </a:xfrm>
          <a:prstGeom prst="rect">
            <a:avLst/>
          </a:prstGeom>
          <a:noFill/>
          <a:ln>
            <a:noFill/>
          </a:ln>
        </p:spPr>
      </p:pic>
      <p:pic>
        <p:nvPicPr>
          <p:cNvPr descr="F:\study \ceeri_presentation\iriscode1.gif" id="92" name="Google Shape;92;p15"/>
          <p:cNvPicPr preferRelativeResize="0"/>
          <p:nvPr/>
        </p:nvPicPr>
        <p:blipFill rotWithShape="1">
          <a:blip r:embed="rId6">
            <a:alphaModFix/>
          </a:blip>
          <a:srcRect b="0" l="0" r="0" t="0"/>
          <a:stretch/>
        </p:blipFill>
        <p:spPr>
          <a:xfrm>
            <a:off x="8737600" y="3886201"/>
            <a:ext cx="2641600" cy="447675"/>
          </a:xfrm>
          <a:prstGeom prst="rect">
            <a:avLst/>
          </a:prstGeom>
          <a:noFill/>
          <a:ln>
            <a:noFill/>
          </a:ln>
        </p:spPr>
      </p:pic>
      <p:sp>
        <p:nvSpPr>
          <p:cNvPr id="93" name="Google Shape;93;p15"/>
          <p:cNvSpPr txBox="1"/>
          <p:nvPr/>
        </p:nvSpPr>
        <p:spPr>
          <a:xfrm>
            <a:off x="322729" y="6219728"/>
            <a:ext cx="11176000"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Times New Roman"/>
                <a:ea typeface="Times New Roman"/>
                <a:cs typeface="Times New Roman"/>
                <a:sym typeface="Times New Roman"/>
              </a:rPr>
              <a:t>1. Anik k Jain, Arun A Ross, K Nand Kumar,” Introduction to Biometrics”, Chapter 4 Springer Publication</a:t>
            </a:r>
            <a:endParaRPr sz="1200">
              <a:solidFill>
                <a:schemeClr val="dk1"/>
              </a:solidFill>
              <a:latin typeface="Times New Roman"/>
              <a:ea typeface="Times New Roman"/>
              <a:cs typeface="Times New Roman"/>
              <a:sym typeface="Times New Roman"/>
            </a:endParaRPr>
          </a:p>
        </p:txBody>
      </p:sp>
      <p:sp>
        <p:nvSpPr>
          <p:cNvPr id="94" name="Google Shape;94;p15"/>
          <p:cNvSpPr/>
          <p:nvPr/>
        </p:nvSpPr>
        <p:spPr>
          <a:xfrm>
            <a:off x="711200" y="4800600"/>
            <a:ext cx="2743200" cy="914400"/>
          </a:xfrm>
          <a:prstGeom prst="rect">
            <a:avLst/>
          </a:prstGeom>
          <a:no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5" name="Google Shape;95;p15"/>
          <p:cNvSpPr txBox="1"/>
          <p:nvPr/>
        </p:nvSpPr>
        <p:spPr>
          <a:xfrm>
            <a:off x="1016000" y="4953001"/>
            <a:ext cx="20320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Data base of  iris Blue print</a:t>
            </a:r>
            <a:endParaRPr sz="1800">
              <a:solidFill>
                <a:schemeClr val="dk1"/>
              </a:solidFill>
              <a:latin typeface="Arial"/>
              <a:ea typeface="Arial"/>
              <a:cs typeface="Arial"/>
              <a:sym typeface="Arial"/>
            </a:endParaRPr>
          </a:p>
        </p:txBody>
      </p:sp>
      <p:cxnSp>
        <p:nvCxnSpPr>
          <p:cNvPr id="96" name="Google Shape;96;p15"/>
          <p:cNvCxnSpPr>
            <a:stCxn id="94" idx="3"/>
            <a:endCxn id="80" idx="1"/>
          </p:cNvCxnSpPr>
          <p:nvPr/>
        </p:nvCxnSpPr>
        <p:spPr>
          <a:xfrm>
            <a:off x="3454400" y="5257800"/>
            <a:ext cx="1524000" cy="0"/>
          </a:xfrm>
          <a:prstGeom prst="straightConnector1">
            <a:avLst/>
          </a:prstGeom>
          <a:noFill/>
          <a:ln cap="flat" cmpd="sng" w="19050">
            <a:solidFill>
              <a:schemeClr val="dk1"/>
            </a:solidFill>
            <a:prstDash val="solid"/>
            <a:round/>
            <a:headEnd len="sm" w="sm" type="none"/>
            <a:tailEnd len="med" w="med" type="stealth"/>
          </a:ln>
        </p:spPr>
      </p:cxnSp>
      <p:cxnSp>
        <p:nvCxnSpPr>
          <p:cNvPr id="97" name="Google Shape;97;p15"/>
          <p:cNvCxnSpPr>
            <a:stCxn id="80" idx="3"/>
          </p:cNvCxnSpPr>
          <p:nvPr/>
        </p:nvCxnSpPr>
        <p:spPr>
          <a:xfrm>
            <a:off x="7416800" y="5257800"/>
            <a:ext cx="812700" cy="1500"/>
          </a:xfrm>
          <a:prstGeom prst="straightConnector1">
            <a:avLst/>
          </a:prstGeom>
          <a:noFill/>
          <a:ln cap="flat" cmpd="sng" w="15875">
            <a:solidFill>
              <a:schemeClr val="dk1"/>
            </a:solidFill>
            <a:prstDash val="solid"/>
            <a:round/>
            <a:headEnd len="sm" w="sm" type="none"/>
            <a:tailEnd len="med" w="med" type="stealth"/>
          </a:ln>
        </p:spPr>
      </p:cxnSp>
      <p:sp>
        <p:nvSpPr>
          <p:cNvPr id="98" name="Google Shape;98;p15"/>
          <p:cNvSpPr txBox="1"/>
          <p:nvPr/>
        </p:nvSpPr>
        <p:spPr>
          <a:xfrm>
            <a:off x="7924800" y="5410200"/>
            <a:ext cx="1828800" cy="38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Output </a:t>
            </a:r>
            <a:endParaRPr sz="1800">
              <a:solidFill>
                <a:schemeClr val="dk1"/>
              </a:solidFill>
              <a:latin typeface="Arial"/>
              <a:ea typeface="Arial"/>
              <a:cs typeface="Arial"/>
              <a:sym typeface="Arial"/>
            </a:endParaRPr>
          </a:p>
        </p:txBody>
      </p:sp>
    </p:spTree>
  </p:cSld>
  <p:clrMapOvr>
    <a:masterClrMapping/>
  </p:clrMapOvr>
  <p:transition spd="slow">
    <p:fade thruBlk="1"/>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pic>
        <p:nvPicPr>
          <p:cNvPr id="315" name="Google Shape;315;p33"/>
          <p:cNvPicPr preferRelativeResize="0"/>
          <p:nvPr/>
        </p:nvPicPr>
        <p:blipFill>
          <a:blip r:embed="rId3">
            <a:alphaModFix/>
          </a:blip>
          <a:stretch>
            <a:fillRect/>
          </a:stretch>
        </p:blipFill>
        <p:spPr>
          <a:xfrm>
            <a:off x="152400" y="152400"/>
            <a:ext cx="11544250" cy="62072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34"/>
          <p:cNvSpPr txBox="1"/>
          <p:nvPr>
            <p:ph type="title"/>
          </p:nvPr>
        </p:nvSpPr>
        <p:spPr>
          <a:xfrm>
            <a:off x="609601" y="274638"/>
            <a:ext cx="10972800" cy="1143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800">
                <a:solidFill>
                  <a:srgbClr val="000000"/>
                </a:solidFill>
              </a:rPr>
              <a:t>Z. Zhao and A. Kumar, "An Accurate Iris SegmentationFramework under Relaxed Imaging Constraints Using Total Variation Model." in Proceedings of the IEEE International</a:t>
            </a:r>
            <a:endParaRPr sz="1800">
              <a:solidFill>
                <a:srgbClr val="000000"/>
              </a:solidFill>
            </a:endParaRPr>
          </a:p>
          <a:p>
            <a:pPr indent="0" lvl="0" marL="0" rtl="0" algn="l">
              <a:spcBef>
                <a:spcPts val="0"/>
              </a:spcBef>
              <a:spcAft>
                <a:spcPts val="0"/>
              </a:spcAft>
              <a:buNone/>
            </a:pPr>
            <a:r>
              <a:rPr lang="en-US" sz="1800">
                <a:solidFill>
                  <a:srgbClr val="000000"/>
                </a:solidFill>
              </a:rPr>
              <a:t>Conference on Computer Vision (ICCV), 2015, pp. 3828-3836</a:t>
            </a:r>
            <a:endParaRPr sz="1800">
              <a:solidFill>
                <a:srgbClr val="000000"/>
              </a:solidFill>
            </a:endParaRPr>
          </a:p>
        </p:txBody>
      </p:sp>
      <p:sp>
        <p:nvSpPr>
          <p:cNvPr id="322" name="Google Shape;322;p34"/>
          <p:cNvSpPr txBox="1"/>
          <p:nvPr>
            <p:ph idx="1" type="body"/>
          </p:nvPr>
        </p:nvSpPr>
        <p:spPr>
          <a:xfrm>
            <a:off x="609601" y="1600206"/>
            <a:ext cx="10972800" cy="4526100"/>
          </a:xfrm>
          <a:prstGeom prst="rect">
            <a:avLst/>
          </a:prstGeom>
        </p:spPr>
        <p:txBody>
          <a:bodyPr anchorCtr="0" anchor="t" bIns="45700" lIns="91425" spcFirstLastPara="1" rIns="91425" wrap="square" tIns="45700">
            <a:noAutofit/>
          </a:bodyPr>
          <a:lstStyle/>
          <a:p>
            <a:pPr indent="0" lvl="0" marL="0" rtl="0" algn="l">
              <a:spcBef>
                <a:spcPts val="860"/>
              </a:spcBef>
              <a:spcAft>
                <a:spcPts val="0"/>
              </a:spcAft>
              <a:buNone/>
            </a:pPr>
            <a:r>
              <a:rPr lang="en-US" sz="1800">
                <a:solidFill>
                  <a:srgbClr val="000000"/>
                </a:solidFill>
                <a:latin typeface="Times New Roman"/>
                <a:ea typeface="Times New Roman"/>
                <a:cs typeface="Times New Roman"/>
                <a:sym typeface="Times New Roman"/>
              </a:rPr>
              <a:t>This paper proposes a novel and more accurate iris segmentation framework to automatically segment iris region from the face images acquired with relaxed imaging under visible or near-infrared illumination.</a:t>
            </a:r>
            <a:endParaRPr sz="1800">
              <a:solidFill>
                <a:srgbClr val="000000"/>
              </a:solidFill>
              <a:latin typeface="Times New Roman"/>
              <a:ea typeface="Times New Roman"/>
              <a:cs typeface="Times New Roman"/>
              <a:sym typeface="Times New Roman"/>
            </a:endParaRPr>
          </a:p>
          <a:p>
            <a:pPr indent="0" lvl="0" marL="0" rtl="0" algn="l">
              <a:spcBef>
                <a:spcPts val="860"/>
              </a:spcBef>
              <a:spcAft>
                <a:spcPts val="0"/>
              </a:spcAft>
              <a:buNone/>
            </a:pPr>
            <a:r>
              <a:rPr lang="en-US" sz="1800">
                <a:solidFill>
                  <a:srgbClr val="000000"/>
                </a:solidFill>
                <a:latin typeface="Times New Roman"/>
                <a:ea typeface="Times New Roman"/>
                <a:cs typeface="Times New Roman"/>
                <a:sym typeface="Times New Roman"/>
              </a:rPr>
              <a:t>The proposed framework is built on a novel total-variation based formulation which uses l1 norm regularization to robustly suppress noisy texture pixels for the accurate iris localization.</a:t>
            </a:r>
            <a:endParaRPr sz="1800">
              <a:solidFill>
                <a:srgbClr val="000000"/>
              </a:solidFill>
              <a:latin typeface="Times New Roman"/>
              <a:ea typeface="Times New Roman"/>
              <a:cs typeface="Times New Roman"/>
              <a:sym typeface="Times New Roman"/>
            </a:endParaRPr>
          </a:p>
          <a:p>
            <a:pPr indent="0" lvl="0" marL="0" rtl="0" algn="l">
              <a:spcBef>
                <a:spcPts val="860"/>
              </a:spcBef>
              <a:spcAft>
                <a:spcPts val="0"/>
              </a:spcAft>
              <a:buNone/>
            </a:pPr>
            <a:r>
              <a:t/>
            </a:r>
            <a:endParaRPr sz="1800">
              <a:latin typeface="Times New Roman"/>
              <a:ea typeface="Times New Roman"/>
              <a:cs typeface="Times New Roman"/>
              <a:sym typeface="Times New Roman"/>
            </a:endParaRPr>
          </a:p>
          <a:p>
            <a:pPr indent="0" lvl="0" marL="0" rtl="0" algn="l">
              <a:spcBef>
                <a:spcPts val="860"/>
              </a:spcBef>
              <a:spcAft>
                <a:spcPts val="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35"/>
          <p:cNvSpPr txBox="1"/>
          <p:nvPr>
            <p:ph type="title"/>
          </p:nvPr>
        </p:nvSpPr>
        <p:spPr>
          <a:xfrm>
            <a:off x="609600" y="274638"/>
            <a:ext cx="10972800" cy="71596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2400">
                <a:latin typeface="Times New Roman"/>
                <a:ea typeface="Times New Roman"/>
                <a:cs typeface="Times New Roman"/>
                <a:sym typeface="Times New Roman"/>
              </a:rPr>
              <a:t>REFERENCES</a:t>
            </a:r>
            <a:endParaRPr sz="2400">
              <a:latin typeface="Times New Roman"/>
              <a:ea typeface="Times New Roman"/>
              <a:cs typeface="Times New Roman"/>
              <a:sym typeface="Times New Roman"/>
            </a:endParaRPr>
          </a:p>
        </p:txBody>
      </p:sp>
      <p:sp>
        <p:nvSpPr>
          <p:cNvPr id="328" name="Google Shape;328;p35"/>
          <p:cNvSpPr txBox="1"/>
          <p:nvPr>
            <p:ph idx="1" type="body"/>
          </p:nvPr>
        </p:nvSpPr>
        <p:spPr>
          <a:xfrm>
            <a:off x="609600" y="1447800"/>
            <a:ext cx="10972800" cy="5410200"/>
          </a:xfrm>
          <a:prstGeom prst="rect">
            <a:avLst/>
          </a:prstGeom>
          <a:noFill/>
          <a:ln>
            <a:noFill/>
          </a:ln>
        </p:spPr>
        <p:txBody>
          <a:bodyPr anchorCtr="0" anchor="t" bIns="45700" lIns="91425" spcFirstLastPara="1" rIns="91425" wrap="square" tIns="45700">
            <a:noAutofit/>
          </a:bodyPr>
          <a:lstStyle/>
          <a:p>
            <a:pPr indent="-368300" lvl="0" marL="368300" rtl="0" algn="just">
              <a:spcBef>
                <a:spcPts val="0"/>
              </a:spcBef>
              <a:spcAft>
                <a:spcPts val="0"/>
              </a:spcAft>
              <a:buClr>
                <a:schemeClr val="dk1"/>
              </a:buClr>
              <a:buSzPts val="1600"/>
              <a:buFont typeface="Times New Roman"/>
              <a:buNone/>
            </a:pPr>
            <a:r>
              <a:rPr lang="en-US" sz="1600">
                <a:latin typeface="Times New Roman"/>
                <a:ea typeface="Times New Roman"/>
                <a:cs typeface="Times New Roman"/>
                <a:sym typeface="Times New Roman"/>
              </a:rPr>
              <a:t>[1] Anik k Jain, Arun A Ross, K Nand Kumar,” Introduction to Biometrics”, Chapter 4 Springer Publication</a:t>
            </a:r>
            <a:endParaRPr/>
          </a:p>
          <a:p>
            <a:pPr indent="-368300" lvl="0" marL="368300" rtl="0" algn="just">
              <a:spcBef>
                <a:spcPts val="320"/>
              </a:spcBef>
              <a:spcAft>
                <a:spcPts val="0"/>
              </a:spcAft>
              <a:buClr>
                <a:schemeClr val="dk1"/>
              </a:buClr>
              <a:buSzPts val="1600"/>
              <a:buFont typeface="Times New Roman"/>
              <a:buNone/>
            </a:pPr>
            <a:r>
              <a:rPr lang="en-US" sz="1600">
                <a:latin typeface="Times New Roman"/>
                <a:ea typeface="Times New Roman"/>
                <a:cs typeface="Times New Roman"/>
                <a:sym typeface="Times New Roman"/>
              </a:rPr>
              <a:t>[2] John Daugman, “How Iris recognition Work”, IEEE Transactions on circuits and systems for video technology, vol. 14, no. 1, January 2004</a:t>
            </a:r>
            <a:endParaRPr sz="1800">
              <a:latin typeface="Times New Roman"/>
              <a:ea typeface="Times New Roman"/>
              <a:cs typeface="Times New Roman"/>
              <a:sym typeface="Times New Roman"/>
            </a:endParaRPr>
          </a:p>
          <a:p>
            <a:pPr indent="-368300" lvl="0" marL="368300" rtl="0" algn="just">
              <a:spcBef>
                <a:spcPts val="320"/>
              </a:spcBef>
              <a:spcAft>
                <a:spcPts val="0"/>
              </a:spcAft>
              <a:buClr>
                <a:schemeClr val="dk1"/>
              </a:buClr>
              <a:buSzPts val="1600"/>
              <a:buFont typeface="Times New Roman"/>
              <a:buNone/>
            </a:pPr>
            <a:r>
              <a:rPr lang="en-US" sz="1600">
                <a:latin typeface="Times New Roman"/>
                <a:ea typeface="Times New Roman"/>
                <a:cs typeface="Times New Roman"/>
                <a:sym typeface="Times New Roman"/>
              </a:rPr>
              <a:t>[3] Kazuyuki Miyazawa, Koichi Ito, Takafumi Aoki, Kobayashi, “An effective approach for iris recognition using phased based image matching”, IEEE Transactions on pattern analysis and machine intelligence, vol. 30, no. 10, october 2008</a:t>
            </a:r>
            <a:endParaRPr sz="1800">
              <a:latin typeface="Times New Roman"/>
              <a:ea typeface="Times New Roman"/>
              <a:cs typeface="Times New Roman"/>
              <a:sym typeface="Times New Roman"/>
            </a:endParaRPr>
          </a:p>
          <a:p>
            <a:pPr indent="-368300" lvl="0" marL="368300" rtl="0" algn="just">
              <a:spcBef>
                <a:spcPts val="320"/>
              </a:spcBef>
              <a:spcAft>
                <a:spcPts val="0"/>
              </a:spcAft>
              <a:buClr>
                <a:schemeClr val="dk1"/>
              </a:buClr>
              <a:buSzPts val="1600"/>
              <a:buFont typeface="Times New Roman"/>
              <a:buNone/>
            </a:pPr>
            <a:r>
              <a:rPr lang="en-US" sz="1600">
                <a:latin typeface="Times New Roman"/>
                <a:ea typeface="Times New Roman"/>
                <a:cs typeface="Times New Roman"/>
                <a:sym typeface="Times New Roman"/>
              </a:rPr>
              <a:t>[4] Chia Te CHU and Ching-Han, “High Performance Iris Recognition Based on LDA and LPCC”, ICTAI’05 IEEE.</a:t>
            </a:r>
            <a:endParaRPr sz="1800">
              <a:latin typeface="Arial"/>
              <a:ea typeface="Arial"/>
              <a:cs typeface="Arial"/>
              <a:sym typeface="Arial"/>
            </a:endParaRPr>
          </a:p>
          <a:p>
            <a:pPr indent="-368300" lvl="0" marL="368300" rtl="0" algn="just">
              <a:spcBef>
                <a:spcPts val="320"/>
              </a:spcBef>
              <a:spcAft>
                <a:spcPts val="0"/>
              </a:spcAft>
              <a:buClr>
                <a:schemeClr val="dk1"/>
              </a:buClr>
              <a:buSzPts val="1600"/>
              <a:buFont typeface="Times New Roman"/>
              <a:buNone/>
            </a:pPr>
            <a:r>
              <a:rPr lang="en-US" sz="1600">
                <a:latin typeface="Times New Roman"/>
                <a:ea typeface="Times New Roman"/>
                <a:cs typeface="Times New Roman"/>
                <a:sym typeface="Times New Roman"/>
              </a:rPr>
              <a:t>[5] Kwanghyuk Bae, Seungin Noh and Jaihie Kim, “Iris Feature extraction using independent component analysis”, Audio- and Video-Based Biometric Person Authentication, Volume 2688, 2003, pp 838-844 Springer.</a:t>
            </a:r>
            <a:endParaRPr sz="1800">
              <a:latin typeface="Times New Roman"/>
              <a:ea typeface="Times New Roman"/>
              <a:cs typeface="Times New Roman"/>
              <a:sym typeface="Times New Roman"/>
            </a:endParaRPr>
          </a:p>
          <a:p>
            <a:pPr indent="-368300" lvl="0" marL="368300" rtl="0" algn="just">
              <a:spcBef>
                <a:spcPts val="320"/>
              </a:spcBef>
              <a:spcAft>
                <a:spcPts val="0"/>
              </a:spcAft>
              <a:buClr>
                <a:schemeClr val="dk1"/>
              </a:buClr>
              <a:buSzPts val="1600"/>
              <a:buFont typeface="Times New Roman"/>
              <a:buNone/>
            </a:pPr>
            <a:r>
              <a:rPr lang="en-US" sz="1600">
                <a:latin typeface="Times New Roman"/>
                <a:ea typeface="Times New Roman"/>
                <a:cs typeface="Times New Roman"/>
                <a:sym typeface="Times New Roman"/>
              </a:rPr>
              <a:t>[6] Li Ma, Yunhong Wang, “Iris recognition using circular symmetric filter”, Pattern recognition 414- 417 vol.2 IEEE2002.</a:t>
            </a:r>
            <a:endParaRPr sz="1800">
              <a:latin typeface="Times New Roman"/>
              <a:ea typeface="Times New Roman"/>
              <a:cs typeface="Times New Roman"/>
              <a:sym typeface="Times New Roman"/>
            </a:endParaRPr>
          </a:p>
          <a:p>
            <a:pPr indent="-368300" lvl="0" marL="368300" rtl="0" algn="just">
              <a:spcBef>
                <a:spcPts val="320"/>
              </a:spcBef>
              <a:spcAft>
                <a:spcPts val="0"/>
              </a:spcAft>
              <a:buClr>
                <a:schemeClr val="dk1"/>
              </a:buClr>
              <a:buSzPts val="1600"/>
              <a:buFont typeface="Times New Roman"/>
              <a:buNone/>
            </a:pPr>
            <a:r>
              <a:rPr lang="en-US" sz="1600">
                <a:latin typeface="Times New Roman"/>
                <a:ea typeface="Times New Roman"/>
                <a:cs typeface="Times New Roman"/>
                <a:sym typeface="Times New Roman"/>
              </a:rPr>
              <a:t>[7] Mayank Vasta, Richa Singh and P. Gupta,“Comparison the iris recognition algorithm”, ICSIP’04 IEEE.</a:t>
            </a:r>
            <a:endParaRPr/>
          </a:p>
          <a:p>
            <a:pPr indent="-368300" lvl="0" marL="368300" rtl="0" algn="just">
              <a:spcBef>
                <a:spcPts val="320"/>
              </a:spcBef>
              <a:spcAft>
                <a:spcPts val="0"/>
              </a:spcAft>
              <a:buClr>
                <a:schemeClr val="dk1"/>
              </a:buClr>
              <a:buSzPts val="1600"/>
              <a:buFont typeface="Times New Roman"/>
              <a:buNone/>
            </a:pPr>
            <a:r>
              <a:rPr lang="en-US" sz="1600">
                <a:latin typeface="Times New Roman"/>
                <a:ea typeface="Times New Roman"/>
                <a:cs typeface="Times New Roman"/>
                <a:sym typeface="Times New Roman"/>
              </a:rPr>
              <a:t>[8] Z.Zainal Abidin, M.Manaf, A.S.Shibghatullah, S.H.A.Mohd Yunos, S.Anawar, and Z.Ayop1,“Iris segment analysis using Integro-differential operator and Hough transform in Bio metric system”, Journal of Telecommunication, Electronic and Computer Engineering Vol. 4 No. 2 July - December 2012</a:t>
            </a:r>
            <a:endParaRPr/>
          </a:p>
          <a:p>
            <a:pPr indent="-368300" lvl="0" marL="368300" rtl="0" algn="just">
              <a:spcBef>
                <a:spcPts val="320"/>
              </a:spcBef>
              <a:spcAft>
                <a:spcPts val="0"/>
              </a:spcAft>
              <a:buClr>
                <a:schemeClr val="dk1"/>
              </a:buClr>
              <a:buSzPts val="1600"/>
              <a:buFont typeface="Arial"/>
              <a:buNone/>
            </a:pPr>
            <a:r>
              <a:t/>
            </a:r>
            <a:endParaRPr sz="1600">
              <a:latin typeface="Times New Roman"/>
              <a:ea typeface="Times New Roman"/>
              <a:cs typeface="Times New Roman"/>
              <a:sym typeface="Times New Roman"/>
            </a:endParaRPr>
          </a:p>
          <a:p>
            <a:pPr indent="-368300" lvl="0" marL="368300" rtl="0" algn="l">
              <a:spcBef>
                <a:spcPts val="360"/>
              </a:spcBef>
              <a:spcAft>
                <a:spcPts val="0"/>
              </a:spcAft>
              <a:buClr>
                <a:schemeClr val="dk1"/>
              </a:buClr>
              <a:buSzPts val="1800"/>
              <a:buFont typeface="Arial"/>
              <a:buNone/>
            </a:pPr>
            <a:r>
              <a:t/>
            </a:r>
            <a:endParaRPr sz="1800">
              <a:latin typeface="Times New Roman"/>
              <a:ea typeface="Times New Roman"/>
              <a:cs typeface="Times New Roman"/>
              <a:sym typeface="Times New Roman"/>
            </a:endParaRPr>
          </a:p>
        </p:txBody>
      </p:sp>
    </p:spTree>
  </p:cSld>
  <p:clrMapOvr>
    <a:masterClrMapping/>
  </p:clrMapOvr>
  <p:transition spd="slow">
    <p:fade thruBlk="1"/>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Google Shape;333;p36"/>
          <p:cNvSpPr txBox="1"/>
          <p:nvPr>
            <p:ph type="title"/>
          </p:nvPr>
        </p:nvSpPr>
        <p:spPr>
          <a:xfrm>
            <a:off x="812800" y="228600"/>
            <a:ext cx="10972800" cy="533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2400">
                <a:latin typeface="Times New Roman"/>
                <a:ea typeface="Times New Roman"/>
                <a:cs typeface="Times New Roman"/>
                <a:sym typeface="Times New Roman"/>
              </a:rPr>
              <a:t>Continue….</a:t>
            </a:r>
            <a:endParaRPr sz="2400">
              <a:latin typeface="Times New Roman"/>
              <a:ea typeface="Times New Roman"/>
              <a:cs typeface="Times New Roman"/>
              <a:sym typeface="Times New Roman"/>
            </a:endParaRPr>
          </a:p>
        </p:txBody>
      </p:sp>
      <p:sp>
        <p:nvSpPr>
          <p:cNvPr id="334" name="Google Shape;334;p36"/>
          <p:cNvSpPr txBox="1"/>
          <p:nvPr>
            <p:ph idx="1" type="body"/>
          </p:nvPr>
        </p:nvSpPr>
        <p:spPr>
          <a:xfrm>
            <a:off x="609600" y="1295401"/>
            <a:ext cx="10972800" cy="4830763"/>
          </a:xfrm>
          <a:prstGeom prst="rect">
            <a:avLst/>
          </a:prstGeom>
          <a:noFill/>
          <a:ln>
            <a:noFill/>
          </a:ln>
        </p:spPr>
        <p:txBody>
          <a:bodyPr anchorCtr="0" anchor="t" bIns="45700" lIns="91425" spcFirstLastPara="1" rIns="91425" wrap="square" tIns="45700">
            <a:noAutofit/>
          </a:bodyPr>
          <a:lstStyle/>
          <a:p>
            <a:pPr indent="-368300" lvl="0" marL="368300" rtl="0" algn="just">
              <a:spcBef>
                <a:spcPts val="0"/>
              </a:spcBef>
              <a:spcAft>
                <a:spcPts val="0"/>
              </a:spcAft>
              <a:buClr>
                <a:schemeClr val="dk1"/>
              </a:buClr>
              <a:buSzPts val="1600"/>
              <a:buFont typeface="Times New Roman"/>
              <a:buNone/>
            </a:pPr>
            <a:r>
              <a:rPr lang="en-US" sz="1600">
                <a:latin typeface="Times New Roman"/>
                <a:ea typeface="Times New Roman"/>
                <a:cs typeface="Times New Roman"/>
                <a:sym typeface="Times New Roman"/>
              </a:rPr>
              <a:t>[9] Namrata P. Joshi, Roopal K. Lamba, Devang U. Shah, Bhargav V. Ghadia“Implementation of various approaches for iris image normalization”, Engineering (NUiCONE) International confrence, 2011  IEEE.</a:t>
            </a:r>
            <a:endParaRPr/>
          </a:p>
          <a:p>
            <a:pPr indent="-368300" lvl="0" marL="368300" rtl="0" algn="just">
              <a:spcBef>
                <a:spcPts val="320"/>
              </a:spcBef>
              <a:spcAft>
                <a:spcPts val="0"/>
              </a:spcAft>
              <a:buClr>
                <a:schemeClr val="dk1"/>
              </a:buClr>
              <a:buSzPts val="1600"/>
              <a:buFont typeface="Times New Roman"/>
              <a:buNone/>
            </a:pPr>
            <a:r>
              <a:rPr lang="en-US" sz="1600">
                <a:latin typeface="Times New Roman"/>
                <a:ea typeface="Times New Roman"/>
                <a:cs typeface="Times New Roman"/>
                <a:sym typeface="Times New Roman"/>
              </a:rPr>
              <a:t>[10] Mark S. Nixon, Alberto S. Aguado“Feature Extraction And Image Processing”,  Academic Press  an imprint of Elsevier.</a:t>
            </a:r>
            <a:endParaRPr/>
          </a:p>
          <a:p>
            <a:pPr indent="-368300" lvl="0" marL="368300" rtl="0" algn="just">
              <a:spcBef>
                <a:spcPts val="320"/>
              </a:spcBef>
              <a:spcAft>
                <a:spcPts val="0"/>
              </a:spcAft>
              <a:buClr>
                <a:schemeClr val="dk1"/>
              </a:buClr>
              <a:buSzPts val="1600"/>
              <a:buFont typeface="Times New Roman"/>
              <a:buNone/>
            </a:pPr>
            <a:r>
              <a:rPr lang="en-US" sz="1600">
                <a:latin typeface="Times New Roman"/>
                <a:ea typeface="Times New Roman"/>
                <a:cs typeface="Times New Roman"/>
                <a:sym typeface="Times New Roman"/>
              </a:rPr>
              <a:t>[11] RICHARD P. WILDES “Iris Recognition: An Emerging Biometric Technology”, IEEE, Vol. 85, no. 9, september 1997 </a:t>
            </a:r>
            <a:endParaRPr sz="1600">
              <a:latin typeface="Times New Roman"/>
              <a:ea typeface="Times New Roman"/>
              <a:cs typeface="Times New Roman"/>
              <a:sym typeface="Times New Roman"/>
            </a:endParaRPr>
          </a:p>
          <a:p>
            <a:pPr indent="-368300" lvl="0" marL="368300" rtl="0" algn="just">
              <a:spcBef>
                <a:spcPts val="320"/>
              </a:spcBef>
              <a:spcAft>
                <a:spcPts val="0"/>
              </a:spcAft>
              <a:buClr>
                <a:schemeClr val="dk1"/>
              </a:buClr>
              <a:buSzPts val="1600"/>
              <a:buFont typeface="Times New Roman"/>
              <a:buNone/>
            </a:pPr>
            <a:r>
              <a:rPr lang="en-US" sz="1600">
                <a:latin typeface="Times New Roman"/>
                <a:ea typeface="Times New Roman"/>
                <a:cs typeface="Times New Roman"/>
                <a:sym typeface="Times New Roman"/>
              </a:rPr>
              <a:t>[12] Javier R. Movellan. Tutorial on Gabor Filters Copyright c 1996,2002 </a:t>
            </a:r>
            <a:endParaRPr/>
          </a:p>
          <a:p>
            <a:pPr indent="-368300" lvl="0" marL="368300" rtl="0" algn="just">
              <a:spcBef>
                <a:spcPts val="320"/>
              </a:spcBef>
              <a:spcAft>
                <a:spcPts val="0"/>
              </a:spcAft>
              <a:buClr>
                <a:schemeClr val="dk1"/>
              </a:buClr>
              <a:buSzPts val="1600"/>
              <a:buFont typeface="Times New Roman"/>
              <a:buNone/>
            </a:pPr>
            <a:r>
              <a:rPr lang="en-US" sz="1600">
                <a:latin typeface="Times New Roman"/>
                <a:ea typeface="Times New Roman"/>
                <a:cs typeface="Times New Roman"/>
                <a:sym typeface="Times New Roman"/>
              </a:rPr>
              <a:t>[13] Judith Liu-Jimenez ª, Raul Sanchez-Reilloª , Carmen Sanchez-Avila,” Full hardware solution for processing iris biometrics”, Security Technology, IEEE 2005.</a:t>
            </a:r>
            <a:endParaRPr/>
          </a:p>
          <a:p>
            <a:pPr indent="-368300" lvl="0" marL="368300" rtl="0" algn="l">
              <a:spcBef>
                <a:spcPts val="320"/>
              </a:spcBef>
              <a:spcAft>
                <a:spcPts val="0"/>
              </a:spcAft>
              <a:buClr>
                <a:schemeClr val="dk1"/>
              </a:buClr>
              <a:buSzPts val="1600"/>
              <a:buFont typeface="Times New Roman"/>
              <a:buNone/>
            </a:pPr>
            <a:r>
              <a:rPr lang="en-US" sz="1600">
                <a:latin typeface="Times New Roman"/>
                <a:ea typeface="Times New Roman"/>
                <a:cs typeface="Times New Roman"/>
                <a:sym typeface="Times New Roman"/>
              </a:rPr>
              <a:t>[14]. Lecture note on computational analysis University of Washington: www. Coursera.org</a:t>
            </a:r>
            <a:endParaRPr/>
          </a:p>
          <a:p>
            <a:pPr indent="-368300" lvl="0" marL="368300" rtl="0" algn="l">
              <a:spcBef>
                <a:spcPts val="320"/>
              </a:spcBef>
              <a:spcAft>
                <a:spcPts val="0"/>
              </a:spcAft>
              <a:buClr>
                <a:schemeClr val="dk1"/>
              </a:buClr>
              <a:buSzPts val="1600"/>
              <a:buFont typeface="Times New Roman"/>
              <a:buNone/>
            </a:pPr>
            <a:r>
              <a:rPr lang="en-US" sz="1600">
                <a:latin typeface="Times New Roman"/>
                <a:ea typeface="Times New Roman"/>
                <a:cs typeface="Times New Roman"/>
                <a:sym typeface="Times New Roman"/>
              </a:rPr>
              <a:t>[15]. Rafael C. Gonzalez ‘Digital Image processing’.</a:t>
            </a:r>
            <a:endParaRPr/>
          </a:p>
          <a:p>
            <a:pPr indent="-368300" lvl="0" marL="368300" rtl="0" algn="l">
              <a:spcBef>
                <a:spcPts val="320"/>
              </a:spcBef>
              <a:spcAft>
                <a:spcPts val="0"/>
              </a:spcAft>
              <a:buClr>
                <a:schemeClr val="dk1"/>
              </a:buClr>
              <a:buSzPts val="1600"/>
              <a:buFont typeface="Times New Roman"/>
              <a:buNone/>
            </a:pPr>
            <a:r>
              <a:rPr lang="en-US" sz="1600">
                <a:latin typeface="Times New Roman"/>
                <a:ea typeface="Times New Roman"/>
                <a:cs typeface="Times New Roman"/>
                <a:sym typeface="Times New Roman"/>
              </a:rPr>
              <a:t>[16]. Aapo Hyvarinen, ‘Independent component analysis’ , A volume on wiley series. </a:t>
            </a:r>
            <a:endParaRPr/>
          </a:p>
          <a:p>
            <a:pPr indent="-368300" lvl="0" marL="368300" rtl="0" algn="l">
              <a:spcBef>
                <a:spcPts val="320"/>
              </a:spcBef>
              <a:spcAft>
                <a:spcPts val="0"/>
              </a:spcAft>
              <a:buClr>
                <a:schemeClr val="dk1"/>
              </a:buClr>
              <a:buSzPts val="1600"/>
              <a:buFont typeface="Times New Roman"/>
              <a:buNone/>
            </a:pPr>
            <a:r>
              <a:rPr lang="en-US" sz="1600">
                <a:latin typeface="Times New Roman"/>
                <a:ea typeface="Times New Roman"/>
                <a:cs typeface="Times New Roman"/>
                <a:sym typeface="Times New Roman"/>
              </a:rPr>
              <a:t>[17]. CASIA iris image data base version.1</a:t>
            </a:r>
            <a:endParaRPr sz="1600">
              <a:latin typeface="Times New Roman"/>
              <a:ea typeface="Times New Roman"/>
              <a:cs typeface="Times New Roman"/>
              <a:sym typeface="Times New Roman"/>
            </a:endParaRPr>
          </a:p>
        </p:txBody>
      </p:sp>
    </p:spTree>
  </p:cSld>
  <p:clrMapOvr>
    <a:masterClrMapping/>
  </p:clrMapOvr>
  <p:transition spd="slow">
    <p:fade thruBlk="1"/>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37"/>
          <p:cNvSpPr/>
          <p:nvPr/>
        </p:nvSpPr>
        <p:spPr>
          <a:xfrm>
            <a:off x="6081623" y="2596550"/>
            <a:ext cx="1975449" cy="1940943"/>
          </a:xfrm>
          <a:prstGeom prst="smileyFace">
            <a:avLst>
              <a:gd fmla="val 4653" name="adj"/>
            </a:avLst>
          </a:prstGeom>
          <a:solidFill>
            <a:srgbClr val="CC99FF"/>
          </a:solidFill>
          <a:ln cap="flat" cmpd="sng" w="9525">
            <a:solidFill>
              <a:srgbClr val="8383E0"/>
            </a:solidFill>
            <a:prstDash val="solid"/>
            <a:round/>
            <a:headEnd len="sm" w="sm" type="none"/>
            <a:tailEnd len="sm" w="sm" type="none"/>
          </a:ln>
        </p:spPr>
        <p:txBody>
          <a:bodyPr anchorCtr="0" anchor="t" bIns="39675" lIns="79350" spcFirstLastPara="1" rIns="79350" wrap="square" tIns="39675">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Verdana"/>
              <a:ea typeface="Verdana"/>
              <a:cs typeface="Verdana"/>
              <a:sym typeface="Verdana"/>
            </a:endParaRPr>
          </a:p>
        </p:txBody>
      </p:sp>
      <p:sp>
        <p:nvSpPr>
          <p:cNvPr id="340" name="Google Shape;340;p37"/>
          <p:cNvSpPr txBox="1"/>
          <p:nvPr/>
        </p:nvSpPr>
        <p:spPr>
          <a:xfrm>
            <a:off x="836763" y="2820838"/>
            <a:ext cx="5244860" cy="132343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8000">
                <a:solidFill>
                  <a:schemeClr val="dk1"/>
                </a:solidFill>
                <a:latin typeface="Arial"/>
                <a:ea typeface="Arial"/>
                <a:cs typeface="Arial"/>
                <a:sym typeface="Arial"/>
              </a:rPr>
              <a:t>Thank you</a:t>
            </a:r>
            <a:endParaRPr sz="8000">
              <a:solidFill>
                <a:schemeClr val="dk1"/>
              </a:solidFill>
              <a:latin typeface="Arial"/>
              <a:ea typeface="Arial"/>
              <a:cs typeface="Arial"/>
              <a:sym typeface="Arial"/>
            </a:endParaRPr>
          </a:p>
        </p:txBody>
      </p:sp>
    </p:spTree>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609600" y="2590800"/>
            <a:ext cx="10972800" cy="487362"/>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sz="2400">
                <a:solidFill>
                  <a:srgbClr val="000000"/>
                </a:solidFill>
                <a:latin typeface="Times New Roman"/>
                <a:ea typeface="Times New Roman"/>
                <a:cs typeface="Times New Roman"/>
                <a:sym typeface="Times New Roman"/>
              </a:rPr>
              <a:t>LITERATURE SURVEY</a:t>
            </a:r>
            <a:endParaRPr>
              <a:solidFill>
                <a:srgbClr val="000000"/>
              </a:solidFill>
            </a:endParaRPr>
          </a:p>
        </p:txBody>
      </p:sp>
    </p:spTree>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609601" y="274638"/>
            <a:ext cx="10972800" cy="1143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600">
                <a:solidFill>
                  <a:srgbClr val="000000"/>
                </a:solidFill>
                <a:latin typeface="Times New Roman"/>
                <a:ea typeface="Times New Roman"/>
                <a:cs typeface="Times New Roman"/>
                <a:sym typeface="Times New Roman"/>
              </a:rPr>
              <a:t>        [2]John Daugman, “How Iris recognition Work”, IEEE Transactions on circuits and systems for video technology, vol. 14, no. 1, January 2004</a:t>
            </a:r>
            <a:endParaRPr sz="1600">
              <a:solidFill>
                <a:srgbClr val="000000"/>
              </a:solidFill>
              <a:latin typeface="Times New Roman"/>
              <a:ea typeface="Times New Roman"/>
              <a:cs typeface="Times New Roman"/>
              <a:sym typeface="Times New Roman"/>
            </a:endParaRPr>
          </a:p>
        </p:txBody>
      </p:sp>
      <p:sp>
        <p:nvSpPr>
          <p:cNvPr id="109" name="Google Shape;109;p17"/>
          <p:cNvSpPr txBox="1"/>
          <p:nvPr>
            <p:ph idx="1" type="body"/>
          </p:nvPr>
        </p:nvSpPr>
        <p:spPr>
          <a:xfrm>
            <a:off x="609601" y="1600206"/>
            <a:ext cx="10972800" cy="4525963"/>
          </a:xfrm>
          <a:prstGeom prst="rect">
            <a:avLst/>
          </a:prstGeom>
          <a:noFill/>
          <a:ln>
            <a:noFill/>
          </a:ln>
        </p:spPr>
        <p:txBody>
          <a:bodyPr anchorCtr="0" anchor="t" bIns="45700" lIns="91425" spcFirstLastPara="1" rIns="91425" wrap="square" tIns="45700">
            <a:noAutofit/>
          </a:bodyPr>
          <a:lstStyle/>
          <a:p>
            <a:pPr indent="-368300" lvl="0" marL="368300" rtl="0" algn="l">
              <a:spcBef>
                <a:spcPts val="0"/>
              </a:spcBef>
              <a:spcAft>
                <a:spcPts val="0"/>
              </a:spcAft>
              <a:buClr>
                <a:schemeClr val="dk1"/>
              </a:buClr>
              <a:buSzPts val="1600"/>
              <a:buFont typeface="Times New Roman"/>
              <a:buChar char="•"/>
            </a:pPr>
            <a:r>
              <a:rPr lang="en-US" sz="1600">
                <a:latin typeface="Times New Roman"/>
                <a:ea typeface="Times New Roman"/>
                <a:cs typeface="Times New Roman"/>
                <a:sym typeface="Times New Roman"/>
              </a:rPr>
              <a:t>In this paper the author introduce the idea of iris recognition system and mentioned method to implement the system</a:t>
            </a:r>
            <a:endParaRPr/>
          </a:p>
          <a:p>
            <a:pPr indent="-368300" lvl="0" marL="368300" rtl="0" algn="l">
              <a:spcBef>
                <a:spcPts val="320"/>
              </a:spcBef>
              <a:spcAft>
                <a:spcPts val="0"/>
              </a:spcAft>
              <a:buClr>
                <a:schemeClr val="dk1"/>
              </a:buClr>
              <a:buSzPts val="1600"/>
              <a:buFont typeface="Times New Roman"/>
              <a:buChar char="•"/>
            </a:pPr>
            <a:r>
              <a:rPr lang="en-US" sz="1600">
                <a:latin typeface="Times New Roman"/>
                <a:ea typeface="Times New Roman"/>
                <a:cs typeface="Times New Roman"/>
                <a:sym typeface="Times New Roman"/>
              </a:rPr>
              <a:t>Key features are  integro-differential operator ,rubber sheet model, gabor wavelet and hamming distance.</a:t>
            </a:r>
            <a:endParaRPr/>
          </a:p>
          <a:p>
            <a:pPr indent="-266700" lvl="0" marL="368300" rtl="0" algn="l">
              <a:spcBef>
                <a:spcPts val="320"/>
              </a:spcBef>
              <a:spcAft>
                <a:spcPts val="0"/>
              </a:spcAft>
              <a:buClr>
                <a:schemeClr val="dk1"/>
              </a:buClr>
              <a:buSzPts val="1600"/>
              <a:buFont typeface="Arial"/>
              <a:buNone/>
            </a:pPr>
            <a:r>
              <a:t/>
            </a:r>
            <a:endParaRPr sz="1600">
              <a:latin typeface="Times New Roman"/>
              <a:ea typeface="Times New Roman"/>
              <a:cs typeface="Times New Roman"/>
              <a:sym typeface="Times New Roman"/>
            </a:endParaRPr>
          </a:p>
          <a:p>
            <a:pPr indent="-266700" lvl="0" marL="368300" rtl="0" algn="l">
              <a:spcBef>
                <a:spcPts val="320"/>
              </a:spcBef>
              <a:spcAft>
                <a:spcPts val="0"/>
              </a:spcAft>
              <a:buClr>
                <a:schemeClr val="dk1"/>
              </a:buClr>
              <a:buSzPts val="1600"/>
              <a:buFont typeface="Arial"/>
              <a:buNone/>
            </a:pPr>
            <a:r>
              <a:t/>
            </a:r>
            <a:endParaRPr sz="1600">
              <a:latin typeface="Times New Roman"/>
              <a:ea typeface="Times New Roman"/>
              <a:cs typeface="Times New Roman"/>
              <a:sym typeface="Times New Roman"/>
            </a:endParaRPr>
          </a:p>
        </p:txBody>
      </p:sp>
      <p:sp>
        <p:nvSpPr>
          <p:cNvPr id="110" name="Google Shape;110;p17"/>
          <p:cNvSpPr/>
          <p:nvPr/>
        </p:nvSpPr>
        <p:spPr>
          <a:xfrm>
            <a:off x="609601" y="2819400"/>
            <a:ext cx="2751715"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Integrodifferential Operator</a:t>
            </a:r>
            <a:endParaRPr sz="1800">
              <a:solidFill>
                <a:schemeClr val="dk1"/>
              </a:solidFill>
              <a:latin typeface="Arial"/>
              <a:ea typeface="Arial"/>
              <a:cs typeface="Arial"/>
              <a:sym typeface="Arial"/>
            </a:endParaRPr>
          </a:p>
        </p:txBody>
      </p:sp>
      <p:pic>
        <p:nvPicPr>
          <p:cNvPr id="111" name="Google Shape;111;p17"/>
          <p:cNvPicPr preferRelativeResize="0"/>
          <p:nvPr/>
        </p:nvPicPr>
        <p:blipFill rotWithShape="1">
          <a:blip r:embed="rId3">
            <a:alphaModFix/>
          </a:blip>
          <a:srcRect b="0" l="0" r="0" t="0"/>
          <a:stretch/>
        </p:blipFill>
        <p:spPr>
          <a:xfrm>
            <a:off x="2641601" y="3352801"/>
            <a:ext cx="4660900" cy="885825"/>
          </a:xfrm>
          <a:prstGeom prst="rect">
            <a:avLst/>
          </a:prstGeom>
          <a:noFill/>
          <a:ln>
            <a:noFill/>
          </a:ln>
        </p:spPr>
      </p:pic>
      <p:pic>
        <p:nvPicPr>
          <p:cNvPr id="112" name="Google Shape;112;p17"/>
          <p:cNvPicPr preferRelativeResize="0"/>
          <p:nvPr/>
        </p:nvPicPr>
        <p:blipFill rotWithShape="1">
          <a:blip r:embed="rId4">
            <a:alphaModFix/>
          </a:blip>
          <a:srcRect b="0" l="0" r="0" t="0"/>
          <a:stretch/>
        </p:blipFill>
        <p:spPr>
          <a:xfrm>
            <a:off x="1727200" y="4648200"/>
            <a:ext cx="3001195" cy="1676400"/>
          </a:xfrm>
          <a:prstGeom prst="rect">
            <a:avLst/>
          </a:prstGeom>
          <a:noFill/>
          <a:ln>
            <a:noFill/>
          </a:ln>
        </p:spPr>
      </p:pic>
      <p:pic>
        <p:nvPicPr>
          <p:cNvPr id="113" name="Google Shape;113;p17"/>
          <p:cNvPicPr preferRelativeResize="0"/>
          <p:nvPr/>
        </p:nvPicPr>
        <p:blipFill rotWithShape="1">
          <a:blip r:embed="rId5">
            <a:alphaModFix/>
          </a:blip>
          <a:srcRect b="0" l="0" r="0" t="0"/>
          <a:stretch/>
        </p:blipFill>
        <p:spPr>
          <a:xfrm>
            <a:off x="5994401" y="4648201"/>
            <a:ext cx="3009900" cy="1666875"/>
          </a:xfrm>
          <a:prstGeom prst="rect">
            <a:avLst/>
          </a:prstGeom>
          <a:noFill/>
          <a:ln>
            <a:noFill/>
          </a:ln>
        </p:spPr>
      </p:pic>
    </p:spTree>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8"/>
          <p:cNvSpPr txBox="1"/>
          <p:nvPr>
            <p:ph idx="1" type="body"/>
          </p:nvPr>
        </p:nvSpPr>
        <p:spPr>
          <a:xfrm>
            <a:off x="609601" y="1600206"/>
            <a:ext cx="10972800" cy="4525963"/>
          </a:xfrm>
          <a:prstGeom prst="rect">
            <a:avLst/>
          </a:prstGeom>
          <a:noFill/>
          <a:ln>
            <a:noFill/>
          </a:ln>
        </p:spPr>
        <p:txBody>
          <a:bodyPr anchorCtr="0" anchor="t" bIns="45700" lIns="91425" spcFirstLastPara="1" rIns="91425" wrap="square" tIns="45700">
            <a:noAutofit/>
          </a:bodyPr>
          <a:lstStyle/>
          <a:p>
            <a:pPr indent="-368300" lvl="0" marL="368300" rtl="0" algn="l">
              <a:spcBef>
                <a:spcPts val="0"/>
              </a:spcBef>
              <a:spcAft>
                <a:spcPts val="0"/>
              </a:spcAft>
              <a:buClr>
                <a:schemeClr val="dk1"/>
              </a:buClr>
              <a:buSzPts val="1800"/>
              <a:buFont typeface="Times New Roman"/>
              <a:buNone/>
            </a:pPr>
            <a:r>
              <a:rPr lang="en-US" sz="1800">
                <a:latin typeface="Times New Roman"/>
                <a:ea typeface="Times New Roman"/>
                <a:cs typeface="Times New Roman"/>
                <a:sym typeface="Times New Roman"/>
              </a:rPr>
              <a:t>ADVANTAGE</a:t>
            </a:r>
            <a:endParaRPr/>
          </a:p>
          <a:p>
            <a:pPr indent="-368300" lvl="0" marL="368300" rtl="0" algn="l">
              <a:spcBef>
                <a:spcPts val="320"/>
              </a:spcBef>
              <a:spcAft>
                <a:spcPts val="0"/>
              </a:spcAft>
              <a:buClr>
                <a:schemeClr val="dk1"/>
              </a:buClr>
              <a:buSzPts val="1600"/>
              <a:buFont typeface="Times New Roman"/>
              <a:buChar char="•"/>
            </a:pPr>
            <a:r>
              <a:rPr lang="en-US" sz="1600">
                <a:latin typeface="Times New Roman"/>
                <a:ea typeface="Times New Roman"/>
                <a:cs typeface="Times New Roman"/>
                <a:sym typeface="Times New Roman"/>
              </a:rPr>
              <a:t>Paper present the result of 9.1 million comparisons among the eye images which gives the 99.9 % accurate result.</a:t>
            </a:r>
            <a:endParaRPr/>
          </a:p>
          <a:p>
            <a:pPr indent="-215900" lvl="0" marL="368300" rtl="0" algn="l">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a:p>
            <a:pPr indent="-368300" lvl="0" marL="368300" rtl="0" algn="l">
              <a:spcBef>
                <a:spcPts val="360"/>
              </a:spcBef>
              <a:spcAft>
                <a:spcPts val="0"/>
              </a:spcAft>
              <a:buClr>
                <a:schemeClr val="dk1"/>
              </a:buClr>
              <a:buSzPts val="1800"/>
              <a:buFont typeface="Times New Roman"/>
              <a:buNone/>
            </a:pPr>
            <a:r>
              <a:rPr lang="en-US" sz="1800">
                <a:latin typeface="Times New Roman"/>
                <a:ea typeface="Times New Roman"/>
                <a:cs typeface="Times New Roman"/>
                <a:sym typeface="Times New Roman"/>
              </a:rPr>
              <a:t>COMMENT</a:t>
            </a:r>
            <a:endParaRPr sz="2400">
              <a:latin typeface="Times New Roman"/>
              <a:ea typeface="Times New Roman"/>
              <a:cs typeface="Times New Roman"/>
              <a:sym typeface="Times New Roman"/>
            </a:endParaRPr>
          </a:p>
          <a:p>
            <a:pPr indent="-368300" lvl="0" marL="368300" rtl="0" algn="l">
              <a:spcBef>
                <a:spcPts val="320"/>
              </a:spcBef>
              <a:spcAft>
                <a:spcPts val="0"/>
              </a:spcAft>
              <a:buClr>
                <a:schemeClr val="dk1"/>
              </a:buClr>
              <a:buSzPts val="1600"/>
              <a:buFont typeface="Times New Roman"/>
              <a:buChar char="•"/>
            </a:pPr>
            <a:r>
              <a:rPr lang="en-US" sz="1600">
                <a:latin typeface="Times New Roman"/>
                <a:ea typeface="Times New Roman"/>
                <a:cs typeface="Times New Roman"/>
                <a:sym typeface="Times New Roman"/>
              </a:rPr>
              <a:t>Method discussed above  is a conventional method and used many international companies for iris recognition .</a:t>
            </a:r>
            <a:endParaRPr/>
          </a:p>
          <a:p>
            <a:pPr indent="-95250" lvl="0" marL="368300" rtl="0" algn="l">
              <a:spcBef>
                <a:spcPts val="860"/>
              </a:spcBef>
              <a:spcAft>
                <a:spcPts val="0"/>
              </a:spcAft>
              <a:buClr>
                <a:schemeClr val="dk1"/>
              </a:buClr>
              <a:buSzPts val="4300"/>
              <a:buFont typeface="Arial"/>
              <a:buNone/>
            </a:pPr>
            <a:r>
              <a:t/>
            </a:r>
            <a:endParaRPr/>
          </a:p>
        </p:txBody>
      </p:sp>
    </p:spTree>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609600" y="152400"/>
            <a:ext cx="109728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sz="1600">
                <a:latin typeface="Times New Roman"/>
                <a:ea typeface="Times New Roman"/>
                <a:cs typeface="Times New Roman"/>
                <a:sym typeface="Times New Roman"/>
              </a:rPr>
              <a:t>       [</a:t>
            </a:r>
            <a:r>
              <a:rPr lang="en-US" sz="1600">
                <a:solidFill>
                  <a:srgbClr val="000000"/>
                </a:solidFill>
                <a:latin typeface="Times New Roman"/>
                <a:ea typeface="Times New Roman"/>
                <a:cs typeface="Times New Roman"/>
                <a:sym typeface="Times New Roman"/>
              </a:rPr>
              <a:t>3]Kazuyuki Miyazawa, Koichi Ito, Takafumi Aoki, Kobayashi, “An effective approach for iris recognition using phased based image matching”, IEEE Transactions on pattern analysis and machine intelligence, vol. 30, no. 10, october 2008.</a:t>
            </a:r>
            <a:endParaRPr sz="1600">
              <a:solidFill>
                <a:srgbClr val="000000"/>
              </a:solidFill>
              <a:latin typeface="Times New Roman"/>
              <a:ea typeface="Times New Roman"/>
              <a:cs typeface="Times New Roman"/>
              <a:sym typeface="Times New Roman"/>
            </a:endParaRPr>
          </a:p>
        </p:txBody>
      </p:sp>
      <p:sp>
        <p:nvSpPr>
          <p:cNvPr id="124" name="Google Shape;124;p19"/>
          <p:cNvSpPr txBox="1"/>
          <p:nvPr>
            <p:ph idx="1" type="body"/>
          </p:nvPr>
        </p:nvSpPr>
        <p:spPr>
          <a:xfrm>
            <a:off x="711200" y="1219201"/>
            <a:ext cx="10972800" cy="4525963"/>
          </a:xfrm>
          <a:prstGeom prst="rect">
            <a:avLst/>
          </a:prstGeom>
          <a:noFill/>
          <a:ln>
            <a:noFill/>
          </a:ln>
        </p:spPr>
        <p:txBody>
          <a:bodyPr anchorCtr="0" anchor="t" bIns="45700" lIns="91425" spcFirstLastPara="1" rIns="91425" wrap="square" tIns="45700">
            <a:noAutofit/>
          </a:bodyPr>
          <a:lstStyle/>
          <a:p>
            <a:pPr indent="-368300" lvl="0" marL="368300" rtl="0" algn="l">
              <a:spcBef>
                <a:spcPts val="0"/>
              </a:spcBef>
              <a:spcAft>
                <a:spcPts val="0"/>
              </a:spcAft>
              <a:buClr>
                <a:schemeClr val="dk1"/>
              </a:buClr>
              <a:buSzPts val="1600"/>
              <a:buFont typeface="Times New Roman"/>
              <a:buChar char="•"/>
            </a:pPr>
            <a:r>
              <a:rPr lang="en-US" sz="1600">
                <a:latin typeface="Times New Roman"/>
                <a:ea typeface="Times New Roman"/>
                <a:cs typeface="Times New Roman"/>
                <a:sym typeface="Times New Roman"/>
              </a:rPr>
              <a:t>Gravity based method is proposed for iris </a:t>
            </a:r>
            <a:r>
              <a:rPr lang="en-US" sz="1600">
                <a:latin typeface="Times New Roman"/>
                <a:ea typeface="Times New Roman"/>
                <a:cs typeface="Times New Roman"/>
                <a:sym typeface="Times New Roman"/>
              </a:rPr>
              <a:t>segmentation.</a:t>
            </a:r>
            <a:r>
              <a:rPr lang="en-US"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p>
            <a:pPr indent="-368300" lvl="0" marL="368300" rtl="0" algn="l">
              <a:spcBef>
                <a:spcPts val="0"/>
              </a:spcBef>
              <a:spcAft>
                <a:spcPts val="0"/>
              </a:spcAft>
              <a:buClr>
                <a:schemeClr val="dk1"/>
              </a:buClr>
              <a:buSzPts val="1600"/>
              <a:buFont typeface="Times New Roman"/>
              <a:buChar char="•"/>
            </a:pPr>
            <a:r>
              <a:rPr lang="en-US" sz="1600">
                <a:latin typeface="Times New Roman"/>
                <a:ea typeface="Times New Roman"/>
                <a:cs typeface="Times New Roman"/>
                <a:sym typeface="Times New Roman"/>
              </a:rPr>
              <a:t>Paper introduce the idea of 2D Fourier Phase Code (FPC) for representing iris image.</a:t>
            </a:r>
            <a:endParaRPr/>
          </a:p>
          <a:p>
            <a:pPr indent="-368300" lvl="0" marL="368300" rtl="0" algn="l">
              <a:spcBef>
                <a:spcPts val="320"/>
              </a:spcBef>
              <a:spcAft>
                <a:spcPts val="0"/>
              </a:spcAft>
              <a:buClr>
                <a:schemeClr val="dk1"/>
              </a:buClr>
              <a:buSzPts val="1600"/>
              <a:buFont typeface="Arial"/>
              <a:buNone/>
            </a:pPr>
            <a:r>
              <a:t/>
            </a:r>
            <a:endParaRPr sz="1600">
              <a:latin typeface="Times New Roman"/>
              <a:ea typeface="Times New Roman"/>
              <a:cs typeface="Times New Roman"/>
              <a:sym typeface="Times New Roman"/>
            </a:endParaRPr>
          </a:p>
          <a:p>
            <a:pPr indent="-368300" lvl="0" marL="368300" rtl="0" algn="l">
              <a:spcBef>
                <a:spcPts val="320"/>
              </a:spcBef>
              <a:spcAft>
                <a:spcPts val="0"/>
              </a:spcAft>
              <a:buClr>
                <a:schemeClr val="dk1"/>
              </a:buClr>
              <a:buSzPts val="1600"/>
              <a:buFont typeface="Arial"/>
              <a:buNone/>
            </a:pPr>
            <a:r>
              <a:t/>
            </a:r>
            <a:endParaRPr sz="1600">
              <a:latin typeface="Times New Roman"/>
              <a:ea typeface="Times New Roman"/>
              <a:cs typeface="Times New Roman"/>
              <a:sym typeface="Times New Roman"/>
            </a:endParaRPr>
          </a:p>
        </p:txBody>
      </p:sp>
      <p:grpSp>
        <p:nvGrpSpPr>
          <p:cNvPr id="125" name="Google Shape;125;p19"/>
          <p:cNvGrpSpPr/>
          <p:nvPr/>
        </p:nvGrpSpPr>
        <p:grpSpPr>
          <a:xfrm>
            <a:off x="1301376" y="1891553"/>
            <a:ext cx="8839200" cy="1941705"/>
            <a:chOff x="1301376" y="1891553"/>
            <a:chExt cx="8839200" cy="1941705"/>
          </a:xfrm>
        </p:grpSpPr>
        <p:cxnSp>
          <p:nvCxnSpPr>
            <p:cNvPr id="126" name="Google Shape;126;p19"/>
            <p:cNvCxnSpPr/>
            <p:nvPr/>
          </p:nvCxnSpPr>
          <p:spPr>
            <a:xfrm>
              <a:off x="1606177" y="3182470"/>
              <a:ext cx="1219200" cy="1588"/>
            </a:xfrm>
            <a:prstGeom prst="straightConnector1">
              <a:avLst/>
            </a:prstGeom>
            <a:noFill/>
            <a:ln cap="flat" cmpd="sng" w="19050">
              <a:solidFill>
                <a:schemeClr val="dk1"/>
              </a:solidFill>
              <a:prstDash val="solid"/>
              <a:round/>
              <a:headEnd len="sm" w="sm" type="none"/>
              <a:tailEnd len="med" w="med" type="stealth"/>
            </a:ln>
          </p:spPr>
        </p:cxnSp>
        <p:grpSp>
          <p:nvGrpSpPr>
            <p:cNvPr id="127" name="Google Shape;127;p19"/>
            <p:cNvGrpSpPr/>
            <p:nvPr/>
          </p:nvGrpSpPr>
          <p:grpSpPr>
            <a:xfrm>
              <a:off x="1301376" y="1891553"/>
              <a:ext cx="8839200" cy="1941705"/>
              <a:chOff x="1066800" y="2133600"/>
              <a:chExt cx="6629400" cy="1941705"/>
            </a:xfrm>
          </p:grpSpPr>
          <p:sp>
            <p:nvSpPr>
              <p:cNvPr id="128" name="Google Shape;128;p19"/>
              <p:cNvSpPr txBox="1"/>
              <p:nvPr/>
            </p:nvSpPr>
            <p:spPr>
              <a:xfrm>
                <a:off x="5334000" y="2819400"/>
                <a:ext cx="1371600"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Phase Correlation</a:t>
                </a:r>
                <a:endParaRPr sz="1600">
                  <a:solidFill>
                    <a:schemeClr val="dk1"/>
                  </a:solidFill>
                  <a:latin typeface="Arial"/>
                  <a:ea typeface="Arial"/>
                  <a:cs typeface="Arial"/>
                  <a:sym typeface="Arial"/>
                </a:endParaRPr>
              </a:p>
            </p:txBody>
          </p:sp>
          <p:grpSp>
            <p:nvGrpSpPr>
              <p:cNvPr id="129" name="Google Shape;129;p19"/>
              <p:cNvGrpSpPr/>
              <p:nvPr/>
            </p:nvGrpSpPr>
            <p:grpSpPr>
              <a:xfrm>
                <a:off x="1066800" y="2133600"/>
                <a:ext cx="6629400" cy="1941705"/>
                <a:chOff x="685800" y="2133600"/>
                <a:chExt cx="6629400" cy="2071738"/>
              </a:xfrm>
            </p:grpSpPr>
            <p:sp>
              <p:nvSpPr>
                <p:cNvPr id="130" name="Google Shape;130;p19"/>
                <p:cNvSpPr/>
                <p:nvPr/>
              </p:nvSpPr>
              <p:spPr>
                <a:xfrm>
                  <a:off x="4876800" y="2438400"/>
                  <a:ext cx="1371600" cy="1371600"/>
                </a:xfrm>
                <a:prstGeom prst="rect">
                  <a:avLst/>
                </a:prstGeom>
                <a:no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131" name="Google Shape;131;p19"/>
                <p:cNvGrpSpPr/>
                <p:nvPr/>
              </p:nvGrpSpPr>
              <p:grpSpPr>
                <a:xfrm>
                  <a:off x="1828800" y="2362200"/>
                  <a:ext cx="1371600" cy="762000"/>
                  <a:chOff x="1524000" y="2362200"/>
                  <a:chExt cx="1371600" cy="762000"/>
                </a:xfrm>
              </p:grpSpPr>
              <p:sp>
                <p:nvSpPr>
                  <p:cNvPr id="132" name="Google Shape;132;p19"/>
                  <p:cNvSpPr/>
                  <p:nvPr/>
                </p:nvSpPr>
                <p:spPr>
                  <a:xfrm>
                    <a:off x="1524000" y="2362200"/>
                    <a:ext cx="1371600" cy="762000"/>
                  </a:xfrm>
                  <a:prstGeom prst="rect">
                    <a:avLst/>
                  </a:prstGeom>
                  <a:no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3" name="Google Shape;133;p19"/>
                  <p:cNvSpPr txBox="1"/>
                  <p:nvPr/>
                </p:nvSpPr>
                <p:spPr>
                  <a:xfrm>
                    <a:off x="1524000" y="2362200"/>
                    <a:ext cx="1371600" cy="62393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2-D Fourier </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transform</a:t>
                    </a:r>
                    <a:endParaRPr sz="1600">
                      <a:solidFill>
                        <a:schemeClr val="dk1"/>
                      </a:solidFill>
                      <a:latin typeface="Arial"/>
                      <a:ea typeface="Arial"/>
                      <a:cs typeface="Arial"/>
                      <a:sym typeface="Arial"/>
                    </a:endParaRPr>
                  </a:p>
                </p:txBody>
              </p:sp>
            </p:grpSp>
            <p:cxnSp>
              <p:nvCxnSpPr>
                <p:cNvPr id="134" name="Google Shape;134;p19"/>
                <p:cNvCxnSpPr/>
                <p:nvPr/>
              </p:nvCxnSpPr>
              <p:spPr>
                <a:xfrm>
                  <a:off x="3276600" y="2667000"/>
                  <a:ext cx="1524000" cy="1588"/>
                </a:xfrm>
                <a:prstGeom prst="straightConnector1">
                  <a:avLst/>
                </a:prstGeom>
                <a:noFill/>
                <a:ln cap="flat" cmpd="sng" w="19050">
                  <a:solidFill>
                    <a:schemeClr val="dk1"/>
                  </a:solidFill>
                  <a:prstDash val="solid"/>
                  <a:round/>
                  <a:headEnd len="sm" w="sm" type="none"/>
                  <a:tailEnd len="med" w="med" type="stealth"/>
                </a:ln>
              </p:spPr>
            </p:cxnSp>
            <p:grpSp>
              <p:nvGrpSpPr>
                <p:cNvPr id="135" name="Google Shape;135;p19"/>
                <p:cNvGrpSpPr/>
                <p:nvPr/>
              </p:nvGrpSpPr>
              <p:grpSpPr>
                <a:xfrm>
                  <a:off x="1828800" y="3276600"/>
                  <a:ext cx="1371600" cy="762000"/>
                  <a:chOff x="1524000" y="2362200"/>
                  <a:chExt cx="1371600" cy="762000"/>
                </a:xfrm>
              </p:grpSpPr>
              <p:sp>
                <p:nvSpPr>
                  <p:cNvPr id="136" name="Google Shape;136;p19"/>
                  <p:cNvSpPr/>
                  <p:nvPr/>
                </p:nvSpPr>
                <p:spPr>
                  <a:xfrm>
                    <a:off x="1524000" y="2362200"/>
                    <a:ext cx="1371600" cy="762000"/>
                  </a:xfrm>
                  <a:prstGeom prst="rect">
                    <a:avLst/>
                  </a:prstGeom>
                  <a:no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7" name="Google Shape;137;p19"/>
                  <p:cNvSpPr txBox="1"/>
                  <p:nvPr/>
                </p:nvSpPr>
                <p:spPr>
                  <a:xfrm>
                    <a:off x="1524000" y="2362200"/>
                    <a:ext cx="1371600" cy="62393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2-D Fourier </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transform</a:t>
                    </a:r>
                    <a:endParaRPr sz="1600">
                      <a:solidFill>
                        <a:schemeClr val="dk1"/>
                      </a:solidFill>
                      <a:latin typeface="Arial"/>
                      <a:ea typeface="Arial"/>
                      <a:cs typeface="Arial"/>
                      <a:sym typeface="Arial"/>
                    </a:endParaRPr>
                  </a:p>
                </p:txBody>
              </p:sp>
            </p:grpSp>
            <p:cxnSp>
              <p:nvCxnSpPr>
                <p:cNvPr id="138" name="Google Shape;138;p19"/>
                <p:cNvCxnSpPr/>
                <p:nvPr/>
              </p:nvCxnSpPr>
              <p:spPr>
                <a:xfrm>
                  <a:off x="3276600" y="3505200"/>
                  <a:ext cx="1524000" cy="1588"/>
                </a:xfrm>
                <a:prstGeom prst="straightConnector1">
                  <a:avLst/>
                </a:prstGeom>
                <a:noFill/>
                <a:ln cap="flat" cmpd="sng" w="19050">
                  <a:solidFill>
                    <a:schemeClr val="dk1"/>
                  </a:solidFill>
                  <a:prstDash val="solid"/>
                  <a:round/>
                  <a:headEnd len="sm" w="sm" type="none"/>
                  <a:tailEnd len="med" w="med" type="stealth"/>
                </a:ln>
              </p:spPr>
            </p:cxnSp>
            <p:sp>
              <p:nvSpPr>
                <p:cNvPr id="139" name="Google Shape;139;p19"/>
                <p:cNvSpPr txBox="1"/>
                <p:nvPr/>
              </p:nvSpPr>
              <p:spPr>
                <a:xfrm>
                  <a:off x="3276600" y="2819400"/>
                  <a:ext cx="1447800" cy="36122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Phase information</a:t>
                  </a:r>
                  <a:endParaRPr sz="1600">
                    <a:solidFill>
                      <a:schemeClr val="dk1"/>
                    </a:solidFill>
                    <a:latin typeface="Arial"/>
                    <a:ea typeface="Arial"/>
                    <a:cs typeface="Arial"/>
                    <a:sym typeface="Arial"/>
                  </a:endParaRPr>
                </a:p>
              </p:txBody>
            </p:sp>
            <p:cxnSp>
              <p:nvCxnSpPr>
                <p:cNvPr id="140" name="Google Shape;140;p19"/>
                <p:cNvCxnSpPr/>
                <p:nvPr/>
              </p:nvCxnSpPr>
              <p:spPr>
                <a:xfrm>
                  <a:off x="6324600" y="3124200"/>
                  <a:ext cx="838200" cy="1588"/>
                </a:xfrm>
                <a:prstGeom prst="straightConnector1">
                  <a:avLst/>
                </a:prstGeom>
                <a:noFill/>
                <a:ln cap="flat" cmpd="sng" w="19050">
                  <a:solidFill>
                    <a:schemeClr val="dk1"/>
                  </a:solidFill>
                  <a:prstDash val="solid"/>
                  <a:round/>
                  <a:headEnd len="sm" w="sm" type="none"/>
                  <a:tailEnd len="med" w="med" type="stealth"/>
                </a:ln>
              </p:spPr>
            </p:cxnSp>
            <p:sp>
              <p:nvSpPr>
                <p:cNvPr id="141" name="Google Shape;141;p19"/>
                <p:cNvSpPr txBox="1"/>
                <p:nvPr/>
              </p:nvSpPr>
              <p:spPr>
                <a:xfrm>
                  <a:off x="6324600" y="2667000"/>
                  <a:ext cx="990600" cy="36122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output</a:t>
                  </a:r>
                  <a:endParaRPr sz="1600">
                    <a:solidFill>
                      <a:schemeClr val="dk1"/>
                    </a:solidFill>
                    <a:latin typeface="Arial"/>
                    <a:ea typeface="Arial"/>
                    <a:cs typeface="Arial"/>
                    <a:sym typeface="Arial"/>
                  </a:endParaRPr>
                </a:p>
              </p:txBody>
            </p:sp>
            <p:cxnSp>
              <p:nvCxnSpPr>
                <p:cNvPr id="142" name="Google Shape;142;p19"/>
                <p:cNvCxnSpPr/>
                <p:nvPr/>
              </p:nvCxnSpPr>
              <p:spPr>
                <a:xfrm>
                  <a:off x="914400" y="2743200"/>
                  <a:ext cx="914400" cy="1588"/>
                </a:xfrm>
                <a:prstGeom prst="straightConnector1">
                  <a:avLst/>
                </a:prstGeom>
                <a:noFill/>
                <a:ln cap="flat" cmpd="sng" w="19050">
                  <a:solidFill>
                    <a:schemeClr val="dk1"/>
                  </a:solidFill>
                  <a:prstDash val="solid"/>
                  <a:round/>
                  <a:headEnd len="sm" w="sm" type="none"/>
                  <a:tailEnd len="med" w="med" type="stealth"/>
                </a:ln>
              </p:spPr>
            </p:cxnSp>
            <p:sp>
              <p:nvSpPr>
                <p:cNvPr id="143" name="Google Shape;143;p19"/>
                <p:cNvSpPr txBox="1"/>
                <p:nvPr/>
              </p:nvSpPr>
              <p:spPr>
                <a:xfrm>
                  <a:off x="685800" y="2133600"/>
                  <a:ext cx="1143000" cy="6239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Normalize iris image1</a:t>
                  </a:r>
                  <a:endParaRPr sz="1600">
                    <a:solidFill>
                      <a:schemeClr val="dk1"/>
                    </a:solidFill>
                    <a:latin typeface="Arial"/>
                    <a:ea typeface="Arial"/>
                    <a:cs typeface="Arial"/>
                    <a:sym typeface="Arial"/>
                  </a:endParaRPr>
                </a:p>
              </p:txBody>
            </p:sp>
            <p:sp>
              <p:nvSpPr>
                <p:cNvPr id="144" name="Google Shape;144;p19"/>
                <p:cNvSpPr txBox="1"/>
                <p:nvPr/>
              </p:nvSpPr>
              <p:spPr>
                <a:xfrm>
                  <a:off x="685800" y="3581401"/>
                  <a:ext cx="1143000" cy="6239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Normalize iris image2</a:t>
                  </a:r>
                  <a:endParaRPr sz="1600">
                    <a:solidFill>
                      <a:schemeClr val="dk1"/>
                    </a:solidFill>
                    <a:latin typeface="Arial"/>
                    <a:ea typeface="Arial"/>
                    <a:cs typeface="Arial"/>
                    <a:sym typeface="Arial"/>
                  </a:endParaRPr>
                </a:p>
              </p:txBody>
            </p:sp>
          </p:grpSp>
        </p:grpSp>
      </p:grpSp>
      <p:sp>
        <p:nvSpPr>
          <p:cNvPr id="145" name="Google Shape;145;p19"/>
          <p:cNvSpPr/>
          <p:nvPr/>
        </p:nvSpPr>
        <p:spPr>
          <a:xfrm>
            <a:off x="842681" y="3909025"/>
            <a:ext cx="10735235" cy="24622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ADVANTAGE</a:t>
            </a:r>
            <a:endParaRPr/>
          </a:p>
          <a:p>
            <a:pPr indent="0" lvl="0" marL="0" marR="0" rtl="0" algn="l">
              <a:spcBef>
                <a:spcPts val="0"/>
              </a:spcBef>
              <a:spcAft>
                <a:spcPts val="0"/>
              </a:spcAft>
              <a:buClr>
                <a:schemeClr val="dk1"/>
              </a:buClr>
              <a:buSzPts val="2000"/>
              <a:buFont typeface="Arial"/>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The performance of feature extraction depend less number of parameters as compare to conventional method. Reduces computational complexity. </a:t>
            </a:r>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DISADVANTAGE</a:t>
            </a:r>
            <a:endParaRPr/>
          </a:p>
          <a:p>
            <a:pPr indent="0" lvl="0" marL="0" marR="0" rtl="0" algn="l">
              <a:spcBef>
                <a:spcPts val="0"/>
              </a:spcBef>
              <a:spcAft>
                <a:spcPts val="0"/>
              </a:spcAft>
              <a:buClr>
                <a:schemeClr val="dk1"/>
              </a:buClr>
              <a:buSzPts val="2000"/>
              <a:buFont typeface="Arial"/>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Matching algorithm some times gives the value very close to threshold value.</a:t>
            </a:r>
            <a:endParaRPr/>
          </a:p>
        </p:txBody>
      </p:sp>
    </p:spTree>
  </p:cSld>
  <p:clrMapOvr>
    <a:masterClrMapping/>
  </p:clrMapOvr>
  <p:transition spd="slow">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0"/>
          <p:cNvSpPr txBox="1"/>
          <p:nvPr>
            <p:ph type="title"/>
          </p:nvPr>
        </p:nvSpPr>
        <p:spPr>
          <a:xfrm>
            <a:off x="609601" y="274638"/>
            <a:ext cx="10972800" cy="1143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600">
                <a:latin typeface="Times New Roman"/>
                <a:ea typeface="Times New Roman"/>
                <a:cs typeface="Times New Roman"/>
                <a:sym typeface="Times New Roman"/>
              </a:rPr>
              <a:t>         </a:t>
            </a:r>
            <a:r>
              <a:rPr lang="en-US" sz="1600">
                <a:solidFill>
                  <a:srgbClr val="000000"/>
                </a:solidFill>
                <a:latin typeface="Times New Roman"/>
                <a:ea typeface="Times New Roman"/>
                <a:cs typeface="Times New Roman"/>
                <a:sym typeface="Times New Roman"/>
              </a:rPr>
              <a:t>[4]Chia Te CHU and Ching-Han “High Performance Iris Recognition Based on LDA and LPCC”, ICTAI’05 IEEE.</a:t>
            </a:r>
            <a:endParaRPr sz="1600">
              <a:solidFill>
                <a:srgbClr val="000000"/>
              </a:solidFill>
              <a:latin typeface="Times New Roman"/>
              <a:ea typeface="Times New Roman"/>
              <a:cs typeface="Times New Roman"/>
              <a:sym typeface="Times New Roman"/>
            </a:endParaRPr>
          </a:p>
        </p:txBody>
      </p:sp>
      <p:sp>
        <p:nvSpPr>
          <p:cNvPr id="151" name="Google Shape;151;p20"/>
          <p:cNvSpPr txBox="1"/>
          <p:nvPr>
            <p:ph idx="1" type="body"/>
          </p:nvPr>
        </p:nvSpPr>
        <p:spPr>
          <a:xfrm>
            <a:off x="609601" y="1600206"/>
            <a:ext cx="10972800" cy="4525963"/>
          </a:xfrm>
          <a:prstGeom prst="rect">
            <a:avLst/>
          </a:prstGeom>
          <a:noFill/>
          <a:ln>
            <a:noFill/>
          </a:ln>
        </p:spPr>
        <p:txBody>
          <a:bodyPr anchorCtr="0" anchor="t" bIns="45700" lIns="91425" spcFirstLastPara="1" rIns="91425" wrap="square" tIns="45700">
            <a:noAutofit/>
          </a:bodyPr>
          <a:lstStyle/>
          <a:p>
            <a:pPr indent="-368300" lvl="0" marL="368300" rtl="0" algn="l">
              <a:spcBef>
                <a:spcPts val="0"/>
              </a:spcBef>
              <a:spcAft>
                <a:spcPts val="0"/>
              </a:spcAft>
              <a:buClr>
                <a:schemeClr val="dk1"/>
              </a:buClr>
              <a:buSzPts val="1600"/>
              <a:buFont typeface="Times New Roman"/>
              <a:buChar char="•"/>
            </a:pPr>
            <a:r>
              <a:rPr lang="en-US" sz="1600">
                <a:latin typeface="Times New Roman"/>
                <a:ea typeface="Times New Roman"/>
                <a:cs typeface="Times New Roman"/>
                <a:sym typeface="Times New Roman"/>
              </a:rPr>
              <a:t>To reduce the system complexity paper suggest use a 2D wavelet to obtain low resolution image. Iris texture streched  into 1-D array and become 1-D signal. LPC is used for feature extraction.</a:t>
            </a:r>
            <a:endParaRPr/>
          </a:p>
          <a:p>
            <a:pPr indent="-266700" lvl="0" marL="368300" rtl="0" algn="l">
              <a:spcBef>
                <a:spcPts val="320"/>
              </a:spcBef>
              <a:spcAft>
                <a:spcPts val="0"/>
              </a:spcAft>
              <a:buClr>
                <a:schemeClr val="dk1"/>
              </a:buClr>
              <a:buSzPts val="1600"/>
              <a:buFont typeface="Arial"/>
              <a:buNone/>
            </a:pPr>
            <a:r>
              <a:t/>
            </a:r>
            <a:endParaRPr sz="1600">
              <a:latin typeface="Times New Roman"/>
              <a:ea typeface="Times New Roman"/>
              <a:cs typeface="Times New Roman"/>
              <a:sym typeface="Times New Roman"/>
            </a:endParaRPr>
          </a:p>
          <a:p>
            <a:pPr indent="-266700" lvl="0" marL="368300" rtl="0" algn="l">
              <a:spcBef>
                <a:spcPts val="320"/>
              </a:spcBef>
              <a:spcAft>
                <a:spcPts val="0"/>
              </a:spcAft>
              <a:buClr>
                <a:schemeClr val="dk1"/>
              </a:buClr>
              <a:buSzPts val="1600"/>
              <a:buFont typeface="Arial"/>
              <a:buNone/>
            </a:pPr>
            <a:r>
              <a:t/>
            </a:r>
            <a:endParaRPr sz="1600">
              <a:latin typeface="Times New Roman"/>
              <a:ea typeface="Times New Roman"/>
              <a:cs typeface="Times New Roman"/>
              <a:sym typeface="Times New Roman"/>
            </a:endParaRPr>
          </a:p>
        </p:txBody>
      </p:sp>
      <p:sp>
        <p:nvSpPr>
          <p:cNvPr id="152" name="Google Shape;152;p20"/>
          <p:cNvSpPr/>
          <p:nvPr/>
        </p:nvSpPr>
        <p:spPr>
          <a:xfrm>
            <a:off x="0" y="0"/>
            <a:ext cx="184731" cy="36933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3" name="Google Shape;153;p20"/>
          <p:cNvSpPr/>
          <p:nvPr/>
        </p:nvSpPr>
        <p:spPr>
          <a:xfrm>
            <a:off x="0" y="0"/>
            <a:ext cx="184731" cy="36933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154" name="Google Shape;154;p20"/>
          <p:cNvGrpSpPr/>
          <p:nvPr/>
        </p:nvGrpSpPr>
        <p:grpSpPr>
          <a:xfrm>
            <a:off x="2235200" y="3810001"/>
            <a:ext cx="6908800" cy="1228725"/>
            <a:chOff x="1752600" y="3886200"/>
            <a:chExt cx="5181600" cy="1228725"/>
          </a:xfrm>
        </p:grpSpPr>
        <p:grpSp>
          <p:nvGrpSpPr>
            <p:cNvPr id="155" name="Google Shape;155;p20"/>
            <p:cNvGrpSpPr/>
            <p:nvPr/>
          </p:nvGrpSpPr>
          <p:grpSpPr>
            <a:xfrm>
              <a:off x="1752600" y="3886200"/>
              <a:ext cx="5181600" cy="1219200"/>
              <a:chOff x="1828800" y="4038600"/>
              <a:chExt cx="5181600" cy="1219200"/>
            </a:xfrm>
          </p:grpSpPr>
          <p:cxnSp>
            <p:nvCxnSpPr>
              <p:cNvPr id="156" name="Google Shape;156;p20"/>
              <p:cNvCxnSpPr/>
              <p:nvPr/>
            </p:nvCxnSpPr>
            <p:spPr>
              <a:xfrm rot="-5400000">
                <a:off x="5564188" y="4799012"/>
                <a:ext cx="303212" cy="1588"/>
              </a:xfrm>
              <a:prstGeom prst="straightConnector1">
                <a:avLst/>
              </a:prstGeom>
              <a:noFill/>
              <a:ln cap="flat" cmpd="sng" w="12700">
                <a:solidFill>
                  <a:schemeClr val="dk1"/>
                </a:solidFill>
                <a:prstDash val="solid"/>
                <a:round/>
                <a:headEnd len="sm" w="sm" type="none"/>
                <a:tailEnd len="med" w="med" type="stealth"/>
              </a:ln>
            </p:spPr>
          </p:cxnSp>
          <p:grpSp>
            <p:nvGrpSpPr>
              <p:cNvPr id="157" name="Google Shape;157;p20"/>
              <p:cNvGrpSpPr/>
              <p:nvPr/>
            </p:nvGrpSpPr>
            <p:grpSpPr>
              <a:xfrm>
                <a:off x="1828800" y="4038600"/>
                <a:ext cx="5181600" cy="1219200"/>
                <a:chOff x="1295400" y="4114800"/>
                <a:chExt cx="5181600" cy="1219200"/>
              </a:xfrm>
            </p:grpSpPr>
            <p:sp>
              <p:nvSpPr>
                <p:cNvPr id="158" name="Google Shape;158;p20"/>
                <p:cNvSpPr/>
                <p:nvPr/>
              </p:nvSpPr>
              <p:spPr>
                <a:xfrm>
                  <a:off x="2743200" y="4800600"/>
                  <a:ext cx="1447800" cy="533400"/>
                </a:xfrm>
                <a:prstGeom prst="rect">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159" name="Google Shape;159;p20"/>
                <p:cNvGrpSpPr/>
                <p:nvPr/>
              </p:nvGrpSpPr>
              <p:grpSpPr>
                <a:xfrm>
                  <a:off x="1295400" y="4114800"/>
                  <a:ext cx="5181600" cy="948154"/>
                  <a:chOff x="1295400" y="4114800"/>
                  <a:chExt cx="5181600" cy="948154"/>
                </a:xfrm>
              </p:grpSpPr>
              <p:grpSp>
                <p:nvGrpSpPr>
                  <p:cNvPr id="160" name="Google Shape;160;p20"/>
                  <p:cNvGrpSpPr/>
                  <p:nvPr/>
                </p:nvGrpSpPr>
                <p:grpSpPr>
                  <a:xfrm>
                    <a:off x="1676400" y="4191000"/>
                    <a:ext cx="3733800" cy="839788"/>
                    <a:chOff x="1676400" y="2667000"/>
                    <a:chExt cx="3733800" cy="839788"/>
                  </a:xfrm>
                </p:grpSpPr>
                <p:cxnSp>
                  <p:nvCxnSpPr>
                    <p:cNvPr id="161" name="Google Shape;161;p20"/>
                    <p:cNvCxnSpPr/>
                    <p:nvPr/>
                  </p:nvCxnSpPr>
                  <p:spPr>
                    <a:xfrm>
                      <a:off x="1676400" y="2971800"/>
                      <a:ext cx="3200400" cy="1588"/>
                    </a:xfrm>
                    <a:prstGeom prst="straightConnector1">
                      <a:avLst/>
                    </a:prstGeom>
                    <a:noFill/>
                    <a:ln cap="flat" cmpd="sng" w="12700">
                      <a:solidFill>
                        <a:schemeClr val="dk1"/>
                      </a:solidFill>
                      <a:prstDash val="solid"/>
                      <a:round/>
                      <a:headEnd len="sm" w="sm" type="none"/>
                      <a:tailEnd len="med" w="med" type="stealth"/>
                    </a:ln>
                  </p:spPr>
                </p:cxnSp>
                <p:grpSp>
                  <p:nvGrpSpPr>
                    <p:cNvPr id="162" name="Google Shape;162;p20"/>
                    <p:cNvGrpSpPr/>
                    <p:nvPr/>
                  </p:nvGrpSpPr>
                  <p:grpSpPr>
                    <a:xfrm>
                      <a:off x="4953000" y="2667000"/>
                      <a:ext cx="457200" cy="457200"/>
                      <a:chOff x="4953000" y="2667000"/>
                      <a:chExt cx="457200" cy="457200"/>
                    </a:xfrm>
                  </p:grpSpPr>
                  <p:sp>
                    <p:nvSpPr>
                      <p:cNvPr id="163" name="Google Shape;163;p20"/>
                      <p:cNvSpPr/>
                      <p:nvPr/>
                    </p:nvSpPr>
                    <p:spPr>
                      <a:xfrm>
                        <a:off x="4953000" y="2743200"/>
                        <a:ext cx="457200" cy="381000"/>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4" name="Google Shape;164;p20"/>
                      <p:cNvSpPr txBox="1"/>
                      <p:nvPr/>
                    </p:nvSpPr>
                    <p:spPr>
                      <a:xfrm>
                        <a:off x="5029200" y="2667000"/>
                        <a:ext cx="3048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_</a:t>
                        </a:r>
                        <a:endParaRPr sz="1800">
                          <a:solidFill>
                            <a:schemeClr val="dk1"/>
                          </a:solidFill>
                          <a:latin typeface="Arial"/>
                          <a:ea typeface="Arial"/>
                          <a:cs typeface="Arial"/>
                          <a:sym typeface="Arial"/>
                        </a:endParaRPr>
                      </a:p>
                    </p:txBody>
                  </p:sp>
                </p:grpSp>
                <p:cxnSp>
                  <p:nvCxnSpPr>
                    <p:cNvPr id="165" name="Google Shape;165;p20"/>
                    <p:cNvCxnSpPr/>
                    <p:nvPr/>
                  </p:nvCxnSpPr>
                  <p:spPr>
                    <a:xfrm>
                      <a:off x="2057400" y="3505200"/>
                      <a:ext cx="685800" cy="1588"/>
                    </a:xfrm>
                    <a:prstGeom prst="straightConnector1">
                      <a:avLst/>
                    </a:prstGeom>
                    <a:noFill/>
                    <a:ln cap="flat" cmpd="sng" w="12700">
                      <a:solidFill>
                        <a:schemeClr val="dk1"/>
                      </a:solidFill>
                      <a:prstDash val="solid"/>
                      <a:round/>
                      <a:headEnd len="sm" w="sm" type="none"/>
                      <a:tailEnd len="med" w="med" type="stealth"/>
                    </a:ln>
                  </p:spPr>
                </p:cxnSp>
                <p:cxnSp>
                  <p:nvCxnSpPr>
                    <p:cNvPr id="166" name="Google Shape;166;p20"/>
                    <p:cNvCxnSpPr/>
                    <p:nvPr/>
                  </p:nvCxnSpPr>
                  <p:spPr>
                    <a:xfrm rot="5400000">
                      <a:off x="1790700" y="3238500"/>
                      <a:ext cx="533400" cy="1588"/>
                    </a:xfrm>
                    <a:prstGeom prst="straightConnector1">
                      <a:avLst/>
                    </a:prstGeom>
                    <a:noFill/>
                    <a:ln cap="flat" cmpd="sng" w="12700">
                      <a:solidFill>
                        <a:schemeClr val="dk1"/>
                      </a:solidFill>
                      <a:prstDash val="solid"/>
                      <a:round/>
                      <a:headEnd len="sm" w="sm" type="none"/>
                      <a:tailEnd len="sm" w="sm" type="none"/>
                    </a:ln>
                  </p:spPr>
                </p:cxnSp>
              </p:grpSp>
              <p:cxnSp>
                <p:nvCxnSpPr>
                  <p:cNvPr id="167" name="Google Shape;167;p20"/>
                  <p:cNvCxnSpPr/>
                  <p:nvPr/>
                </p:nvCxnSpPr>
                <p:spPr>
                  <a:xfrm>
                    <a:off x="4267200" y="5029200"/>
                    <a:ext cx="914400" cy="1588"/>
                  </a:xfrm>
                  <a:prstGeom prst="straightConnector1">
                    <a:avLst/>
                  </a:prstGeom>
                  <a:noFill/>
                  <a:ln cap="flat" cmpd="sng" w="12700">
                    <a:solidFill>
                      <a:schemeClr val="dk1"/>
                    </a:solidFill>
                    <a:prstDash val="solid"/>
                    <a:round/>
                    <a:headEnd len="sm" w="sm" type="none"/>
                    <a:tailEnd len="sm" w="sm" type="none"/>
                  </a:ln>
                </p:spPr>
              </p:cxnSp>
              <p:cxnSp>
                <p:nvCxnSpPr>
                  <p:cNvPr id="168" name="Google Shape;168;p20"/>
                  <p:cNvCxnSpPr/>
                  <p:nvPr/>
                </p:nvCxnSpPr>
                <p:spPr>
                  <a:xfrm>
                    <a:off x="5486400" y="4495800"/>
                    <a:ext cx="990600" cy="1588"/>
                  </a:xfrm>
                  <a:prstGeom prst="straightConnector1">
                    <a:avLst/>
                  </a:prstGeom>
                  <a:noFill/>
                  <a:ln cap="flat" cmpd="sng" w="12700">
                    <a:solidFill>
                      <a:schemeClr val="dk1"/>
                    </a:solidFill>
                    <a:prstDash val="solid"/>
                    <a:round/>
                    <a:headEnd len="sm" w="sm" type="none"/>
                    <a:tailEnd len="med" w="med" type="stealth"/>
                  </a:ln>
                </p:spPr>
              </p:cxnSp>
              <p:sp>
                <p:nvSpPr>
                  <p:cNvPr id="169" name="Google Shape;169;p20"/>
                  <p:cNvSpPr txBox="1"/>
                  <p:nvPr/>
                </p:nvSpPr>
                <p:spPr>
                  <a:xfrm>
                    <a:off x="1295400" y="4114800"/>
                    <a:ext cx="609600"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S[n]</a:t>
                    </a:r>
                    <a:endParaRPr sz="1600">
                      <a:solidFill>
                        <a:schemeClr val="dk1"/>
                      </a:solidFill>
                      <a:latin typeface="Times New Roman"/>
                      <a:ea typeface="Times New Roman"/>
                      <a:cs typeface="Times New Roman"/>
                      <a:sym typeface="Times New Roman"/>
                    </a:endParaRPr>
                  </a:p>
                </p:txBody>
              </p:sp>
              <p:sp>
                <p:nvSpPr>
                  <p:cNvPr id="170" name="Google Shape;170;p20"/>
                  <p:cNvSpPr txBox="1"/>
                  <p:nvPr/>
                </p:nvSpPr>
                <p:spPr>
                  <a:xfrm>
                    <a:off x="4572000" y="4724400"/>
                    <a:ext cx="609600"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Ŝ[n]</a:t>
                    </a:r>
                    <a:endParaRPr sz="1600">
                      <a:solidFill>
                        <a:schemeClr val="dk1"/>
                      </a:solidFill>
                      <a:latin typeface="Times New Roman"/>
                      <a:ea typeface="Times New Roman"/>
                      <a:cs typeface="Times New Roman"/>
                      <a:sym typeface="Times New Roman"/>
                    </a:endParaRPr>
                  </a:p>
                </p:txBody>
              </p:sp>
              <p:sp>
                <p:nvSpPr>
                  <p:cNvPr id="171" name="Google Shape;171;p20"/>
                  <p:cNvSpPr txBox="1"/>
                  <p:nvPr/>
                </p:nvSpPr>
                <p:spPr>
                  <a:xfrm>
                    <a:off x="5715000" y="4114800"/>
                    <a:ext cx="609600"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e[n]</a:t>
                    </a:r>
                    <a:endParaRPr sz="1600">
                      <a:solidFill>
                        <a:schemeClr val="dk1"/>
                      </a:solidFill>
                      <a:latin typeface="Times New Roman"/>
                      <a:ea typeface="Times New Roman"/>
                      <a:cs typeface="Times New Roman"/>
                      <a:sym typeface="Times New Roman"/>
                    </a:endParaRPr>
                  </a:p>
                </p:txBody>
              </p:sp>
            </p:grpSp>
          </p:grpSp>
        </p:grpSp>
        <p:grpSp>
          <p:nvGrpSpPr>
            <p:cNvPr id="172" name="Google Shape;172;p20"/>
            <p:cNvGrpSpPr/>
            <p:nvPr/>
          </p:nvGrpSpPr>
          <p:grpSpPr>
            <a:xfrm>
              <a:off x="3581400" y="4572000"/>
              <a:ext cx="685800" cy="542925"/>
              <a:chOff x="6705600" y="3124200"/>
              <a:chExt cx="685800" cy="542925"/>
            </a:xfrm>
          </p:grpSpPr>
          <p:pic>
            <p:nvPicPr>
              <p:cNvPr id="173" name="Google Shape;173;p20"/>
              <p:cNvPicPr preferRelativeResize="0"/>
              <p:nvPr/>
            </p:nvPicPr>
            <p:blipFill rotWithShape="1">
              <a:blip r:embed="rId3">
                <a:alphaModFix/>
              </a:blip>
              <a:srcRect b="0" l="0" r="0" t="0"/>
              <a:stretch/>
            </p:blipFill>
            <p:spPr>
              <a:xfrm>
                <a:off x="6705600" y="3124200"/>
                <a:ext cx="371475" cy="542925"/>
              </a:xfrm>
              <a:prstGeom prst="rect">
                <a:avLst/>
              </a:prstGeom>
              <a:noFill/>
              <a:ln>
                <a:noFill/>
              </a:ln>
            </p:spPr>
          </p:pic>
          <p:sp>
            <p:nvSpPr>
              <p:cNvPr id="174" name="Google Shape;174;p20"/>
              <p:cNvSpPr txBox="1"/>
              <p:nvPr/>
            </p:nvSpPr>
            <p:spPr>
              <a:xfrm>
                <a:off x="6781800" y="3200400"/>
                <a:ext cx="6096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a</a:t>
                </a:r>
                <a:r>
                  <a:rPr lang="en-US" sz="1050">
                    <a:solidFill>
                      <a:schemeClr val="dk1"/>
                    </a:solidFill>
                    <a:latin typeface="Times New Roman"/>
                    <a:ea typeface="Times New Roman"/>
                    <a:cs typeface="Times New Roman"/>
                    <a:sym typeface="Times New Roman"/>
                  </a:rPr>
                  <a:t>k </a:t>
                </a:r>
                <a:r>
                  <a:rPr lang="en-US" sz="1600">
                    <a:solidFill>
                      <a:schemeClr val="dk1"/>
                    </a:solidFill>
                    <a:latin typeface="Times New Roman"/>
                    <a:ea typeface="Times New Roman"/>
                    <a:cs typeface="Times New Roman"/>
                    <a:sym typeface="Times New Roman"/>
                  </a:rPr>
                  <a:t>z</a:t>
                </a:r>
                <a:r>
                  <a:rPr baseline="30000" lang="en-US" sz="1800">
                    <a:solidFill>
                      <a:schemeClr val="dk1"/>
                    </a:solidFill>
                    <a:latin typeface="Times New Roman"/>
                    <a:ea typeface="Times New Roman"/>
                    <a:cs typeface="Times New Roman"/>
                    <a:sym typeface="Times New Roman"/>
                  </a:rPr>
                  <a:t>-k</a:t>
                </a:r>
                <a:endParaRPr sz="1800">
                  <a:solidFill>
                    <a:schemeClr val="dk1"/>
                  </a:solidFill>
                  <a:latin typeface="Arial"/>
                  <a:ea typeface="Arial"/>
                  <a:cs typeface="Arial"/>
                  <a:sym typeface="Arial"/>
                </a:endParaRPr>
              </a:p>
            </p:txBody>
          </p:sp>
        </p:grpSp>
      </p:grpSp>
      <p:grpSp>
        <p:nvGrpSpPr>
          <p:cNvPr id="175" name="Google Shape;175;p20"/>
          <p:cNvGrpSpPr/>
          <p:nvPr/>
        </p:nvGrpSpPr>
        <p:grpSpPr>
          <a:xfrm>
            <a:off x="4267200" y="3124201"/>
            <a:ext cx="2133600" cy="542925"/>
            <a:chOff x="3200400" y="3124200"/>
            <a:chExt cx="1600200" cy="542925"/>
          </a:xfrm>
        </p:grpSpPr>
        <p:grpSp>
          <p:nvGrpSpPr>
            <p:cNvPr id="176" name="Google Shape;176;p20"/>
            <p:cNvGrpSpPr/>
            <p:nvPr/>
          </p:nvGrpSpPr>
          <p:grpSpPr>
            <a:xfrm>
              <a:off x="3810000" y="3124200"/>
              <a:ext cx="990600" cy="542925"/>
              <a:chOff x="4953000" y="2895600"/>
              <a:chExt cx="1143000" cy="542925"/>
            </a:xfrm>
          </p:grpSpPr>
          <p:pic>
            <p:nvPicPr>
              <p:cNvPr id="177" name="Google Shape;177;p20"/>
              <p:cNvPicPr preferRelativeResize="0"/>
              <p:nvPr/>
            </p:nvPicPr>
            <p:blipFill rotWithShape="1">
              <a:blip r:embed="rId3">
                <a:alphaModFix/>
              </a:blip>
              <a:srcRect b="0" l="0" r="0" t="0"/>
              <a:stretch/>
            </p:blipFill>
            <p:spPr>
              <a:xfrm>
                <a:off x="4953000" y="2895600"/>
                <a:ext cx="371475" cy="542925"/>
              </a:xfrm>
              <a:prstGeom prst="rect">
                <a:avLst/>
              </a:prstGeom>
              <a:noFill/>
              <a:ln>
                <a:noFill/>
              </a:ln>
            </p:spPr>
          </p:pic>
          <p:sp>
            <p:nvSpPr>
              <p:cNvPr id="178" name="Google Shape;178;p20"/>
              <p:cNvSpPr txBox="1"/>
              <p:nvPr/>
            </p:nvSpPr>
            <p:spPr>
              <a:xfrm>
                <a:off x="5029200" y="2971800"/>
                <a:ext cx="1066800"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a</a:t>
                </a:r>
                <a:r>
                  <a:rPr lang="en-US" sz="1000">
                    <a:solidFill>
                      <a:schemeClr val="dk1"/>
                    </a:solidFill>
                    <a:latin typeface="Times New Roman"/>
                    <a:ea typeface="Times New Roman"/>
                    <a:cs typeface="Times New Roman"/>
                    <a:sym typeface="Times New Roman"/>
                  </a:rPr>
                  <a:t>k</a:t>
                </a:r>
                <a:r>
                  <a:rPr lang="en-US" sz="1600">
                    <a:solidFill>
                      <a:schemeClr val="dk1"/>
                    </a:solidFill>
                    <a:latin typeface="Times New Roman"/>
                    <a:ea typeface="Times New Roman"/>
                    <a:cs typeface="Times New Roman"/>
                    <a:sym typeface="Times New Roman"/>
                  </a:rPr>
                  <a:t>S [n-k]</a:t>
                </a:r>
                <a:endParaRPr/>
              </a:p>
            </p:txBody>
          </p:sp>
        </p:grpSp>
        <p:sp>
          <p:nvSpPr>
            <p:cNvPr id="179" name="Google Shape;179;p20"/>
            <p:cNvSpPr txBox="1"/>
            <p:nvPr/>
          </p:nvSpPr>
          <p:spPr>
            <a:xfrm>
              <a:off x="3200400" y="3200400"/>
              <a:ext cx="762000"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S[n] = </a:t>
              </a:r>
              <a:endParaRPr sz="1600">
                <a:solidFill>
                  <a:schemeClr val="dk1"/>
                </a:solidFill>
                <a:latin typeface="Times New Roman"/>
                <a:ea typeface="Times New Roman"/>
                <a:cs typeface="Times New Roman"/>
                <a:sym typeface="Times New Roman"/>
              </a:endParaRPr>
            </a:p>
          </p:txBody>
        </p:sp>
      </p:grpSp>
      <p:sp>
        <p:nvSpPr>
          <p:cNvPr id="180" name="Google Shape;180;p20"/>
          <p:cNvSpPr txBox="1"/>
          <p:nvPr/>
        </p:nvSpPr>
        <p:spPr>
          <a:xfrm>
            <a:off x="1117600" y="2590800"/>
            <a:ext cx="8432800"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If S[n] is 1-D iris image</a:t>
            </a:r>
            <a:endParaRPr sz="1600">
              <a:solidFill>
                <a:schemeClr val="dk1"/>
              </a:solidFill>
              <a:latin typeface="Times New Roman"/>
              <a:ea typeface="Times New Roman"/>
              <a:cs typeface="Times New Roman"/>
              <a:sym typeface="Times New Roman"/>
            </a:endParaRPr>
          </a:p>
        </p:txBody>
      </p:sp>
      <p:grpSp>
        <p:nvGrpSpPr>
          <p:cNvPr id="181" name="Google Shape;181;p20"/>
          <p:cNvGrpSpPr/>
          <p:nvPr/>
        </p:nvGrpSpPr>
        <p:grpSpPr>
          <a:xfrm>
            <a:off x="3860800" y="5257801"/>
            <a:ext cx="2946400" cy="542925"/>
            <a:chOff x="2895600" y="5410200"/>
            <a:chExt cx="2209800" cy="542925"/>
          </a:xfrm>
        </p:grpSpPr>
        <p:sp>
          <p:nvSpPr>
            <p:cNvPr id="182" name="Google Shape;182;p20"/>
            <p:cNvSpPr txBox="1"/>
            <p:nvPr/>
          </p:nvSpPr>
          <p:spPr>
            <a:xfrm>
              <a:off x="2895600" y="5486400"/>
              <a:ext cx="22098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e[n] = S[n] </a:t>
              </a:r>
              <a:r>
                <a:rPr lang="en-US" sz="1800">
                  <a:solidFill>
                    <a:schemeClr val="dk1"/>
                  </a:solidFill>
                  <a:latin typeface="Arial"/>
                  <a:ea typeface="Arial"/>
                  <a:cs typeface="Arial"/>
                  <a:sym typeface="Arial"/>
                </a:rPr>
                <a:t>-  </a:t>
              </a:r>
              <a:endParaRPr sz="1800">
                <a:solidFill>
                  <a:schemeClr val="dk1"/>
                </a:solidFill>
                <a:latin typeface="Arial"/>
                <a:ea typeface="Arial"/>
                <a:cs typeface="Arial"/>
                <a:sym typeface="Arial"/>
              </a:endParaRPr>
            </a:p>
          </p:txBody>
        </p:sp>
        <p:grpSp>
          <p:nvGrpSpPr>
            <p:cNvPr id="183" name="Google Shape;183;p20"/>
            <p:cNvGrpSpPr/>
            <p:nvPr/>
          </p:nvGrpSpPr>
          <p:grpSpPr>
            <a:xfrm>
              <a:off x="3962400" y="5410200"/>
              <a:ext cx="990600" cy="542925"/>
              <a:chOff x="4953000" y="2895600"/>
              <a:chExt cx="1143000" cy="542925"/>
            </a:xfrm>
          </p:grpSpPr>
          <p:pic>
            <p:nvPicPr>
              <p:cNvPr id="184" name="Google Shape;184;p20"/>
              <p:cNvPicPr preferRelativeResize="0"/>
              <p:nvPr/>
            </p:nvPicPr>
            <p:blipFill rotWithShape="1">
              <a:blip r:embed="rId3">
                <a:alphaModFix/>
              </a:blip>
              <a:srcRect b="0" l="0" r="0" t="0"/>
              <a:stretch/>
            </p:blipFill>
            <p:spPr>
              <a:xfrm>
                <a:off x="4953000" y="2895600"/>
                <a:ext cx="371475" cy="542925"/>
              </a:xfrm>
              <a:prstGeom prst="rect">
                <a:avLst/>
              </a:prstGeom>
              <a:noFill/>
              <a:ln>
                <a:noFill/>
              </a:ln>
            </p:spPr>
          </p:pic>
          <p:sp>
            <p:nvSpPr>
              <p:cNvPr id="185" name="Google Shape;185;p20"/>
              <p:cNvSpPr txBox="1"/>
              <p:nvPr/>
            </p:nvSpPr>
            <p:spPr>
              <a:xfrm>
                <a:off x="5029200" y="2971800"/>
                <a:ext cx="1066800"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a</a:t>
                </a:r>
                <a:r>
                  <a:rPr lang="en-US" sz="1000">
                    <a:solidFill>
                      <a:schemeClr val="dk1"/>
                    </a:solidFill>
                    <a:latin typeface="Times New Roman"/>
                    <a:ea typeface="Times New Roman"/>
                    <a:cs typeface="Times New Roman"/>
                    <a:sym typeface="Times New Roman"/>
                  </a:rPr>
                  <a:t>k</a:t>
                </a:r>
                <a:r>
                  <a:rPr lang="en-US" sz="1600">
                    <a:solidFill>
                      <a:schemeClr val="dk1"/>
                    </a:solidFill>
                    <a:latin typeface="Times New Roman"/>
                    <a:ea typeface="Times New Roman"/>
                    <a:cs typeface="Times New Roman"/>
                    <a:sym typeface="Times New Roman"/>
                  </a:rPr>
                  <a:t>S [n-k]</a:t>
                </a:r>
                <a:endParaRPr/>
              </a:p>
            </p:txBody>
          </p:sp>
        </p:grpSp>
      </p:grpSp>
      <p:sp>
        <p:nvSpPr>
          <p:cNvPr id="186" name="Google Shape;186;p20"/>
          <p:cNvSpPr txBox="1"/>
          <p:nvPr/>
        </p:nvSpPr>
        <p:spPr>
          <a:xfrm>
            <a:off x="1422400" y="5791200"/>
            <a:ext cx="6400800"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where a</a:t>
            </a:r>
            <a:r>
              <a:rPr lang="en-US" sz="1050">
                <a:solidFill>
                  <a:schemeClr val="dk1"/>
                </a:solidFill>
                <a:latin typeface="Times New Roman"/>
                <a:ea typeface="Times New Roman"/>
                <a:cs typeface="Times New Roman"/>
                <a:sym typeface="Times New Roman"/>
              </a:rPr>
              <a:t>k</a:t>
            </a:r>
            <a:r>
              <a:rPr lang="en-US" sz="1600">
                <a:solidFill>
                  <a:schemeClr val="dk1"/>
                </a:solidFill>
                <a:latin typeface="Times New Roman"/>
                <a:ea typeface="Times New Roman"/>
                <a:cs typeface="Times New Roman"/>
                <a:sym typeface="Times New Roman"/>
              </a:rPr>
              <a:t> is LPC filter coefficient and p is order of filter</a:t>
            </a:r>
            <a:endParaRPr sz="1600">
              <a:solidFill>
                <a:schemeClr val="dk1"/>
              </a:solidFill>
              <a:latin typeface="Times New Roman"/>
              <a:ea typeface="Times New Roman"/>
              <a:cs typeface="Times New Roman"/>
              <a:sym typeface="Times New Roman"/>
            </a:endParaRPr>
          </a:p>
        </p:txBody>
      </p:sp>
    </p:spTree>
  </p:cSld>
  <p:clrMapOvr>
    <a:masterClrMapping/>
  </p:clrMapOvr>
  <p:transition spd="slow">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1"/>
          <p:cNvSpPr txBox="1"/>
          <p:nvPr>
            <p:ph idx="1" type="body"/>
          </p:nvPr>
        </p:nvSpPr>
        <p:spPr>
          <a:xfrm>
            <a:off x="508000" y="762001"/>
            <a:ext cx="10972800" cy="4525963"/>
          </a:xfrm>
          <a:prstGeom prst="rect">
            <a:avLst/>
          </a:prstGeom>
          <a:noFill/>
          <a:ln>
            <a:noFill/>
          </a:ln>
        </p:spPr>
        <p:txBody>
          <a:bodyPr anchorCtr="0" anchor="t" bIns="45700" lIns="91425" spcFirstLastPara="1" rIns="91425" wrap="square" tIns="45700">
            <a:noAutofit/>
          </a:bodyPr>
          <a:lstStyle/>
          <a:p>
            <a:pPr indent="-95250" lvl="0" marL="368300" rtl="0" algn="l">
              <a:spcBef>
                <a:spcPts val="0"/>
              </a:spcBef>
              <a:spcAft>
                <a:spcPts val="0"/>
              </a:spcAft>
              <a:buClr>
                <a:schemeClr val="dk1"/>
              </a:buClr>
              <a:buSzPts val="4300"/>
              <a:buFont typeface="Arial"/>
              <a:buNone/>
            </a:pPr>
            <a:r>
              <a:t/>
            </a:r>
            <a:endParaRPr>
              <a:latin typeface="Times New Roman"/>
              <a:ea typeface="Times New Roman"/>
              <a:cs typeface="Times New Roman"/>
              <a:sym typeface="Times New Roman"/>
            </a:endParaRPr>
          </a:p>
          <a:p>
            <a:pPr indent="-368300" lvl="0" marL="368300" rtl="0" algn="l">
              <a:spcBef>
                <a:spcPts val="360"/>
              </a:spcBef>
              <a:spcAft>
                <a:spcPts val="0"/>
              </a:spcAft>
              <a:buClr>
                <a:schemeClr val="dk1"/>
              </a:buClr>
              <a:buSzPts val="1800"/>
              <a:buFont typeface="Times New Roman"/>
              <a:buNone/>
            </a:pPr>
            <a:r>
              <a:rPr lang="en-US" sz="1800">
                <a:latin typeface="Times New Roman"/>
                <a:ea typeface="Times New Roman"/>
                <a:cs typeface="Times New Roman"/>
                <a:sym typeface="Times New Roman"/>
              </a:rPr>
              <a:t>ADVANTAGE</a:t>
            </a:r>
            <a:endParaRPr/>
          </a:p>
          <a:p>
            <a:pPr indent="-368300" lvl="0" marL="368300" rtl="0" algn="l">
              <a:spcBef>
                <a:spcPts val="320"/>
              </a:spcBef>
              <a:spcAft>
                <a:spcPts val="0"/>
              </a:spcAft>
              <a:buClr>
                <a:schemeClr val="dk1"/>
              </a:buClr>
              <a:buSzPts val="1600"/>
              <a:buFont typeface="Arial"/>
              <a:buNone/>
            </a:pPr>
            <a:r>
              <a:t/>
            </a:r>
            <a:endParaRPr sz="1600">
              <a:latin typeface="Times New Roman"/>
              <a:ea typeface="Times New Roman"/>
              <a:cs typeface="Times New Roman"/>
              <a:sym typeface="Times New Roman"/>
            </a:endParaRPr>
          </a:p>
          <a:p>
            <a:pPr indent="-368300" lvl="0" marL="368300" rtl="0" algn="l">
              <a:spcBef>
                <a:spcPts val="320"/>
              </a:spcBef>
              <a:spcAft>
                <a:spcPts val="0"/>
              </a:spcAft>
              <a:buClr>
                <a:schemeClr val="dk1"/>
              </a:buClr>
              <a:buSzPts val="1600"/>
              <a:buFont typeface="Times New Roman"/>
              <a:buChar char="•"/>
            </a:pPr>
            <a:r>
              <a:rPr lang="en-US" sz="1600">
                <a:latin typeface="Times New Roman"/>
                <a:ea typeface="Times New Roman"/>
                <a:cs typeface="Times New Roman"/>
                <a:sym typeface="Times New Roman"/>
              </a:rPr>
              <a:t>The complexity reduces at initially itself by 1/4. </a:t>
            </a:r>
            <a:endParaRPr/>
          </a:p>
          <a:p>
            <a:pPr indent="-368300" lvl="0" marL="368300" rtl="0" algn="l">
              <a:spcBef>
                <a:spcPts val="320"/>
              </a:spcBef>
              <a:spcAft>
                <a:spcPts val="0"/>
              </a:spcAft>
              <a:buClr>
                <a:schemeClr val="dk1"/>
              </a:buClr>
              <a:buSzPts val="1600"/>
              <a:buFont typeface="Times New Roman"/>
              <a:buChar char="•"/>
            </a:pPr>
            <a:r>
              <a:rPr lang="en-US" sz="1600">
                <a:latin typeface="Times New Roman"/>
                <a:ea typeface="Times New Roman"/>
                <a:cs typeface="Times New Roman"/>
                <a:sym typeface="Times New Roman"/>
              </a:rPr>
              <a:t>Converted 2-D iris texture to 1-D is less computation.</a:t>
            </a:r>
            <a:endParaRPr/>
          </a:p>
          <a:p>
            <a:pPr indent="-203200" lvl="0" marL="368300" rtl="0" algn="l">
              <a:spcBef>
                <a:spcPts val="520"/>
              </a:spcBef>
              <a:spcAft>
                <a:spcPts val="0"/>
              </a:spcAft>
              <a:buClr>
                <a:schemeClr val="dk1"/>
              </a:buClr>
              <a:buSzPts val="2600"/>
              <a:buFont typeface="Arial"/>
              <a:buNone/>
            </a:pPr>
            <a:r>
              <a:t/>
            </a:r>
            <a:endParaRPr sz="2600">
              <a:latin typeface="Times New Roman"/>
              <a:ea typeface="Times New Roman"/>
              <a:cs typeface="Times New Roman"/>
              <a:sym typeface="Times New Roman"/>
            </a:endParaRPr>
          </a:p>
          <a:p>
            <a:pPr indent="-368300" lvl="0" marL="368300" rtl="0" algn="l">
              <a:spcBef>
                <a:spcPts val="360"/>
              </a:spcBef>
              <a:spcAft>
                <a:spcPts val="0"/>
              </a:spcAft>
              <a:buClr>
                <a:schemeClr val="dk1"/>
              </a:buClr>
              <a:buSzPts val="1800"/>
              <a:buFont typeface="Times New Roman"/>
              <a:buNone/>
            </a:pPr>
            <a:r>
              <a:rPr lang="en-US" sz="1800">
                <a:latin typeface="Times New Roman"/>
                <a:ea typeface="Times New Roman"/>
                <a:cs typeface="Times New Roman"/>
                <a:sym typeface="Times New Roman"/>
              </a:rPr>
              <a:t>DISADVANTAGE</a:t>
            </a:r>
            <a:endParaRPr/>
          </a:p>
          <a:p>
            <a:pPr indent="-368300" lvl="0" marL="368300" rtl="0" algn="l">
              <a:spcBef>
                <a:spcPts val="320"/>
              </a:spcBef>
              <a:spcAft>
                <a:spcPts val="0"/>
              </a:spcAft>
              <a:buClr>
                <a:schemeClr val="dk1"/>
              </a:buClr>
              <a:buSzPts val="1600"/>
              <a:buFont typeface="Arial"/>
              <a:buNone/>
            </a:pPr>
            <a:r>
              <a:t/>
            </a:r>
            <a:endParaRPr sz="1600">
              <a:latin typeface="Times New Roman"/>
              <a:ea typeface="Times New Roman"/>
              <a:cs typeface="Times New Roman"/>
              <a:sym typeface="Times New Roman"/>
            </a:endParaRPr>
          </a:p>
          <a:p>
            <a:pPr indent="-368300" lvl="0" marL="368300" rtl="0" algn="l">
              <a:spcBef>
                <a:spcPts val="320"/>
              </a:spcBef>
              <a:spcAft>
                <a:spcPts val="0"/>
              </a:spcAft>
              <a:buClr>
                <a:schemeClr val="dk1"/>
              </a:buClr>
              <a:buSzPts val="1600"/>
              <a:buFont typeface="Times New Roman"/>
              <a:buChar char="•"/>
            </a:pPr>
            <a:r>
              <a:rPr lang="en-US" sz="1600">
                <a:latin typeface="Times New Roman"/>
                <a:ea typeface="Times New Roman"/>
                <a:cs typeface="Times New Roman"/>
                <a:sym typeface="Times New Roman"/>
              </a:rPr>
              <a:t>Accuracy is 99% at best performance </a:t>
            </a:r>
            <a:endParaRPr/>
          </a:p>
          <a:p>
            <a:pPr indent="-368300" lvl="0" marL="368300" rtl="0" algn="l">
              <a:spcBef>
                <a:spcPts val="320"/>
              </a:spcBef>
              <a:spcAft>
                <a:spcPts val="0"/>
              </a:spcAft>
              <a:buClr>
                <a:schemeClr val="dk1"/>
              </a:buClr>
              <a:buSzPts val="1600"/>
              <a:buFont typeface="Times New Roman"/>
              <a:buChar char="•"/>
            </a:pPr>
            <a:r>
              <a:rPr lang="en-US" sz="1600">
                <a:latin typeface="Times New Roman"/>
                <a:ea typeface="Times New Roman"/>
                <a:cs typeface="Times New Roman"/>
                <a:sym typeface="Times New Roman"/>
              </a:rPr>
              <a:t>PNN for classification is like anomaly detection.</a:t>
            </a:r>
            <a:endParaRPr/>
          </a:p>
          <a:p>
            <a:pPr indent="-95250" lvl="0" marL="368300" rtl="0" algn="l">
              <a:spcBef>
                <a:spcPts val="860"/>
              </a:spcBef>
              <a:spcAft>
                <a:spcPts val="0"/>
              </a:spcAft>
              <a:buClr>
                <a:schemeClr val="dk1"/>
              </a:buClr>
              <a:buSzPts val="4300"/>
              <a:buFont typeface="Arial"/>
              <a:buNone/>
            </a:pPr>
            <a:r>
              <a:t/>
            </a:r>
            <a:endParaRPr/>
          </a:p>
        </p:txBody>
      </p:sp>
    </p:spTree>
  </p:cSld>
  <p:clrMapOvr>
    <a:masterClrMapping/>
  </p:clrMapOvr>
  <p:transition spd="slow">
    <p:fade thruBlk="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2"/>
          <p:cNvSpPr txBox="1"/>
          <p:nvPr>
            <p:ph type="title"/>
          </p:nvPr>
        </p:nvSpPr>
        <p:spPr>
          <a:xfrm>
            <a:off x="609601" y="274638"/>
            <a:ext cx="10972800" cy="1143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600">
                <a:latin typeface="Times New Roman"/>
                <a:ea typeface="Times New Roman"/>
                <a:cs typeface="Times New Roman"/>
                <a:sym typeface="Times New Roman"/>
              </a:rPr>
              <a:t>       </a:t>
            </a:r>
            <a:r>
              <a:rPr lang="en-US" sz="1600">
                <a:solidFill>
                  <a:srgbClr val="000000"/>
                </a:solidFill>
                <a:latin typeface="Times New Roman"/>
                <a:ea typeface="Times New Roman"/>
                <a:cs typeface="Times New Roman"/>
                <a:sym typeface="Times New Roman"/>
              </a:rPr>
              <a:t> [5]Kwanghyuk Bae, Seungin Noh and Jaihie Kim “Iris Feature extraction using independent component analysis”, Audio- and Video-Based Biometric Person Authentication, Volume 2688, 2003, pp 838-844 Springer.</a:t>
            </a:r>
            <a:endParaRPr sz="1600">
              <a:solidFill>
                <a:srgbClr val="000000"/>
              </a:solidFill>
              <a:latin typeface="Times New Roman"/>
              <a:ea typeface="Times New Roman"/>
              <a:cs typeface="Times New Roman"/>
              <a:sym typeface="Times New Roman"/>
            </a:endParaRPr>
          </a:p>
        </p:txBody>
      </p:sp>
      <p:sp>
        <p:nvSpPr>
          <p:cNvPr id="197" name="Google Shape;197;p22"/>
          <p:cNvSpPr txBox="1"/>
          <p:nvPr>
            <p:ph idx="1" type="body"/>
          </p:nvPr>
        </p:nvSpPr>
        <p:spPr>
          <a:xfrm>
            <a:off x="609601" y="1600206"/>
            <a:ext cx="10972800" cy="4525963"/>
          </a:xfrm>
          <a:prstGeom prst="rect">
            <a:avLst/>
          </a:prstGeom>
          <a:noFill/>
          <a:ln>
            <a:noFill/>
          </a:ln>
        </p:spPr>
        <p:txBody>
          <a:bodyPr anchorCtr="0" anchor="t" bIns="45700" lIns="91425" spcFirstLastPara="1" rIns="91425" wrap="square" tIns="45700">
            <a:noAutofit/>
          </a:bodyPr>
          <a:lstStyle/>
          <a:p>
            <a:pPr indent="-368300" lvl="0" marL="368300" rtl="0" algn="l">
              <a:spcBef>
                <a:spcPts val="0"/>
              </a:spcBef>
              <a:spcAft>
                <a:spcPts val="0"/>
              </a:spcAft>
              <a:buClr>
                <a:schemeClr val="dk1"/>
              </a:buClr>
              <a:buSzPts val="1600"/>
              <a:buFont typeface="Times New Roman"/>
              <a:buChar char="•"/>
            </a:pPr>
            <a:r>
              <a:rPr lang="en-US" sz="1600">
                <a:latin typeface="Times New Roman"/>
                <a:ea typeface="Times New Roman"/>
                <a:cs typeface="Times New Roman"/>
                <a:sym typeface="Times New Roman"/>
              </a:rPr>
              <a:t>Paper introduce the idea of basis vector of independent component analysis to extract the feature code of iris image. To match the iris code hamming distance is used. </a:t>
            </a:r>
            <a:endParaRPr/>
          </a:p>
          <a:p>
            <a:pPr indent="-266700" lvl="0" marL="368300" rtl="0" algn="l">
              <a:spcBef>
                <a:spcPts val="320"/>
              </a:spcBef>
              <a:spcAft>
                <a:spcPts val="0"/>
              </a:spcAft>
              <a:buClr>
                <a:schemeClr val="dk1"/>
              </a:buClr>
              <a:buSzPts val="1600"/>
              <a:buFont typeface="Arial"/>
              <a:buNone/>
            </a:pPr>
            <a:r>
              <a:t/>
            </a:r>
            <a:endParaRPr sz="1600">
              <a:latin typeface="Times New Roman"/>
              <a:ea typeface="Times New Roman"/>
              <a:cs typeface="Times New Roman"/>
              <a:sym typeface="Times New Roman"/>
            </a:endParaRPr>
          </a:p>
          <a:p>
            <a:pPr indent="-266700" lvl="0" marL="368300" rtl="0" algn="l">
              <a:spcBef>
                <a:spcPts val="320"/>
              </a:spcBef>
              <a:spcAft>
                <a:spcPts val="0"/>
              </a:spcAft>
              <a:buClr>
                <a:schemeClr val="dk1"/>
              </a:buClr>
              <a:buSzPts val="1600"/>
              <a:buFont typeface="Arial"/>
              <a:buNone/>
            </a:pPr>
            <a:r>
              <a:t/>
            </a:r>
            <a:endParaRPr sz="1600">
              <a:latin typeface="Times New Roman"/>
              <a:ea typeface="Times New Roman"/>
              <a:cs typeface="Times New Roman"/>
              <a:sym typeface="Times New Roman"/>
            </a:endParaRPr>
          </a:p>
          <a:p>
            <a:pPr indent="-368300" lvl="0" marL="368300" rtl="0" algn="l">
              <a:spcBef>
                <a:spcPts val="360"/>
              </a:spcBef>
              <a:spcAft>
                <a:spcPts val="0"/>
              </a:spcAft>
              <a:buClr>
                <a:schemeClr val="dk1"/>
              </a:buClr>
              <a:buSzPts val="1800"/>
              <a:buFont typeface="Times New Roman"/>
              <a:buNone/>
            </a:pPr>
            <a:r>
              <a:rPr lang="en-US" sz="1800">
                <a:latin typeface="Times New Roman"/>
                <a:ea typeface="Times New Roman"/>
                <a:cs typeface="Times New Roman"/>
                <a:sym typeface="Times New Roman"/>
              </a:rPr>
              <a:t>ADVANTAGE</a:t>
            </a:r>
            <a:endParaRPr/>
          </a:p>
          <a:p>
            <a:pPr indent="-368300" lvl="0" marL="368300" rtl="0" algn="l">
              <a:spcBef>
                <a:spcPts val="320"/>
              </a:spcBef>
              <a:spcAft>
                <a:spcPts val="0"/>
              </a:spcAft>
              <a:buClr>
                <a:schemeClr val="dk1"/>
              </a:buClr>
              <a:buSzPts val="1600"/>
              <a:buFont typeface="Arial"/>
              <a:buNone/>
            </a:pPr>
            <a:r>
              <a:t/>
            </a:r>
            <a:endParaRPr sz="1600">
              <a:latin typeface="Times New Roman"/>
              <a:ea typeface="Times New Roman"/>
              <a:cs typeface="Times New Roman"/>
              <a:sym typeface="Times New Roman"/>
            </a:endParaRPr>
          </a:p>
          <a:p>
            <a:pPr indent="-368300" lvl="0" marL="368300" rtl="0" algn="l">
              <a:spcBef>
                <a:spcPts val="320"/>
              </a:spcBef>
              <a:spcAft>
                <a:spcPts val="0"/>
              </a:spcAft>
              <a:buClr>
                <a:schemeClr val="dk1"/>
              </a:buClr>
              <a:buSzPts val="1600"/>
              <a:buFont typeface="Times New Roman"/>
              <a:buChar char="•"/>
            </a:pPr>
            <a:r>
              <a:rPr lang="en-US" sz="1600">
                <a:latin typeface="Times New Roman"/>
                <a:ea typeface="Times New Roman"/>
                <a:cs typeface="Times New Roman"/>
                <a:sym typeface="Times New Roman"/>
              </a:rPr>
              <a:t>Propose method have similar error rate as conventional method.</a:t>
            </a:r>
            <a:endParaRPr/>
          </a:p>
          <a:p>
            <a:pPr indent="-368300" lvl="0" marL="368300" rtl="0" algn="l">
              <a:spcBef>
                <a:spcPts val="320"/>
              </a:spcBef>
              <a:spcAft>
                <a:spcPts val="0"/>
              </a:spcAft>
              <a:buClr>
                <a:schemeClr val="dk1"/>
              </a:buClr>
              <a:buSzPts val="1600"/>
              <a:buFont typeface="Times New Roman"/>
              <a:buChar char="•"/>
            </a:pPr>
            <a:r>
              <a:rPr lang="en-US" sz="1600">
                <a:latin typeface="Times New Roman"/>
                <a:ea typeface="Times New Roman"/>
                <a:cs typeface="Times New Roman"/>
                <a:sym typeface="Times New Roman"/>
              </a:rPr>
              <a:t>Size of an iris code and processing time of feature extraction are significantly reduced as compare to gabor wavelet.</a:t>
            </a:r>
            <a:endParaRPr/>
          </a:p>
          <a:p>
            <a:pPr indent="-266700" lvl="0" marL="368300" rtl="0" algn="l">
              <a:spcBef>
                <a:spcPts val="320"/>
              </a:spcBef>
              <a:spcAft>
                <a:spcPts val="0"/>
              </a:spcAft>
              <a:buClr>
                <a:schemeClr val="dk1"/>
              </a:buClr>
              <a:buSzPts val="1600"/>
              <a:buFont typeface="Arial"/>
              <a:buNone/>
            </a:pPr>
            <a:r>
              <a:t/>
            </a:r>
            <a:endParaRPr sz="1600">
              <a:latin typeface="Times New Roman"/>
              <a:ea typeface="Times New Roman"/>
              <a:cs typeface="Times New Roman"/>
              <a:sym typeface="Times New Roman"/>
            </a:endParaRPr>
          </a:p>
          <a:p>
            <a:pPr indent="-368300" lvl="0" marL="368300" rtl="0" algn="l">
              <a:spcBef>
                <a:spcPts val="360"/>
              </a:spcBef>
              <a:spcAft>
                <a:spcPts val="0"/>
              </a:spcAft>
              <a:buClr>
                <a:schemeClr val="dk1"/>
              </a:buClr>
              <a:buSzPts val="1800"/>
              <a:buFont typeface="Times New Roman"/>
              <a:buNone/>
            </a:pPr>
            <a:r>
              <a:rPr lang="en-US" sz="1800">
                <a:latin typeface="Times New Roman"/>
                <a:ea typeface="Times New Roman"/>
                <a:cs typeface="Times New Roman"/>
                <a:sym typeface="Times New Roman"/>
              </a:rPr>
              <a:t>COMMENT</a:t>
            </a:r>
            <a:endParaRPr/>
          </a:p>
          <a:p>
            <a:pPr indent="-368300" lvl="0" marL="368300" rtl="0" algn="l">
              <a:spcBef>
                <a:spcPts val="320"/>
              </a:spcBef>
              <a:spcAft>
                <a:spcPts val="0"/>
              </a:spcAft>
              <a:buClr>
                <a:schemeClr val="dk1"/>
              </a:buClr>
              <a:buSzPts val="1600"/>
              <a:buFont typeface="Arial"/>
              <a:buNone/>
            </a:pPr>
            <a:r>
              <a:t/>
            </a:r>
            <a:endParaRPr sz="1600">
              <a:latin typeface="Times New Roman"/>
              <a:ea typeface="Times New Roman"/>
              <a:cs typeface="Times New Roman"/>
              <a:sym typeface="Times New Roman"/>
            </a:endParaRPr>
          </a:p>
          <a:p>
            <a:pPr indent="-368300" lvl="0" marL="368300" rtl="0" algn="l">
              <a:spcBef>
                <a:spcPts val="320"/>
              </a:spcBef>
              <a:spcAft>
                <a:spcPts val="0"/>
              </a:spcAft>
              <a:buClr>
                <a:schemeClr val="dk1"/>
              </a:buClr>
              <a:buSzPts val="1600"/>
              <a:buFont typeface="Times New Roman"/>
              <a:buNone/>
            </a:pPr>
            <a:r>
              <a:rPr lang="en-US" sz="1600">
                <a:latin typeface="Times New Roman"/>
                <a:ea typeface="Times New Roman"/>
                <a:cs typeface="Times New Roman"/>
                <a:sym typeface="Times New Roman"/>
              </a:rPr>
              <a:t>Feature extraction by Independent component analysis perform well on non ideal iris images</a:t>
            </a:r>
            <a:endParaRPr/>
          </a:p>
        </p:txBody>
      </p:sp>
    </p:spTree>
  </p:cSld>
  <p:clrMapOvr>
    <a:masterClrMapping/>
  </p:clrMapOvr>
  <p:transition spd="slow">
    <p:fade thruBlk="1"/>
  </p:transition>
</p:sld>
</file>

<file path=ppt/theme/theme1.xml><?xml version="1.0" encoding="utf-8"?>
<a:theme xmlns:a="http://schemas.openxmlformats.org/drawingml/2006/main" xmlns:r="http://schemas.openxmlformats.org/officeDocument/2006/relationships" name="Office Theme">
  <a:themeElements>
    <a:clrScheme name="Median">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