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Roboto"/>
      <p:regular r:id="rId13"/>
      <p:bold r:id="rId14"/>
      <p:italic r:id="rId15"/>
      <p:boldItalic r:id="rId16"/>
    </p:embeddedFont>
    <p:embeddedFont>
      <p:font typeface="Merriweather"/>
      <p:regular r:id="rId17"/>
      <p:bold r:id="rId18"/>
      <p:italic r:id="rId19"/>
      <p:boldItalic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erriweather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regular.fntdata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italic.fntdata"/><Relationship Id="rId14" Type="http://schemas.openxmlformats.org/officeDocument/2006/relationships/font" Target="fonts/Roboto-bold.fntdata"/><Relationship Id="rId17" Type="http://schemas.openxmlformats.org/officeDocument/2006/relationships/font" Target="fonts/Merriweather-regular.fntdata"/><Relationship Id="rId16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italic.fntdata"/><Relationship Id="rId6" Type="http://schemas.openxmlformats.org/officeDocument/2006/relationships/slide" Target="slides/slide1.xml"/><Relationship Id="rId18" Type="http://schemas.openxmlformats.org/officeDocument/2006/relationships/font" Target="fonts/Merriweather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694f2210c8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694f2210c8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6ed09420c8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6ed09420c8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6ed09420c8_1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6ed09420c8_1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694f2210c8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694f2210c8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3708bf7728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3708bf7728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6ed09420c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6ed09420c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509850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800">
                <a:solidFill>
                  <a:schemeClr val="dk1"/>
                </a:solidFill>
              </a:rPr>
              <a:t>Retrieval augmented diffusion models for time-series forecasting</a:t>
            </a:r>
            <a:endParaRPr b="1">
              <a:solidFill>
                <a:schemeClr val="dk1"/>
              </a:solidFill>
            </a:endParaRPr>
          </a:p>
        </p:txBody>
      </p:sp>
      <p:sp>
        <p:nvSpPr>
          <p:cNvPr id="65" name="Google Shape;65;p13"/>
          <p:cNvSpPr txBox="1"/>
          <p:nvPr>
            <p:ph idx="1" type="subTitle"/>
          </p:nvPr>
        </p:nvSpPr>
        <p:spPr>
          <a:xfrm>
            <a:off x="329400" y="2401085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Valerio Baldi  1940729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Saverio Dieni 1946039</a:t>
            </a:r>
            <a:endParaRPr/>
          </a:p>
        </p:txBody>
      </p:sp>
      <p:sp>
        <p:nvSpPr>
          <p:cNvPr id="66" name="Google Shape;66;p13"/>
          <p:cNvSpPr txBox="1"/>
          <p:nvPr/>
        </p:nvSpPr>
        <p:spPr>
          <a:xfrm>
            <a:off x="369600" y="1658000"/>
            <a:ext cx="5707500" cy="54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Neural Networks 2024/25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6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21/07/2025</a:t>
            </a:r>
            <a:endParaRPr sz="16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6517100" y="3889350"/>
            <a:ext cx="15000" cy="2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/>
          <p:nvPr>
            <p:ph type="title"/>
          </p:nvPr>
        </p:nvSpPr>
        <p:spPr>
          <a:xfrm>
            <a:off x="311725" y="500925"/>
            <a:ext cx="3706500" cy="142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577"/>
              <a:t>Task: </a:t>
            </a:r>
            <a:endParaRPr sz="2577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2577"/>
              <a:t>time-series forecasting </a:t>
            </a:r>
            <a:endParaRPr sz="2577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77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1466"/>
              <a:t>Minimization problem</a:t>
            </a:r>
            <a:r>
              <a:rPr lang="it" sz="1466"/>
              <a:t>: find the probability distribution p parameterized by θ of having x</a:t>
            </a:r>
            <a:r>
              <a:rPr baseline="30000" lang="it" sz="1466"/>
              <a:t>P</a:t>
            </a:r>
            <a:r>
              <a:rPr lang="it" sz="1466"/>
              <a:t> </a:t>
            </a:r>
            <a:r>
              <a:rPr lang="it" sz="1466"/>
              <a:t>given x</a:t>
            </a:r>
            <a:r>
              <a:rPr baseline="30000" lang="it" sz="1466"/>
              <a:t>H</a:t>
            </a:r>
            <a:r>
              <a:rPr lang="it" sz="1466"/>
              <a:t> </a:t>
            </a:r>
            <a:r>
              <a:rPr lang="it" sz="1466"/>
              <a:t>that best fits the the real probability distribution </a:t>
            </a:r>
            <a:endParaRPr sz="1466"/>
          </a:p>
        </p:txBody>
      </p:sp>
      <p:sp>
        <p:nvSpPr>
          <p:cNvPr id="73" name="Google Shape;73;p14"/>
          <p:cNvSpPr txBox="1"/>
          <p:nvPr>
            <p:ph idx="1" type="body"/>
          </p:nvPr>
        </p:nvSpPr>
        <p:spPr>
          <a:xfrm>
            <a:off x="201175" y="2829250"/>
            <a:ext cx="3927600" cy="1596000"/>
          </a:xfrm>
          <a:prstGeom prst="rect">
            <a:avLst/>
          </a:prstGeom>
          <a:ln>
            <a:noFill/>
          </a:ln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chemeClr val="lt1"/>
                </a:solidFill>
              </a:rPr>
              <a:t>Conditional Time Series Diffusion Models</a:t>
            </a:r>
            <a:endParaRPr sz="2000">
              <a:solidFill>
                <a:schemeClr val="lt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 sz="1500">
                <a:solidFill>
                  <a:schemeClr val="lt1"/>
                </a:solidFill>
              </a:rPr>
              <a:t>Idea: in the forward process you can inject some controlled noise into the signal, then in the backward process you learn how to reconstruct the original signal.</a:t>
            </a:r>
            <a:endParaRPr sz="1500">
              <a:solidFill>
                <a:schemeClr val="lt1"/>
              </a:solidFill>
            </a:endParaRPr>
          </a:p>
        </p:txBody>
      </p:sp>
      <p:sp>
        <p:nvSpPr>
          <p:cNvPr id="74" name="Google Shape;74;p14"/>
          <p:cNvSpPr txBox="1"/>
          <p:nvPr/>
        </p:nvSpPr>
        <p:spPr>
          <a:xfrm>
            <a:off x="4724525" y="500925"/>
            <a:ext cx="3874500" cy="138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Dataset:</a:t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House price dataset HouseTS from Kaggle, we considered 34 features and took 24 timesteps series (each step of 1 month) where 12 steps were given to forecast the last 12.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5" name="Google Shape;75;p14" title="expected_output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37000" y="1978475"/>
            <a:ext cx="4649551" cy="2513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/>
          <p:nvPr>
            <p:ph type="title"/>
          </p:nvPr>
        </p:nvSpPr>
        <p:spPr>
          <a:xfrm>
            <a:off x="321763" y="150725"/>
            <a:ext cx="3706500" cy="312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111"/>
              <a:t>Retrieval database</a:t>
            </a:r>
            <a:endParaRPr sz="211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1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400"/>
              <a:t>There are 2 main problems in time-series generation:lack of a meaningful guidance</a:t>
            </a:r>
            <a:endParaRPr sz="1400"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it" sz="1400"/>
              <a:t>insufficient size</a:t>
            </a:r>
            <a:endParaRPr sz="1400"/>
          </a:p>
          <a:p>
            <a:pPr indent="-308610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it" sz="1400"/>
              <a:t> unbalance of the dataset</a:t>
            </a:r>
            <a:endParaRPr sz="14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388">
                <a:latin typeface="Roboto"/>
                <a:ea typeface="Roboto"/>
                <a:cs typeface="Roboto"/>
                <a:sym typeface="Roboto"/>
              </a:rPr>
              <a:t>We embed the head of each time-series using a pre-trained autoencoder model, we build the retrieval database on the embeddings indexed with FAISS. </a:t>
            </a:r>
            <a:r>
              <a:rPr lang="it" sz="1411">
                <a:latin typeface="Roboto"/>
                <a:ea typeface="Roboto"/>
                <a:cs typeface="Roboto"/>
                <a:sym typeface="Roboto"/>
              </a:rPr>
              <a:t>Now we can find top k nearest neighbours based on those embeddings and take the tails of those series as a reference for the generation process.</a:t>
            </a:r>
            <a:endParaRPr sz="1411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22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411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1" name="Google Shape;81;p15"/>
          <p:cNvSpPr txBox="1"/>
          <p:nvPr>
            <p:ph idx="1" type="body"/>
          </p:nvPr>
        </p:nvSpPr>
        <p:spPr>
          <a:xfrm>
            <a:off x="4644675" y="271300"/>
            <a:ext cx="4166400" cy="464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2000">
                <a:solidFill>
                  <a:schemeClr val="dk1"/>
                </a:solidFill>
                <a:latin typeface="Merriweather"/>
                <a:ea typeface="Merriweather"/>
                <a:cs typeface="Merriweather"/>
                <a:sym typeface="Merriweather"/>
              </a:rPr>
              <a:t>Reference Moduled Attention (RMA)</a:t>
            </a:r>
            <a:endParaRPr sz="20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it" sz="1388">
                <a:solidFill>
                  <a:srgbClr val="000000"/>
                </a:solidFill>
              </a:rPr>
              <a:t>The main novelty of the model presented in the paper is the Reference Moduled Attention (RMA) which uses the time-series references to guide the denoising process. It is an alternative to the Cross-Attention Module and it is specifically designed to exploit the references and the side information.</a:t>
            </a:r>
            <a:endParaRPr sz="1388">
              <a:solidFill>
                <a:srgbClr val="000000"/>
              </a:solidFill>
            </a:endParaRPr>
          </a:p>
        </p:txBody>
      </p:sp>
      <p:pic>
        <p:nvPicPr>
          <p:cNvPr id="82" name="Google Shape;82;p15"/>
          <p:cNvPicPr preferRelativeResize="0"/>
          <p:nvPr/>
        </p:nvPicPr>
        <p:blipFill rotWithShape="1">
          <a:blip r:embed="rId3">
            <a:alphaModFix/>
          </a:blip>
          <a:srcRect b="0" l="44211" r="0" t="0"/>
          <a:stretch/>
        </p:blipFill>
        <p:spPr>
          <a:xfrm>
            <a:off x="4719750" y="3025125"/>
            <a:ext cx="4016251" cy="1812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5" title="Screenshot (216).png"/>
          <p:cNvPicPr preferRelativeResize="0"/>
          <p:nvPr/>
        </p:nvPicPr>
        <p:blipFill rotWithShape="1">
          <a:blip r:embed="rId4">
            <a:alphaModFix/>
          </a:blip>
          <a:srcRect b="0" l="0" r="74062" t="0"/>
          <a:stretch/>
        </p:blipFill>
        <p:spPr>
          <a:xfrm>
            <a:off x="1155275" y="3110575"/>
            <a:ext cx="1778175" cy="1847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/>
          <p:nvPr>
            <p:ph type="title"/>
          </p:nvPr>
        </p:nvSpPr>
        <p:spPr>
          <a:xfrm>
            <a:off x="311725" y="23217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200"/>
              <a:t>Retrieval Augmented Time series Diffusion model (RATD)</a:t>
            </a:r>
            <a:endParaRPr b="1" sz="2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</p:txBody>
      </p:sp>
      <p:sp>
        <p:nvSpPr>
          <p:cNvPr id="89" name="Google Shape;89;p16"/>
          <p:cNvSpPr txBox="1"/>
          <p:nvPr>
            <p:ph idx="1" type="body"/>
          </p:nvPr>
        </p:nvSpPr>
        <p:spPr>
          <a:xfrm>
            <a:off x="4656275" y="232175"/>
            <a:ext cx="4166400" cy="436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it" sz="2200">
                <a:solidFill>
                  <a:schemeClr val="dk1"/>
                </a:solidFill>
              </a:rPr>
              <a:t>Experiment</a:t>
            </a:r>
            <a:endParaRPr b="1"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it" sz="1200">
                <a:solidFill>
                  <a:schemeClr val="dk1"/>
                </a:solidFill>
              </a:rPr>
              <a:t>We trained our RATD model for 100 epochs and reached a MSE on the validation dataset of 0.0847.</a:t>
            </a:r>
            <a:endParaRPr sz="1200">
              <a:solidFill>
                <a:schemeClr val="dk1"/>
              </a:solidFill>
            </a:endParaRPr>
          </a:p>
        </p:txBody>
      </p:sp>
      <p:pic>
        <p:nvPicPr>
          <p:cNvPr id="90" name="Google Shape;90;p16" title="ref_eff_on_model_training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44675" y="1493225"/>
            <a:ext cx="4189599" cy="2388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16"/>
          <p:cNvPicPr preferRelativeResize="0"/>
          <p:nvPr/>
        </p:nvPicPr>
        <p:blipFill rotWithShape="1">
          <a:blip r:embed="rId4">
            <a:alphaModFix/>
          </a:blip>
          <a:srcRect b="0" l="0" r="56109" t="0"/>
          <a:stretch/>
        </p:blipFill>
        <p:spPr>
          <a:xfrm>
            <a:off x="294325" y="1608963"/>
            <a:ext cx="3741275" cy="2157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311725" y="2001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         Results</a:t>
            </a:r>
            <a:endParaRPr/>
          </a:p>
        </p:txBody>
      </p:sp>
      <p:pic>
        <p:nvPicPr>
          <p:cNvPr id="97" name="Google Shape;97;p17" title="predicted_output_without_ref.png"/>
          <p:cNvPicPr preferRelativeResize="0"/>
          <p:nvPr/>
        </p:nvPicPr>
        <p:blipFill rotWithShape="1">
          <a:blip r:embed="rId3">
            <a:alphaModFix/>
          </a:blip>
          <a:srcRect b="0" l="2597" r="2597" t="0"/>
          <a:stretch/>
        </p:blipFill>
        <p:spPr>
          <a:xfrm>
            <a:off x="70175" y="1377475"/>
            <a:ext cx="4189599" cy="23885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17" title="predicted_output.png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22224" y="1377475"/>
            <a:ext cx="4579427" cy="24752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311725" y="500925"/>
            <a:ext cx="3706500" cy="395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Multimodal RATD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522"/>
              <a:t>We expanded our RATD model by exploiting satellite images in the HouseTS dataset related to the time-series.</a:t>
            </a:r>
            <a:endParaRPr sz="1522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522"/>
              <a:t>We used the FiLM (Feature-wise Linear Modulation) </a:t>
            </a:r>
            <a:r>
              <a:rPr lang="it" sz="1522"/>
              <a:t>technique</a:t>
            </a:r>
            <a:r>
              <a:rPr lang="it" sz="1522"/>
              <a:t> to integrate the images in the model.</a:t>
            </a:r>
            <a:endParaRPr sz="1522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/>
              <a:t>FiLM(x | γ</a:t>
            </a:r>
            <a:r>
              <a:rPr baseline="-25000" lang="it" sz="1500"/>
              <a:t>x</a:t>
            </a:r>
            <a:r>
              <a:rPr lang="it" sz="1500"/>
              <a:t>, β</a:t>
            </a:r>
            <a:r>
              <a:rPr baseline="-25000" lang="it" sz="1500"/>
              <a:t>x</a:t>
            </a:r>
            <a:r>
              <a:rPr lang="it" sz="1500"/>
              <a:t>) = </a:t>
            </a:r>
            <a:r>
              <a:rPr lang="it" sz="1500"/>
              <a:t>γ</a:t>
            </a:r>
            <a:r>
              <a:rPr baseline="-25000" lang="it" sz="1500"/>
              <a:t>x</a:t>
            </a:r>
            <a:r>
              <a:rPr lang="it" sz="1500"/>
              <a:t> ⊙ x +</a:t>
            </a:r>
            <a:r>
              <a:rPr lang="it" sz="1500"/>
              <a:t> β</a:t>
            </a:r>
            <a:r>
              <a:rPr baseline="-25000" lang="it" sz="1500"/>
              <a:t>x</a:t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/>
              <a:t>FiLM(xr | γ</a:t>
            </a:r>
            <a:r>
              <a:rPr baseline="-25000" lang="it" sz="1500"/>
              <a:t>xr</a:t>
            </a:r>
            <a:r>
              <a:rPr lang="it" sz="1500"/>
              <a:t>, β</a:t>
            </a:r>
            <a:r>
              <a:rPr baseline="-25000" lang="it" sz="1500"/>
              <a:t>xr</a:t>
            </a:r>
            <a:r>
              <a:rPr lang="it" sz="1500"/>
              <a:t>) = γ</a:t>
            </a:r>
            <a:r>
              <a:rPr baseline="-25000" lang="it" sz="1500"/>
              <a:t>xr</a:t>
            </a:r>
            <a:r>
              <a:rPr lang="it" sz="1500"/>
              <a:t> ⊙ xr + β</a:t>
            </a:r>
            <a:r>
              <a:rPr baseline="-25000" lang="it" sz="1500"/>
              <a:t>xr</a:t>
            </a:r>
            <a:endParaRPr sz="15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550"/>
              <a:t>where  γ, β are two modulation parameter computed from an embedding y:</a:t>
            </a:r>
            <a:endParaRPr sz="155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1200"/>
              <a:t> </a:t>
            </a:r>
            <a:endParaRPr sz="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/>
              <a:t>Concat</a:t>
            </a:r>
            <a:r>
              <a:rPr lang="it" sz="1500"/>
              <a:t>(γ, β) = f</a:t>
            </a:r>
            <a:r>
              <a:rPr baseline="-25000" lang="it" sz="1500"/>
              <a:t>ⲑ</a:t>
            </a:r>
            <a:r>
              <a:rPr lang="it" sz="1500"/>
              <a:t>(y)</a:t>
            </a:r>
            <a:endParaRPr sz="1200"/>
          </a:p>
        </p:txBody>
      </p:sp>
      <p:sp>
        <p:nvSpPr>
          <p:cNvPr id="104" name="Google Shape;104;p1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 sz="2200">
                <a:solidFill>
                  <a:schemeClr val="dk1"/>
                </a:solidFill>
              </a:rPr>
              <a:t>CLIP encoder</a:t>
            </a:r>
            <a:endParaRPr sz="2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it" sz="1350">
                <a:solidFill>
                  <a:schemeClr val="dk1"/>
                </a:solidFill>
              </a:rPr>
              <a:t>To embed the images we used an encoder based on the pre-trained CLIP encoder, then we </a:t>
            </a:r>
            <a:r>
              <a:rPr lang="it" sz="1350">
                <a:solidFill>
                  <a:schemeClr val="dk1"/>
                </a:solidFill>
              </a:rPr>
              <a:t>appropriately reshaped y to obtain the parameters</a:t>
            </a:r>
            <a:r>
              <a:rPr lang="it" sz="1350">
                <a:solidFill>
                  <a:srgbClr val="1F1F1F"/>
                </a:solidFill>
              </a:rPr>
              <a:t> </a:t>
            </a:r>
            <a:r>
              <a:rPr lang="it" sz="1550">
                <a:solidFill>
                  <a:srgbClr val="1F1F1F"/>
                </a:solidFill>
                <a:latin typeface="Merriweather"/>
                <a:ea typeface="Merriweather"/>
                <a:cs typeface="Merriweather"/>
                <a:sym typeface="Merriweather"/>
              </a:rPr>
              <a:t>γ, β</a:t>
            </a:r>
            <a:r>
              <a:rPr lang="it" sz="1350">
                <a:solidFill>
                  <a:srgbClr val="1F1F1F"/>
                </a:solidFill>
              </a:rPr>
              <a:t>.</a:t>
            </a:r>
            <a:r>
              <a:rPr lang="it" sz="1350">
                <a:solidFill>
                  <a:schemeClr val="dk1"/>
                </a:solidFill>
              </a:rPr>
              <a:t> </a:t>
            </a:r>
            <a:r>
              <a:rPr lang="it" sz="1200">
                <a:solidFill>
                  <a:schemeClr val="dk1"/>
                </a:solidFill>
              </a:rPr>
              <a:t> </a:t>
            </a:r>
            <a:endParaRPr sz="1200">
              <a:solidFill>
                <a:schemeClr val="dk1"/>
              </a:solidFill>
            </a:endParaRPr>
          </a:p>
          <a:p>
            <a:pPr indent="0" lvl="0" marL="0" rtl="0" algn="ctr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F1F1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F1F1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>
                <a:solidFill>
                  <a:srgbClr val="1F1F1F"/>
                </a:solidFill>
                <a:latin typeface="Merriweather"/>
                <a:ea typeface="Merriweather"/>
                <a:cs typeface="Merriweather"/>
                <a:sym typeface="Merriweather"/>
              </a:rPr>
              <a:t>y = CLIPEnc(img</a:t>
            </a:r>
            <a:r>
              <a:rPr baseline="-25000" lang="it" sz="1500">
                <a:solidFill>
                  <a:srgbClr val="1F1F1F"/>
                </a:solidFill>
                <a:latin typeface="Merriweather"/>
                <a:ea typeface="Merriweather"/>
                <a:cs typeface="Merriweather"/>
                <a:sym typeface="Merriweather"/>
              </a:rPr>
              <a:t>x</a:t>
            </a:r>
            <a:r>
              <a:rPr lang="it" sz="1500">
                <a:solidFill>
                  <a:srgbClr val="1F1F1F"/>
                </a:solidFill>
                <a:latin typeface="Merriweather"/>
                <a:ea typeface="Merriweather"/>
                <a:cs typeface="Merriweather"/>
                <a:sym typeface="Merriweather"/>
              </a:rPr>
              <a:t>)</a:t>
            </a:r>
            <a:endParaRPr sz="1500">
              <a:solidFill>
                <a:srgbClr val="1F1F1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1F1F1F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it" sz="1500">
                <a:solidFill>
                  <a:srgbClr val="1F1F1F"/>
                </a:solidFill>
                <a:latin typeface="Merriweather"/>
                <a:ea typeface="Merriweather"/>
                <a:cs typeface="Merriweather"/>
                <a:sym typeface="Merriweather"/>
              </a:rPr>
              <a:t>f</a:t>
            </a:r>
            <a:r>
              <a:rPr baseline="-25000" lang="it" sz="1500">
                <a:solidFill>
                  <a:srgbClr val="1F1F1F"/>
                </a:solidFill>
                <a:latin typeface="Merriweather"/>
                <a:ea typeface="Merriweather"/>
                <a:cs typeface="Merriweather"/>
                <a:sym typeface="Merriweather"/>
              </a:rPr>
              <a:t>ⲑ</a:t>
            </a:r>
            <a:r>
              <a:rPr lang="it" sz="1500">
                <a:solidFill>
                  <a:srgbClr val="1F1F1F"/>
                </a:solidFill>
                <a:latin typeface="Merriweather"/>
                <a:ea typeface="Merriweather"/>
                <a:cs typeface="Merriweather"/>
                <a:sym typeface="Merriweather"/>
              </a:rPr>
              <a:t>(y) = MLP(Conv1D(LN(y)))</a:t>
            </a:r>
            <a:endParaRPr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311725" y="2001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         Results</a:t>
            </a:r>
            <a:endParaRPr/>
          </a:p>
        </p:txBody>
      </p:sp>
      <p:pic>
        <p:nvPicPr>
          <p:cNvPr id="110" name="Google Shape;110;p19" title="multimodal_predicted_output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422224" y="1377475"/>
            <a:ext cx="4579427" cy="247524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9" title="multi-model-train-vs-loss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2788" y="1420675"/>
            <a:ext cx="4004379" cy="2388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