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70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38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37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c2d51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0c2d51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4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yc-taxi-trip-duration/dat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sajal2692/data-science-portfolio/blob/master/911%20Calls%20-%20Exploratory%20Analysis.ipynb" TargetMode="External"/><Relationship Id="rId4" Type="http://schemas.openxmlformats.org/officeDocument/2006/relationships/hyperlink" Target="https://www.kaggle.com/drgilermo/dynamics-of-new-york-city-anim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nseable.mit.edu/MinimumFle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yc-taxi-trip-duration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York City’s Taxi rides Analysis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Saverio</a:t>
            </a:r>
            <a:r>
              <a:rPr lang="en" dirty="0"/>
              <a:t> </a:t>
            </a:r>
            <a:r>
              <a:rPr lang="en" dirty="0" err="1"/>
              <a:t>Guzzo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CF659A-D8F6-6B4F-AB41-8389072C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1430" y="1330354"/>
            <a:ext cx="2677989" cy="2482791"/>
          </a:xfrm>
        </p:spPr>
        <p:txBody>
          <a:bodyPr/>
          <a:lstStyle/>
          <a:p>
            <a:pPr marL="114300" indent="0">
              <a:buNone/>
            </a:pPr>
            <a:r>
              <a:rPr lang="it-IT" dirty="0"/>
              <a:t>The image shows the </a:t>
            </a:r>
            <a:r>
              <a:rPr lang="it-IT" dirty="0" err="1"/>
              <a:t>logarithm</a:t>
            </a:r>
            <a:r>
              <a:rPr lang="it-IT" dirty="0"/>
              <a:t> of trip </a:t>
            </a:r>
            <a:r>
              <a:rPr lang="it-IT" dirty="0" err="1"/>
              <a:t>dirations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of </a:t>
            </a:r>
            <a:r>
              <a:rPr lang="it-IT" dirty="0" err="1"/>
              <a:t>trips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duration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2.4 (e^5) and 30 (e^7.5) minutes.</a:t>
            </a:r>
          </a:p>
        </p:txBody>
      </p:sp>
      <p:pic>
        <p:nvPicPr>
          <p:cNvPr id="6" name="Immagine 5" descr="Immagine che contiene barca&#10;&#10;Descrizione generata automaticamente">
            <a:extLst>
              <a:ext uri="{FF2B5EF4-FFF2-40B4-BE49-F238E27FC236}">
                <a16:creationId xmlns:a16="http://schemas.microsoft.com/office/drawing/2014/main" id="{AC1C0A85-566D-1941-AB4B-E44C8FBF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5211854" cy="33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8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CF90158-0884-564F-A2CF-EC5DC8A4B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5421190" cy="368940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E42364-9911-7C45-A6D2-B3D2BF5691AB}"/>
              </a:ext>
            </a:extLst>
          </p:cNvPr>
          <p:cNvSpPr txBox="1"/>
          <p:nvPr/>
        </p:nvSpPr>
        <p:spPr>
          <a:xfrm>
            <a:off x="6027868" y="1574316"/>
            <a:ext cx="2804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Unfortunately</a:t>
            </a:r>
            <a:r>
              <a:rPr lang="it-IT" dirty="0"/>
              <a:t>, no strong </a:t>
            </a:r>
            <a:r>
              <a:rPr lang="it-IT" dirty="0" err="1"/>
              <a:t>correlations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features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70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analysis may be useful, if done at a much more detailed level, to NYC urban planners and regulators. For common citizens, may be useful for them just to know that it will be more likely to catch a taxi at 5 am rather than at 7pm.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Despite the huge quantity of data we have, making predictions of a trip duration just basing ourselves on pickup, drop-off coordinates and the time in which the trip is done, is not a trivial task. In order to make reliable predictions, more suitable Machine Learning models, as well as, heurists should be used.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Regarding instead the aggregation of travel, clustering analysis may be suitable for further inspections.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 didn’t receive any feedback from any friend yet, I reckon I have to perform further analysis before.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IT" dirty="0">
                <a:hlinkClick r:id="rId3"/>
              </a:rPr>
              <a:t>https://www.kaggle.com/c/nyc-taxi-trip-duration/data</a:t>
            </a:r>
            <a:endParaRPr lang="it-IT" dirty="0"/>
          </a:p>
          <a:p>
            <a:pPr marL="285750" indent="-285750">
              <a:spcAft>
                <a:spcPts val="1600"/>
              </a:spcAft>
            </a:pPr>
            <a:r>
              <a:rPr lang="it-IT" dirty="0">
                <a:hlinkClick r:id="rId4"/>
              </a:rPr>
              <a:t>https://www.kaggle.com/drgilermo/dynamics-of-new-york-city-animation</a:t>
            </a:r>
            <a:endParaRPr lang="it-IT" dirty="0"/>
          </a:p>
          <a:p>
            <a:pPr marL="285750" indent="-285750">
              <a:spcAft>
                <a:spcPts val="1600"/>
              </a:spcAft>
            </a:pPr>
            <a:r>
              <a:rPr lang="en" dirty="0">
                <a:hlinkClick r:id="rId5"/>
              </a:rPr>
              <a:t>https://github.com/sajal2692/data-science-portfolio/blob/master/911 Calls - Exploratory Analysis.ipynb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intention of the project is to analyze New York City traffic dynamics through how taxis behave along the hours, days and months. The dataset used it is provided by </a:t>
            </a:r>
            <a:r>
              <a:rPr lang="en" b="1" dirty="0"/>
              <a:t>Kaggle</a:t>
            </a:r>
            <a:r>
              <a:rPr lang="en" dirty="0"/>
              <a:t>, from a past competition aimed at predicting trip durations.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questions which have been posed regard if it is possible to have a minimum fleet of taxis in NYC and still meet the demand of passengers. In order to understand traffic dynamics, statistical analysis of taxis’ demand have been carried out.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demand increases along the week, to decrease on Sunday. An interesting dynamics of trips towards the areas of entertainment zones (e.g. Williamsburg) is observed during weekends and night hours.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Inspired from a </a:t>
            </a:r>
            <a:r>
              <a:rPr lang="en" dirty="0">
                <a:hlinkClick r:id="rId3"/>
              </a:rPr>
              <a:t>project of MIT</a:t>
            </a:r>
            <a:r>
              <a:rPr lang="en" dirty="0"/>
              <a:t>’s </a:t>
            </a:r>
            <a:r>
              <a:rPr lang="en" dirty="0" err="1"/>
              <a:t>Senseable</a:t>
            </a:r>
            <a:r>
              <a:rPr lang="en" dirty="0"/>
              <a:t> City Lab, what motivated me carrying out this project, was the possibility to discover if there is a minimum (optimal) number of taxis in order to support NYC’s demand. Results might be useful for New York City’s economists, urban planners and regulations bodies.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Dataset(s)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The dataset has been taken from Kaggle in </a:t>
            </a:r>
            <a:r>
              <a:rPr lang="en-US" dirty="0">
                <a:hlinkClick r:id="rId3"/>
              </a:rPr>
              <a:t>this</a:t>
            </a:r>
            <a:r>
              <a:rPr lang="en-US" dirty="0"/>
              <a:t> repository and contains records of </a:t>
            </a:r>
            <a:r>
              <a:rPr lang="it-IT" dirty="0"/>
              <a:t>1,458,644 </a:t>
            </a:r>
            <a:r>
              <a:rPr lang="it-IT" dirty="0" err="1"/>
              <a:t>trips</a:t>
            </a:r>
            <a:r>
              <a:rPr lang="it-IT" dirty="0"/>
              <a:t>, and </a:t>
            </a:r>
            <a:r>
              <a:rPr lang="it-IT" dirty="0" err="1"/>
              <a:t>features</a:t>
            </a:r>
            <a:r>
              <a:rPr lang="it-IT" dirty="0"/>
              <a:t>: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79AD5C2-7FF5-F043-83DF-6DA79528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77441"/>
              </p:ext>
            </p:extLst>
          </p:nvPr>
        </p:nvGraphicFramePr>
        <p:xfrm>
          <a:off x="691762" y="2173076"/>
          <a:ext cx="7760476" cy="1817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0119">
                  <a:extLst>
                    <a:ext uri="{9D8B030D-6E8A-4147-A177-3AD203B41FA5}">
                      <a16:colId xmlns:a16="http://schemas.microsoft.com/office/drawing/2014/main" val="3644782593"/>
                    </a:ext>
                  </a:extLst>
                </a:gridCol>
                <a:gridCol w="1940119">
                  <a:extLst>
                    <a:ext uri="{9D8B030D-6E8A-4147-A177-3AD203B41FA5}">
                      <a16:colId xmlns:a16="http://schemas.microsoft.com/office/drawing/2014/main" val="3784659339"/>
                    </a:ext>
                  </a:extLst>
                </a:gridCol>
                <a:gridCol w="1940119">
                  <a:extLst>
                    <a:ext uri="{9D8B030D-6E8A-4147-A177-3AD203B41FA5}">
                      <a16:colId xmlns:a16="http://schemas.microsoft.com/office/drawing/2014/main" val="3956474427"/>
                    </a:ext>
                  </a:extLst>
                </a:gridCol>
                <a:gridCol w="1940119">
                  <a:extLst>
                    <a:ext uri="{9D8B030D-6E8A-4147-A177-3AD203B41FA5}">
                      <a16:colId xmlns:a16="http://schemas.microsoft.com/office/drawing/2014/main" val="2013950048"/>
                    </a:ext>
                  </a:extLst>
                </a:gridCol>
              </a:tblGrid>
              <a:tr h="6059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Trip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/>
                        <a:t>Vendor</a:t>
                      </a:r>
                      <a:r>
                        <a:rPr lang="it-IT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/>
                        <a:t>Pickup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datetime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/>
                        <a:t>Dropoff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datetime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7799"/>
                  </a:ext>
                </a:extLst>
              </a:tr>
              <a:tr h="6059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/>
                        <a:t>Passenger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/>
                        <a:t>Pickup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longitude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/>
                        <a:t>Pickup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latitude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/>
                        <a:t>Dropoff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longitude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22503"/>
                  </a:ext>
                </a:extLst>
              </a:tr>
              <a:tr h="6059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/>
                        <a:t>Dropoff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latitude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Trip </a:t>
                      </a:r>
                      <a:r>
                        <a:rPr lang="it-IT" dirty="0" err="1"/>
                        <a:t>duration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327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Cleaning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dataset did not fortunately have any null entry among the feature necessary for carrying out the analysis. Although, a conversion from </a:t>
            </a:r>
            <a:r>
              <a:rPr lang="en-US" i="1" dirty="0"/>
              <a:t>string </a:t>
            </a:r>
            <a:r>
              <a:rPr lang="en-US" dirty="0"/>
              <a:t>to </a:t>
            </a:r>
            <a:r>
              <a:rPr lang="en-US" i="1" dirty="0"/>
              <a:t>datetime</a:t>
            </a:r>
            <a:r>
              <a:rPr lang="en-US" dirty="0"/>
              <a:t> of the features indicating the pickups and drop-offs times had been done. Following, an application of lambda functions has been carried out, in order to extract more specific information about the datetime.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How is New York City traffic shaped? Is it possible to offer an agile supply for a market as volatile as taxi transportation is?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Data visualization </a:t>
            </a:r>
            <a:r>
              <a:rPr lang="en-US" i="1" dirty="0"/>
              <a:t>(seaborn</a:t>
            </a:r>
            <a:r>
              <a:rPr lang="en-US" dirty="0"/>
              <a:t> library)</a:t>
            </a:r>
            <a:r>
              <a:rPr lang="en-US" i="1" dirty="0"/>
              <a:t>,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basic statistical analysis (correlation heatmap),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Support Vector Regression and Random Forest Regression.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858246" y="1152475"/>
            <a:ext cx="397405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Despite we have just 6 months in our dataset, the demand results pretty stable along these ones. We cannot say the same regarding the demand </a:t>
            </a:r>
            <a:r>
              <a:rPr lang="en-US" dirty="0" err="1"/>
              <a:t>analised</a:t>
            </a:r>
            <a:r>
              <a:rPr lang="en-US" dirty="0"/>
              <a:t> at an hourly and daily level, which appears to have peaks around 6 and 7pm, and on Fridays.</a:t>
            </a:r>
            <a:endParaRPr dirty="0"/>
          </a:p>
        </p:txBody>
      </p:sp>
      <p:pic>
        <p:nvPicPr>
          <p:cNvPr id="3" name="Immagine 2" descr="Immagine che contiene strumento scrittorio, stazionario&#10;&#10;Descrizione generata automaticamente">
            <a:extLst>
              <a:ext uri="{FF2B5EF4-FFF2-40B4-BE49-F238E27FC236}">
                <a16:creationId xmlns:a16="http://schemas.microsoft.com/office/drawing/2014/main" id="{6781B3ED-1868-7144-866E-6053448D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4247019" cy="3680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A511090-E12C-B940-BBA4-26935D1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6881412" cy="298178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27176C-4FB9-6B4A-AB32-46C3F516C9FD}"/>
              </a:ext>
            </a:extLst>
          </p:cNvPr>
          <p:cNvSpPr txBox="1"/>
          <p:nvPr/>
        </p:nvSpPr>
        <p:spPr>
          <a:xfrm>
            <a:off x="6750658" y="1080859"/>
            <a:ext cx="2178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/>
              <a:t>While</a:t>
            </a:r>
            <a:r>
              <a:rPr lang="it-IT" sz="1800" dirty="0"/>
              <a:t> </a:t>
            </a:r>
            <a:r>
              <a:rPr lang="it-IT" sz="1800" dirty="0" err="1"/>
              <a:t>pickups</a:t>
            </a:r>
            <a:r>
              <a:rPr lang="it-IT" sz="1800" dirty="0"/>
              <a:t> </a:t>
            </a:r>
            <a:r>
              <a:rPr lang="it-IT" sz="1800" dirty="0" err="1"/>
              <a:t>results</a:t>
            </a:r>
            <a:r>
              <a:rPr lang="it-IT" sz="1800" dirty="0"/>
              <a:t> </a:t>
            </a:r>
            <a:r>
              <a:rPr lang="it-IT" sz="1800" dirty="0" err="1"/>
              <a:t>mainly</a:t>
            </a:r>
            <a:r>
              <a:rPr lang="it-IT" sz="1800" dirty="0"/>
              <a:t> </a:t>
            </a:r>
            <a:r>
              <a:rPr lang="it-IT" sz="1800" dirty="0" err="1"/>
              <a:t>concentrated</a:t>
            </a:r>
            <a:r>
              <a:rPr lang="it-IT" sz="1800" dirty="0"/>
              <a:t> in the </a:t>
            </a:r>
            <a:r>
              <a:rPr lang="it-IT" sz="1800" dirty="0" err="1"/>
              <a:t>borough</a:t>
            </a:r>
            <a:r>
              <a:rPr lang="it-IT" sz="1800" dirty="0"/>
              <a:t> of Manhattan, </a:t>
            </a:r>
            <a:r>
              <a:rPr lang="it-IT" sz="1800" dirty="0" err="1"/>
              <a:t>dropoffs</a:t>
            </a:r>
            <a:r>
              <a:rPr lang="it-IT" sz="1800" dirty="0"/>
              <a:t> are spread out </a:t>
            </a:r>
            <a:r>
              <a:rPr lang="it-IT" sz="1800" dirty="0" err="1"/>
              <a:t>all</a:t>
            </a:r>
            <a:r>
              <a:rPr lang="it-IT" sz="1800" dirty="0"/>
              <a:t> </a:t>
            </a:r>
            <a:r>
              <a:rPr lang="it-IT" sz="1800" dirty="0" err="1"/>
              <a:t>around</a:t>
            </a:r>
            <a:r>
              <a:rPr lang="it-IT" sz="1800" dirty="0"/>
              <a:t> the area of Brooklyn and Queens, </a:t>
            </a:r>
            <a:r>
              <a:rPr lang="it-IT" sz="1800" dirty="0" err="1"/>
              <a:t>too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6947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678</Words>
  <Application>Microsoft Macintosh PowerPoint</Application>
  <PresentationFormat>Presentazione su schermo (16:9)</PresentationFormat>
  <Paragraphs>47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New York City’s Taxi rides Analysis</vt:lpstr>
      <vt:lpstr>Abstract</vt:lpstr>
      <vt:lpstr>Motivation</vt:lpstr>
      <vt:lpstr>Dataset(s)</vt:lpstr>
      <vt:lpstr>Data Preparation and Cleaning</vt:lpstr>
      <vt:lpstr>Research Question(s)</vt:lpstr>
      <vt:lpstr>Methods</vt:lpstr>
      <vt:lpstr>Findings</vt:lpstr>
      <vt:lpstr>Findings</vt:lpstr>
      <vt:lpstr>Findings</vt:lpstr>
      <vt:lpstr>Findings</vt:lpstr>
      <vt:lpstr>Limitations</vt:lpstr>
      <vt:lpstr>Conclusions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City’s Taxi rides Analysis</dc:title>
  <cp:lastModifiedBy>Saverio Guzzo</cp:lastModifiedBy>
  <cp:revision>18</cp:revision>
  <dcterms:modified xsi:type="dcterms:W3CDTF">2019-04-15T21:04:14Z</dcterms:modified>
</cp:coreProperties>
</file>